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711" r:id="rId9"/>
    <p:sldId id="715" r:id="rId10"/>
    <p:sldId id="762" r:id="rId11"/>
    <p:sldId id="784" r:id="rId12"/>
    <p:sldId id="783"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800" r:id="rId41"/>
    <p:sldId id="694" r:id="rId42"/>
    <p:sldId id="695" r:id="rId43"/>
    <p:sldId id="740" r:id="rId44"/>
    <p:sldId id="741"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42</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755"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2018-3-8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586594912"/>
              </p:ext>
            </p:extLst>
          </p:nvPr>
        </p:nvGraphicFramePr>
        <p:xfrm>
          <a:off x="304803" y="4572000"/>
          <a:ext cx="8573825" cy="1295088"/>
        </p:xfrm>
        <a:graphic>
          <a:graphicData uri="http://schemas.openxmlformats.org/drawingml/2006/table">
            <a:tbl>
              <a:tblPr/>
              <a:tblGrid>
                <a:gridCol w="990597"/>
                <a:gridCol w="646540"/>
                <a:gridCol w="2348769"/>
                <a:gridCol w="984729"/>
                <a:gridCol w="1025515"/>
                <a:gridCol w="714412"/>
                <a:gridCol w="18632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10:49:56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12:50:18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64536579"/>
              </p:ext>
            </p:extLst>
          </p:nvPr>
        </p:nvGraphicFramePr>
        <p:xfrm>
          <a:off x="304801" y="2522638"/>
          <a:ext cx="8671669" cy="1508448"/>
        </p:xfrm>
        <a:graphic>
          <a:graphicData uri="http://schemas.openxmlformats.org/drawingml/2006/table">
            <a:tbl>
              <a:tblPr/>
              <a:tblGrid>
                <a:gridCol w="1066799"/>
                <a:gridCol w="660827"/>
                <a:gridCol w="2683523"/>
                <a:gridCol w="958727"/>
                <a:gridCol w="792184"/>
                <a:gridCol w="695546"/>
                <a:gridCol w="18140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09:30:15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B050"/>
                          </a:solidFill>
                          <a:effectLst/>
                          <a:latin typeface="Calibri" panose="020F0502020204030204" pitchFamily="34" charset="0"/>
                        </a:rPr>
                        <a:t>Sync</a:t>
                      </a:r>
                      <a:r>
                        <a:rPr lang="fr-FR" sz="1400" b="0" i="0" u="none" strike="noStrike" dirty="0">
                          <a:solidFill>
                            <a:srgbClr val="00B050"/>
                          </a:solidFill>
                          <a:effectLst/>
                          <a:latin typeface="Calibri" panose="020F0502020204030204" pitchFamily="34" charset="0"/>
                        </a:rPr>
                        <a:t> Bit Duration </a:t>
                      </a:r>
                      <a:r>
                        <a:rPr lang="fr-FR" sz="1400" b="0" i="0" u="none" strike="noStrike" dirty="0" err="1">
                          <a:solidFill>
                            <a:srgbClr val="00B050"/>
                          </a:solidFill>
                          <a:effectLst/>
                          <a:latin typeface="Calibri" panose="020F0502020204030204" pitchFamily="34" charset="0"/>
                        </a:rPr>
                        <a:t>Text</a:t>
                      </a:r>
                      <a:r>
                        <a:rPr lang="fr-FR" sz="1400" b="0" i="0" u="none" strike="noStrike" dirty="0">
                          <a:solidFill>
                            <a:srgbClr val="00B05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10:51:36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a:t>
                      </a:r>
                      <a:r>
                        <a:rPr lang="en-US" sz="1400" b="0" i="0" u="none" strike="noStrike" baseline="0" dirty="0" smtClean="0">
                          <a:solidFill>
                            <a:srgbClr val="00B050"/>
                          </a:solidFill>
                          <a:effectLst/>
                          <a:latin typeface="Calibri" panose="020F0502020204030204" pitchFamily="34" charset="0"/>
                        </a:rPr>
                        <a:t>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585693192"/>
              </p:ext>
            </p:extLst>
          </p:nvPr>
        </p:nvGraphicFramePr>
        <p:xfrm>
          <a:off x="160771" y="2807640"/>
          <a:ext cx="8822457" cy="1295088"/>
        </p:xfrm>
        <a:graphic>
          <a:graphicData uri="http://schemas.openxmlformats.org/drawingml/2006/table">
            <a:tbl>
              <a:tblPr/>
              <a:tblGrid>
                <a:gridCol w="990598"/>
                <a:gridCol w="813227"/>
                <a:gridCol w="2759381"/>
                <a:gridCol w="980686"/>
                <a:gridCol w="711477"/>
                <a:gridCol w="711477"/>
                <a:gridCol w="185561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chemeClr val="bg2"/>
                          </a:solidFill>
                          <a:effectLst/>
                          <a:latin typeface="Calibri" panose="020F0502020204030204" pitchFamily="34" charset="0"/>
                        </a:rPr>
                        <a:t>05-Mar-2018 08:16:32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WUR </a:t>
                      </a:r>
                      <a:r>
                        <a:rPr lang="en-US" sz="1400" b="0" i="0" u="none" strike="noStrike" dirty="0" err="1">
                          <a:solidFill>
                            <a:schemeClr val="bg2"/>
                          </a:solidFill>
                          <a:effectLst/>
                          <a:latin typeface="Calibri" panose="020F0502020204030204" pitchFamily="34" charset="0"/>
                        </a:rPr>
                        <a:t>Tx</a:t>
                      </a:r>
                      <a:r>
                        <a:rPr lang="en-US" sz="1400" b="0" i="0" u="none" strike="noStrike" dirty="0">
                          <a:solidFill>
                            <a:schemeClr val="bg2"/>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07:58:42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3055432171"/>
              </p:ext>
            </p:extLst>
          </p:nvPr>
        </p:nvGraphicFramePr>
        <p:xfrm>
          <a:off x="228600" y="2456155"/>
          <a:ext cx="8970716" cy="3453568"/>
        </p:xfrm>
        <a:graphic>
          <a:graphicData uri="http://schemas.openxmlformats.org/drawingml/2006/table">
            <a:tbl>
              <a:tblPr/>
              <a:tblGrid>
                <a:gridCol w="990600"/>
                <a:gridCol w="813227"/>
                <a:gridCol w="2698545"/>
                <a:gridCol w="1060228"/>
                <a:gridCol w="897623"/>
                <a:gridCol w="695792"/>
                <a:gridCol w="181470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09:30:51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22:15:55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Waveform Generation </a:t>
                      </a:r>
                      <a:r>
                        <a:rPr lang="en-US" sz="1400" b="0" i="0" u="none" strike="noStrike" dirty="0" smtClean="0">
                          <a:solidFill>
                            <a:srgbClr val="00B050"/>
                          </a:solidFill>
                          <a:effectLst/>
                          <a:latin typeface="Calibri" panose="020F0502020204030204" pitchFamily="34" charset="0"/>
                        </a:rPr>
                        <a:t>Follow-up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22:16:29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02-Mar-2018 17:43:27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12:10:53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11:02:26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07:34:27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Miguel</a:t>
                      </a:r>
                      <a:r>
                        <a:rPr lang="en-US" sz="1400" b="0" i="0" u="none" strike="noStrike" baseline="0" dirty="0" smtClean="0">
                          <a:solidFill>
                            <a:srgbClr val="00B050"/>
                          </a:solidFill>
                          <a:effectLst/>
                          <a:latin typeface="Calibri" panose="020F0502020204030204" pitchFamily="34" charset="0"/>
                        </a:rPr>
                        <a:t> Lopez</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320486096"/>
              </p:ext>
            </p:extLst>
          </p:nvPr>
        </p:nvGraphicFramePr>
        <p:xfrm>
          <a:off x="130924" y="2895600"/>
          <a:ext cx="8882151" cy="1081728"/>
        </p:xfrm>
        <a:graphic>
          <a:graphicData uri="http://schemas.openxmlformats.org/drawingml/2006/table">
            <a:tbl>
              <a:tblPr/>
              <a:tblGrid>
                <a:gridCol w="1066802"/>
                <a:gridCol w="646540"/>
                <a:gridCol w="2818423"/>
                <a:gridCol w="1001669"/>
                <a:gridCol w="726701"/>
                <a:gridCol w="726701"/>
                <a:gridCol w="1895315"/>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09:17:09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R</a:t>
                      </a:r>
                      <a:r>
                        <a:rPr lang="en-US" sz="1400" b="0" i="0" u="none" strike="noStrike" dirty="0" err="1" smtClean="0">
                          <a:solidFill>
                            <a:srgbClr val="00B050"/>
                          </a:solidFill>
                          <a:effectLst/>
                          <a:latin typeface="Calibri" panose="020F0502020204030204" pitchFamily="34" charset="0"/>
                        </a:rPr>
                        <a:t>ui</a:t>
                      </a:r>
                      <a:r>
                        <a:rPr lang="en-US" sz="1400" b="0" i="0" u="none" strike="noStrike" dirty="0" smtClean="0">
                          <a:solidFill>
                            <a:srgbClr val="00B050"/>
                          </a:solidFill>
                          <a:effectLst/>
                          <a:latin typeface="Calibri" panose="020F0502020204030204" pitchFamily="34" charset="0"/>
                        </a:rPr>
                        <a:t> </a:t>
                      </a:r>
                      <a:r>
                        <a:rPr lang="en-US" sz="1400" b="0" i="0" u="none" strike="noStrike" dirty="0">
                          <a:solidFill>
                            <a:srgbClr val="00B050"/>
                          </a:solidFill>
                          <a:effectLst/>
                          <a:latin typeface="Calibri" panose="020F0502020204030204" pitchFamily="34" charset="0"/>
                        </a:rPr>
                        <a:t>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12:07:08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54840491"/>
              </p:ext>
            </p:extLst>
          </p:nvPr>
        </p:nvGraphicFramePr>
        <p:xfrm>
          <a:off x="214255" y="2590800"/>
          <a:ext cx="8791690" cy="1081728"/>
        </p:xfrm>
        <a:graphic>
          <a:graphicData uri="http://schemas.openxmlformats.org/drawingml/2006/table">
            <a:tbl>
              <a:tblPr/>
              <a:tblGrid>
                <a:gridCol w="990601"/>
                <a:gridCol w="813227"/>
                <a:gridCol w="2704761"/>
                <a:gridCol w="961274"/>
                <a:gridCol w="755887"/>
                <a:gridCol w="747060"/>
                <a:gridCol w="181888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14:23:02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07:59:33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477405626"/>
              </p:ext>
            </p:extLst>
          </p:nvPr>
        </p:nvGraphicFramePr>
        <p:xfrm>
          <a:off x="457200" y="2600582"/>
          <a:ext cx="8398775" cy="1731760"/>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B05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Jeongki</a:t>
                      </a:r>
                      <a:r>
                        <a:rPr lang="en-US" sz="1400" b="0" i="0" u="none" strike="noStrike" dirty="0">
                          <a:solidFill>
                            <a:srgbClr val="00B05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18/520</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 text for WUR Discovery frame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B050"/>
                          </a:solidFill>
                          <a:effectLst/>
                          <a:latin typeface="Calibri" panose="020F0502020204030204" pitchFamily="34" charset="0"/>
                        </a:rPr>
                        <a:t>Guoqing</a:t>
                      </a:r>
                      <a:r>
                        <a:rPr lang="en-US" sz="1400" b="0" i="0" u="none" strike="noStrike" dirty="0" smtClean="0">
                          <a:solidFill>
                            <a:srgbClr val="00B050"/>
                          </a:solidFill>
                          <a:effectLst/>
                          <a:latin typeface="Calibri" panose="020F0502020204030204" pitchFamily="34" charset="0"/>
                        </a:rPr>
                        <a:t> Li</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Apple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MAC</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9109527"/>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18-514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320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01566357"/>
              </p:ext>
            </p:extLst>
          </p:nvPr>
        </p:nvGraphicFramePr>
        <p:xfrm>
          <a:off x="200080" y="2488326"/>
          <a:ext cx="8694683" cy="1721808"/>
        </p:xfrm>
        <a:graphic>
          <a:graphicData uri="http://schemas.openxmlformats.org/drawingml/2006/table">
            <a:tbl>
              <a:tblPr/>
              <a:tblGrid>
                <a:gridCol w="1034580"/>
                <a:gridCol w="570340"/>
                <a:gridCol w="2669505"/>
                <a:gridCol w="948744"/>
                <a:gridCol w="988038"/>
                <a:gridCol w="688304"/>
                <a:gridCol w="1795172"/>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21:38:52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21:38:34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96161651"/>
              </p:ext>
            </p:extLst>
          </p:nvPr>
        </p:nvGraphicFramePr>
        <p:xfrm>
          <a:off x="200079" y="4189412"/>
          <a:ext cx="8694684" cy="863392"/>
        </p:xfrm>
        <a:graphic>
          <a:graphicData uri="http://schemas.openxmlformats.org/drawingml/2006/table">
            <a:tbl>
              <a:tblPr/>
              <a:tblGrid>
                <a:gridCol w="970583"/>
                <a:gridCol w="529569"/>
                <a:gridCol w="2789253"/>
                <a:gridCol w="991303"/>
                <a:gridCol w="819098"/>
                <a:gridCol w="719179"/>
                <a:gridCol w="1875699"/>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02:30:16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18-515</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39082246"/>
              </p:ext>
            </p:extLst>
          </p:nvPr>
        </p:nvGraphicFramePr>
        <p:xfrm>
          <a:off x="200078" y="5605690"/>
          <a:ext cx="8716219" cy="650032"/>
        </p:xfrm>
        <a:graphic>
          <a:graphicData uri="http://schemas.openxmlformats.org/drawingml/2006/table">
            <a:tbl>
              <a:tblPr/>
              <a:tblGrid>
                <a:gridCol w="1095322"/>
                <a:gridCol w="762000"/>
                <a:gridCol w="2542700"/>
                <a:gridCol w="993797"/>
                <a:gridCol w="720990"/>
                <a:gridCol w="720990"/>
                <a:gridCol w="188042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15:23:15 ET</a:t>
                      </a:r>
                    </a:p>
                  </a:txBody>
                  <a:tcPr marL="4976" marR="4976" marT="4976" marB="0" anchor="ctr">
                    <a:lnL>
                      <a:noFill/>
                    </a:lnL>
                    <a:lnR>
                      <a:noFill/>
                    </a:lnR>
                    <a:lnT>
                      <a:noFill/>
                    </a:lnT>
                    <a:lnB>
                      <a:noFill/>
                    </a:lnB>
                  </a:tcPr>
                </a:tc>
                <a:tc>
                  <a:txBody>
                    <a:bodyPr/>
                    <a:lstStyle/>
                    <a:p>
                      <a:pPr algn="l" fontAlgn="ctr"/>
                      <a:r>
                        <a:rPr lang="en-US" sz="1400" b="0" i="0" u="none" strike="noStrike">
                          <a:solidFill>
                            <a:srgbClr val="00B05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extLst>
              <p:ext uri="{D42A27DB-BD31-4B8C-83A1-F6EECF244321}">
                <p14:modId xmlns:p14="http://schemas.microsoft.com/office/powerpoint/2010/main" val="1047509714"/>
              </p:ext>
            </p:extLst>
          </p:nvPr>
        </p:nvGraphicFramePr>
        <p:xfrm>
          <a:off x="227270" y="2209800"/>
          <a:ext cx="8765655" cy="1513424"/>
        </p:xfrm>
        <a:graphic>
          <a:graphicData uri="http://schemas.openxmlformats.org/drawingml/2006/table">
            <a:tbl>
              <a:tblPr/>
              <a:tblGrid>
                <a:gridCol w="960890"/>
                <a:gridCol w="813227"/>
                <a:gridCol w="2604042"/>
                <a:gridCol w="925478"/>
                <a:gridCol w="963808"/>
                <a:gridCol w="747060"/>
                <a:gridCol w="175115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04-Mar-2018 23:20:31 ET</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20:01:49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14-Jan-2018 00:48:38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69073713"/>
              </p:ext>
            </p:extLst>
          </p:nvPr>
        </p:nvGraphicFramePr>
        <p:xfrm>
          <a:off x="227270" y="4703872"/>
          <a:ext cx="8856750" cy="1513424"/>
        </p:xfrm>
        <a:graphic>
          <a:graphicData uri="http://schemas.openxmlformats.org/drawingml/2006/table">
            <a:tbl>
              <a:tblPr/>
              <a:tblGrid>
                <a:gridCol w="944681"/>
                <a:gridCol w="813227"/>
                <a:gridCol w="2790916"/>
                <a:gridCol w="991893"/>
                <a:gridCol w="719608"/>
                <a:gridCol w="719608"/>
                <a:gridCol w="1876817"/>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15-Jan-2018 00:36:22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15-Jan-2018 13:58:45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16-Jan-2018 16:38:28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8568559"/>
              </p:ext>
            </p:extLst>
          </p:nvPr>
        </p:nvGraphicFramePr>
        <p:xfrm>
          <a:off x="304799" y="2800225"/>
          <a:ext cx="8737054" cy="1295088"/>
        </p:xfrm>
        <a:graphic>
          <a:graphicData uri="http://schemas.openxmlformats.org/drawingml/2006/table">
            <a:tbl>
              <a:tblPr/>
              <a:tblGrid>
                <a:gridCol w="990601"/>
                <a:gridCol w="813227"/>
                <a:gridCol w="2725803"/>
                <a:gridCol w="968752"/>
                <a:gridCol w="702820"/>
                <a:gridCol w="702820"/>
                <a:gridCol w="183303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23:17:12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15-Jan-2018 04:48:44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479430771"/>
              </p:ext>
            </p:extLst>
          </p:nvPr>
        </p:nvGraphicFramePr>
        <p:xfrm>
          <a:off x="262820" y="2794496"/>
          <a:ext cx="8694560" cy="2376816"/>
        </p:xfrm>
        <a:graphic>
          <a:graphicData uri="http://schemas.openxmlformats.org/drawingml/2006/table">
            <a:tbl>
              <a:tblPr/>
              <a:tblGrid>
                <a:gridCol w="990599"/>
                <a:gridCol w="646540"/>
                <a:gridCol w="2718183"/>
                <a:gridCol w="966043"/>
                <a:gridCol w="798228"/>
                <a:gridCol w="747060"/>
                <a:gridCol w="1827907"/>
              </a:tblGrid>
              <a:tr h="218336">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02:23:39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02:24:19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23:14:52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00:54:41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22:03:35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B05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49224845"/>
              </p:ext>
            </p:extLst>
          </p:nvPr>
        </p:nvGraphicFramePr>
        <p:xfrm>
          <a:off x="263624" y="5391666"/>
          <a:ext cx="8694558" cy="863392"/>
        </p:xfrm>
        <a:graphic>
          <a:graphicData uri="http://schemas.openxmlformats.org/drawingml/2006/table">
            <a:tbl>
              <a:tblPr/>
              <a:tblGrid>
                <a:gridCol w="1012194"/>
                <a:gridCol w="633776"/>
                <a:gridCol w="2732672"/>
                <a:gridCol w="971192"/>
                <a:gridCol w="802483"/>
                <a:gridCol w="704591"/>
                <a:gridCol w="1837650"/>
              </a:tblGrid>
              <a:tr h="0">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02:32:20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550143837"/>
              </p:ext>
            </p:extLst>
          </p:nvPr>
        </p:nvGraphicFramePr>
        <p:xfrm>
          <a:off x="172029" y="2590800"/>
          <a:ext cx="8876142" cy="1945120"/>
        </p:xfrm>
        <a:graphic>
          <a:graphicData uri="http://schemas.openxmlformats.org/drawingml/2006/table">
            <a:tbl>
              <a:tblPr/>
              <a:tblGrid>
                <a:gridCol w="990603"/>
                <a:gridCol w="646540"/>
                <a:gridCol w="2652404"/>
                <a:gridCol w="984445"/>
                <a:gridCol w="1025218"/>
                <a:gridCol w="714206"/>
                <a:gridCol w="1862726"/>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26-Feb-2018 19:54:46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compressed-</a:t>
                      </a:r>
                      <a:r>
                        <a:rPr lang="en-US" sz="1400" b="0" i="0" u="none" strike="noStrike" dirty="0" err="1">
                          <a:solidFill>
                            <a:srgbClr val="00B050"/>
                          </a:solidFill>
                          <a:effectLst/>
                          <a:latin typeface="Calibri" panose="020F0502020204030204" pitchFamily="34" charset="0"/>
                        </a:rPr>
                        <a:t>ssid</a:t>
                      </a:r>
                      <a:r>
                        <a:rPr lang="en-US" sz="1400" b="0" i="0" u="none" strike="noStrike" dirty="0">
                          <a:solidFill>
                            <a:srgbClr val="00B050"/>
                          </a:solidFill>
                          <a:effectLst/>
                          <a:latin typeface="Calibri" panose="020F0502020204030204" pitchFamily="34" charset="0"/>
                        </a:rPr>
                        <a:t>-for-</a:t>
                      </a:r>
                      <a:r>
                        <a:rPr lang="en-US" sz="1400" b="0" i="0" u="none" strike="noStrike" dirty="0" err="1">
                          <a:solidFill>
                            <a:srgbClr val="00B050"/>
                          </a:solidFill>
                          <a:effectLst/>
                          <a:latin typeface="Calibri" panose="020F0502020204030204" pitchFamily="34" charset="0"/>
                        </a:rPr>
                        <a:t>wur</a:t>
                      </a:r>
                      <a:r>
                        <a:rPr lang="en-US" sz="1400" b="0" i="0" u="none" strike="noStrike" dirty="0">
                          <a:solidFill>
                            <a:srgbClr val="00B050"/>
                          </a:solidFill>
                          <a:effectLst/>
                          <a:latin typeface="Calibri" panose="020F0502020204030204" pitchFamily="34" charset="0"/>
                        </a:rPr>
                        <a:t>-discovery-frame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21:06:03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12-Feb-2018 09:00:23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18/244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advertising WUR Discovery frame for fast scanning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B050"/>
                          </a:solidFill>
                          <a:effectLst/>
                          <a:latin typeface="Calibri" panose="020F0502020204030204" pitchFamily="34" charset="0"/>
                        </a:rPr>
                        <a:t>Kaiying</a:t>
                      </a:r>
                      <a:r>
                        <a:rPr lang="en-US" sz="1400" b="0" i="0" u="none" strike="noStrike" dirty="0" smtClean="0">
                          <a:solidFill>
                            <a:srgbClr val="00B050"/>
                          </a:solidFill>
                          <a:effectLst/>
                          <a:latin typeface="Calibri" panose="020F0502020204030204" pitchFamily="34" charset="0"/>
                        </a:rPr>
                        <a:t> </a:t>
                      </a:r>
                      <a:r>
                        <a:rPr lang="en-US" sz="1400" b="0" i="0" u="none" strike="noStrike" dirty="0" err="1" smtClean="0">
                          <a:solidFill>
                            <a:srgbClr val="00B050"/>
                          </a:solidFill>
                          <a:effectLst/>
                          <a:latin typeface="Calibri" panose="020F0502020204030204" pitchFamily="34" charset="0"/>
                        </a:rPr>
                        <a:t>Lv</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ZTE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MAC</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WUR discovery frame</a:t>
                      </a:r>
                      <a:r>
                        <a:rPr lang="en-US" sz="1400" b="0" i="0" u="none" strike="noStrike" baseline="0" dirty="0" smtClean="0">
                          <a:solidFill>
                            <a:srgbClr val="00B050"/>
                          </a:solidFill>
                          <a:effectLst/>
                          <a:latin typeface="Calibri" panose="020F0502020204030204" pitchFamily="34" charset="0"/>
                        </a:rPr>
                        <a:t> format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707267780"/>
              </p:ext>
            </p:extLst>
          </p:nvPr>
        </p:nvGraphicFramePr>
        <p:xfrm>
          <a:off x="150498" y="3057805"/>
          <a:ext cx="8919204" cy="1945120"/>
        </p:xfrm>
        <a:graphic>
          <a:graphicData uri="http://schemas.openxmlformats.org/drawingml/2006/table">
            <a:tbl>
              <a:tblPr/>
              <a:tblGrid>
                <a:gridCol w="990600"/>
                <a:gridCol w="660827"/>
                <a:gridCol w="2857332"/>
                <a:gridCol w="1015498"/>
                <a:gridCol w="736733"/>
                <a:gridCol w="736733"/>
                <a:gridCol w="192148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27-Feb-2018 14:41:44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Individual Frames </a:t>
                      </a:r>
                      <a:r>
                        <a:rPr lang="en-US" sz="1400" b="0" i="0" u="none" strike="noStrike" dirty="0" smtClean="0">
                          <a:solidFill>
                            <a:srgbClr val="00B050"/>
                          </a:solidFill>
                          <a:effectLst/>
                          <a:latin typeface="Calibri" panose="020F0502020204030204" pitchFamily="34" charset="0"/>
                        </a:rPr>
                        <a:t>Reception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13:11:38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13:12:14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82830153"/>
              </p:ext>
            </p:extLst>
          </p:nvPr>
        </p:nvGraphicFramePr>
        <p:xfrm>
          <a:off x="165806" y="5477746"/>
          <a:ext cx="8378119" cy="436672"/>
        </p:xfrm>
        <a:graphic>
          <a:graphicData uri="http://schemas.openxmlformats.org/drawingml/2006/table">
            <a:tbl>
              <a:tblPr/>
              <a:tblGrid>
                <a:gridCol w="632956"/>
                <a:gridCol w="632956"/>
                <a:gridCol w="2796170"/>
                <a:gridCol w="993760"/>
                <a:gridCol w="720963"/>
                <a:gridCol w="720963"/>
                <a:gridCol w="188035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3962400" cy="533400"/>
          </a:xfrm>
        </p:spPr>
        <p:txBody>
          <a:bodyPr/>
          <a:lstStyle/>
          <a:p>
            <a:r>
              <a:rPr lang="en-US" altLang="en-US" dirty="0" smtClean="0"/>
              <a:t>Agenda</a:t>
            </a:r>
            <a:endParaRPr lang="en-US" altLang="en-US" dirty="0" smtClean="0"/>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PM2</a:t>
            </a:r>
            <a:r>
              <a:rPr lang="en-US" altLang="en-US" sz="1300" dirty="0" smtClean="0"/>
              <a:t>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802.11-18/322r2)</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a:t>
            </a:r>
            <a:r>
              <a:rPr lang="en-US" altLang="en-US" sz="1300" dirty="0" smtClean="0"/>
              <a:t>EVE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914400"/>
            <a:ext cx="4268787" cy="55610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r>
              <a:rPr lang="en-US" altLang="en-US" sz="1300" dirty="0" smtClean="0"/>
              <a:t>Thursday: PM1 (2 </a:t>
            </a:r>
            <a:r>
              <a:rPr lang="en-US" altLang="en-US" sz="1300" dirty="0"/>
              <a:t>hours)</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Recess</a:t>
            </a:r>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a:t>
            </a:r>
            <a:r>
              <a:rPr lang="en-US" altLang="en-US" sz="1300" dirty="0" smtClean="0"/>
              <a:t>schedule</a:t>
            </a:r>
          </a:p>
          <a:p>
            <a:pPr lvl="1"/>
            <a:r>
              <a:rPr lang="en-US" altLang="en-US" sz="1300" dirty="0" smtClean="0"/>
              <a:t>Motion assignments for </a:t>
            </a:r>
            <a:r>
              <a:rPr lang="en-US" altLang="en-US" sz="1300" dirty="0" err="1" smtClean="0"/>
              <a:t>TGba</a:t>
            </a:r>
            <a:r>
              <a:rPr lang="en-US" altLang="en-US" sz="1300" dirty="0" smtClean="0"/>
              <a:t> D0.2</a:t>
            </a:r>
          </a:p>
          <a:p>
            <a:pPr lvl="1"/>
            <a:r>
              <a:rPr lang="en-US" altLang="en-US" sz="1300" dirty="0" smtClean="0"/>
              <a:t>List of TBDs in D0.1</a:t>
            </a:r>
            <a:endParaRPr lang="en-US" altLang="en-US" sz="1300" dirty="0" smtClean="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802.11-18/322r2]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r>
              <a:rPr lang="en-US" sz="1800" b="0" dirty="0">
                <a:solidFill>
                  <a:srgbClr val="00B050"/>
                </a:solidFill>
              </a:rPr>
              <a:t>18/416r0 – Steve</a:t>
            </a:r>
          </a:p>
          <a:p>
            <a:pPr>
              <a:buFont typeface="+mj-lt"/>
              <a:buAutoNum type="arabicPeriod"/>
            </a:pPr>
            <a:r>
              <a:rPr lang="en-US" sz="1800" b="0" dirty="0">
                <a:solidFill>
                  <a:srgbClr val="00B050"/>
                </a:solidFill>
              </a:rPr>
              <a:t>18/145r3 </a:t>
            </a:r>
            <a:r>
              <a:rPr lang="en-US" sz="1800" b="0" dirty="0" smtClean="0">
                <a:solidFill>
                  <a:srgbClr val="00B050"/>
                </a:solidFill>
              </a:rPr>
              <a:t>– Leif</a:t>
            </a:r>
          </a:p>
          <a:p>
            <a:pPr>
              <a:buFont typeface="+mj-lt"/>
              <a:buAutoNum type="arabicPeriod"/>
            </a:pPr>
            <a:r>
              <a:rPr lang="en-US" sz="1800" b="0" dirty="0">
                <a:solidFill>
                  <a:srgbClr val="00B050"/>
                </a:solidFill>
              </a:rPr>
              <a:t>18/435r1 – </a:t>
            </a:r>
            <a:r>
              <a:rPr lang="en-US" sz="1800" b="0" dirty="0" err="1" smtClean="0">
                <a:solidFill>
                  <a:srgbClr val="00B050"/>
                </a:solidFill>
              </a:rPr>
              <a:t>Jia</a:t>
            </a:r>
            <a:r>
              <a:rPr lang="en-US" sz="1800" b="0" dirty="0" smtClean="0">
                <a:solidFill>
                  <a:srgbClr val="00B050"/>
                </a:solidFill>
              </a:rPr>
              <a:t> </a:t>
            </a:r>
            <a:r>
              <a:rPr lang="en-US" sz="1800" b="0" dirty="0" err="1" smtClean="0">
                <a:solidFill>
                  <a:srgbClr val="00B050"/>
                </a:solidFill>
              </a:rPr>
              <a:t>Jia</a:t>
            </a:r>
            <a:endParaRPr lang="en-US" sz="1800" b="0" dirty="0">
              <a:solidFill>
                <a:srgbClr val="00B050"/>
              </a:solidFill>
            </a:endParaRPr>
          </a:p>
          <a:p>
            <a:pPr>
              <a:buFont typeface="+mj-lt"/>
              <a:buAutoNum type="arabicPeriod"/>
            </a:pPr>
            <a:r>
              <a:rPr lang="en-US" sz="1800" b="0" dirty="0">
                <a:solidFill>
                  <a:srgbClr val="00B050"/>
                </a:solidFill>
              </a:rPr>
              <a:t>18/568r0 – </a:t>
            </a:r>
            <a:r>
              <a:rPr lang="en-US" sz="1800" b="0" dirty="0" err="1" smtClean="0">
                <a:solidFill>
                  <a:srgbClr val="00B050"/>
                </a:solidFill>
              </a:rPr>
              <a:t>Jia</a:t>
            </a:r>
            <a:r>
              <a:rPr lang="en-US" sz="1800" b="0" dirty="0" smtClean="0">
                <a:solidFill>
                  <a:srgbClr val="00B050"/>
                </a:solidFill>
              </a:rPr>
              <a:t> </a:t>
            </a:r>
            <a:r>
              <a:rPr lang="en-US" sz="1800" b="0" dirty="0" err="1" smtClean="0">
                <a:solidFill>
                  <a:srgbClr val="00B050"/>
                </a:solidFill>
              </a:rPr>
              <a:t>Jia</a:t>
            </a:r>
            <a:endParaRPr lang="en-US" sz="1800" b="0" dirty="0">
              <a:solidFill>
                <a:srgbClr val="00B050"/>
              </a:solidFill>
            </a:endParaRP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a:t>:</a:t>
            </a:r>
          </a:p>
          <a:p>
            <a:pPr>
              <a:buFont typeface="+mj-lt"/>
              <a:buAutoNum type="arabicPeriod"/>
            </a:pPr>
            <a:r>
              <a:rPr lang="en-US" sz="1800" b="0" dirty="0">
                <a:solidFill>
                  <a:srgbClr val="00B050"/>
                </a:solidFill>
              </a:rPr>
              <a:t>18/520r4 – </a:t>
            </a:r>
            <a:r>
              <a:rPr lang="en-US" sz="1800" b="0" dirty="0" err="1">
                <a:solidFill>
                  <a:srgbClr val="00B050"/>
                </a:solidFill>
              </a:rPr>
              <a:t>Guoqing</a:t>
            </a:r>
            <a:endParaRPr lang="en-US" sz="1800" b="0" dirty="0">
              <a:solidFill>
                <a:srgbClr val="00B050"/>
              </a:solidFill>
            </a:endParaRPr>
          </a:p>
          <a:p>
            <a:pPr>
              <a:buFont typeface="+mj-lt"/>
              <a:buAutoNum type="arabicPeriod"/>
            </a:pPr>
            <a:r>
              <a:rPr lang="en-US" sz="1800" b="0" dirty="0">
                <a:solidFill>
                  <a:srgbClr val="00B050"/>
                </a:solidFill>
              </a:rPr>
              <a:t>18/405r1 – Po-Kai</a:t>
            </a:r>
          </a:p>
          <a:p>
            <a:pPr>
              <a:buFont typeface="+mj-lt"/>
              <a:buAutoNum type="arabicPeriod"/>
            </a:pPr>
            <a:r>
              <a:rPr lang="en-US" sz="1800" b="0" dirty="0">
                <a:solidFill>
                  <a:srgbClr val="00B050"/>
                </a:solidFill>
              </a:rPr>
              <a:t>18/408r1 – Po-Kai</a:t>
            </a:r>
          </a:p>
          <a:p>
            <a:pPr>
              <a:buFont typeface="+mj-lt"/>
              <a:buAutoNum type="arabicPeriod"/>
            </a:pPr>
            <a:r>
              <a:rPr lang="en-US" sz="1800" b="0" dirty="0">
                <a:solidFill>
                  <a:srgbClr val="00B050"/>
                </a:solidFill>
              </a:rPr>
              <a:t>18/412r1 – </a:t>
            </a:r>
            <a:r>
              <a:rPr lang="en-US" sz="1800" b="0" dirty="0" err="1">
                <a:solidFill>
                  <a:srgbClr val="00B050"/>
                </a:solidFill>
              </a:rPr>
              <a:t>Liwen</a:t>
            </a:r>
            <a:endParaRPr lang="en-US" sz="1800" b="0" dirty="0">
              <a:solidFill>
                <a:srgbClr val="00B050"/>
              </a:solidFill>
            </a:endParaRPr>
          </a:p>
          <a:p>
            <a:pPr>
              <a:buFont typeface="+mj-lt"/>
              <a:buAutoNum type="arabicPeriod"/>
            </a:pPr>
            <a:r>
              <a:rPr lang="en-US" sz="1800" b="0" dirty="0">
                <a:solidFill>
                  <a:srgbClr val="00B050"/>
                </a:solidFill>
              </a:rPr>
              <a:t>18/472r2 – Lei Huang</a:t>
            </a:r>
          </a:p>
          <a:p>
            <a:pPr>
              <a:buFont typeface="+mj-lt"/>
              <a:buAutoNum type="arabicPeriod"/>
            </a:pPr>
            <a:r>
              <a:rPr lang="en-US" sz="1800" b="0" dirty="0">
                <a:solidFill>
                  <a:srgbClr val="00B050"/>
                </a:solidFill>
              </a:rPr>
              <a:t>18/414r1 – Alfred</a:t>
            </a:r>
          </a:p>
          <a:p>
            <a:pPr>
              <a:buFont typeface="+mj-lt"/>
              <a:buAutoNum type="arabicPeriod"/>
            </a:pPr>
            <a:r>
              <a:rPr lang="en-US" sz="1800" b="0" dirty="0">
                <a:solidFill>
                  <a:srgbClr val="00B050"/>
                </a:solidFill>
              </a:rPr>
              <a:t>18/514r1 – Alfred</a:t>
            </a:r>
          </a:p>
          <a:p>
            <a:pPr>
              <a:buFont typeface="+mj-lt"/>
              <a:buAutoNum type="arabicPeriod"/>
            </a:pPr>
            <a:r>
              <a:rPr lang="en-US" sz="1800" b="0" dirty="0">
                <a:solidFill>
                  <a:srgbClr val="00B050"/>
                </a:solidFill>
              </a:rPr>
              <a:t>18/515r1 – Alfred</a:t>
            </a:r>
          </a:p>
          <a:p>
            <a:pPr>
              <a:buFont typeface="+mj-lt"/>
              <a:buAutoNum type="arabicPeriod"/>
            </a:pPr>
            <a:r>
              <a:rPr lang="en-US" sz="1800" b="0" dirty="0" smtClean="0">
                <a:solidFill>
                  <a:srgbClr val="00B050"/>
                </a:solidFill>
              </a:rPr>
              <a:t>18/356r3 </a:t>
            </a:r>
            <a:r>
              <a:rPr lang="en-US" sz="1800" b="0" dirty="0">
                <a:solidFill>
                  <a:srgbClr val="00B050"/>
                </a:solidFill>
              </a:rPr>
              <a:t>– </a:t>
            </a:r>
            <a:r>
              <a:rPr lang="en-US" sz="1800" b="0" dirty="0" err="1">
                <a:solidFill>
                  <a:srgbClr val="00B050"/>
                </a:solidFill>
              </a:rPr>
              <a:t>Kiseon</a:t>
            </a:r>
            <a:endParaRPr lang="en-US" sz="1800" b="0" dirty="0">
              <a:solidFill>
                <a:srgbClr val="00B050"/>
              </a:solidFill>
            </a:endParaRPr>
          </a:p>
          <a:p>
            <a:pPr>
              <a:buFont typeface="+mj-lt"/>
              <a:buAutoNum type="arabicPeriod"/>
            </a:pPr>
            <a:r>
              <a:rPr lang="en-US" sz="1800" b="0" dirty="0">
                <a:solidFill>
                  <a:srgbClr val="00B050"/>
                </a:solidFill>
              </a:rPr>
              <a:t>18/440r2 </a:t>
            </a:r>
            <a:r>
              <a:rPr lang="en-US" sz="1800" b="0" dirty="0" smtClean="0">
                <a:solidFill>
                  <a:srgbClr val="00B050"/>
                </a:solidFill>
              </a:rPr>
              <a:t>– </a:t>
            </a:r>
            <a:r>
              <a:rPr lang="en-US" sz="1800" b="0" dirty="0" err="1" smtClean="0">
                <a:solidFill>
                  <a:srgbClr val="00B050"/>
                </a:solidFill>
              </a:rPr>
              <a:t>Kiseon</a:t>
            </a:r>
            <a:r>
              <a:rPr lang="en-US" sz="1800" b="0" dirty="0">
                <a:solidFill>
                  <a:srgbClr val="00B050"/>
                </a:solidFill>
                <a:ea typeface="Malgun Gothic" panose="020B0503020000020004" pitchFamily="34" charset="-127"/>
                <a:cs typeface="Times New Roman" panose="02020603050405020304" pitchFamily="18" charset="0"/>
              </a:rPr>
              <a:t> </a:t>
            </a:r>
          </a:p>
          <a:p>
            <a:endParaRPr lang="en-US" sz="1800" b="0"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9" name="Content Placeholder 4"/>
          <p:cNvSpPr txBox="1">
            <a:spLocks/>
          </p:cNvSpPr>
          <p:nvPr/>
        </p:nvSpPr>
        <p:spPr bwMode="auto">
          <a:xfrm>
            <a:off x="6172200" y="2133600"/>
            <a:ext cx="2819400" cy="4306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18/244r3 - </a:t>
            </a:r>
            <a:r>
              <a:rPr lang="en-US" sz="1800" b="0" kern="0" dirty="0" err="1" smtClean="0">
                <a:solidFill>
                  <a:srgbClr val="00B050"/>
                </a:solidFill>
                <a:ea typeface="Malgun Gothic" panose="020B0503020000020004" pitchFamily="34" charset="-127"/>
                <a:cs typeface="Times New Roman" panose="02020603050405020304" pitchFamily="18" charset="0"/>
              </a:rPr>
              <a:t>Kaiying</a:t>
            </a:r>
            <a:r>
              <a:rPr lang="en-US" sz="1800" b="0" kern="0" dirty="0" smtClean="0">
                <a:solidFill>
                  <a:srgbClr val="00B050"/>
                </a:solidFill>
                <a:ea typeface="Malgun Gothic" panose="020B0503020000020004" pitchFamily="34" charset="-127"/>
                <a:cs typeface="Times New Roman" panose="02020603050405020304" pitchFamily="18" charset="0"/>
              </a:rPr>
              <a:t> </a:t>
            </a: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18/464r2 –</a:t>
            </a:r>
            <a:r>
              <a:rPr lang="en-US" sz="1800" b="0" kern="0" dirty="0" err="1" smtClean="0">
                <a:solidFill>
                  <a:srgbClr val="00B050"/>
                </a:solidFill>
                <a:ea typeface="Malgun Gothic" panose="020B0503020000020004" pitchFamily="34" charset="-127"/>
                <a:cs typeface="Times New Roman" panose="02020603050405020304" pitchFamily="18" charset="0"/>
              </a:rPr>
              <a:t>Jeongki</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18/465r2 – </a:t>
            </a:r>
            <a:r>
              <a:rPr lang="en-US" sz="1800" b="0" kern="0" dirty="0" err="1" smtClean="0">
                <a:solidFill>
                  <a:srgbClr val="00B050"/>
                </a:solidFill>
                <a:ea typeface="Malgun Gothic" panose="020B0503020000020004" pitchFamily="34" charset="-127"/>
                <a:cs typeface="Times New Roman" panose="02020603050405020304" pitchFamily="18" charset="0"/>
              </a:rPr>
              <a:t>Jeongki</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18/468r0 – </a:t>
            </a:r>
            <a:r>
              <a:rPr lang="en-US" sz="1800" b="0" kern="0" dirty="0" err="1" smtClean="0">
                <a:solidFill>
                  <a:srgbClr val="00B050"/>
                </a:solidFill>
                <a:ea typeface="Malgun Gothic" panose="020B0503020000020004" pitchFamily="34" charset="-127"/>
                <a:cs typeface="Times New Roman" panose="02020603050405020304" pitchFamily="18" charset="0"/>
              </a:rPr>
              <a:t>Jeongki</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18/169r3 - </a:t>
            </a:r>
            <a:r>
              <a:rPr lang="en-US" sz="1800" b="0" kern="0" dirty="0" err="1" smtClean="0">
                <a:solidFill>
                  <a:srgbClr val="00B050"/>
                </a:solidFill>
                <a:ea typeface="Malgun Gothic" panose="020B0503020000020004" pitchFamily="34" charset="-127"/>
                <a:cs typeface="Times New Roman" panose="02020603050405020304" pitchFamily="18" charset="0"/>
              </a:rPr>
              <a:t>Jarkko</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endParaRPr lang="en-US" sz="1800" b="0" kern="0" dirty="0" smtClean="0">
              <a:ea typeface="Malgun Gothic" panose="020B0503020000020004" pitchFamily="34" charset="-127"/>
              <a:cs typeface="Times New Roman" panose="02020603050405020304" pitchFamily="18" charset="0"/>
            </a:endParaRPr>
          </a:p>
          <a:p>
            <a:endParaRPr lang="en-US" sz="1800" b="0" kern="0"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a:t>
            </a:r>
            <a:r>
              <a:rPr lang="en-US" altLang="en-US" sz="1600" dirty="0" smtClean="0"/>
              <a:t>MDR (mandatory document review)</a:t>
            </a:r>
          </a:p>
          <a:p>
            <a:pPr lvl="1"/>
            <a:r>
              <a:rPr lang="en-US" altLang="en-US" sz="1600" b="1" dirty="0" smtClean="0"/>
              <a:t>July</a:t>
            </a:r>
            <a:r>
              <a:rPr lang="en-US" altLang="en-US" sz="1600" dirty="0" smtClean="0"/>
              <a:t>: </a:t>
            </a:r>
            <a:r>
              <a:rPr lang="en-US" altLang="en-US" sz="1600" dirty="0" smtClean="0"/>
              <a:t>formation of sponsor ballot pool</a:t>
            </a:r>
          </a:p>
          <a:p>
            <a:pPr lvl="1"/>
            <a:r>
              <a:rPr lang="en-US" altLang="en-US" sz="1600" b="1" dirty="0" smtClean="0"/>
              <a:t>September</a:t>
            </a:r>
            <a:r>
              <a:rPr lang="en-US" altLang="en-US" sz="1600" dirty="0" smtClean="0"/>
              <a:t>: </a:t>
            </a:r>
            <a:r>
              <a:rPr lang="en-US" altLang="en-US" sz="1600" dirty="0" smtClean="0"/>
              <a:t>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a:t>
            </a:r>
            <a:r>
              <a:rPr lang="en-US" altLang="en-US" dirty="0" smtClean="0"/>
              <a:t>Timeline (reviewed in Jan.2018)</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smtClean="0">
                <a:solidFill>
                  <a:srgbClr val="FF0000"/>
                </a:solidFill>
              </a:rPr>
              <a:t>Delaying the schedule by 2 months</a:t>
            </a:r>
            <a:endParaRPr lang="en-US" altLang="en-US" sz="1800" dirty="0" smtClean="0">
              <a:solidFill>
                <a:srgbClr val="FF0000"/>
              </a:solidFill>
            </a:endParaRPr>
          </a:p>
          <a:p>
            <a:endParaRPr lang="en-US" altLang="en-US" sz="2200" dirty="0" smtClean="0"/>
          </a:p>
          <a:p>
            <a:r>
              <a:rPr lang="en-US" altLang="en-US" sz="2200" dirty="0" smtClean="0"/>
              <a:t>2018</a:t>
            </a:r>
            <a:endParaRPr lang="en-US" altLang="en-US" sz="2200" dirty="0" smtClean="0"/>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a:t>
            </a:r>
            <a:r>
              <a:rPr lang="en-US" altLang="en-US" sz="2200" dirty="0" smtClean="0"/>
              <a:t>1.0</a:t>
            </a:r>
            <a:endParaRPr lang="en-US" altLang="en-US" sz="2200" dirty="0" smtClean="0"/>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May</a:t>
            </a:r>
            <a:r>
              <a:rPr lang="en-US" altLang="en-US" sz="2200" dirty="0" smtClean="0"/>
              <a:t>: </a:t>
            </a:r>
            <a:r>
              <a:rPr lang="en-US" altLang="en-US" sz="2200" dirty="0" smtClean="0"/>
              <a:t>MDR (mandatory document review)</a:t>
            </a:r>
          </a:p>
          <a:p>
            <a:pPr lvl="1"/>
            <a:r>
              <a:rPr lang="en-US" altLang="en-US" sz="2200" b="1" dirty="0" smtClean="0"/>
              <a:t>September</a:t>
            </a:r>
            <a:r>
              <a:rPr lang="en-US" altLang="en-US" sz="2200" dirty="0" smtClean="0"/>
              <a:t>: </a:t>
            </a:r>
            <a:r>
              <a:rPr lang="en-US" altLang="en-US" sz="2200" dirty="0" smtClean="0"/>
              <a:t>formation of sponsor ballot pool</a:t>
            </a:r>
          </a:p>
          <a:p>
            <a:pPr lvl="1"/>
            <a:r>
              <a:rPr lang="en-US" altLang="en-US" sz="2200" b="1" dirty="0" smtClean="0"/>
              <a:t>November</a:t>
            </a:r>
            <a:r>
              <a:rPr lang="en-US" altLang="en-US" sz="2200" dirty="0" smtClean="0"/>
              <a:t>: </a:t>
            </a:r>
            <a:r>
              <a:rPr lang="en-US" altLang="en-US" sz="2200" dirty="0" smtClean="0"/>
              <a:t>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a:t>
            </a:r>
            <a:r>
              <a:rPr lang="en-US" altLang="en-US" dirty="0" smtClean="0"/>
              <a:t>Timeline (new)</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40</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Resolve TBDs in the PHY and MAC clauses of </a:t>
            </a:r>
            <a:r>
              <a:rPr lang="en-US" altLang="en-US" dirty="0" err="1" smtClean="0"/>
              <a:t>TGba</a:t>
            </a:r>
            <a:r>
              <a:rPr lang="en-US" altLang="en-US" dirty="0" smtClean="0"/>
              <a:t> D0.2</a:t>
            </a:r>
          </a:p>
          <a:p>
            <a:pPr lvl="1">
              <a:defRPr/>
            </a:pPr>
            <a:r>
              <a:rPr lang="en-US" altLang="en-US" dirty="0" smtClean="0"/>
              <a:t>Higher priority will be given to a presentation that resolves TBDs in </a:t>
            </a:r>
            <a:r>
              <a:rPr lang="en-US" altLang="en-US" dirty="0" err="1" smtClean="0"/>
              <a:t>TGba</a:t>
            </a:r>
            <a:r>
              <a:rPr lang="en-US" altLang="en-US" dirty="0" smtClean="0"/>
              <a:t> D0.2</a:t>
            </a:r>
            <a:endParaRPr lang="en-US" altLang="en-US" dirty="0" smtClean="0"/>
          </a:p>
          <a:p>
            <a:pPr>
              <a:defRPr/>
            </a:pPr>
            <a:r>
              <a:rPr lang="en-US" altLang="en-US" dirty="0" smtClean="0"/>
              <a:t>Prepare for creating </a:t>
            </a:r>
            <a:r>
              <a:rPr lang="en-US" altLang="en-US" dirty="0" err="1" smtClean="0"/>
              <a:t>TGba</a:t>
            </a:r>
            <a:r>
              <a:rPr lang="en-US" altLang="en-US" dirty="0" smtClean="0"/>
              <a:t> D1.0 in July 2018</a:t>
            </a:r>
            <a:endParaRPr lang="en-US" altLang="en-US" dirty="0" smtClean="0"/>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March 19</a:t>
            </a:r>
            <a:r>
              <a:rPr lang="en-US" altLang="en-US" sz="2400" b="1" dirty="0"/>
              <a:t>, 10:00 ET</a:t>
            </a:r>
          </a:p>
          <a:p>
            <a:pPr marL="685800" lvl="2" indent="-342900">
              <a:defRPr/>
            </a:pPr>
            <a:r>
              <a:rPr lang="en-US" altLang="en-US" sz="2400" b="1" dirty="0" smtClean="0"/>
              <a:t>April 2</a:t>
            </a:r>
            <a:r>
              <a:rPr lang="en-US" altLang="en-US" sz="2400" b="1" dirty="0"/>
              <a:t>, 17:00 ET</a:t>
            </a:r>
          </a:p>
          <a:p>
            <a:pPr marL="685800" lvl="2" indent="-342900">
              <a:defRPr/>
            </a:pPr>
            <a:r>
              <a:rPr lang="en-US" altLang="en-US" sz="2400" b="1" dirty="0" smtClean="0"/>
              <a:t>April 16</a:t>
            </a:r>
            <a:r>
              <a:rPr lang="en-US" altLang="en-US" sz="2400" b="1" dirty="0"/>
              <a:t>, 23:00 ET</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43</a:t>
            </a:fld>
            <a:endParaRPr lang="en-US" altLang="en-US" sz="1200" b="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44</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64628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err="1" smtClean="0">
                          <a:solidFill>
                            <a:srgbClr val="FF0000"/>
                          </a:solidFill>
                        </a:rPr>
                        <a:t>TGba</a:t>
                      </a:r>
                      <a:endParaRPr lang="en-US" sz="2000" b="1" dirty="0">
                        <a:solidFill>
                          <a:srgbClr val="FF0000"/>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Feb. 27th: </a:t>
            </a:r>
          </a:p>
          <a:p>
            <a:pPr lvl="1">
              <a:defRPr/>
            </a:pPr>
            <a:r>
              <a:rPr lang="en-US" b="0" dirty="0" smtClean="0"/>
              <a:t>Received </a:t>
            </a:r>
            <a:r>
              <a:rPr lang="en-US" dirty="0" smtClean="0"/>
              <a:t>51 </a:t>
            </a:r>
            <a:r>
              <a:rPr lang="en-US" b="0" dirty="0" smtClean="0"/>
              <a:t>submissions</a:t>
            </a:r>
          </a:p>
          <a:p>
            <a:pPr>
              <a:defRPr/>
            </a:pPr>
            <a:r>
              <a:rPr lang="en-US" dirty="0" smtClean="0"/>
              <a:t>Grouped based on topics and priority in the following slides</a:t>
            </a:r>
            <a:endParaRPr lang="en-US" sz="2800" dirty="0" smtClean="0"/>
          </a:p>
          <a:p>
            <a:pPr lvl="1"/>
            <a:r>
              <a:rPr lang="en-US" dirty="0" smtClean="0"/>
              <a:t>Within 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85388</TotalTime>
  <Words>3221</Words>
  <Application>Microsoft Office PowerPoint</Application>
  <PresentationFormat>On-screen Show (4:3)</PresentationFormat>
  <Paragraphs>1050</Paragraphs>
  <Slides>44</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5"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Requirements</vt:lpstr>
      <vt:lpstr>PHY – OOK waveform</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 (Thursday AM2)</vt:lpstr>
      <vt:lpstr>TGba Timeline (reviewed in Jan.2018)</vt:lpstr>
      <vt:lpstr>TGba Timeline (new) </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4138</cp:revision>
  <cp:lastPrinted>2014-11-04T15:04:57Z</cp:lastPrinted>
  <dcterms:created xsi:type="dcterms:W3CDTF">2007-04-17T18:10:23Z</dcterms:created>
  <dcterms:modified xsi:type="dcterms:W3CDTF">2018-03-08T21:40:42Z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