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5" r:id="rId4"/>
    <p:sldId id="266" r:id="rId5"/>
    <p:sldId id="319" r:id="rId6"/>
    <p:sldId id="268" r:id="rId7"/>
    <p:sldId id="280" r:id="rId8"/>
    <p:sldId id="270" r:id="rId9"/>
    <p:sldId id="272" r:id="rId10"/>
    <p:sldId id="275" r:id="rId11"/>
    <p:sldId id="318" r:id="rId12"/>
    <p:sldId id="323" r:id="rId13"/>
    <p:sldId id="325" r:id="rId14"/>
    <p:sldId id="324" r:id="rId15"/>
    <p:sldId id="321" r:id="rId16"/>
    <p:sldId id="305" r:id="rId17"/>
    <p:sldId id="322" r:id="rId18"/>
    <p:sldId id="291" r:id="rId19"/>
    <p:sldId id="327" r:id="rId20"/>
    <p:sldId id="328" r:id="rId21"/>
    <p:sldId id="326" r:id="rId22"/>
    <p:sldId id="329" r:id="rId23"/>
    <p:sldId id="330" r:id="rId24"/>
    <p:sldId id="331" r:id="rId25"/>
    <p:sldId id="274" r:id="rId26"/>
    <p:sldId id="264"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64" d="100"/>
          <a:sy n="64" d="100"/>
        </p:scale>
        <p:origin x="84" y="24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3/8/2018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25</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26</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9</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11</a:t>
            </a:fld>
            <a:endParaRPr lang="en-US" altLang="en-US" dirty="0"/>
          </a:p>
        </p:txBody>
      </p:sp>
    </p:spTree>
    <p:extLst>
      <p:ext uri="{BB962C8B-B14F-4D97-AF65-F5344CB8AC3E}">
        <p14:creationId xmlns:p14="http://schemas.microsoft.com/office/powerpoint/2010/main" val="12714986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12</a:t>
            </a:fld>
            <a:endParaRPr lang="en-US" altLang="en-US" dirty="0"/>
          </a:p>
        </p:txBody>
      </p:sp>
    </p:spTree>
    <p:extLst>
      <p:ext uri="{BB962C8B-B14F-4D97-AF65-F5344CB8AC3E}">
        <p14:creationId xmlns:p14="http://schemas.microsoft.com/office/powerpoint/2010/main" val="1780224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Joseph Levy (InterDigital)</a:t>
            </a:r>
          </a:p>
        </p:txBody>
      </p:sp>
    </p:spTree>
    <p:extLst>
      <p:ext uri="{BB962C8B-B14F-4D97-AF65-F5344CB8AC3E}">
        <p14:creationId xmlns:p14="http://schemas.microsoft.com/office/powerpoint/2010/main" val="2790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March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2018</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2018</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2018</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2018</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802.11-18/0311r3</a:t>
            </a:r>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17/11-17-1823-00-AANI-imt-2020-requirements-and-thoughts-on-submissions.pptx" TargetMode="External"/><Relationship Id="rId13" Type="http://schemas.openxmlformats.org/officeDocument/2006/relationships/hyperlink" Target="https://mentor.ieee.org/802.11/dcn/17/11-17-1886-00-AANI-5g-rit-submission-to-itu-r.pptx" TargetMode="External"/><Relationship Id="rId3" Type="http://schemas.openxmlformats.org/officeDocument/2006/relationships/hyperlink" Target="https://mentor.ieee.org/802.11/dcn/17/11-17-1844-00-AANI-imt-2020-contribution-content.pptx" TargetMode="External"/><Relationship Id="rId7" Type="http://schemas.openxmlformats.org/officeDocument/2006/relationships/hyperlink" Target="https://mentor.ieee.org/802.11/dcn/17/11-17-1820-01-AANI-imt-2020-usage-scenarios-test-environments-and-evaluation-configurations.pptx" TargetMode="External"/><Relationship Id="rId12" Type="http://schemas.openxmlformats.org/officeDocument/2006/relationships/hyperlink" Target="https://mentor.ieee.org/802.11/dcn/17/11-17-1885-00-AANI-preparing-for-imt-2020-submission.ppt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17/11-17-1813-00-AANI-imt-2020-s-rit-description-template-compliance-template.docx" TargetMode="External"/><Relationship Id="rId11" Type="http://schemas.openxmlformats.org/officeDocument/2006/relationships/hyperlink" Target="https://mentor.ieee.org/802.11/dcn/17/11-17-1836-01-AANI-draft-for-itu-r-submission.pptx" TargetMode="External"/><Relationship Id="rId5" Type="http://schemas.openxmlformats.org/officeDocument/2006/relationships/hyperlink" Target="https://mentor.ieee.org/802.11/dcn/17/11-17-1812-00-AANI-imt-2020-s-rit-description-template-characteristic-template.docx" TargetMode="External"/><Relationship Id="rId15" Type="http://schemas.openxmlformats.org/officeDocument/2006/relationships/hyperlink" Target="https://mentor.ieee.org/802.11/dcn/18/11-18-0256-00-AANI-802-11ax-for-imt-2020.pptx" TargetMode="External"/><Relationship Id="rId10" Type="http://schemas.openxmlformats.org/officeDocument/2006/relationships/hyperlink" Target="https://mentor.ieee.org/802.11/dcn/17/11-17-1821-00-AANI-imt-2020-requirements-deep-dive-part-1-mobility.pptx" TargetMode="External"/><Relationship Id="rId4" Type="http://schemas.openxmlformats.org/officeDocument/2006/relationships/hyperlink" Target="https://mentor.ieee.org/802.11/dcn/17/11-17-1869-00-AANI-input-to-itu-r-submission.pptx" TargetMode="External"/><Relationship Id="rId9" Type="http://schemas.openxmlformats.org/officeDocument/2006/relationships/hyperlink" Target="https://mentor.ieee.org/802.11/dcn/17/11-17-1814-00-AANI-preparation-for-imt-2020-5g-candidate-submission.pptx" TargetMode="External"/><Relationship Id="rId14" Type="http://schemas.openxmlformats.org/officeDocument/2006/relationships/hyperlink" Target="https://mentor.ieee.org/802.11/dcn/17/11-17-1889-03-AANI-skeleton-for-a-candidate-imt-2020-rit-based-on-ieee-802-11.docx"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dcn/18/1-18-0004-00-ICne-the-lossless-network-for-data-centers.pdf" TargetMode="External"/><Relationship Id="rId3" Type="http://schemas.openxmlformats.org/officeDocument/2006/relationships/hyperlink" Target="https://mentor.ieee.org/802.1/dcn/18/1-18-0006-00-ICne-2018-01-11-nend-teleconf-minutes.docx" TargetMode="External"/><Relationship Id="rId7" Type="http://schemas.openxmlformats.org/officeDocument/2006/relationships/hyperlink" Target="https://mentor.ieee.org/802.1/dcn/18/1-18-0002-02-ICne-draft-report-wired-wireless-flexible-factory-iot.doc" TargetMode="External"/><Relationship Id="rId2" Type="http://schemas.openxmlformats.org/officeDocument/2006/relationships/hyperlink" Target="https://mentor.ieee.org/802.1/dcn/18/1-18-0001-00-ICne-january-2018-agenda.pdf" TargetMode="External"/><Relationship Id="rId1" Type="http://schemas.openxmlformats.org/officeDocument/2006/relationships/slideLayout" Target="../slideLayouts/slideLayout2.xml"/><Relationship Id="rId6" Type="http://schemas.openxmlformats.org/officeDocument/2006/relationships/hyperlink" Target="https://mentor.ieee.org/802.1/dcn/18/1-18-0005-01-ICne-febuary-2018-agenda.pdf" TargetMode="External"/><Relationship Id="rId5" Type="http://schemas.openxmlformats.org/officeDocument/2006/relationships/hyperlink" Target="https://mentor.ieee.org/802.1/dcn/18/1-18-0003-00-ICne-review-of-the-lossless-network-for-data-centers.pdf" TargetMode="External"/><Relationship Id="rId4" Type="http://schemas.openxmlformats.org/officeDocument/2006/relationships/hyperlink" Target="https://mentor.ieee.org/802.1/dcn/18/1-18-0002-01-ICne-draft-report-wired-wireless-flexible-factory-iot.doc"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dcn/18/1-18-0002-04-ICne-draft-report-wired-wireless-flexible-factory-iot.pdf" TargetMode="External"/><Relationship Id="rId2" Type="http://schemas.openxmlformats.org/officeDocument/2006/relationships/hyperlink" Target="https://mentor.ieee.org/802.1/documents" TargetMode="External"/><Relationship Id="rId1" Type="http://schemas.openxmlformats.org/officeDocument/2006/relationships/slideLayout" Target="../slideLayouts/slideLayout2.xml"/><Relationship Id="rId4" Type="http://schemas.openxmlformats.org/officeDocument/2006/relationships/hyperlink" Target="https://mentor.ieee.org/802.1/dcn/18/1-18-0007-02-ICne-draft-report-lossless-data-center-networks.pdf"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6/11-16-1057-01-0000-802-11-imt-2020-5g-sc-proposal.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8/11-18-0228-02-AANI-minutes-aani-sc-january-2018.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16/11-16-1574-03-AANI-draft-ls-from-802-11-to-3gpp-sa-requesting-status-and-information-on-wlan-integration-in-3gpp-nextgen-system.docx" TargetMode="External"/><Relationship Id="rId13" Type="http://schemas.openxmlformats.org/officeDocument/2006/relationships/hyperlink" Target="https://mentor.ieee.org/802.11/dcn/17/11-17-0903-00-0000-liaison-statement-from-3gpp-tsg-sa-on-wlan-integration.doc"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78-02-AANI-reply-ls-to-reply-ls-from-3gpp-ran2-on-estimated-throughput-11-17-315r0.docx" TargetMode="External"/><Relationship Id="rId12" Type="http://schemas.openxmlformats.org/officeDocument/2006/relationships/hyperlink" Target="https://mentor.ieee.org/802.11/dcn/17/11-17-0444-00-0000-liaison-from-3gpp-ran-on-radio-level-integration.doc"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11" Type="http://schemas.openxmlformats.org/officeDocument/2006/relationships/hyperlink" Target="https://mentor.ieee.org/802.11/dcn/17/11-17-0315-00-0000-liaison-statement-from-3gpp-ran2-on-estimated-wlan-throughput.doc" TargetMode="External"/><Relationship Id="rId5" Type="http://schemas.openxmlformats.org/officeDocument/2006/relationships/hyperlink" Target="https://mentor.ieee.org/802.11/dcn/16/11-16-1510-02-AANI-reply-to-liaison-from-3gpp-ran2-on-estimated-throughput-11-16-1384.docx" TargetMode="External"/><Relationship Id="rId10" Type="http://schemas.openxmlformats.org/officeDocument/2006/relationships/hyperlink" Target="https://mentor.ieee.org/802.11/dcn/17/11-17-1750-03-AANI-draft-ls-from-802-11-to-ieee-ieee-5g-on-the-ieee-5g-roadmap-wp.docx"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mentor.ieee.org/802.11/dcn/17/11-17-1744-03-AANI-draft-reply-ls-from-802-11-to-ngmn-ls-on-e2e-architectural-framework.docx" TargetMode="External"/><Relationship Id="rId14" Type="http://schemas.openxmlformats.org/officeDocument/2006/relationships/hyperlink" Target="https://mentor.ieee.org/802.11/dcn/17/11-17-1569-00-0000-liaison-statement-from-ngmn-on-e2e-architecture.do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2018-03-05</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March 2018</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1271467263"/>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197" name="Document" r:id="rId4" imgW="8267030" imgH="2839341" progId="Word.Document.8">
                  <p:embed/>
                </p:oleObj>
              </mc:Choice>
              <mc:Fallback>
                <p:oleObj name="Document" r:id="rId4" imgW="8267030" imgH="2839341"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2/4</a:t>
            </a:r>
            <a:endParaRPr lang="en-US" dirty="0"/>
          </a:p>
        </p:txBody>
      </p:sp>
      <p:sp>
        <p:nvSpPr>
          <p:cNvPr id="3" name="Content Placeholder 2"/>
          <p:cNvSpPr>
            <a:spLocks noGrp="1"/>
          </p:cNvSpPr>
          <p:nvPr>
            <p:ph idx="1"/>
          </p:nvPr>
        </p:nvSpPr>
        <p:spPr>
          <a:xfrm>
            <a:off x="723900" y="1510145"/>
            <a:ext cx="10742085" cy="4751294"/>
          </a:xfrm>
        </p:spPr>
        <p:txBody>
          <a:bodyPr/>
          <a:lstStyle/>
          <a:p>
            <a:r>
              <a:rPr lang="en-US" dirty="0"/>
              <a:t>Incoming LS from </a:t>
            </a:r>
            <a:r>
              <a:rPr lang="en-US" altLang="en-US" dirty="0"/>
              <a:t>3GPP SA TSG – 6/17 -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sz="1800" b="0" dirty="0"/>
              <a:t>Sent by 3GPP SA in reply to our LS </a:t>
            </a:r>
            <a:r>
              <a:rPr lang="en-US" altLang="en-US" sz="1800" b="0" dirty="0"/>
              <a:t>(</a:t>
            </a:r>
            <a:r>
              <a:rPr lang="en-US" altLang="en-US" sz="1800" b="0" dirty="0">
                <a:hlinkClick r:id="rId3"/>
              </a:rPr>
              <a:t>11-16/1574r3</a:t>
            </a:r>
            <a:r>
              <a:rPr lang="en-US" altLang="en-US" sz="1800" b="0" dirty="0"/>
              <a:t>) to 3GPP SA (5/17): “</a:t>
            </a:r>
            <a:r>
              <a:rPr lang="en-US" sz="1800" b="0" dirty="0"/>
              <a:t>IEEE 802.11 Working Group Liaison Statement Requesting </a:t>
            </a:r>
            <a:r>
              <a:rPr lang="en-GB" sz="1800" b="0" dirty="0"/>
              <a:t>status and technical information on WLAN integration in 3GPP NextGen System.”</a:t>
            </a:r>
            <a:endParaRPr lang="en-US" altLang="en-US" sz="1800" b="0" dirty="0"/>
          </a:p>
          <a:p>
            <a:r>
              <a:rPr lang="en-US" dirty="0"/>
              <a:t> Contribution regarding the ongoing 3GPP work:</a:t>
            </a:r>
          </a:p>
          <a:p>
            <a:pPr>
              <a:buFont typeface="Arial" panose="020B0604020202020204" pitchFamily="34" charset="0"/>
              <a:buChar char="•"/>
            </a:pPr>
            <a:r>
              <a:rPr lang="en-US" dirty="0"/>
              <a:t>11-17/1064r0 – “Overview of 3GPP SA Next Generation System Documents</a:t>
            </a:r>
            <a:br>
              <a:rPr lang="en-US" dirty="0"/>
            </a:br>
            <a:r>
              <a:rPr lang="en-US" dirty="0"/>
              <a:t>Reviewed the 3GPP SA Documents provided in the reply LS</a:t>
            </a:r>
          </a:p>
          <a:p>
            <a:pPr>
              <a:buFont typeface="Arial" panose="020B0604020202020204" pitchFamily="34" charset="0"/>
              <a:buChar char="•"/>
            </a:pPr>
            <a:r>
              <a:rPr lang="en-US" dirty="0"/>
              <a:t>No additional contributions have been provided</a:t>
            </a:r>
          </a:p>
          <a:p>
            <a:pPr>
              <a:buFont typeface="Arial" panose="020B0604020202020204" pitchFamily="34" charset="0"/>
              <a:buChar char="•"/>
            </a:pPr>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2"/>
            <a:ext cx="10361084" cy="428624"/>
          </a:xfrm>
        </p:spPr>
        <p:txBody>
          <a:bodyPr/>
          <a:lstStyle/>
          <a:p>
            <a:r>
              <a:rPr lang="en-US" altLang="en-US" dirty="0"/>
              <a:t>AANI SC Background 3/4</a:t>
            </a:r>
          </a:p>
        </p:txBody>
      </p:sp>
      <p:sp>
        <p:nvSpPr>
          <p:cNvPr id="20483" name="Content Placeholder 2"/>
          <p:cNvSpPr>
            <a:spLocks noGrp="1"/>
          </p:cNvSpPr>
          <p:nvPr>
            <p:ph idx="1"/>
          </p:nvPr>
        </p:nvSpPr>
        <p:spPr>
          <a:xfrm>
            <a:off x="914401" y="1371600"/>
            <a:ext cx="10361084" cy="5103814"/>
          </a:xfrm>
        </p:spPr>
        <p:txBody>
          <a:bodyPr/>
          <a:lstStyle/>
          <a:p>
            <a:r>
              <a:rPr lang="en-US" sz="2000" dirty="0"/>
              <a:t>During the 802.11 WG meeting of 5-10 November in Orlando, Florida, USA a motion was passed declaring:</a:t>
            </a:r>
          </a:p>
          <a:p>
            <a:pPr lvl="0">
              <a:buFont typeface="Arial" panose="020B0604020202020204" pitchFamily="34" charset="0"/>
              <a:buChar char="•"/>
            </a:pPr>
            <a:r>
              <a:rPr lang="en-US" sz="2000" dirty="0"/>
              <a:t>Invite AANI to prepare draft documents meeting the 31 Jan 2018 requirements  for submission of  11 to ITU-R Working Party 5D as an IMT-2020 5G RIT and</a:t>
            </a:r>
          </a:p>
          <a:p>
            <a:pPr lvl="0">
              <a:buFont typeface="Arial" panose="020B0604020202020204" pitchFamily="34" charset="0"/>
              <a:buChar char="•"/>
            </a:pPr>
            <a:r>
              <a:rPr lang="en-US" sz="2000" dirty="0"/>
              <a:t>Bring the documents for consideration and approval at the January IEEE 802.11 interim meeting.</a:t>
            </a:r>
          </a:p>
          <a:p>
            <a:r>
              <a:rPr lang="en-US" sz="2000" dirty="0"/>
              <a:t>Discussions and contributions were provided to several teleconferences and at the January meeting</a:t>
            </a:r>
          </a:p>
          <a:p>
            <a:r>
              <a:rPr lang="en-US" sz="2000" dirty="0"/>
              <a:t>However, no document was agreed in the AANI SC</a:t>
            </a:r>
          </a:p>
          <a:p>
            <a:r>
              <a:rPr lang="en-US" sz="2000" dirty="0"/>
              <a:t>Hence no document was submitted for approval by the 802.11 WG at the January IEEE 802.11 interim meeting</a:t>
            </a:r>
          </a:p>
          <a:p>
            <a:r>
              <a:rPr lang="en-US" sz="2000" dirty="0"/>
              <a:t>Also no clear way forward agreed.</a:t>
            </a:r>
          </a:p>
          <a:p>
            <a:pPr>
              <a:buFont typeface="Arial" panose="020B0604020202020204" pitchFamily="34" charset="0"/>
              <a:buChar char="•"/>
            </a:pPr>
            <a:endParaRPr lang="en-US" altLang="en-US" sz="20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891717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2"/>
            <a:ext cx="10361084" cy="428624"/>
          </a:xfrm>
        </p:spPr>
        <p:txBody>
          <a:bodyPr/>
          <a:lstStyle/>
          <a:p>
            <a:r>
              <a:rPr lang="en-US" altLang="en-US" dirty="0"/>
              <a:t>AANI SC Background 4/4</a:t>
            </a:r>
          </a:p>
        </p:txBody>
      </p:sp>
      <p:sp>
        <p:nvSpPr>
          <p:cNvPr id="20483" name="Content Placeholder 2"/>
          <p:cNvSpPr>
            <a:spLocks noGrp="1"/>
          </p:cNvSpPr>
          <p:nvPr>
            <p:ph idx="1"/>
          </p:nvPr>
        </p:nvSpPr>
        <p:spPr>
          <a:xfrm>
            <a:off x="914401" y="1114426"/>
            <a:ext cx="10361084" cy="5360988"/>
          </a:xfrm>
        </p:spPr>
        <p:txBody>
          <a:bodyPr/>
          <a:lstStyle/>
          <a:p>
            <a:r>
              <a:rPr lang="en-US" sz="2000" dirty="0"/>
              <a:t>IMT-2020 5G RIT related Contribution Summary:</a:t>
            </a:r>
          </a:p>
          <a:p>
            <a:pPr marL="857250" lvl="1" indent="-457200">
              <a:buFont typeface="+mj-lt"/>
              <a:buAutoNum type="arabicPeriod"/>
              <a:defRPr/>
            </a:pPr>
            <a:r>
              <a:rPr lang="en-US" sz="1600" dirty="0">
                <a:hlinkClick r:id="rId3"/>
              </a:rPr>
              <a:t>11-17/1844r0 </a:t>
            </a:r>
            <a:r>
              <a:rPr lang="en-US" sz="1600" dirty="0"/>
              <a:t>–IMT-2020 Contribution Content - Roger Marks (EthAirNet Associates)</a:t>
            </a:r>
          </a:p>
          <a:p>
            <a:pPr marL="857250" lvl="1" indent="-457200">
              <a:buFont typeface="+mj-lt"/>
              <a:buAutoNum type="arabicPeriod"/>
              <a:defRPr/>
            </a:pPr>
            <a:r>
              <a:rPr lang="en-US" sz="1600" dirty="0">
                <a:hlinkClick r:id="rId4"/>
              </a:rPr>
              <a:t>11-17/1869r0</a:t>
            </a:r>
            <a:r>
              <a:rPr lang="en-US" sz="1600" dirty="0"/>
              <a:t> - Input to ITU-R submission, Sigurd Schelstraete (Quantenna) </a:t>
            </a:r>
          </a:p>
          <a:p>
            <a:pPr marL="857250" lvl="1" indent="-457200">
              <a:buFont typeface="+mj-lt"/>
              <a:buAutoNum type="arabicPeriod"/>
            </a:pPr>
            <a:r>
              <a:rPr lang="en-US" sz="1600" dirty="0">
                <a:hlinkClick r:id="rId5"/>
              </a:rPr>
              <a:t>11-17/1812r0</a:t>
            </a:r>
            <a:r>
              <a:rPr lang="en-US" sz="1600" dirty="0"/>
              <a:t> - RIT Description – Characteristic Template – Rakesh Taori (Phazr)</a:t>
            </a:r>
          </a:p>
          <a:p>
            <a:pPr marL="857250" lvl="1" indent="-457200">
              <a:buFont typeface="+mj-lt"/>
              <a:buAutoNum type="arabicPeriod"/>
            </a:pPr>
            <a:r>
              <a:rPr lang="en-US" sz="1600" dirty="0">
                <a:hlinkClick r:id="rId6"/>
              </a:rPr>
              <a:t>11-17/1813r0</a:t>
            </a:r>
            <a:r>
              <a:rPr lang="en-US" sz="1600" dirty="0"/>
              <a:t> - RIT Description – Compliance Template – Rakesh Taori (Phazr)</a:t>
            </a:r>
          </a:p>
          <a:p>
            <a:pPr marL="857250" lvl="1" indent="-457200">
              <a:buFont typeface="+mj-lt"/>
              <a:buAutoNum type="arabicPeriod"/>
              <a:defRPr/>
            </a:pPr>
            <a:r>
              <a:rPr lang="en-US" altLang="en-US" sz="1600" dirty="0">
                <a:hlinkClick r:id="rId7"/>
              </a:rPr>
              <a:t>11-17/1820r1</a:t>
            </a:r>
            <a:r>
              <a:rPr lang="en-US" altLang="en-US" sz="1600" dirty="0"/>
              <a:t> - </a:t>
            </a:r>
            <a:r>
              <a:rPr lang="en-US" sz="1600" dirty="0"/>
              <a:t>IMT-2020 Usage Scenarios, Test Environments and Evaluation Configurations – Roger Marks (EthAirNet Associates)</a:t>
            </a:r>
          </a:p>
          <a:p>
            <a:pPr marL="857250" lvl="1" indent="-457200">
              <a:buFont typeface="+mj-lt"/>
              <a:buAutoNum type="arabicPeriod"/>
              <a:defRPr/>
            </a:pPr>
            <a:r>
              <a:rPr lang="en-US" altLang="en-US" sz="1600" dirty="0">
                <a:hlinkClick r:id="rId8"/>
              </a:rPr>
              <a:t>11-17/1823r0</a:t>
            </a:r>
            <a:r>
              <a:rPr lang="en-US" altLang="en-US" sz="1600" dirty="0"/>
              <a:t> - </a:t>
            </a:r>
            <a:r>
              <a:rPr lang="en-US" sz="1600" dirty="0"/>
              <a:t>IMT-2020 Requirements and Thoughts on Submissions </a:t>
            </a:r>
            <a:r>
              <a:rPr lang="en-US" sz="1600" dirty="0">
                <a:hlinkClick r:id="rId9"/>
              </a:rPr>
              <a:t>–</a:t>
            </a:r>
            <a:r>
              <a:rPr lang="en-US" sz="1600" dirty="0"/>
              <a:t> Rakesh Taori (Phazr)</a:t>
            </a:r>
          </a:p>
          <a:p>
            <a:pPr marL="857250" lvl="1" indent="-457200">
              <a:buFont typeface="+mj-lt"/>
              <a:buAutoNum type="arabicPeriod"/>
              <a:defRPr/>
            </a:pPr>
            <a:r>
              <a:rPr lang="en-US" sz="1600" dirty="0">
                <a:hlinkClick r:id="rId9"/>
              </a:rPr>
              <a:t>11-17/1814r0</a:t>
            </a:r>
            <a:r>
              <a:rPr lang="en-US" sz="1600" dirty="0"/>
              <a:t> - Preparation for IMT-2020 (5G) Candidate Submission– Rakesh Taori (Phazr)</a:t>
            </a:r>
          </a:p>
          <a:p>
            <a:pPr marL="857250" lvl="1" indent="-457200">
              <a:buFont typeface="+mj-lt"/>
              <a:buAutoNum type="arabicPeriod"/>
              <a:defRPr/>
            </a:pPr>
            <a:r>
              <a:rPr lang="en-US" sz="1600" dirty="0">
                <a:hlinkClick r:id="rId10"/>
              </a:rPr>
              <a:t>11-17/1821r0</a:t>
            </a:r>
            <a:r>
              <a:rPr lang="en-US" sz="1600" dirty="0"/>
              <a:t> - IMT-2020 Requirements Deep Dive - Part 1 – Mobility - Rakesh Taori (PHAZR)</a:t>
            </a:r>
          </a:p>
          <a:p>
            <a:pPr marL="857250" lvl="1" indent="-457200">
              <a:buFont typeface="+mj-lt"/>
              <a:buAutoNum type="arabicPeriod"/>
              <a:defRPr/>
            </a:pPr>
            <a:r>
              <a:rPr lang="en-US" sz="1600" dirty="0">
                <a:hlinkClick r:id="rId11"/>
              </a:rPr>
              <a:t>11-17/1836r1</a:t>
            </a:r>
            <a:r>
              <a:rPr lang="en-US" sz="1600" dirty="0"/>
              <a:t> - Draft for ITU-R Submission - Rakesh Taori (PHAZR)</a:t>
            </a:r>
          </a:p>
          <a:p>
            <a:pPr marL="857250" lvl="1" indent="-457200">
              <a:buFont typeface="+mj-lt"/>
              <a:buAutoNum type="arabicPeriod"/>
              <a:defRPr/>
            </a:pPr>
            <a:r>
              <a:rPr lang="en-US" sz="1600" dirty="0">
                <a:hlinkClick r:id="rId12"/>
              </a:rPr>
              <a:t>11-17/1885r0</a:t>
            </a:r>
            <a:r>
              <a:rPr lang="en-US" sz="1600" dirty="0"/>
              <a:t> - Preparing for IMT-2020 Submission - Rakesh Taori (PHAZR)</a:t>
            </a:r>
          </a:p>
          <a:p>
            <a:pPr marL="857250" lvl="1" indent="-457200">
              <a:buFont typeface="+mj-lt"/>
              <a:buAutoNum type="arabicPeriod"/>
              <a:defRPr/>
            </a:pPr>
            <a:r>
              <a:rPr lang="en-US" sz="1600" dirty="0">
                <a:hlinkClick r:id="rId13"/>
              </a:rPr>
              <a:t>11-17/1886r0</a:t>
            </a:r>
            <a:r>
              <a:rPr lang="en-US" sz="1600" dirty="0"/>
              <a:t> - 5G RIT Submission to ITU-R - Rakesh Taori (PHAZR)</a:t>
            </a:r>
          </a:p>
          <a:p>
            <a:pPr marL="857250" lvl="1" indent="-457200">
              <a:buFont typeface="+mj-lt"/>
              <a:buAutoNum type="arabicPeriod"/>
              <a:defRPr/>
            </a:pPr>
            <a:r>
              <a:rPr lang="en-US" sz="1600" dirty="0">
                <a:hlinkClick r:id="rId14"/>
              </a:rPr>
              <a:t>11-17/1889r3</a:t>
            </a:r>
            <a:r>
              <a:rPr lang="en-US" sz="1600" dirty="0"/>
              <a:t> – Skeleton for a Candidate IMT-2020 RIT based on IEEE 802.11 Rakesh Taori (Phazr Inc.)</a:t>
            </a:r>
          </a:p>
          <a:p>
            <a:pPr marL="857250" lvl="1" indent="-457200">
              <a:buFont typeface="+mj-lt"/>
              <a:buAutoNum type="arabicPeriod"/>
              <a:defRPr/>
            </a:pPr>
            <a:r>
              <a:rPr lang="en-US" sz="1600" dirty="0">
                <a:hlinkClick r:id="rId15"/>
              </a:rPr>
              <a:t>11-18/0256r0</a:t>
            </a:r>
            <a:r>
              <a:rPr lang="en-US" sz="1600" dirty="0"/>
              <a:t> - 802.11ax for IMT-2020 Sindhu Verma (Broadcom Limited)</a:t>
            </a:r>
          </a:p>
          <a:p>
            <a:r>
              <a:rPr lang="en-US" sz="2000" dirty="0"/>
              <a:t>    </a:t>
            </a:r>
          </a:p>
          <a:p>
            <a:pPr>
              <a:buFont typeface="Arial" panose="020B0604020202020204" pitchFamily="34" charset="0"/>
              <a:buChar char="•"/>
            </a:pPr>
            <a:endParaRPr lang="en-US" altLang="en-US" sz="20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632918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598"/>
          </a:xfrm>
        </p:spPr>
        <p:txBody>
          <a:bodyPr/>
          <a:lstStyle/>
          <a:p>
            <a:r>
              <a:rPr lang="en-US" altLang="en-US" dirty="0"/>
              <a:t>NEND IC Reminder</a:t>
            </a:r>
            <a:endParaRPr lang="en-US" dirty="0"/>
          </a:p>
        </p:txBody>
      </p:sp>
      <p:sp>
        <p:nvSpPr>
          <p:cNvPr id="3" name="Content Placeholder 2"/>
          <p:cNvSpPr>
            <a:spLocks noGrp="1"/>
          </p:cNvSpPr>
          <p:nvPr>
            <p:ph idx="1"/>
          </p:nvPr>
        </p:nvSpPr>
        <p:spPr>
          <a:xfrm>
            <a:off x="914401" y="1374777"/>
            <a:ext cx="10361084" cy="4719637"/>
          </a:xfrm>
        </p:spPr>
        <p:txBody>
          <a:bodyPr/>
          <a:lstStyle/>
          <a:p>
            <a:pPr>
              <a:buFont typeface="Arial" panose="020B0604020202020204" pitchFamily="34" charset="0"/>
              <a:buChar char="•"/>
            </a:pPr>
            <a:r>
              <a:rPr lang="en-US" dirty="0"/>
              <a:t>The IEEE 802 network enhancements for the next decade Industry Connections (NEND IC) group is scheduled to meet Tue, March 6, 19:30-21:30</a:t>
            </a:r>
          </a:p>
          <a:p>
            <a:pPr>
              <a:buFont typeface="Arial" panose="020B0604020202020204" pitchFamily="34" charset="0"/>
              <a:buChar char="•"/>
            </a:pPr>
            <a:r>
              <a:rPr lang="en-US" dirty="0"/>
              <a:t>Teleconferences:</a:t>
            </a:r>
          </a:p>
          <a:p>
            <a:pPr lvl="1">
              <a:buFont typeface="Arial" panose="020B0604020202020204" pitchFamily="34" charset="0"/>
              <a:buChar char="•"/>
            </a:pPr>
            <a:r>
              <a:rPr lang="en-US" dirty="0"/>
              <a:t>Jan teleconference: Agenda: </a:t>
            </a:r>
            <a:r>
              <a:rPr lang="en-US" u="sng" dirty="0">
                <a:hlinkClick r:id="rId2"/>
              </a:rPr>
              <a:t>1-18/0001r0</a:t>
            </a:r>
            <a:r>
              <a:rPr lang="en-US" u="sng" dirty="0"/>
              <a:t>,  </a:t>
            </a:r>
            <a:r>
              <a:rPr lang="en-US" dirty="0"/>
              <a:t>Minutes: </a:t>
            </a:r>
            <a:r>
              <a:rPr lang="en-US" dirty="0">
                <a:hlinkClick r:id="rId3"/>
              </a:rPr>
              <a:t>1-18/0006r0</a:t>
            </a:r>
            <a:endParaRPr lang="en-US" dirty="0"/>
          </a:p>
          <a:p>
            <a:pPr lvl="2">
              <a:buFont typeface="Arial" panose="020B0604020202020204" pitchFamily="34" charset="0"/>
              <a:buChar char="•"/>
            </a:pPr>
            <a:r>
              <a:rPr lang="en-US" dirty="0"/>
              <a:t>Discussed: </a:t>
            </a:r>
          </a:p>
          <a:p>
            <a:pPr lvl="3">
              <a:buFont typeface="Arial" panose="020B0604020202020204" pitchFamily="34" charset="0"/>
              <a:buChar char="•"/>
            </a:pPr>
            <a:r>
              <a:rPr lang="en-US" dirty="0"/>
              <a:t>"Flexible Factory IoT“  </a:t>
            </a:r>
            <a:r>
              <a:rPr lang="en-US" dirty="0">
                <a:hlinkClick r:id="rId4"/>
              </a:rPr>
              <a:t>1-18/0002r1</a:t>
            </a:r>
            <a:endParaRPr lang="en-US" dirty="0"/>
          </a:p>
          <a:p>
            <a:pPr lvl="3">
              <a:buFont typeface="Arial" panose="020B0604020202020204" pitchFamily="34" charset="0"/>
              <a:buChar char="•"/>
            </a:pPr>
            <a:r>
              <a:rPr lang="en-US" dirty="0"/>
              <a:t>"Review of the Lossless Network for Data Centers“ - </a:t>
            </a:r>
            <a:r>
              <a:rPr lang="en-US" dirty="0">
                <a:hlinkClick r:id="rId5"/>
              </a:rPr>
              <a:t>1-18/-0003r0</a:t>
            </a:r>
            <a:endParaRPr lang="en-US" dirty="0"/>
          </a:p>
          <a:p>
            <a:pPr lvl="1">
              <a:buFont typeface="Arial" panose="020B0604020202020204" pitchFamily="34" charset="0"/>
              <a:buChar char="•"/>
            </a:pPr>
            <a:r>
              <a:rPr lang="en-US" dirty="0"/>
              <a:t>Feb teleconference: Agenda: </a:t>
            </a:r>
            <a:r>
              <a:rPr lang="en-US" u="sng" dirty="0">
                <a:hlinkClick r:id="rId6"/>
              </a:rPr>
              <a:t>1-18/0005r1</a:t>
            </a:r>
            <a:r>
              <a:rPr lang="en-US" u="sng" dirty="0"/>
              <a:t>,  </a:t>
            </a:r>
            <a:r>
              <a:rPr lang="en-US" dirty="0"/>
              <a:t>Minutes: ?</a:t>
            </a:r>
          </a:p>
          <a:p>
            <a:pPr lvl="2">
              <a:buFont typeface="Arial" panose="020B0604020202020204" pitchFamily="34" charset="0"/>
              <a:buChar char="•"/>
            </a:pPr>
            <a:r>
              <a:rPr lang="en-US" dirty="0"/>
              <a:t>Discussed: </a:t>
            </a:r>
          </a:p>
          <a:p>
            <a:pPr lvl="3">
              <a:buFont typeface="Arial" panose="020B0604020202020204" pitchFamily="34" charset="0"/>
              <a:buChar char="•"/>
            </a:pPr>
            <a:r>
              <a:rPr lang="en-US" dirty="0"/>
              <a:t>"Flexible Factory IoT“  </a:t>
            </a:r>
            <a:r>
              <a:rPr lang="en-US" dirty="0">
                <a:hlinkClick r:id="rId7"/>
              </a:rPr>
              <a:t>1-18/0002r2</a:t>
            </a:r>
            <a:endParaRPr lang="en-US" dirty="0"/>
          </a:p>
          <a:p>
            <a:pPr lvl="3">
              <a:buFont typeface="Arial" panose="020B0604020202020204" pitchFamily="34" charset="0"/>
              <a:buChar char="•"/>
            </a:pPr>
            <a:r>
              <a:rPr lang="en-US" dirty="0"/>
              <a:t>"Review of the Lossless Network for Data Centers“ - </a:t>
            </a:r>
            <a:r>
              <a:rPr lang="en-US" dirty="0">
                <a:hlinkClick r:id="rId5"/>
              </a:rPr>
              <a:t>1-18/-0003r0</a:t>
            </a:r>
            <a:endParaRPr lang="en-US" dirty="0"/>
          </a:p>
          <a:p>
            <a:pPr lvl="3">
              <a:buFont typeface="Arial" panose="020B0604020202020204" pitchFamily="34" charset="0"/>
              <a:buChar char="•"/>
            </a:pPr>
            <a:r>
              <a:rPr lang="en-US" dirty="0"/>
              <a:t>“Lossless Network for Data –Centers </a:t>
            </a:r>
            <a:r>
              <a:rPr lang="en-US" dirty="0">
                <a:hlinkClick r:id="rId8"/>
              </a:rPr>
              <a:t>1-18/0004r0</a:t>
            </a:r>
            <a:endParaRPr lang="en-US" dirty="0"/>
          </a:p>
          <a:p>
            <a:pPr lvl="3">
              <a:buFont typeface="Arial" panose="020B0604020202020204" pitchFamily="34" charset="0"/>
              <a:buChar char="•"/>
            </a:pPr>
            <a:endParaRPr lang="en-US" dirty="0"/>
          </a:p>
          <a:p>
            <a:pPr marL="0" indent="0"/>
            <a:r>
              <a:rPr lang="en-US" dirty="0"/>
              <a:t> </a:t>
            </a:r>
          </a:p>
          <a:p>
            <a:pPr lvl="3">
              <a:buFont typeface="Arial" panose="020B0604020202020204" pitchFamily="34" charset="0"/>
              <a:buChar char="•"/>
            </a:pPr>
            <a:endParaRPr lang="en-US" dirty="0"/>
          </a:p>
          <a:p>
            <a:pPr marL="0" indent="0"/>
            <a:r>
              <a:rPr lang="en-US" dirty="0"/>
              <a:t> </a:t>
            </a:r>
          </a:p>
          <a:p>
            <a:pPr lvl="2">
              <a:buFont typeface="Arial" panose="020B0604020202020204" pitchFamily="34" charset="0"/>
              <a:buChar char="•"/>
            </a:pPr>
            <a:endParaRPr lang="en-US" dirty="0"/>
          </a:p>
          <a:p>
            <a:pPr lvl="2">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2018</a:t>
            </a:r>
            <a:endParaRPr lang="en-GB" dirty="0"/>
          </a:p>
        </p:txBody>
      </p:sp>
    </p:spTree>
    <p:extLst>
      <p:ext uri="{BB962C8B-B14F-4D97-AF65-F5344CB8AC3E}">
        <p14:creationId xmlns:p14="http://schemas.microsoft.com/office/powerpoint/2010/main" val="17881733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600"/>
          </a:xfrm>
        </p:spPr>
        <p:txBody>
          <a:bodyPr/>
          <a:lstStyle/>
          <a:p>
            <a:r>
              <a:rPr lang="en-US" dirty="0"/>
              <a:t>Topics for Contribution</a:t>
            </a:r>
          </a:p>
        </p:txBody>
      </p:sp>
      <p:sp>
        <p:nvSpPr>
          <p:cNvPr id="3" name="Content Placeholder 2"/>
          <p:cNvSpPr>
            <a:spLocks noGrp="1"/>
          </p:cNvSpPr>
          <p:nvPr>
            <p:ph idx="1"/>
          </p:nvPr>
        </p:nvSpPr>
        <p:spPr>
          <a:xfrm>
            <a:off x="532343" y="1374780"/>
            <a:ext cx="11125199" cy="4795836"/>
          </a:xfrm>
        </p:spPr>
        <p:txBody>
          <a:bodyPr/>
          <a:lstStyle/>
          <a:p>
            <a:pPr marL="457200" lvl="0" indent="-457200">
              <a:buFont typeface="+mj-lt"/>
              <a:buAutoNum type="arabicPeriod"/>
            </a:pPr>
            <a:r>
              <a:rPr lang="en-US" sz="2000" dirty="0"/>
              <a:t>Technical and discussion contributions on 802.11 technical performance relative to IMT-2020 requirements.</a:t>
            </a:r>
            <a:endParaRPr lang="en-US" dirty="0"/>
          </a:p>
          <a:p>
            <a:pPr marL="457200" lvl="0" indent="-457200">
              <a:buFont typeface="+mj-lt"/>
              <a:buAutoNum type="arabicPeriod"/>
            </a:pPr>
            <a:r>
              <a:rPr lang="en-US" sz="2000" dirty="0"/>
              <a:t>Technical and discussion contributions on interworking/integration of 802.11 with the 3GPP Next Generation System:</a:t>
            </a:r>
            <a:endParaRPr lang="en-US" dirty="0"/>
          </a:p>
          <a:p>
            <a:pPr marL="914400" lvl="1" indent="-457200">
              <a:buFont typeface="+mj-lt"/>
              <a:buAutoNum type="arabicPeriod"/>
            </a:pPr>
            <a:r>
              <a:rPr lang="en-US" sz="1800" dirty="0"/>
              <a:t>Reviews or tutorials on current 3GPP SA solutions related to 3GPP 2G/3G/4G core network and 802.11</a:t>
            </a:r>
            <a:endParaRPr lang="en-US" sz="1600" dirty="0"/>
          </a:p>
          <a:p>
            <a:pPr marL="914400" lvl="1" indent="-457200">
              <a:buFont typeface="+mj-lt"/>
              <a:buAutoNum type="arabicPeriod"/>
            </a:pPr>
            <a:r>
              <a:rPr lang="en-US" sz="1800" dirty="0"/>
              <a:t>Reviews, tutorials, or commentary on the completed 3GPP SA studies for 5G</a:t>
            </a:r>
            <a:endParaRPr lang="en-US" dirty="0"/>
          </a:p>
          <a:p>
            <a:pPr marL="914400" lvl="1" indent="-457200">
              <a:buFont typeface="+mj-lt"/>
              <a:buAutoNum type="arabicPeriod"/>
            </a:pPr>
            <a:r>
              <a:rPr lang="en-US" sz="1800" dirty="0"/>
              <a:t>Reviews, Tutorials, or commentary on 3GPP SA WGs ongoing activities related to 5G for 3GPP Release 15</a:t>
            </a:r>
            <a:endParaRPr lang="en-US" dirty="0"/>
          </a:p>
          <a:p>
            <a:pPr marL="457200" lvl="0" indent="-457200">
              <a:buFont typeface="+mj-lt"/>
              <a:buAutoNum type="arabicPeriod"/>
            </a:pPr>
            <a:r>
              <a:rPr lang="en-US" sz="2000" dirty="0"/>
              <a:t>Technical and discussion contributions on interworking/integration with 3GPP RAN NR. - Lower priority as 3GPP RAN TSG is not currently working on interworking specifications.</a:t>
            </a:r>
            <a:endParaRPr lang="en-US" dirty="0"/>
          </a:p>
          <a:p>
            <a:pPr marL="457200" lvl="0" indent="-457200">
              <a:buFont typeface="+mj-lt"/>
              <a:buAutoNum type="arabicPeriod"/>
            </a:pPr>
            <a:r>
              <a:rPr lang="en-US" sz="2000" dirty="0"/>
              <a:t>In support of 802.1 NEND IC activity</a:t>
            </a:r>
            <a:endParaRPr lang="en-US" dirty="0"/>
          </a:p>
          <a:p>
            <a:pPr marL="914400" lvl="1" indent="-457200">
              <a:buFont typeface="+mj-lt"/>
              <a:buAutoNum type="arabicPeriod"/>
            </a:pPr>
            <a:r>
              <a:rPr lang="en-US" sz="1800" dirty="0"/>
              <a:t>proposals of industries to address</a:t>
            </a:r>
            <a:endParaRPr lang="en-US" dirty="0"/>
          </a:p>
          <a:p>
            <a:pPr marL="914400" lvl="1" indent="-457200">
              <a:buFont typeface="+mj-lt"/>
              <a:buAutoNum type="arabicPeriod"/>
            </a:pPr>
            <a:r>
              <a:rPr lang="en-US" sz="1800" dirty="0"/>
              <a:t>contributions defining areas of 802.11 interest or discussion</a:t>
            </a:r>
            <a:endParaRPr lang="en-US" dirty="0"/>
          </a:p>
          <a:p>
            <a:pPr marL="457200" indent="-457200">
              <a:buFont typeface="+mj-lt"/>
              <a:buAutoNum type="arabicPeriod"/>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2018</a:t>
            </a:r>
            <a:endParaRPr lang="en-GB" dirty="0"/>
          </a:p>
        </p:txBody>
      </p:sp>
    </p:spTree>
    <p:extLst>
      <p:ext uri="{BB962C8B-B14F-4D97-AF65-F5344CB8AC3E}">
        <p14:creationId xmlns:p14="http://schemas.microsoft.com/office/powerpoint/2010/main" val="13866224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Contributions</a:t>
            </a:r>
          </a:p>
        </p:txBody>
      </p:sp>
      <p:sp>
        <p:nvSpPr>
          <p:cNvPr id="3" name="Content Placeholder 2"/>
          <p:cNvSpPr>
            <a:spLocks noGrp="1"/>
          </p:cNvSpPr>
          <p:nvPr>
            <p:ph idx="1"/>
          </p:nvPr>
        </p:nvSpPr>
        <p:spPr/>
        <p:txBody>
          <a:bodyPr/>
          <a:lstStyle/>
          <a:p>
            <a:pPr marL="457200" indent="-457200">
              <a:buFont typeface="+mj-lt"/>
              <a:buAutoNum type="arabicPeriod"/>
            </a:pPr>
            <a:r>
              <a:rPr lang="en-US" dirty="0"/>
              <a:t>11-18/0517r0 – “802.11ax for IMT-2020 eMBB Indoor Hotspot and Dense Urban” - Sindhu Verma (Broadcom)</a:t>
            </a:r>
          </a:p>
          <a:p>
            <a:pPr marL="457200" indent="-457200">
              <a:buFont typeface="+mj-lt"/>
              <a:buAutoNum type="arabicPeriod"/>
            </a:pPr>
            <a:r>
              <a:rPr lang="en-US" dirty="0"/>
              <a:t>11-18/0481r0 – “3GPP TSG SA Status Update” – Joseph Levy (InterDigital)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2018</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a:xfrm>
            <a:off x="908622" y="1600200"/>
            <a:ext cx="10361084" cy="4648200"/>
          </a:xfrm>
        </p:spPr>
        <p:txBody>
          <a:bodyPr/>
          <a:lstStyle/>
          <a:p>
            <a:pPr marL="0" indent="0">
              <a:defRPr/>
            </a:pPr>
            <a:r>
              <a:rPr lang="en-US" altLang="en-US" sz="2800" dirty="0"/>
              <a:t>Thursday – AM2</a:t>
            </a:r>
          </a:p>
          <a:p>
            <a:pPr>
              <a:spcBef>
                <a:spcPts val="200"/>
              </a:spcBef>
              <a:buFont typeface="+mj-lt"/>
              <a:buAutoNum type="arabicPeriod"/>
              <a:defRPr/>
            </a:pPr>
            <a:r>
              <a:rPr lang="en-US" altLang="en-US" dirty="0"/>
              <a:t>Administrative – 5 min</a:t>
            </a:r>
          </a:p>
          <a:p>
            <a:pPr>
              <a:spcBef>
                <a:spcPts val="200"/>
              </a:spcBef>
              <a:buFont typeface="+mj-lt"/>
              <a:buAutoNum type="arabicPeriod"/>
              <a:defRPr/>
            </a:pPr>
            <a:r>
              <a:rPr lang="en-US" altLang="en-US" dirty="0"/>
              <a:t>Contributions </a:t>
            </a:r>
          </a:p>
          <a:p>
            <a:pPr marL="857250" lvl="1" indent="-457200">
              <a:buFont typeface="+mj-lt"/>
              <a:buAutoNum type="arabicPeriod"/>
            </a:pPr>
            <a:r>
              <a:rPr lang="en-US" dirty="0"/>
              <a:t>11-18/0517r0 – “802.11ax for IMT-2020 eMBB Indoor Hotspot and Dense Urban” - Sindhu Verma (Broadcom)</a:t>
            </a:r>
            <a:r>
              <a:rPr lang="en-US" altLang="en-US" dirty="0"/>
              <a:t> (cont.) – 30 min.</a:t>
            </a:r>
            <a:endParaRPr lang="en-US" dirty="0"/>
          </a:p>
          <a:p>
            <a:pPr marL="857250" lvl="1" indent="-457200">
              <a:buFont typeface="+mj-lt"/>
              <a:buAutoNum type="arabicPeriod"/>
            </a:pPr>
            <a:r>
              <a:rPr lang="en-US" dirty="0"/>
              <a:t>11-18/0481r0 – “3GPP TSG SA Status Update” – Joseph Levy (InterDigital) – 10 min.</a:t>
            </a:r>
          </a:p>
          <a:p>
            <a:pPr>
              <a:spcBef>
                <a:spcPts val="200"/>
              </a:spcBef>
              <a:buFont typeface="+mj-lt"/>
              <a:buAutoNum type="arabicPeriod"/>
              <a:defRPr/>
            </a:pPr>
            <a:r>
              <a:rPr lang="en-US" dirty="0"/>
              <a:t>Discussion on: IEEE 802 network enhancements for the next decade Industry Connections Activity – 10 min.</a:t>
            </a:r>
          </a:p>
          <a:p>
            <a:pPr>
              <a:spcBef>
                <a:spcPts val="200"/>
              </a:spcBef>
              <a:buFont typeface="+mj-lt"/>
              <a:buAutoNum type="arabicPeriod"/>
              <a:defRPr/>
            </a:pPr>
            <a:r>
              <a:rPr lang="en-US" dirty="0"/>
              <a:t>AANI SC Goals </a:t>
            </a:r>
          </a:p>
          <a:p>
            <a:pPr lvl="1">
              <a:spcBef>
                <a:spcPts val="200"/>
              </a:spcBef>
              <a:buFont typeface="+mj-lt"/>
              <a:buAutoNum type="arabicPeriod"/>
              <a:defRPr/>
            </a:pPr>
            <a:r>
              <a:rPr lang="en-US" dirty="0"/>
              <a:t>Background – 10 min.</a:t>
            </a:r>
          </a:p>
          <a:p>
            <a:pPr lvl="1">
              <a:spcBef>
                <a:spcPts val="200"/>
              </a:spcBef>
              <a:buFont typeface="+mj-lt"/>
              <a:buAutoNum type="arabicPeriod"/>
              <a:defRPr/>
            </a:pPr>
            <a:r>
              <a:rPr lang="en-US" dirty="0"/>
              <a:t>Way Forward – 30 min. </a:t>
            </a:r>
          </a:p>
          <a:p>
            <a:pPr>
              <a:spcBef>
                <a:spcPts val="200"/>
              </a:spcBef>
              <a:buFont typeface="+mj-lt"/>
              <a:buAutoNum type="arabicPeriod"/>
              <a:defRPr/>
            </a:pPr>
            <a:r>
              <a:rPr lang="en-US" altLang="en-US" dirty="0"/>
              <a:t>Future Sessions Planning 5 min.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2018</a:t>
            </a:r>
            <a:endParaRPr lang="en-GB" dirty="0"/>
          </a:p>
        </p:txBody>
      </p:sp>
    </p:spTree>
    <p:extLst>
      <p:ext uri="{BB962C8B-B14F-4D97-AF65-F5344CB8AC3E}">
        <p14:creationId xmlns:p14="http://schemas.microsoft.com/office/powerpoint/2010/main" val="712088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Contributions</a:t>
            </a:r>
          </a:p>
        </p:txBody>
      </p:sp>
      <p:sp>
        <p:nvSpPr>
          <p:cNvPr id="3" name="Content Placeholder 2"/>
          <p:cNvSpPr>
            <a:spLocks noGrp="1"/>
          </p:cNvSpPr>
          <p:nvPr>
            <p:ph idx="1"/>
          </p:nvPr>
        </p:nvSpPr>
        <p:spPr/>
        <p:txBody>
          <a:bodyPr/>
          <a:lstStyle/>
          <a:p>
            <a:pPr marL="457200" indent="-457200">
              <a:buFont typeface="+mj-lt"/>
              <a:buAutoNum type="arabicPeriod"/>
            </a:pPr>
            <a:r>
              <a:rPr lang="en-US" dirty="0"/>
              <a:t>11-18/0517r0 – “802.11ax for IMT-2020 eMBB Indoor Hotspot and Dense Urban” - Sindhu Verma (Broadcom)</a:t>
            </a:r>
            <a:r>
              <a:rPr lang="en-US" altLang="en-US" dirty="0"/>
              <a:t> (cont.) – 30 min.</a:t>
            </a:r>
            <a:endParaRPr lang="en-US" dirty="0"/>
          </a:p>
          <a:p>
            <a:pPr marL="457200" indent="-457200">
              <a:buFont typeface="+mj-lt"/>
              <a:buAutoNum type="arabicPeriod"/>
            </a:pPr>
            <a:r>
              <a:rPr lang="en-US" dirty="0"/>
              <a:t>11-18/0481r0 – “3GPP TSG SA Status Update” – Joseph Levy  (InterDigital) – 10 min.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2018</a:t>
            </a:r>
            <a:endParaRPr lang="en-GB" dirty="0"/>
          </a:p>
        </p:txBody>
      </p:sp>
    </p:spTree>
    <p:extLst>
      <p:ext uri="{BB962C8B-B14F-4D97-AF65-F5344CB8AC3E}">
        <p14:creationId xmlns:p14="http://schemas.microsoft.com/office/powerpoint/2010/main" val="2544027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1065213"/>
          </a:xfrm>
        </p:spPr>
        <p:txBody>
          <a:bodyPr/>
          <a:lstStyle/>
          <a:p>
            <a:r>
              <a:rPr lang="en-US" sz="2800" dirty="0"/>
              <a:t>Status/Background: IEEE 802 network enhancements for the next decade Industry Connections Activity</a:t>
            </a:r>
          </a:p>
        </p:txBody>
      </p:sp>
      <p:sp>
        <p:nvSpPr>
          <p:cNvPr id="3" name="Content Placeholder 2"/>
          <p:cNvSpPr>
            <a:spLocks noGrp="1"/>
          </p:cNvSpPr>
          <p:nvPr>
            <p:ph idx="1"/>
          </p:nvPr>
        </p:nvSpPr>
        <p:spPr>
          <a:xfrm>
            <a:off x="863074" y="1711326"/>
            <a:ext cx="10449881" cy="4724400"/>
          </a:xfrm>
        </p:spPr>
        <p:txBody>
          <a:bodyPr/>
          <a:lstStyle/>
          <a:p>
            <a:pPr>
              <a:buFont typeface="Arial" panose="020B0604020202020204" pitchFamily="34" charset="0"/>
              <a:buChar char="•"/>
            </a:pPr>
            <a:r>
              <a:rPr lang="en-US" b="0" dirty="0"/>
              <a:t>IEEE 802 NEND ICA met Tuesday May 8 2018 - 19:30 to 21:30</a:t>
            </a:r>
          </a:p>
          <a:p>
            <a:pPr>
              <a:buFont typeface="Arial" panose="020B0604020202020204" pitchFamily="34" charset="0"/>
              <a:buChar char="•"/>
            </a:pPr>
            <a:r>
              <a:rPr lang="en-US" b="0" dirty="0"/>
              <a:t>Status:</a:t>
            </a:r>
          </a:p>
          <a:p>
            <a:pPr lvl="1">
              <a:buFont typeface="Arial" panose="020B0604020202020204" pitchFamily="34" charset="0"/>
              <a:buChar char="•"/>
            </a:pPr>
            <a:r>
              <a:rPr lang="en-US" dirty="0"/>
              <a:t>Roger Marks is the new NEND ICA chair – he is now calling the group NENDICA</a:t>
            </a:r>
          </a:p>
          <a:p>
            <a:pPr lvl="1">
              <a:buFont typeface="Arial" panose="020B0604020202020204" pitchFamily="34" charset="0"/>
              <a:buChar char="•"/>
            </a:pPr>
            <a:r>
              <a:rPr lang="en-US" dirty="0"/>
              <a:t>All NENDICA documents available at: </a:t>
            </a:r>
            <a:r>
              <a:rPr lang="en-US" dirty="0">
                <a:hlinkClick r:id="rId2"/>
              </a:rPr>
              <a:t>https://mentor.ieee.org/802.1/documents</a:t>
            </a:r>
            <a:endParaRPr lang="en-US" dirty="0"/>
          </a:p>
          <a:p>
            <a:pPr lvl="1">
              <a:buFont typeface="Arial" panose="020B0604020202020204" pitchFamily="34" charset="0"/>
              <a:buChar char="•"/>
            </a:pPr>
            <a:r>
              <a:rPr lang="en-US" b="0" dirty="0"/>
              <a:t>Two White Papers in process:</a:t>
            </a:r>
          </a:p>
          <a:p>
            <a:pPr lvl="2">
              <a:buFont typeface="Arial" panose="020B0604020202020204" pitchFamily="34" charset="0"/>
              <a:buChar char="•"/>
            </a:pPr>
            <a:r>
              <a:rPr lang="en-US" b="1" dirty="0"/>
              <a:t>Draft Report Wired Wireless Flexible Factory IoT </a:t>
            </a:r>
            <a:r>
              <a:rPr lang="en-US" dirty="0">
                <a:hlinkClick r:id="rId3"/>
              </a:rPr>
              <a:t>1-18/0002r4</a:t>
            </a:r>
            <a:endParaRPr lang="en-US" dirty="0"/>
          </a:p>
          <a:p>
            <a:pPr lvl="2">
              <a:buFont typeface="Arial" panose="020B0604020202020204" pitchFamily="34" charset="0"/>
              <a:buChar char="•"/>
            </a:pPr>
            <a:r>
              <a:rPr lang="en-US" dirty="0"/>
              <a:t>Draft Report Lossless Data Center Networks </a:t>
            </a:r>
            <a:r>
              <a:rPr lang="en-US" dirty="0">
                <a:hlinkClick r:id="rId4"/>
              </a:rPr>
              <a:t>1-18/0007r2</a:t>
            </a:r>
            <a:r>
              <a:rPr lang="en-US" dirty="0"/>
              <a:t>  </a:t>
            </a:r>
            <a:r>
              <a:rPr lang="en-US" b="0" dirty="0"/>
              <a:t> </a:t>
            </a:r>
          </a:p>
          <a:p>
            <a:pPr>
              <a:buFont typeface="Arial" panose="020B0604020202020204" pitchFamily="34" charset="0"/>
              <a:buChar char="•"/>
            </a:pPr>
            <a:endParaRPr lang="en-US" sz="100" b="0" dirty="0"/>
          </a:p>
          <a:p>
            <a:pPr marL="0" indent="0"/>
            <a:r>
              <a:rPr lang="en-US" b="0" dirty="0"/>
              <a:t>Open Issues:</a:t>
            </a:r>
          </a:p>
          <a:p>
            <a:pPr marL="457200" indent="-457200">
              <a:buFont typeface="+mj-lt"/>
              <a:buAutoNum type="arabicPeriod"/>
            </a:pPr>
            <a:r>
              <a:rPr lang="en-US" sz="2000" dirty="0"/>
              <a:t>Do we, as 802.11, want to participate in the ongoing activity?</a:t>
            </a:r>
          </a:p>
          <a:p>
            <a:pPr marL="457200" indent="-457200">
              <a:buFont typeface="+mj-lt"/>
              <a:buAutoNum type="arabicPeriod"/>
            </a:pPr>
            <a:r>
              <a:rPr lang="en-US" sz="2000" dirty="0"/>
              <a:t>Do we, as 802.11, have particular Industry interest we should be proposing/working?</a:t>
            </a:r>
          </a:p>
          <a:p>
            <a:pPr marL="457200" indent="-457200">
              <a:buFont typeface="+mj-lt"/>
              <a:buAutoNum type="arabicPeriod"/>
            </a:pPr>
            <a:r>
              <a:rPr lang="en-US" sz="2000" dirty="0"/>
              <a:t>Is there interest in reports on the activity of the NENDICA? </a:t>
            </a:r>
          </a:p>
          <a:p>
            <a:pPr>
              <a:buFont typeface="Arial" panose="020B0604020202020204" pitchFamily="34" charset="0"/>
              <a:buChar char="•"/>
            </a:pPr>
            <a:endParaRPr lang="en-US" dirty="0"/>
          </a:p>
          <a:p>
            <a:pPr>
              <a:buFont typeface="Arial" panose="020B0604020202020204" pitchFamily="34" charset="0"/>
              <a:buChar char="•"/>
            </a:pPr>
            <a:endParaRPr lang="en-US" dirty="0"/>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8700452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pPr>
              <a:spcBef>
                <a:spcPts val="200"/>
              </a:spcBef>
              <a:defRPr/>
            </a:pPr>
            <a:r>
              <a:rPr lang="en-US" dirty="0"/>
              <a:t>AANI SC Goals Background </a:t>
            </a:r>
          </a:p>
        </p:txBody>
      </p:sp>
      <p:sp>
        <p:nvSpPr>
          <p:cNvPr id="3" name="Content Placeholder 2"/>
          <p:cNvSpPr>
            <a:spLocks noGrp="1"/>
          </p:cNvSpPr>
          <p:nvPr>
            <p:ph idx="1"/>
          </p:nvPr>
        </p:nvSpPr>
        <p:spPr>
          <a:xfrm>
            <a:off x="284164" y="1088510"/>
            <a:ext cx="11621557" cy="5236089"/>
          </a:xfrm>
        </p:spPr>
        <p:txBody>
          <a:bodyPr/>
          <a:lstStyle/>
          <a:p>
            <a:r>
              <a:rPr lang="en-US" dirty="0"/>
              <a:t>After comments made near the close of the last AANI SC session I spoke with the 802.11 Chair – Adrian Stephens - and we agree that:</a:t>
            </a:r>
          </a:p>
          <a:p>
            <a:pPr marL="457200" indent="-457200">
              <a:buFont typeface="Arial" panose="020B0604020202020204" pitchFamily="34" charset="0"/>
              <a:buChar char="•"/>
            </a:pPr>
            <a:r>
              <a:rPr lang="en-US" dirty="0"/>
              <a:t>Discussions with no target output is not useful.  AANI SC must be working towards creating useful output, otherwise there is no reason for AANI SC to continue. </a:t>
            </a:r>
          </a:p>
          <a:p>
            <a:pPr marL="457200" indent="-457200">
              <a:buFont typeface="Arial" panose="020B0604020202020204" pitchFamily="34" charset="0"/>
              <a:buChar char="•"/>
            </a:pPr>
            <a:endParaRPr lang="en-US" sz="1000" dirty="0"/>
          </a:p>
          <a:p>
            <a:pPr marL="457200" indent="-457200">
              <a:buFont typeface="Arial" panose="020B0604020202020204" pitchFamily="34" charset="0"/>
              <a:buChar char="•"/>
            </a:pPr>
            <a:r>
              <a:rPr lang="en-US" dirty="0"/>
              <a:t>The AANI SC was formed to perform the following function </a:t>
            </a:r>
            <a:r>
              <a:rPr lang="en-US" dirty="0">
                <a:hlinkClick r:id="rId2"/>
              </a:rPr>
              <a:t>11-16/1057r1</a:t>
            </a:r>
            <a:r>
              <a:rPr lang="en-US" dirty="0"/>
              <a:t>:</a:t>
            </a:r>
          </a:p>
          <a:p>
            <a:pPr lvl="1">
              <a:buFont typeface="Arial" panose="020B0604020202020204" pitchFamily="34" charset="0"/>
              <a:buChar char="•"/>
            </a:pPr>
            <a:r>
              <a:rPr lang="en-US" dirty="0"/>
              <a:t>Coordinate and support an IMT-2020 proposal, external proposal (option B3)</a:t>
            </a:r>
          </a:p>
          <a:p>
            <a:pPr lvl="2">
              <a:buFont typeface="Arial" panose="020B0604020202020204" pitchFamily="34" charset="0"/>
              <a:buChar char="•"/>
            </a:pPr>
            <a:r>
              <a:rPr lang="en-US" sz="1400" dirty="0"/>
              <a:t>Generate LSs to 3GPP RAN and/or SA to allow for one ore more 802.11 RAT(s) to be included in the 3GPP IMT-2020 proposal,</a:t>
            </a:r>
          </a:p>
          <a:p>
            <a:pPr lvl="2">
              <a:buFont typeface="Arial" panose="020B0604020202020204" pitchFamily="34" charset="0"/>
              <a:buChar char="•"/>
            </a:pPr>
            <a:r>
              <a:rPr lang="en-US" sz="1400" dirty="0"/>
              <a:t>Coordinate 802.11 activity to enable and support a 3GPP IMT-2020 proposal and specification.</a:t>
            </a:r>
          </a:p>
          <a:p>
            <a:pPr lvl="1">
              <a:buFont typeface="Arial" panose="020B0604020202020204" pitchFamily="34" charset="0"/>
              <a:buChar char="•"/>
            </a:pPr>
            <a:r>
              <a:rPr lang="en-US" dirty="0"/>
              <a:t>Coordinate with and support 802.1 in meeting the actions towards “IEEE “5G” specification”</a:t>
            </a:r>
          </a:p>
          <a:p>
            <a:pPr lvl="2">
              <a:buFont typeface="Arial" panose="020B0604020202020204" pitchFamily="34" charset="0"/>
              <a:buChar char="•"/>
            </a:pPr>
            <a:r>
              <a:rPr lang="en-US" sz="1400" dirty="0"/>
              <a:t>NENDICA</a:t>
            </a:r>
          </a:p>
          <a:p>
            <a:pPr lvl="1">
              <a:buFont typeface="Arial" panose="020B0604020202020204" pitchFamily="34" charset="0"/>
              <a:buChar char="•"/>
            </a:pPr>
            <a:r>
              <a:rPr lang="en-US" dirty="0"/>
              <a:t>The standing committee will regularly report status to 802.11 </a:t>
            </a:r>
          </a:p>
          <a:p>
            <a:pPr>
              <a:buFont typeface="Arial" panose="020B0604020202020204" pitchFamily="34" charset="0"/>
              <a:buChar char="•"/>
            </a:pPr>
            <a:r>
              <a:rPr lang="en-US" dirty="0"/>
              <a:t>In November AANI SC was invited to prepare a draft submission to ITU-R Working Party 5D proposing 802.11 as an IMT-2020 5G RIT for the January meeting. </a:t>
            </a:r>
          </a:p>
          <a:p>
            <a:pPr marL="457200" indent="-457200">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2018</a:t>
            </a:r>
            <a:endParaRPr lang="en-GB" dirty="0"/>
          </a:p>
        </p:txBody>
      </p:sp>
    </p:spTree>
    <p:extLst>
      <p:ext uri="{BB962C8B-B14F-4D97-AF65-F5344CB8AC3E}">
        <p14:creationId xmlns:p14="http://schemas.microsoft.com/office/powerpoint/2010/main" val="951957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March 2018</a:t>
            </a:r>
          </a:p>
          <a:p>
            <a:pPr algn="ctr"/>
            <a:r>
              <a:rPr lang="en-US" dirty="0"/>
              <a:t>Hyatt Regency O’Hare, Rosemont, IL, USA</a:t>
            </a:r>
          </a:p>
          <a:p>
            <a:pPr algn="ctr"/>
            <a:endParaRPr lang="en-US" altLang="en-US" dirty="0"/>
          </a:p>
          <a:p>
            <a:pPr algn="ctr"/>
            <a:r>
              <a:rPr lang="en-US" altLang="en-US" dirty="0"/>
              <a:t>Chair: Joseph Levy (InterDigital)</a:t>
            </a:r>
          </a:p>
          <a:p>
            <a:pPr algn="ctr"/>
            <a:r>
              <a:rPr lang="en-US" altLang="en-US" dirty="0"/>
              <a:t>Vice Chair: Roger Marks (EthAirNet Associates)</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2018</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pPr>
              <a:spcBef>
                <a:spcPts val="200"/>
              </a:spcBef>
              <a:defRPr/>
            </a:pPr>
            <a:r>
              <a:rPr lang="en-US" dirty="0"/>
              <a:t>AANI SC Goals: Background –  Status</a:t>
            </a:r>
          </a:p>
        </p:txBody>
      </p:sp>
      <p:sp>
        <p:nvSpPr>
          <p:cNvPr id="3" name="Content Placeholder 2"/>
          <p:cNvSpPr>
            <a:spLocks noGrp="1"/>
          </p:cNvSpPr>
          <p:nvPr>
            <p:ph idx="1"/>
          </p:nvPr>
        </p:nvSpPr>
        <p:spPr>
          <a:xfrm>
            <a:off x="609600" y="1097562"/>
            <a:ext cx="11353799" cy="5398317"/>
          </a:xfrm>
        </p:spPr>
        <p:txBody>
          <a:bodyPr/>
          <a:lstStyle/>
          <a:p>
            <a:pPr>
              <a:buFont typeface="Arial" panose="020B0604020202020204" pitchFamily="34" charset="0"/>
              <a:buChar char="•"/>
            </a:pPr>
            <a:r>
              <a:rPr lang="en-US" dirty="0"/>
              <a:t>for: Coordinate and support an IMT-2020 proposal, external proposal </a:t>
            </a:r>
          </a:p>
          <a:p>
            <a:pPr lvl="1">
              <a:buFont typeface="Arial" panose="020B0604020202020204" pitchFamily="34" charset="0"/>
              <a:buChar char="•"/>
            </a:pPr>
            <a:r>
              <a:rPr lang="en-US" sz="2400" dirty="0"/>
              <a:t>Generated and received multiple LSs to 3GPP RAN and 3GPP SA.</a:t>
            </a:r>
          </a:p>
          <a:p>
            <a:pPr lvl="1">
              <a:buFont typeface="Arial" panose="020B0604020202020204" pitchFamily="34" charset="0"/>
              <a:buChar char="•"/>
            </a:pPr>
            <a:r>
              <a:rPr lang="en-US" sz="2400" dirty="0"/>
              <a:t>3GPP RAN has indicated they are not currently working on non-3GPPP aggregation</a:t>
            </a:r>
          </a:p>
          <a:p>
            <a:pPr lvl="1">
              <a:buFont typeface="Arial" panose="020B0604020202020204" pitchFamily="34" charset="0"/>
              <a:buChar char="•"/>
            </a:pPr>
            <a:r>
              <a:rPr lang="en-US" sz="2400" dirty="0"/>
              <a:t>3GPP SA has indicated they are now working on untrusted non-3GPP access. </a:t>
            </a:r>
          </a:p>
          <a:p>
            <a:pPr lvl="2">
              <a:buFont typeface="Arial" panose="020B0604020202020204" pitchFamily="34" charset="0"/>
              <a:buChar char="•"/>
            </a:pPr>
            <a:r>
              <a:rPr lang="en-US" sz="2200" dirty="0"/>
              <a:t>There does not seem to be any interest in reviewing the 3GPP specifications and engaging with 3GPP SA to comment on their specification or find gaps in 802.11.</a:t>
            </a:r>
          </a:p>
          <a:p>
            <a:pPr>
              <a:buFont typeface="Arial" panose="020B0604020202020204" pitchFamily="34" charset="0"/>
              <a:buChar char="•"/>
            </a:pPr>
            <a:r>
              <a:rPr lang="en-US" dirty="0"/>
              <a:t>for: Coordinate with and support 802.1 in meeting the actions towards “IEEE “5G” specification”</a:t>
            </a:r>
          </a:p>
          <a:p>
            <a:pPr lvl="1">
              <a:buFont typeface="Arial" panose="020B0604020202020204" pitchFamily="34" charset="0"/>
              <a:buChar char="•"/>
            </a:pPr>
            <a:r>
              <a:rPr lang="en-US" sz="2400" dirty="0"/>
              <a:t>I have been attending and reporting regularly on NENDICA meetings activities </a:t>
            </a:r>
          </a:p>
          <a:p>
            <a:pPr lvl="2">
              <a:buFont typeface="Arial" panose="020B0604020202020204" pitchFamily="34" charset="0"/>
              <a:buChar char="•"/>
            </a:pPr>
            <a:r>
              <a:rPr lang="en-US" sz="2200" dirty="0"/>
              <a:t>There does not seem to be any interest in providing inputs to NENDICA</a:t>
            </a:r>
          </a:p>
          <a:p>
            <a:pPr lvl="2">
              <a:buFont typeface="Arial" panose="020B0604020202020204" pitchFamily="34" charset="0"/>
              <a:buChar char="•"/>
            </a:pPr>
            <a:r>
              <a:rPr lang="en-US" sz="2200" dirty="0"/>
              <a:t>There does not seem to be any interest in reviewing their white papers drafts</a:t>
            </a:r>
          </a:p>
          <a:p>
            <a:pPr>
              <a:buFont typeface="Arial" panose="020B0604020202020204" pitchFamily="34" charset="0"/>
              <a:buChar char="•"/>
            </a:pPr>
            <a:r>
              <a:rPr lang="en-US" dirty="0"/>
              <a:t>I have regularly report status to 802.11 on AANI SC activities</a:t>
            </a:r>
          </a:p>
          <a:p>
            <a:pPr>
              <a:buFont typeface="Arial" panose="020B0604020202020204" pitchFamily="34" charset="0"/>
              <a:buChar char="•"/>
            </a:pPr>
            <a:r>
              <a:rPr lang="en-US" dirty="0"/>
              <a:t>A draft submission to ITU-R Working Party 5D was drafted, not completed/agreed</a:t>
            </a:r>
          </a:p>
          <a:p>
            <a:pPr marL="457200" indent="-457200">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2018</a:t>
            </a:r>
            <a:endParaRPr lang="en-GB" dirty="0"/>
          </a:p>
        </p:txBody>
      </p:sp>
    </p:spTree>
    <p:extLst>
      <p:ext uri="{BB962C8B-B14F-4D97-AF65-F5344CB8AC3E}">
        <p14:creationId xmlns:p14="http://schemas.microsoft.com/office/powerpoint/2010/main" val="331867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pPr>
              <a:spcBef>
                <a:spcPts val="200"/>
              </a:spcBef>
              <a:defRPr/>
            </a:pPr>
            <a:r>
              <a:rPr lang="en-US" dirty="0"/>
              <a:t>AANI SC Goals: Way Forward</a:t>
            </a:r>
          </a:p>
        </p:txBody>
      </p:sp>
      <p:sp>
        <p:nvSpPr>
          <p:cNvPr id="3" name="Content Placeholder 2"/>
          <p:cNvSpPr>
            <a:spLocks noGrp="1"/>
          </p:cNvSpPr>
          <p:nvPr>
            <p:ph idx="1"/>
          </p:nvPr>
        </p:nvSpPr>
        <p:spPr>
          <a:xfrm>
            <a:off x="189443" y="990600"/>
            <a:ext cx="11810999" cy="5332414"/>
          </a:xfrm>
        </p:spPr>
        <p:txBody>
          <a:bodyPr/>
          <a:lstStyle/>
          <a:p>
            <a:r>
              <a:rPr lang="en-US" dirty="0"/>
              <a:t>Possible useful output:</a:t>
            </a:r>
          </a:p>
          <a:p>
            <a:r>
              <a:rPr lang="en-US" dirty="0"/>
              <a:t>Coordinate and support 3GPP integration:</a:t>
            </a:r>
          </a:p>
          <a:p>
            <a:pPr lvl="1">
              <a:buFont typeface="Arial" panose="020B0604020202020204" pitchFamily="34" charset="0"/>
              <a:buChar char="•"/>
            </a:pPr>
            <a:r>
              <a:rPr lang="en-US" sz="2400" dirty="0"/>
              <a:t>Review and comment on the 3GPP SA specifications and send the comment to 3GPP SA </a:t>
            </a:r>
          </a:p>
          <a:p>
            <a:pPr lvl="1">
              <a:buFont typeface="Arial" panose="020B0604020202020204" pitchFamily="34" charset="0"/>
              <a:buChar char="•"/>
            </a:pPr>
            <a:r>
              <a:rPr lang="en-US" sz="2400" dirty="0"/>
              <a:t>Review the 3GPP SA specifications and create an 802.11 specification gap analysis to be provided to the WG.</a:t>
            </a:r>
          </a:p>
          <a:p>
            <a:pPr marL="0" indent="0"/>
            <a:r>
              <a:rPr lang="en-US" dirty="0"/>
              <a:t>Regarding NANDICA:</a:t>
            </a:r>
          </a:p>
          <a:p>
            <a:pPr marL="857250" lvl="1" indent="-457200">
              <a:buFont typeface="Arial" panose="020B0604020202020204" pitchFamily="34" charset="0"/>
              <a:buChar char="•"/>
            </a:pPr>
            <a:r>
              <a:rPr lang="en-US" sz="2400" dirty="0"/>
              <a:t>Choose an industry of interest to 802.11 and coordinate with NANDICA to create a white paper detailing the industry’s WLAN requirement.</a:t>
            </a:r>
          </a:p>
          <a:p>
            <a:pPr marL="857250" lvl="1" indent="-457200">
              <a:buFont typeface="Arial" panose="020B0604020202020204" pitchFamily="34" charset="0"/>
              <a:buChar char="•"/>
            </a:pPr>
            <a:r>
              <a:rPr lang="en-US" sz="2400" dirty="0"/>
              <a:t>Review and comment on current NANDICA draft white papers</a:t>
            </a:r>
          </a:p>
          <a:p>
            <a:pPr marL="0" indent="0"/>
            <a:r>
              <a:rPr lang="en-US" dirty="0"/>
              <a:t>Regarding IMT-2020 (new scope):</a:t>
            </a:r>
          </a:p>
          <a:p>
            <a:pPr marL="857250" lvl="1" indent="-457200">
              <a:buFont typeface="Arial" panose="020B0604020202020204" pitchFamily="34" charset="0"/>
              <a:buChar char="•"/>
            </a:pPr>
            <a:r>
              <a:rPr lang="en-US" sz="2400" dirty="0"/>
              <a:t>Generate a performance analysis of 802.11 to the IMT-2020 requirement for 802.11</a:t>
            </a:r>
          </a:p>
          <a:p>
            <a:pPr marL="857250" lvl="1" indent="-457200">
              <a:buFont typeface="Arial" panose="020B0604020202020204" pitchFamily="34" charset="0"/>
              <a:buChar char="•"/>
            </a:pPr>
            <a:r>
              <a:rPr lang="en-US" sz="2400" dirty="0"/>
              <a:t>Generate a white paper on 802.11 IMT-2020 performance for publication/publicity</a:t>
            </a:r>
          </a:p>
          <a:p>
            <a:pPr marL="857250" lvl="1" indent="-457200">
              <a:buFont typeface="Arial" panose="020B0604020202020204" pitchFamily="34" charset="0"/>
              <a:buChar char="•"/>
            </a:pPr>
            <a:r>
              <a:rPr lang="en-US" sz="2400" dirty="0"/>
              <a:t>Generate a IMT-2020 partial proposal based on 802.11 addressing eMBB</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2018</a:t>
            </a:r>
            <a:endParaRPr lang="en-GB" dirty="0"/>
          </a:p>
        </p:txBody>
      </p:sp>
    </p:spTree>
    <p:extLst>
      <p:ext uri="{BB962C8B-B14F-4D97-AF65-F5344CB8AC3E}">
        <p14:creationId xmlns:p14="http://schemas.microsoft.com/office/powerpoint/2010/main" val="14997578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pPr>
              <a:spcBef>
                <a:spcPts val="200"/>
              </a:spcBef>
              <a:defRPr/>
            </a:pPr>
            <a:r>
              <a:rPr lang="en-US" dirty="0"/>
              <a:t>AANI SC Goals: Way Forward - Suggestions</a:t>
            </a:r>
          </a:p>
        </p:txBody>
      </p:sp>
      <p:sp>
        <p:nvSpPr>
          <p:cNvPr id="3" name="Content Placeholder 2"/>
          <p:cNvSpPr>
            <a:spLocks noGrp="1"/>
          </p:cNvSpPr>
          <p:nvPr>
            <p:ph idx="1"/>
          </p:nvPr>
        </p:nvSpPr>
        <p:spPr>
          <a:xfrm>
            <a:off x="189443" y="1143000"/>
            <a:ext cx="11810999" cy="5332414"/>
          </a:xfrm>
        </p:spPr>
        <p:txBody>
          <a:bodyPr/>
          <a:lstStyle/>
          <a:p>
            <a:r>
              <a:rPr lang="en-US" dirty="0"/>
              <a:t>Suggested possible useful output:</a:t>
            </a:r>
          </a:p>
          <a:p>
            <a:r>
              <a:rPr lang="en-US" dirty="0"/>
              <a:t>Coordinate and support 3GPP integration:</a:t>
            </a:r>
          </a:p>
          <a:p>
            <a:pPr lvl="1">
              <a:buFont typeface="Arial" panose="020B0604020202020204" pitchFamily="34" charset="0"/>
              <a:buChar char="•"/>
            </a:pPr>
            <a:r>
              <a:rPr lang="en-US" sz="2400" dirty="0"/>
              <a:t>???</a:t>
            </a:r>
          </a:p>
          <a:p>
            <a:pPr marL="0" indent="0"/>
            <a:r>
              <a:rPr lang="en-US" dirty="0"/>
              <a:t>Regarding NANDICA:</a:t>
            </a:r>
          </a:p>
          <a:p>
            <a:pPr marL="857250" lvl="1" indent="-457200">
              <a:buFont typeface="Arial" panose="020B0604020202020204" pitchFamily="34" charset="0"/>
              <a:buChar char="•"/>
            </a:pPr>
            <a:r>
              <a:rPr lang="en-US" sz="2400" dirty="0"/>
              <a:t>???</a:t>
            </a:r>
          </a:p>
          <a:p>
            <a:pPr marL="0" indent="0"/>
            <a:r>
              <a:rPr lang="en-US" dirty="0"/>
              <a:t>Other:</a:t>
            </a:r>
          </a:p>
          <a:p>
            <a:pPr marL="857250" lvl="1" indent="-457200">
              <a:buFont typeface="Arial" panose="020B0604020202020204" pitchFamily="34" charset="0"/>
              <a:buChar char="•"/>
            </a:pPr>
            <a:r>
              <a:rPr lang="en-US" sz="2400" dirty="0"/>
              <a: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2018</a:t>
            </a:r>
            <a:endParaRPr lang="en-GB" dirty="0"/>
          </a:p>
        </p:txBody>
      </p:sp>
    </p:spTree>
    <p:extLst>
      <p:ext uri="{BB962C8B-B14F-4D97-AF65-F5344CB8AC3E}">
        <p14:creationId xmlns:p14="http://schemas.microsoft.com/office/powerpoint/2010/main" val="38338831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pPr>
              <a:spcBef>
                <a:spcPts val="200"/>
              </a:spcBef>
              <a:defRPr/>
            </a:pPr>
            <a:r>
              <a:rPr lang="en-US" dirty="0"/>
              <a:t>AANI SC Goals: Way Forward – Straw Poll</a:t>
            </a:r>
          </a:p>
        </p:txBody>
      </p:sp>
      <p:sp>
        <p:nvSpPr>
          <p:cNvPr id="3" name="Content Placeholder 2"/>
          <p:cNvSpPr>
            <a:spLocks noGrp="1"/>
          </p:cNvSpPr>
          <p:nvPr>
            <p:ph idx="1"/>
          </p:nvPr>
        </p:nvSpPr>
        <p:spPr>
          <a:xfrm>
            <a:off x="411163" y="1222376"/>
            <a:ext cx="11469157" cy="5103814"/>
          </a:xfrm>
        </p:spPr>
        <p:txBody>
          <a:bodyPr/>
          <a:lstStyle/>
          <a:p>
            <a:pPr marL="57150" indent="0"/>
            <a:r>
              <a:rPr lang="en-US" dirty="0"/>
              <a:t>Will you contribute to:</a:t>
            </a:r>
          </a:p>
          <a:p>
            <a:pPr marL="514350" indent="-457200">
              <a:buFont typeface="+mj-lt"/>
              <a:buAutoNum type="arabicPeriod"/>
            </a:pPr>
            <a:r>
              <a:rPr lang="en-US" dirty="0"/>
              <a:t>Review and comment on the 3GPP SA specifications and LS with 3GPP SA </a:t>
            </a:r>
          </a:p>
          <a:p>
            <a:pPr marL="514350" indent="-457200">
              <a:buFont typeface="+mj-lt"/>
              <a:buAutoNum type="arabicPeriod"/>
            </a:pPr>
            <a:r>
              <a:rPr lang="en-US" dirty="0"/>
              <a:t>Review the 3GPP SA specifications and create a gap analysis for the WG.</a:t>
            </a:r>
          </a:p>
          <a:p>
            <a:pPr marL="457200" indent="-457200">
              <a:buFont typeface="+mj-lt"/>
              <a:buAutoNum type="arabicPeriod"/>
            </a:pPr>
            <a:r>
              <a:rPr lang="en-US" dirty="0"/>
              <a:t>Choose an industry of interest to 802.11 and coordinate with NANDICA to create a white paper detailing the industry’s WLAN requirement.</a:t>
            </a:r>
          </a:p>
          <a:p>
            <a:pPr marL="457200" indent="-457200">
              <a:buFont typeface="+mj-lt"/>
              <a:buAutoNum type="arabicPeriod"/>
            </a:pPr>
            <a:r>
              <a:rPr lang="en-US" dirty="0"/>
              <a:t>Generate a white paper on 802.11 IMT-2020 performance for publication/publicity</a:t>
            </a:r>
          </a:p>
          <a:p>
            <a:pPr marL="457200" indent="-457200">
              <a:buFont typeface="+mj-lt"/>
              <a:buAutoNum type="arabicPeriod"/>
            </a:pPr>
            <a:r>
              <a:rPr lang="en-US" dirty="0"/>
              <a:t>Generate a IMT-2020 self evaluation based on 802.11 addressing eMBB (indoor Hotspot, Dense Urban)</a:t>
            </a:r>
          </a:p>
          <a:p>
            <a:pPr marL="457200" indent="-457200">
              <a:buFont typeface="+mj-lt"/>
              <a:buAutoNum type="arabicPeriod"/>
            </a:pPr>
            <a:r>
              <a:rPr lang="en-US" dirty="0"/>
              <a:t>Move/allow IMT-2020 discussion in WNG</a:t>
            </a:r>
          </a:p>
          <a:p>
            <a:pPr marL="457200" indent="-457200">
              <a:buFont typeface="+mj-lt"/>
              <a:buAutoNum type="arabicPeriod"/>
            </a:pPr>
            <a:r>
              <a:rPr lang="en-US" dirty="0"/>
              <a:t>802.11 should not do any of the above</a:t>
            </a:r>
          </a:p>
          <a:p>
            <a:pPr marL="0" indent="0"/>
            <a:r>
              <a:rPr lang="en-US" dirty="0"/>
              <a:t>1) 0  2) 4 3) 1 4)14  5)10  6)1  7)12  </a:t>
            </a:r>
          </a:p>
          <a:p>
            <a:pPr marL="857250" lvl="1" indent="-457200">
              <a:buFont typeface="Arial" panose="020B0604020202020204" pitchFamily="34" charset="0"/>
              <a:buChar char="•"/>
            </a:pPr>
            <a:endParaRPr lang="en-US" sz="2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2018</a:t>
            </a:r>
            <a:endParaRPr lang="en-GB" dirty="0"/>
          </a:p>
        </p:txBody>
      </p:sp>
    </p:spTree>
    <p:extLst>
      <p:ext uri="{BB962C8B-B14F-4D97-AF65-F5344CB8AC3E}">
        <p14:creationId xmlns:p14="http://schemas.microsoft.com/office/powerpoint/2010/main" val="12835273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pPr>
              <a:spcBef>
                <a:spcPts val="200"/>
              </a:spcBef>
              <a:defRPr/>
            </a:pPr>
            <a:r>
              <a:rPr lang="en-US" dirty="0"/>
              <a:t>AANI SC Way Forward </a:t>
            </a:r>
          </a:p>
        </p:txBody>
      </p:sp>
      <p:sp>
        <p:nvSpPr>
          <p:cNvPr id="3" name="Content Placeholder 2"/>
          <p:cNvSpPr>
            <a:spLocks noGrp="1"/>
          </p:cNvSpPr>
          <p:nvPr>
            <p:ph idx="1"/>
          </p:nvPr>
        </p:nvSpPr>
        <p:spPr>
          <a:xfrm>
            <a:off x="411163" y="1371600"/>
            <a:ext cx="11469157" cy="5103814"/>
          </a:xfrm>
        </p:spPr>
        <p:txBody>
          <a:bodyPr/>
          <a:lstStyle/>
          <a:p>
            <a:pPr marL="57150" indent="0"/>
            <a:r>
              <a:rPr lang="en-US" dirty="0"/>
              <a:t>At the CAC I will:</a:t>
            </a:r>
          </a:p>
          <a:p>
            <a:pPr marL="914400" lvl="1" indent="-457200">
              <a:buFont typeface="+mj-lt"/>
              <a:buAutoNum type="arabicPeriod"/>
            </a:pPr>
            <a:r>
              <a:rPr lang="en-US" sz="2800" dirty="0"/>
              <a:t>Report the status of the AANI SC</a:t>
            </a:r>
          </a:p>
          <a:p>
            <a:pPr marL="914400" lvl="1" indent="-457200">
              <a:buFont typeface="+mj-lt"/>
              <a:buAutoNum type="arabicPeriod"/>
            </a:pPr>
            <a:r>
              <a:rPr lang="en-US" sz="2800" dirty="0"/>
              <a:t>Report the results of the straw poll</a:t>
            </a:r>
          </a:p>
          <a:p>
            <a:pPr marL="914400" lvl="1" indent="-457200">
              <a:buFont typeface="+mj-lt"/>
              <a:buAutoNum type="arabicPeriod"/>
            </a:pPr>
            <a:r>
              <a:rPr lang="en-US" sz="2800" dirty="0"/>
              <a:t>Discuss a course of action for the AANI SC</a:t>
            </a:r>
          </a:p>
          <a:p>
            <a:pPr marL="57150" indent="0"/>
            <a:r>
              <a:rPr lang="en-US" dirty="0"/>
              <a:t>At the closing 802.11 plenary I will:</a:t>
            </a:r>
          </a:p>
          <a:p>
            <a:pPr marL="914400" lvl="1" indent="-457200">
              <a:buFont typeface="+mj-lt"/>
              <a:buAutoNum type="arabicPeriod"/>
            </a:pPr>
            <a:r>
              <a:rPr lang="en-US" sz="2800" dirty="0"/>
              <a:t>Report the status of the AANI SC</a:t>
            </a:r>
          </a:p>
          <a:p>
            <a:pPr marL="914400" lvl="1" indent="-457200">
              <a:buFont typeface="+mj-lt"/>
              <a:buAutoNum type="arabicPeriod"/>
            </a:pPr>
            <a:r>
              <a:rPr lang="en-US" sz="2800" dirty="0"/>
              <a:t>Report the results of the straw poll</a:t>
            </a:r>
          </a:p>
          <a:p>
            <a:pPr marL="914400" lvl="1" indent="-457200">
              <a:buFont typeface="+mj-lt"/>
              <a:buAutoNum type="arabicPeriod"/>
            </a:pPr>
            <a:r>
              <a:rPr lang="en-US" sz="2800" dirty="0"/>
              <a:t>Propose next step(s) based on AANI SC and CAC discussions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2018</a:t>
            </a:r>
            <a:endParaRPr lang="en-GB" dirty="0"/>
          </a:p>
        </p:txBody>
      </p:sp>
    </p:spTree>
    <p:extLst>
      <p:ext uri="{BB962C8B-B14F-4D97-AF65-F5344CB8AC3E}">
        <p14:creationId xmlns:p14="http://schemas.microsoft.com/office/powerpoint/2010/main" val="38291444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361084" cy="5256214"/>
          </a:xfrm>
        </p:spPr>
        <p:txBody>
          <a:bodyPr/>
          <a:lstStyle/>
          <a:p>
            <a:r>
              <a:rPr lang="en-US" altLang="en-US" dirty="0"/>
              <a:t>Teleconference: </a:t>
            </a:r>
          </a:p>
          <a:p>
            <a:r>
              <a:rPr lang="en-US" altLang="en-US" sz="2000" dirty="0"/>
              <a:t>	Dependent on the WG approval of AANI activity</a:t>
            </a:r>
            <a:endParaRPr lang="en-US" altLang="en-US" dirty="0"/>
          </a:p>
          <a:p>
            <a:r>
              <a:rPr lang="en-US" altLang="en-US" dirty="0"/>
              <a:t>6-11 May 2018 F2F, </a:t>
            </a:r>
            <a:r>
              <a:rPr lang="en-GB" dirty="0"/>
              <a:t>Marriott Hotel, Warsaw, Poland:</a:t>
            </a:r>
          </a:p>
          <a:p>
            <a:r>
              <a:rPr lang="en-US" altLang="en-US" dirty="0"/>
              <a:t>	Potential topics for discussion/contribution:</a:t>
            </a:r>
          </a:p>
          <a:p>
            <a:pPr marL="1314450" lvl="2" indent="-457200">
              <a:buFont typeface="+mj-lt"/>
              <a:buAutoNum type="arabicPeriod"/>
            </a:pPr>
            <a:r>
              <a:rPr lang="en-US" altLang="en-US" dirty="0"/>
              <a:t>???</a:t>
            </a:r>
          </a:p>
          <a:p>
            <a:pPr lvl="1"/>
            <a:r>
              <a:rPr lang="en-US" altLang="en-US" dirty="0"/>
              <a:t>Goal – ???</a:t>
            </a:r>
          </a:p>
          <a:p>
            <a:pPr lvl="1"/>
            <a:r>
              <a:rPr lang="en-US" altLang="en-US" dirty="0"/>
              <a:t>Meeting time requested: 1 sessions - Thursday AM2 – TBC</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2018</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lvl="1"/>
            <a:r>
              <a:rPr lang="en-US" sz="2400" dirty="0"/>
              <a:t>IEEE 802 NEND ICA to meet Tuesday May 8 2018 - 19:30 to 21:30</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at this meeting counts towards 802.11 voting rights</a:t>
            </a:r>
          </a:p>
          <a:p>
            <a:pPr lvl="1" eaLnBrk="1" hangingPunct="1"/>
            <a:r>
              <a:rPr lang="en-US" altLang="en-US" sz="2400" dirty="0"/>
              <a:t>All technical motions must pass by a 75% majority</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909164" y="1199147"/>
            <a:ext cx="10361084" cy="5256214"/>
          </a:xfrm>
        </p:spPr>
        <p:txBody>
          <a:bodyPr/>
          <a:lstStyle/>
          <a:p>
            <a:pPr marL="0" indent="0">
              <a:spcBef>
                <a:spcPts val="200"/>
              </a:spcBef>
              <a:defRPr/>
            </a:pPr>
            <a:r>
              <a:rPr lang="en-US" altLang="en-US" dirty="0"/>
              <a:t>Monday – PM2 </a:t>
            </a:r>
          </a:p>
          <a:p>
            <a:pPr marL="457200" indent="-457200">
              <a:spcBef>
                <a:spcPts val="200"/>
              </a:spcBef>
              <a:buFont typeface="Times New Roman" panose="02020603050405020304" pitchFamily="18" charset="0"/>
              <a:buAutoNum type="arabicPeriod"/>
              <a:defRPr/>
            </a:pPr>
            <a:r>
              <a:rPr lang="en-US" altLang="en-US" sz="2000" dirty="0"/>
              <a:t>Call for Secretary</a:t>
            </a:r>
          </a:p>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sz="2000" dirty="0"/>
              <a:t>Background/Status</a:t>
            </a:r>
          </a:p>
          <a:p>
            <a:pPr marL="457200" indent="-457200">
              <a:spcBef>
                <a:spcPts val="200"/>
              </a:spcBef>
              <a:buFont typeface="Times New Roman" panose="02020603050405020304" pitchFamily="18" charset="0"/>
              <a:buAutoNum type="arabicPeriod"/>
              <a:defRPr/>
            </a:pPr>
            <a:r>
              <a:rPr lang="en-US" altLang="en-US" sz="2000" dirty="0"/>
              <a:t>NEND IC Reminder</a:t>
            </a:r>
            <a:endParaRPr lang="en-US" sz="2000" dirty="0"/>
          </a:p>
          <a:p>
            <a:pPr marL="457200" indent="-457200">
              <a:spcBef>
                <a:spcPts val="200"/>
              </a:spcBef>
              <a:buFont typeface="Times New Roman" panose="02020603050405020304" pitchFamily="18" charset="0"/>
              <a:buAutoNum type="arabicPeriod"/>
              <a:defRPr/>
            </a:pPr>
            <a:r>
              <a:rPr lang="en-US" sz="2000" dirty="0"/>
              <a:t>Discussion on Contributions</a:t>
            </a:r>
          </a:p>
          <a:p>
            <a:pPr marL="857250" lvl="1" indent="-457200">
              <a:buFont typeface="+mj-lt"/>
              <a:buAutoNum type="arabicPeriod"/>
            </a:pPr>
            <a:r>
              <a:rPr lang="en-US" dirty="0"/>
              <a:t>11-18/0517r0 – “802.11ax for IMT-2020 eMBB Indoor Hotspot and Dense Urban” </a:t>
            </a:r>
          </a:p>
          <a:p>
            <a:pPr marL="857250" lvl="1" indent="-457200">
              <a:buFont typeface="+mj-lt"/>
              <a:buAutoNum type="arabicPeriod"/>
            </a:pPr>
            <a:r>
              <a:rPr lang="en-US" dirty="0"/>
              <a:t>11-18/0481r0 – “3GPP TSG SA Status Update”</a:t>
            </a:r>
            <a:endParaRPr lang="en-US" sz="1600" dirty="0"/>
          </a:p>
          <a:p>
            <a:pPr marL="0" indent="0">
              <a:spcBef>
                <a:spcPts val="200"/>
              </a:spcBef>
              <a:defRPr/>
            </a:pPr>
            <a:r>
              <a:rPr lang="en-US" altLang="en-US" dirty="0"/>
              <a:t>Thursday – AM2</a:t>
            </a:r>
          </a:p>
          <a:p>
            <a:pPr>
              <a:spcBef>
                <a:spcPts val="200"/>
              </a:spcBef>
              <a:buFont typeface="+mj-lt"/>
              <a:buAutoNum type="arabicPeriod"/>
              <a:defRPr/>
            </a:pPr>
            <a:r>
              <a:rPr lang="en-US" altLang="en-US" sz="2000" dirty="0"/>
              <a:t>Administrative</a:t>
            </a:r>
          </a:p>
          <a:p>
            <a:pPr>
              <a:spcBef>
                <a:spcPts val="200"/>
              </a:spcBef>
              <a:buFont typeface="+mj-lt"/>
              <a:buAutoNum type="arabicPeriod"/>
              <a:defRPr/>
            </a:pPr>
            <a:r>
              <a:rPr lang="en-US" altLang="en-US" sz="2000" dirty="0"/>
              <a:t>Contributions (cont.)</a:t>
            </a:r>
          </a:p>
          <a:p>
            <a:pPr>
              <a:spcBef>
                <a:spcPts val="200"/>
              </a:spcBef>
              <a:buFont typeface="+mj-lt"/>
              <a:buAutoNum type="arabicPeriod"/>
              <a:defRPr/>
            </a:pPr>
            <a:r>
              <a:rPr lang="en-US" sz="2000" dirty="0"/>
              <a:t>Discussion on: IEEE 802 network enhancements for the next decade Industry Connections Activity</a:t>
            </a:r>
          </a:p>
          <a:p>
            <a:pPr>
              <a:spcBef>
                <a:spcPts val="200"/>
              </a:spcBef>
              <a:buFont typeface="+mj-lt"/>
              <a:buAutoNum type="arabicPeriod"/>
              <a:defRPr/>
            </a:pPr>
            <a:r>
              <a:rPr lang="en-US" altLang="en-US" sz="2000" dirty="0"/>
              <a:t>Future Sessions Planning</a:t>
            </a:r>
          </a:p>
          <a:p>
            <a:pPr marL="457200" indent="-457200">
              <a:buFont typeface="Times New Roman" panose="02020603050405020304" pitchFamily="18" charset="0"/>
              <a:buAutoNum type="arabicPeriod"/>
              <a:defRPr/>
            </a:pPr>
            <a:endParaRPr lang="en-US" altLang="en-US" sz="1600" dirty="0"/>
          </a:p>
          <a:p>
            <a:pPr marL="457200" indent="-457200">
              <a:buFont typeface="Times New Roman" panose="02020603050405020304" pitchFamily="18" charset="0"/>
              <a:buAutoNum type="arabicPeriod"/>
              <a:defRPr/>
            </a:pP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r>
              <a:rPr lang="en-US" b="1" dirty="0">
                <a:solidFill>
                  <a:schemeClr val="accent6"/>
                </a:solidFill>
              </a:rPr>
              <a:t>Joseph Levy (InterDigital)</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March 2018</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4799013"/>
          </a:xfrm>
        </p:spPr>
        <p:txBody>
          <a:bodyPr/>
          <a:lstStyle/>
          <a:p>
            <a:r>
              <a:rPr lang="en-US" altLang="en-US" dirty="0"/>
              <a:t>Minutes from the November F2F Meeting in Orlando,  USA:</a:t>
            </a:r>
            <a:br>
              <a:rPr lang="en-US" altLang="en-US" dirty="0"/>
            </a:br>
            <a:r>
              <a:rPr lang="en-US" altLang="en-US" dirty="0">
                <a:hlinkClick r:id="rId2"/>
              </a:rPr>
              <a:t>11-18/0228r2</a:t>
            </a:r>
            <a:r>
              <a:rPr lang="en-US" altLang="en-US" dirty="0"/>
              <a:t> </a:t>
            </a:r>
          </a:p>
          <a:p>
            <a:r>
              <a:rPr lang="en-US" altLang="en-US" dirty="0"/>
              <a:t>	</a:t>
            </a:r>
            <a:r>
              <a:rPr lang="en-US" altLang="en-US" sz="2000" dirty="0"/>
              <a:t>Comments?</a:t>
            </a:r>
          </a:p>
          <a:p>
            <a:r>
              <a:rPr lang="en-US" altLang="en-US" dirty="0"/>
              <a:t> 	</a:t>
            </a:r>
            <a:r>
              <a:rPr lang="en-US" altLang="en-US" sz="2000" dirty="0"/>
              <a:t>Objections to approving the minutes?</a:t>
            </a:r>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087709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2"/>
            <a:ext cx="10361084" cy="428624"/>
          </a:xfrm>
        </p:spPr>
        <p:txBody>
          <a:bodyPr/>
          <a:lstStyle/>
          <a:p>
            <a:r>
              <a:rPr lang="en-US" altLang="en-US" dirty="0"/>
              <a:t>AANI SC Background 1/4</a:t>
            </a:r>
          </a:p>
        </p:txBody>
      </p:sp>
      <p:sp>
        <p:nvSpPr>
          <p:cNvPr id="20483" name="Content Placeholder 2"/>
          <p:cNvSpPr>
            <a:spLocks noGrp="1"/>
          </p:cNvSpPr>
          <p:nvPr>
            <p:ph idx="1"/>
          </p:nvPr>
        </p:nvSpPr>
        <p:spPr>
          <a:xfrm>
            <a:off x="914401" y="1114426"/>
            <a:ext cx="10361084" cy="5360988"/>
          </a:xfrm>
        </p:spPr>
        <p:txBody>
          <a:bodyPr/>
          <a:lstStyle/>
          <a:p>
            <a:r>
              <a:rPr lang="en-US" altLang="en-US" sz="2000" dirty="0"/>
              <a:t>At the July 802 Plenary 802.11 passed a motion forming the AANI SC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7"/>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8"/>
              </a:rPr>
              <a:t>11-16/1574r3</a:t>
            </a:r>
            <a:r>
              <a:rPr lang="en-US" altLang="en-US" sz="2000" dirty="0"/>
              <a:t>) to 3GPP SA (5/17)</a:t>
            </a:r>
          </a:p>
          <a:p>
            <a:pPr>
              <a:buFont typeface="Arial" panose="020B0604020202020204" pitchFamily="34" charset="0"/>
              <a:buChar char="•"/>
            </a:pPr>
            <a:r>
              <a:rPr lang="en-US" altLang="en-US" sz="2000" dirty="0"/>
              <a:t>802.11 sent an LS (</a:t>
            </a:r>
            <a:r>
              <a:rPr lang="en-US" altLang="en-US" sz="2000" dirty="0">
                <a:hlinkClick r:id="rId9"/>
              </a:rPr>
              <a:t>11-17/1744r3</a:t>
            </a:r>
            <a:r>
              <a:rPr lang="en-US" altLang="en-US" sz="2000" dirty="0"/>
              <a:t>) to NGMN (11/17)</a:t>
            </a:r>
          </a:p>
          <a:p>
            <a:pPr>
              <a:buFont typeface="Arial" panose="020B0604020202020204" pitchFamily="34" charset="0"/>
              <a:buChar char="•"/>
            </a:pPr>
            <a:r>
              <a:rPr lang="en-US" altLang="en-US" sz="2000" dirty="0"/>
              <a:t>802.11 sent an LS (</a:t>
            </a:r>
            <a:r>
              <a:rPr lang="en-US" altLang="en-US" sz="2000" dirty="0">
                <a:hlinkClick r:id="rId10"/>
              </a:rPr>
              <a:t>11-17/1750r3</a:t>
            </a:r>
            <a:r>
              <a:rPr lang="en-US" altLang="en-US" sz="2000" dirty="0"/>
              <a:t>) to IEEE 5G (11/17)</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11"/>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2"/>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3"/>
              </a:rPr>
              <a:t>11-17/0903r0</a:t>
            </a:r>
            <a:r>
              <a:rPr lang="en-US" altLang="en-US" sz="2000" dirty="0"/>
              <a:t>) (6/17)</a:t>
            </a:r>
          </a:p>
          <a:p>
            <a:pPr>
              <a:buFont typeface="Arial" panose="020B0604020202020204" pitchFamily="34" charset="0"/>
              <a:buChar char="•"/>
            </a:pPr>
            <a:r>
              <a:rPr lang="en-US" altLang="en-US" sz="2000" dirty="0"/>
              <a:t>NGMN sent an LS (</a:t>
            </a:r>
            <a:r>
              <a:rPr lang="en-US" altLang="en-US" sz="2000" dirty="0">
                <a:hlinkClick r:id="rId14"/>
              </a:rPr>
              <a:t>11-17/1569r0</a:t>
            </a:r>
            <a:r>
              <a:rPr lang="en-US" altLang="en-US" sz="2000" dirty="0"/>
              <a:t>) (10/17)</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0068178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17483</TotalTime>
  <Words>2700</Words>
  <Application>Microsoft Office PowerPoint</Application>
  <PresentationFormat>Widescreen</PresentationFormat>
  <Paragraphs>364</Paragraphs>
  <Slides>26</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4" baseType="lpstr">
      <vt:lpstr>Arial Unicode MS</vt:lpstr>
      <vt:lpstr>MS Gothic</vt:lpstr>
      <vt:lpstr>Arial</vt:lpstr>
      <vt:lpstr>Helvetica</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Approval of Minutes</vt:lpstr>
      <vt:lpstr>AANI SC Background 1/4</vt:lpstr>
      <vt:lpstr>AANI SC Background 2/4</vt:lpstr>
      <vt:lpstr>AANI SC Background 3/4</vt:lpstr>
      <vt:lpstr>AANI SC Background 4/4</vt:lpstr>
      <vt:lpstr>NEND IC Reminder</vt:lpstr>
      <vt:lpstr>Topics for Contribution</vt:lpstr>
      <vt:lpstr>Contributions</vt:lpstr>
      <vt:lpstr>Agenda</vt:lpstr>
      <vt:lpstr>Contributions</vt:lpstr>
      <vt:lpstr>Status/Background: IEEE 802 network enhancements for the next decade Industry Connections Activity</vt:lpstr>
      <vt:lpstr>AANI SC Goals Background </vt:lpstr>
      <vt:lpstr>AANI SC Goals: Background –  Status</vt:lpstr>
      <vt:lpstr>AANI SC Goals: Way Forward</vt:lpstr>
      <vt:lpstr>AANI SC Goals: Way Forward - Suggestions</vt:lpstr>
      <vt:lpstr>AANI SC Goals: Way Forward – Straw Poll</vt:lpstr>
      <vt:lpstr>AANI SC Way Forward </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11-18-0311-00-AANI-aani-sc-agenda-march-2018</dc:title>
  <dc:creator>Levy, Joseph</dc:creator>
  <cp:lastModifiedBy>Levy, Joseph</cp:lastModifiedBy>
  <cp:revision>193</cp:revision>
  <cp:lastPrinted>1601-01-01T00:00:00Z</cp:lastPrinted>
  <dcterms:created xsi:type="dcterms:W3CDTF">2017-06-02T20:57:23Z</dcterms:created>
  <dcterms:modified xsi:type="dcterms:W3CDTF">2018-03-08T19:31:59Z</dcterms:modified>
</cp:coreProperties>
</file>