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9"/>
  </p:notesMasterIdLst>
  <p:handoutMasterIdLst>
    <p:handoutMasterId r:id="rId180"/>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418" r:id="rId55"/>
    <p:sldId id="419" r:id="rId56"/>
    <p:sldId id="420" r:id="rId57"/>
    <p:sldId id="421" r:id="rId58"/>
    <p:sldId id="422" r:id="rId59"/>
    <p:sldId id="423" r:id="rId60"/>
    <p:sldId id="424" r:id="rId61"/>
    <p:sldId id="425" r:id="rId62"/>
    <p:sldId id="426" r:id="rId63"/>
    <p:sldId id="427" r:id="rId64"/>
    <p:sldId id="428" r:id="rId65"/>
    <p:sldId id="429" r:id="rId66"/>
    <p:sldId id="430" r:id="rId67"/>
    <p:sldId id="431" r:id="rId68"/>
    <p:sldId id="432" r:id="rId69"/>
    <p:sldId id="433" r:id="rId70"/>
    <p:sldId id="434" r:id="rId71"/>
    <p:sldId id="435" r:id="rId72"/>
    <p:sldId id="436" r:id="rId73"/>
    <p:sldId id="437" r:id="rId74"/>
    <p:sldId id="438" r:id="rId75"/>
    <p:sldId id="439"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440" r:id="rId140"/>
    <p:sldId id="441" r:id="rId141"/>
    <p:sldId id="442" r:id="rId142"/>
    <p:sldId id="449" r:id="rId143"/>
    <p:sldId id="450" r:id="rId144"/>
    <p:sldId id="451" r:id="rId145"/>
    <p:sldId id="452" r:id="rId146"/>
    <p:sldId id="454" r:id="rId147"/>
    <p:sldId id="455" r:id="rId148"/>
    <p:sldId id="457" r:id="rId149"/>
    <p:sldId id="458" r:id="rId150"/>
    <p:sldId id="389" r:id="rId151"/>
    <p:sldId id="390" r:id="rId152"/>
    <p:sldId id="391" r:id="rId153"/>
    <p:sldId id="392" r:id="rId154"/>
    <p:sldId id="393" r:id="rId155"/>
    <p:sldId id="394" r:id="rId156"/>
    <p:sldId id="395" r:id="rId157"/>
    <p:sldId id="396" r:id="rId158"/>
    <p:sldId id="397" r:id="rId159"/>
    <p:sldId id="398" r:id="rId160"/>
    <p:sldId id="399" r:id="rId161"/>
    <p:sldId id="400" r:id="rId162"/>
    <p:sldId id="401" r:id="rId163"/>
    <p:sldId id="402" r:id="rId164"/>
    <p:sldId id="403" r:id="rId165"/>
    <p:sldId id="404" r:id="rId166"/>
    <p:sldId id="405" r:id="rId167"/>
    <p:sldId id="406" r:id="rId168"/>
    <p:sldId id="407" r:id="rId169"/>
    <p:sldId id="408" r:id="rId170"/>
    <p:sldId id="409" r:id="rId171"/>
    <p:sldId id="410" r:id="rId172"/>
    <p:sldId id="411" r:id="rId173"/>
    <p:sldId id="412" r:id="rId174"/>
    <p:sldId id="413" r:id="rId175"/>
    <p:sldId id="414" r:id="rId176"/>
    <p:sldId id="415" r:id="rId177"/>
    <p:sldId id="416" r:id="rId178"/>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autoAdjust="0"/>
    <p:restoredTop sz="86410" autoAdjust="0"/>
  </p:normalViewPr>
  <p:slideViewPr>
    <p:cSldViewPr>
      <p:cViewPr varScale="1">
        <p:scale>
          <a:sx n="70" d="100"/>
          <a:sy n="70" d="100"/>
        </p:scale>
        <p:origin x="11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9892"/>
    </p:cViewPr>
  </p:sorterViewPr>
  <p:notesViewPr>
    <p:cSldViewPr>
      <p:cViewPr>
        <p:scale>
          <a:sx n="100" d="100"/>
          <a:sy n="100" d="100"/>
        </p:scale>
        <p:origin x="3054" y="66"/>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handoutMaster" Target="handoutMasters/handout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[attendees plus country.xlsx]Pie by country!PivotTable1</c:name>
    <c:fmtId val="-1"/>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8"/>
        <c:spPr>
          <a:gradFill rotWithShape="1">
            <a:gsLst>
              <a:gs pos="0">
                <a:schemeClr val="accent6">
                  <a:lumMod val="80000"/>
                  <a:tint val="50000"/>
                  <a:satMod val="300000"/>
                </a:schemeClr>
              </a:gs>
              <a:gs pos="35000">
                <a:schemeClr val="accent6">
                  <a:lumMod val="80000"/>
                  <a:tint val="37000"/>
                  <a:satMod val="300000"/>
                </a:schemeClr>
              </a:gs>
              <a:gs pos="100000">
                <a:schemeClr val="accent6">
                  <a:lumMod val="80000"/>
                  <a:tint val="15000"/>
                  <a:satMod val="350000"/>
                </a:schemeClr>
              </a:gs>
            </a:gsLst>
            <a:lin ang="16200000" scaled="1"/>
          </a:gradFill>
          <a:ln w="9525" cap="flat" cmpd="sng" algn="ctr">
            <a:solidFill>
              <a:schemeClr val="accent6">
                <a:lumMod val="80000"/>
                <a:shade val="95000"/>
              </a:schemeClr>
            </a:solidFill>
            <a:round/>
          </a:ln>
          <a:effectLst>
            <a:outerShdw blurRad="40000" dist="20000" dir="5400000" rotWithShape="0">
              <a:srgbClr val="000000">
                <a:alpha val="38000"/>
              </a:srgbClr>
            </a:outerShdw>
          </a:effectLst>
        </c:spPr>
      </c:pivotFmt>
      <c:pivotFmt>
        <c:idx val="6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7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8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8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9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9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10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s>
    <c:plotArea>
      <c:layout/>
      <c:pieChart>
        <c:varyColors val="1"/>
        <c:ser>
          <c:idx val="0"/>
          <c:order val="0"/>
          <c:tx>
            <c:strRef>
              <c:f>'Pie by country'!$B$1</c:f>
              <c:strCache>
                <c:ptCount val="1"/>
                <c:pt idx="0">
                  <c:v>Total</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dPt>
          <c:dPt>
            <c:idx val="8"/>
            <c:bubble3D val="0"/>
            <c:spPr>
              <a:gradFill rotWithShape="1">
                <a:gsLst>
                  <a:gs pos="0">
                    <a:schemeClr val="accent3">
                      <a:lumMod val="60000"/>
                      <a:tint val="50000"/>
                      <a:satMod val="300000"/>
                    </a:schemeClr>
                  </a:gs>
                  <a:gs pos="35000">
                    <a:schemeClr val="accent3">
                      <a:lumMod val="60000"/>
                      <a:tint val="37000"/>
                      <a:satMod val="300000"/>
                    </a:schemeClr>
                  </a:gs>
                  <a:gs pos="100000">
                    <a:schemeClr val="accent3">
                      <a:lumMod val="60000"/>
                      <a:tint val="15000"/>
                      <a:satMod val="350000"/>
                    </a:schemeClr>
                  </a:gs>
                </a:gsLst>
                <a:lin ang="16200000" scaled="1"/>
              </a:gradFill>
              <a:ln w="9525" cap="flat" cmpd="sng" algn="ctr">
                <a:solidFill>
                  <a:schemeClr val="accent3">
                    <a:lumMod val="60000"/>
                    <a:shade val="95000"/>
                  </a:schemeClr>
                </a:solidFill>
                <a:round/>
              </a:ln>
              <a:effectLst>
                <a:outerShdw blurRad="40000" dist="20000" dir="5400000" rotWithShape="0">
                  <a:srgbClr val="000000">
                    <a:alpha val="38000"/>
                  </a:srgbClr>
                </a:outerShdw>
              </a:effectLst>
            </c:spPr>
          </c:dPt>
          <c:dPt>
            <c:idx val="9"/>
            <c:bubble3D val="0"/>
            <c:spPr>
              <a:gradFill rotWithShape="1">
                <a:gsLst>
                  <a:gs pos="0">
                    <a:schemeClr val="accent4">
                      <a:lumMod val="60000"/>
                      <a:tint val="50000"/>
                      <a:satMod val="300000"/>
                    </a:schemeClr>
                  </a:gs>
                  <a:gs pos="35000">
                    <a:schemeClr val="accent4">
                      <a:lumMod val="60000"/>
                      <a:tint val="37000"/>
                      <a:satMod val="300000"/>
                    </a:schemeClr>
                  </a:gs>
                  <a:gs pos="100000">
                    <a:schemeClr val="accent4">
                      <a:lumMod val="60000"/>
                      <a:tint val="15000"/>
                      <a:satMod val="350000"/>
                    </a:schemeClr>
                  </a:gs>
                </a:gsLst>
                <a:lin ang="16200000" scaled="1"/>
              </a:gradFill>
              <a:ln w="9525" cap="flat" cmpd="sng" algn="ctr">
                <a:solidFill>
                  <a:schemeClr val="accent4">
                    <a:lumMod val="60000"/>
                    <a:shade val="95000"/>
                  </a:schemeClr>
                </a:solidFill>
                <a:round/>
              </a:ln>
              <a:effectLst>
                <a:outerShdw blurRad="40000" dist="20000" dir="5400000" rotWithShape="0">
                  <a:srgbClr val="000000">
                    <a:alpha val="38000"/>
                  </a:srgbClr>
                </a:outerShdw>
              </a:effectLst>
            </c:spPr>
          </c:dPt>
          <c:dPt>
            <c:idx val="10"/>
            <c:bubble3D val="0"/>
            <c:spPr>
              <a:gradFill rotWithShape="1">
                <a:gsLst>
                  <a:gs pos="0">
                    <a:schemeClr val="accent5">
                      <a:lumMod val="60000"/>
                      <a:tint val="50000"/>
                      <a:satMod val="300000"/>
                    </a:schemeClr>
                  </a:gs>
                  <a:gs pos="35000">
                    <a:schemeClr val="accent5">
                      <a:lumMod val="60000"/>
                      <a:tint val="37000"/>
                      <a:satMod val="300000"/>
                    </a:schemeClr>
                  </a:gs>
                  <a:gs pos="100000">
                    <a:schemeClr val="accent5">
                      <a:lumMod val="60000"/>
                      <a:tint val="15000"/>
                      <a:satMod val="350000"/>
                    </a:schemeClr>
                  </a:gs>
                </a:gsLst>
                <a:lin ang="16200000" scaled="1"/>
              </a:gradFill>
              <a:ln w="9525" cap="flat" cmpd="sng" algn="ctr">
                <a:solidFill>
                  <a:schemeClr val="accent5">
                    <a:lumMod val="60000"/>
                    <a:shade val="95000"/>
                  </a:schemeClr>
                </a:solidFill>
                <a:round/>
              </a:ln>
              <a:effectLst>
                <a:outerShdw blurRad="40000" dist="20000" dir="5400000" rotWithShape="0">
                  <a:srgbClr val="000000">
                    <a:alpha val="38000"/>
                  </a:srgbClr>
                </a:outerShdw>
              </a:effectLst>
            </c:spPr>
          </c:dPt>
          <c:dPt>
            <c:idx val="11"/>
            <c:bubble3D val="0"/>
            <c:spPr>
              <a:gradFill rotWithShape="1">
                <a:gsLst>
                  <a:gs pos="0">
                    <a:schemeClr val="accent6">
                      <a:lumMod val="60000"/>
                      <a:tint val="50000"/>
                      <a:satMod val="300000"/>
                    </a:schemeClr>
                  </a:gs>
                  <a:gs pos="35000">
                    <a:schemeClr val="accent6">
                      <a:lumMod val="60000"/>
                      <a:tint val="37000"/>
                      <a:satMod val="300000"/>
                    </a:schemeClr>
                  </a:gs>
                  <a:gs pos="100000">
                    <a:schemeClr val="accent6">
                      <a:lumMod val="60000"/>
                      <a:tint val="15000"/>
                      <a:satMod val="350000"/>
                    </a:schemeClr>
                  </a:gs>
                </a:gsLst>
                <a:lin ang="16200000" scaled="1"/>
              </a:gradFill>
              <a:ln w="9525" cap="flat" cmpd="sng" algn="ctr">
                <a:solidFill>
                  <a:schemeClr val="accent6">
                    <a:lumMod val="60000"/>
                    <a:shade val="95000"/>
                  </a:schemeClr>
                </a:solidFill>
                <a:round/>
              </a:ln>
              <a:effectLst>
                <a:outerShdw blurRad="40000" dist="20000" dir="5400000" rotWithShape="0">
                  <a:srgbClr val="000000">
                    <a:alpha val="38000"/>
                  </a:srgbClr>
                </a:outerShdw>
              </a:effectLst>
            </c:spPr>
          </c:dPt>
          <c:dPt>
            <c:idx val="12"/>
            <c:bubble3D val="0"/>
            <c:spPr>
              <a:gradFill rotWithShape="1">
                <a:gsLst>
                  <a:gs pos="0">
                    <a:schemeClr val="accent1">
                      <a:lumMod val="80000"/>
                      <a:lumOff val="20000"/>
                      <a:tint val="50000"/>
                      <a:satMod val="300000"/>
                    </a:schemeClr>
                  </a:gs>
                  <a:gs pos="35000">
                    <a:schemeClr val="accent1">
                      <a:lumMod val="80000"/>
                      <a:lumOff val="20000"/>
                      <a:tint val="37000"/>
                      <a:satMod val="300000"/>
                    </a:schemeClr>
                  </a:gs>
                  <a:gs pos="100000">
                    <a:schemeClr val="accent1">
                      <a:lumMod val="80000"/>
                      <a:lumOff val="20000"/>
                      <a:tint val="15000"/>
                      <a:satMod val="350000"/>
                    </a:schemeClr>
                  </a:gs>
                </a:gsLst>
                <a:lin ang="16200000" scaled="1"/>
              </a:gradFill>
              <a:ln w="9525" cap="flat" cmpd="sng" algn="ctr">
                <a:solidFill>
                  <a:schemeClr val="accent1">
                    <a:lumMod val="80000"/>
                    <a:lumOff val="20000"/>
                    <a:shade val="95000"/>
                  </a:schemeClr>
                </a:solidFill>
                <a:round/>
              </a:ln>
              <a:effectLst>
                <a:outerShdw blurRad="40000" dist="20000" dir="5400000" rotWithShape="0">
                  <a:srgbClr val="000000">
                    <a:alpha val="38000"/>
                  </a:srgbClr>
                </a:outerShdw>
              </a:effectLst>
            </c:spPr>
          </c:dPt>
          <c:dPt>
            <c:idx val="13"/>
            <c:bubble3D val="0"/>
            <c:spPr>
              <a:gradFill rotWithShape="1">
                <a:gsLst>
                  <a:gs pos="0">
                    <a:schemeClr val="accent2">
                      <a:lumMod val="80000"/>
                      <a:lumOff val="20000"/>
                      <a:tint val="50000"/>
                      <a:satMod val="300000"/>
                    </a:schemeClr>
                  </a:gs>
                  <a:gs pos="35000">
                    <a:schemeClr val="accent2">
                      <a:lumMod val="80000"/>
                      <a:lumOff val="20000"/>
                      <a:tint val="37000"/>
                      <a:satMod val="300000"/>
                    </a:schemeClr>
                  </a:gs>
                  <a:gs pos="100000">
                    <a:schemeClr val="accent2">
                      <a:lumMod val="80000"/>
                      <a:lumOff val="20000"/>
                      <a:tint val="15000"/>
                      <a:satMod val="350000"/>
                    </a:schemeClr>
                  </a:gs>
                </a:gsLst>
                <a:lin ang="16200000" scaled="1"/>
              </a:gradFill>
              <a:ln w="9525" cap="flat" cmpd="sng" algn="ctr">
                <a:solidFill>
                  <a:schemeClr val="accent2">
                    <a:lumMod val="80000"/>
                    <a:lumOff val="20000"/>
                    <a:shade val="95000"/>
                  </a:schemeClr>
                </a:solidFill>
                <a:round/>
              </a:ln>
              <a:effectLst>
                <a:outerShdw blurRad="40000" dist="20000" dir="5400000" rotWithShape="0">
                  <a:srgbClr val="000000">
                    <a:alpha val="38000"/>
                  </a:srgbClr>
                </a:outerShdw>
              </a:effectLst>
            </c:spPr>
          </c:dPt>
          <c:dPt>
            <c:idx val="14"/>
            <c:bubble3D val="0"/>
            <c:spPr>
              <a:gradFill rotWithShape="1">
                <a:gsLst>
                  <a:gs pos="0">
                    <a:schemeClr val="accent3">
                      <a:lumMod val="80000"/>
                      <a:lumOff val="20000"/>
                      <a:tint val="50000"/>
                      <a:satMod val="300000"/>
                    </a:schemeClr>
                  </a:gs>
                  <a:gs pos="35000">
                    <a:schemeClr val="accent3">
                      <a:lumMod val="80000"/>
                      <a:lumOff val="20000"/>
                      <a:tint val="37000"/>
                      <a:satMod val="300000"/>
                    </a:schemeClr>
                  </a:gs>
                  <a:gs pos="100000">
                    <a:schemeClr val="accent3">
                      <a:lumMod val="80000"/>
                      <a:lumOff val="20000"/>
                      <a:tint val="15000"/>
                      <a:satMod val="350000"/>
                    </a:schemeClr>
                  </a:gs>
                </a:gsLst>
                <a:lin ang="16200000" scaled="1"/>
              </a:gradFill>
              <a:ln w="9525" cap="flat" cmpd="sng" algn="ctr">
                <a:solidFill>
                  <a:schemeClr val="accent3">
                    <a:lumMod val="80000"/>
                    <a:lumOff val="20000"/>
                    <a:shade val="95000"/>
                  </a:schemeClr>
                </a:solidFill>
                <a:round/>
              </a:ln>
              <a:effectLst>
                <a:outerShdw blurRad="40000" dist="20000" dir="5400000" rotWithShape="0">
                  <a:srgbClr val="000000">
                    <a:alpha val="38000"/>
                  </a:srgbClr>
                </a:outerShdw>
              </a:effectLst>
            </c:spPr>
          </c:dPt>
          <c:dPt>
            <c:idx val="15"/>
            <c:bubble3D val="0"/>
            <c:spPr>
              <a:gradFill rotWithShape="1">
                <a:gsLst>
                  <a:gs pos="0">
                    <a:schemeClr val="accent4">
                      <a:lumMod val="80000"/>
                      <a:lumOff val="20000"/>
                      <a:tint val="50000"/>
                      <a:satMod val="300000"/>
                    </a:schemeClr>
                  </a:gs>
                  <a:gs pos="35000">
                    <a:schemeClr val="accent4">
                      <a:lumMod val="80000"/>
                      <a:lumOff val="20000"/>
                      <a:tint val="37000"/>
                      <a:satMod val="300000"/>
                    </a:schemeClr>
                  </a:gs>
                  <a:gs pos="100000">
                    <a:schemeClr val="accent4">
                      <a:lumMod val="80000"/>
                      <a:lumOff val="20000"/>
                      <a:tint val="15000"/>
                      <a:satMod val="350000"/>
                    </a:schemeClr>
                  </a:gs>
                </a:gsLst>
                <a:lin ang="16200000" scaled="1"/>
              </a:gradFill>
              <a:ln w="9525" cap="flat" cmpd="sng" algn="ctr">
                <a:solidFill>
                  <a:schemeClr val="accent4">
                    <a:lumMod val="80000"/>
                    <a:lumOff val="20000"/>
                    <a:shade val="95000"/>
                  </a:schemeClr>
                </a:solidFill>
                <a:round/>
              </a:ln>
              <a:effectLst>
                <a:outerShdw blurRad="40000" dist="20000" dir="5400000" rotWithShape="0">
                  <a:srgbClr val="000000">
                    <a:alpha val="38000"/>
                  </a:srgbClr>
                </a:outerShdw>
              </a:effectLst>
            </c:spPr>
          </c:dPt>
          <c:dPt>
            <c:idx val="16"/>
            <c:bubble3D val="0"/>
            <c:spPr>
              <a:gradFill rotWithShape="1">
                <a:gsLst>
                  <a:gs pos="0">
                    <a:schemeClr val="accent5">
                      <a:lumMod val="80000"/>
                      <a:lumOff val="20000"/>
                      <a:tint val="50000"/>
                      <a:satMod val="300000"/>
                    </a:schemeClr>
                  </a:gs>
                  <a:gs pos="35000">
                    <a:schemeClr val="accent5">
                      <a:lumMod val="80000"/>
                      <a:lumOff val="20000"/>
                      <a:tint val="37000"/>
                      <a:satMod val="300000"/>
                    </a:schemeClr>
                  </a:gs>
                  <a:gs pos="100000">
                    <a:schemeClr val="accent5">
                      <a:lumMod val="80000"/>
                      <a:lumOff val="20000"/>
                      <a:tint val="15000"/>
                      <a:satMod val="350000"/>
                    </a:schemeClr>
                  </a:gs>
                </a:gsLst>
                <a:lin ang="16200000" scaled="1"/>
              </a:gradFill>
              <a:ln w="9525" cap="flat" cmpd="sng" algn="ctr">
                <a:solidFill>
                  <a:schemeClr val="accent5">
                    <a:lumMod val="80000"/>
                    <a:lumOff val="20000"/>
                    <a:shade val="95000"/>
                  </a:schemeClr>
                </a:solidFill>
                <a:round/>
              </a:ln>
              <a:effectLst>
                <a:outerShdw blurRad="40000" dist="20000" dir="5400000" rotWithShape="0">
                  <a:srgbClr val="000000">
                    <a:alpha val="38000"/>
                  </a:srgbClr>
                </a:outerShdw>
              </a:effectLst>
            </c:spPr>
          </c:dPt>
          <c:dPt>
            <c:idx val="17"/>
            <c:bubble3D val="0"/>
            <c:spPr>
              <a:gradFill rotWithShape="1">
                <a:gsLst>
                  <a:gs pos="0">
                    <a:schemeClr val="accent6">
                      <a:lumMod val="80000"/>
                      <a:lumOff val="20000"/>
                      <a:tint val="50000"/>
                      <a:satMod val="300000"/>
                    </a:schemeClr>
                  </a:gs>
                  <a:gs pos="35000">
                    <a:schemeClr val="accent6">
                      <a:lumMod val="80000"/>
                      <a:lumOff val="20000"/>
                      <a:tint val="37000"/>
                      <a:satMod val="300000"/>
                    </a:schemeClr>
                  </a:gs>
                  <a:gs pos="100000">
                    <a:schemeClr val="accent6">
                      <a:lumMod val="80000"/>
                      <a:lumOff val="20000"/>
                      <a:tint val="15000"/>
                      <a:satMod val="350000"/>
                    </a:schemeClr>
                  </a:gs>
                </a:gsLst>
                <a:lin ang="16200000" scaled="1"/>
              </a:gradFill>
              <a:ln w="9525" cap="flat" cmpd="sng" algn="ctr">
                <a:solidFill>
                  <a:schemeClr val="accent6">
                    <a:lumMod val="80000"/>
                    <a:lumOff val="20000"/>
                    <a:shade val="95000"/>
                  </a:schemeClr>
                </a:solidFill>
                <a:round/>
              </a:ln>
              <a:effectLst>
                <a:outerShdw blurRad="40000" dist="20000" dir="5400000" rotWithShape="0">
                  <a:srgbClr val="000000">
                    <a:alpha val="38000"/>
                  </a:srgbClr>
                </a:outerShdw>
              </a:effectLst>
            </c:spPr>
          </c:dPt>
          <c:dPt>
            <c:idx val="18"/>
            <c:bubble3D val="0"/>
            <c:spPr>
              <a:gradFill rotWithShape="1">
                <a:gsLst>
                  <a:gs pos="0">
                    <a:schemeClr val="accent1">
                      <a:lumMod val="80000"/>
                      <a:tint val="50000"/>
                      <a:satMod val="300000"/>
                    </a:schemeClr>
                  </a:gs>
                  <a:gs pos="35000">
                    <a:schemeClr val="accent1">
                      <a:lumMod val="80000"/>
                      <a:tint val="37000"/>
                      <a:satMod val="300000"/>
                    </a:schemeClr>
                  </a:gs>
                  <a:gs pos="100000">
                    <a:schemeClr val="accent1">
                      <a:lumMod val="80000"/>
                      <a:tint val="15000"/>
                      <a:satMod val="350000"/>
                    </a:schemeClr>
                  </a:gs>
                </a:gsLst>
                <a:lin ang="16200000" scaled="1"/>
              </a:gradFill>
              <a:ln w="9525" cap="flat" cmpd="sng" algn="ctr">
                <a:solidFill>
                  <a:schemeClr val="accent1">
                    <a:lumMod val="80000"/>
                    <a:shade val="95000"/>
                  </a:schemeClr>
                </a:solidFill>
                <a:round/>
              </a:ln>
              <a:effectLst>
                <a:outerShdw blurRad="40000" dist="20000" dir="5400000" rotWithShape="0">
                  <a:srgbClr val="000000">
                    <a:alpha val="38000"/>
                  </a:srgbClr>
                </a:outerShdw>
              </a:effectLst>
            </c:spPr>
          </c:dPt>
          <c:dPt>
            <c:idx val="19"/>
            <c:bubble3D val="0"/>
            <c:spPr>
              <a:gradFill rotWithShape="1">
                <a:gsLst>
                  <a:gs pos="0">
                    <a:schemeClr val="accent2">
                      <a:lumMod val="80000"/>
                      <a:tint val="50000"/>
                      <a:satMod val="300000"/>
                    </a:schemeClr>
                  </a:gs>
                  <a:gs pos="35000">
                    <a:schemeClr val="accent2">
                      <a:lumMod val="80000"/>
                      <a:tint val="37000"/>
                      <a:satMod val="300000"/>
                    </a:schemeClr>
                  </a:gs>
                  <a:gs pos="100000">
                    <a:schemeClr val="accent2">
                      <a:lumMod val="80000"/>
                      <a:tint val="15000"/>
                      <a:satMod val="350000"/>
                    </a:schemeClr>
                  </a:gs>
                </a:gsLst>
                <a:lin ang="16200000" scaled="1"/>
              </a:gradFill>
              <a:ln w="9525" cap="flat" cmpd="sng" algn="ctr">
                <a:solidFill>
                  <a:schemeClr val="accent2">
                    <a:lumMod val="80000"/>
                    <a:shade val="95000"/>
                  </a:schemeClr>
                </a:solidFill>
                <a:round/>
              </a:ln>
              <a:effectLst>
                <a:outerShdw blurRad="40000" dist="20000" dir="5400000" rotWithShape="0">
                  <a:srgbClr val="000000">
                    <a:alpha val="38000"/>
                  </a:srgbClr>
                </a:outerShdw>
              </a:effectLst>
            </c:spPr>
          </c:dPt>
          <c:dPt>
            <c:idx val="20"/>
            <c:bubble3D val="0"/>
            <c:spPr>
              <a:gradFill rotWithShape="1">
                <a:gsLst>
                  <a:gs pos="0">
                    <a:schemeClr val="accent3">
                      <a:lumMod val="80000"/>
                      <a:tint val="50000"/>
                      <a:satMod val="300000"/>
                    </a:schemeClr>
                  </a:gs>
                  <a:gs pos="35000">
                    <a:schemeClr val="accent3">
                      <a:lumMod val="80000"/>
                      <a:tint val="37000"/>
                      <a:satMod val="300000"/>
                    </a:schemeClr>
                  </a:gs>
                  <a:gs pos="100000">
                    <a:schemeClr val="accent3">
                      <a:lumMod val="80000"/>
                      <a:tint val="15000"/>
                      <a:satMod val="350000"/>
                    </a:schemeClr>
                  </a:gs>
                </a:gsLst>
                <a:lin ang="16200000" scaled="1"/>
              </a:gradFill>
              <a:ln w="9525" cap="flat" cmpd="sng" algn="ctr">
                <a:solidFill>
                  <a:schemeClr val="accent3">
                    <a:lumMod val="80000"/>
                    <a:shade val="95000"/>
                  </a:schemeClr>
                </a:solidFill>
                <a:round/>
              </a:ln>
              <a:effectLst>
                <a:outerShdw blurRad="40000" dist="20000" dir="5400000" rotWithShape="0">
                  <a:srgbClr val="000000">
                    <a:alpha val="38000"/>
                  </a:srgbClr>
                </a:outerShdw>
              </a:effectLst>
            </c:spPr>
          </c:dPt>
          <c:dPt>
            <c:idx val="21"/>
            <c:bubble3D val="0"/>
            <c:spPr>
              <a:gradFill rotWithShape="1">
                <a:gsLst>
                  <a:gs pos="0">
                    <a:schemeClr val="accent4">
                      <a:lumMod val="80000"/>
                      <a:tint val="50000"/>
                      <a:satMod val="300000"/>
                    </a:schemeClr>
                  </a:gs>
                  <a:gs pos="35000">
                    <a:schemeClr val="accent4">
                      <a:lumMod val="80000"/>
                      <a:tint val="37000"/>
                      <a:satMod val="300000"/>
                    </a:schemeClr>
                  </a:gs>
                  <a:gs pos="100000">
                    <a:schemeClr val="accent4">
                      <a:lumMod val="80000"/>
                      <a:tint val="15000"/>
                      <a:satMod val="350000"/>
                    </a:schemeClr>
                  </a:gs>
                </a:gsLst>
                <a:lin ang="16200000" scaled="1"/>
              </a:gradFill>
              <a:ln w="9525" cap="flat" cmpd="sng" algn="ctr">
                <a:solidFill>
                  <a:schemeClr val="accent4">
                    <a:lumMod val="80000"/>
                    <a:shade val="95000"/>
                  </a:schemeClr>
                </a:solidFill>
                <a:round/>
              </a:ln>
              <a:effectLst>
                <a:outerShdw blurRad="40000" dist="20000" dir="5400000" rotWithShape="0">
                  <a:srgbClr val="000000">
                    <a:alpha val="38000"/>
                  </a:srgbClr>
                </a:outerShdw>
              </a:effectLst>
            </c:spPr>
          </c:dPt>
          <c:dPt>
            <c:idx val="22"/>
            <c:bubble3D val="0"/>
            <c:spPr>
              <a:gradFill rotWithShape="1">
                <a:gsLst>
                  <a:gs pos="0">
                    <a:schemeClr val="accent5">
                      <a:lumMod val="80000"/>
                      <a:tint val="50000"/>
                      <a:satMod val="300000"/>
                    </a:schemeClr>
                  </a:gs>
                  <a:gs pos="35000">
                    <a:schemeClr val="accent5">
                      <a:lumMod val="80000"/>
                      <a:tint val="37000"/>
                      <a:satMod val="300000"/>
                    </a:schemeClr>
                  </a:gs>
                  <a:gs pos="100000">
                    <a:schemeClr val="accent5">
                      <a:lumMod val="80000"/>
                      <a:tint val="15000"/>
                      <a:satMod val="350000"/>
                    </a:schemeClr>
                  </a:gs>
                </a:gsLst>
                <a:lin ang="16200000" scaled="1"/>
              </a:gradFill>
              <a:ln w="9525" cap="flat" cmpd="sng" algn="ctr">
                <a:solidFill>
                  <a:schemeClr val="accent5">
                    <a:lumMod val="80000"/>
                    <a:shade val="95000"/>
                  </a:schemeClr>
                </a:solidFill>
                <a:round/>
              </a:ln>
              <a:effectLst>
                <a:outerShdw blurRad="40000" dist="20000" dir="5400000" rotWithShape="0">
                  <a:srgbClr val="000000">
                    <a:alpha val="38000"/>
                  </a:srgbClr>
                </a:outerShdw>
              </a:effectLst>
            </c:spPr>
          </c:dPt>
          <c:dPt>
            <c:idx val="23"/>
            <c:bubble3D val="0"/>
            <c:spPr>
              <a:gradFill rotWithShape="1">
                <a:gsLst>
                  <a:gs pos="0">
                    <a:schemeClr val="accent6">
                      <a:lumMod val="80000"/>
                      <a:tint val="50000"/>
                      <a:satMod val="300000"/>
                    </a:schemeClr>
                  </a:gs>
                  <a:gs pos="35000">
                    <a:schemeClr val="accent6">
                      <a:lumMod val="80000"/>
                      <a:tint val="37000"/>
                      <a:satMod val="300000"/>
                    </a:schemeClr>
                  </a:gs>
                  <a:gs pos="100000">
                    <a:schemeClr val="accent6">
                      <a:lumMod val="80000"/>
                      <a:tint val="15000"/>
                      <a:satMod val="350000"/>
                    </a:schemeClr>
                  </a:gs>
                </a:gsLst>
                <a:lin ang="16200000" scaled="1"/>
              </a:gradFill>
              <a:ln w="9525" cap="flat" cmpd="sng" algn="ctr">
                <a:solidFill>
                  <a:schemeClr val="accent6">
                    <a:lumMod val="80000"/>
                    <a:shade val="95000"/>
                  </a:schemeClr>
                </a:solidFill>
                <a:round/>
              </a:ln>
              <a:effectLst>
                <a:outerShdw blurRad="40000" dist="20000" dir="5400000" rotWithShape="0">
                  <a:srgbClr val="000000">
                    <a:alpha val="38000"/>
                  </a:srgbClr>
                </a:outerShdw>
              </a:effectLst>
            </c:spPr>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'Pie by country'!$A$2:$A$12</c:f>
              <c:strCache>
                <c:ptCount val="10"/>
                <c:pt idx="0">
                  <c:v>US</c:v>
                </c:pt>
                <c:pt idx="1">
                  <c:v>CN</c:v>
                </c:pt>
                <c:pt idx="2">
                  <c:v>(blank)</c:v>
                </c:pt>
                <c:pt idx="3">
                  <c:v>JP</c:v>
                </c:pt>
                <c:pt idx="4">
                  <c:v>KR</c:v>
                </c:pt>
                <c:pt idx="5">
                  <c:v>IL</c:v>
                </c:pt>
                <c:pt idx="6">
                  <c:v>CA</c:v>
                </c:pt>
                <c:pt idx="7">
                  <c:v>GB</c:v>
                </c:pt>
                <c:pt idx="8">
                  <c:v>DE</c:v>
                </c:pt>
                <c:pt idx="9">
                  <c:v>IN</c:v>
                </c:pt>
              </c:strCache>
            </c:strRef>
          </c:cat>
          <c:val>
            <c:numRef>
              <c:f>'Pie by country'!$B$2:$B$12</c:f>
              <c:numCache>
                <c:formatCode>General</c:formatCode>
                <c:ptCount val="10"/>
                <c:pt idx="0">
                  <c:v>137</c:v>
                </c:pt>
                <c:pt idx="1">
                  <c:v>46</c:v>
                </c:pt>
                <c:pt idx="2">
                  <c:v>35</c:v>
                </c:pt>
                <c:pt idx="3">
                  <c:v>23</c:v>
                </c:pt>
                <c:pt idx="4">
                  <c:v>15</c:v>
                </c:pt>
                <c:pt idx="5">
                  <c:v>10</c:v>
                </c:pt>
                <c:pt idx="6">
                  <c:v>9</c:v>
                </c:pt>
                <c:pt idx="7">
                  <c:v>6</c:v>
                </c:pt>
                <c:pt idx="8">
                  <c:v>6</c:v>
                </c:pt>
                <c:pt idx="9">
                  <c:v>5</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PowerPoint]Sheet1!PivotTable1</c:name>
    <c:fmtId val="-1"/>
  </c:pivotSource>
  <c:chart>
    <c:autoTitleDeleted val="1"/>
    <c:pivotFmts>
      <c:pivotFmt>
        <c:idx val="0"/>
      </c:pivotFmt>
      <c:pivotFmt>
        <c:idx val="1"/>
      </c:pivotFmt>
      <c:pivotFmt>
        <c:idx val="2"/>
      </c:pivotFmt>
      <c:pivotFmt>
        <c:idx val="3"/>
      </c:pivotFmt>
      <c:pivotFmt>
        <c:idx val="4"/>
      </c:pivotFmt>
      <c:pivotFmt>
        <c:idx val="5"/>
      </c:pivotFmt>
      <c:pivotFmt>
        <c:idx val="6"/>
      </c:pivotFmt>
      <c:pivotFmt>
        <c:idx val="7"/>
      </c:pivotFmt>
      <c:pivotFmt>
        <c:idx val="8"/>
      </c:pivotFmt>
      <c:pivotFmt>
        <c:idx val="9"/>
      </c:pivotFmt>
      <c:pivotFmt>
        <c:idx val="10"/>
      </c:pivotFmt>
      <c:pivotFmt>
        <c:idx val="11"/>
      </c:pivotFmt>
      <c:pivotFmt>
        <c:idx val="12"/>
      </c:pivotFmt>
      <c:pivotFmt>
        <c:idx val="13"/>
      </c:pivotFmt>
      <c:pivotFmt>
        <c:idx val="14"/>
      </c:pivotFmt>
      <c:pivotFmt>
        <c:idx val="15"/>
      </c:pivotFmt>
      <c:pivotFmt>
        <c:idx val="16"/>
      </c:pivotFmt>
      <c:pivotFmt>
        <c:idx val="17"/>
      </c:pivotFmt>
      <c:pivotFmt>
        <c:idx val="18"/>
      </c:pivotFmt>
      <c:pivotFmt>
        <c:idx val="19"/>
      </c:pivotFmt>
      <c:pivotFmt>
        <c:idx val="20"/>
      </c:pivotFmt>
      <c:pivotFmt>
        <c:idx val="21"/>
      </c:pivotFmt>
      <c:pivotFmt>
        <c:idx val="22"/>
      </c:pivotFmt>
      <c:pivotFmt>
        <c:idx val="2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2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2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3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4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6"/>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57"/>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8"/>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59"/>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1"/>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marker>
          <c:symbol val="none"/>
        </c:marker>
        <c:dLbl>
          <c:idx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Lst>
        </c:dLbl>
      </c:pivotFmt>
      <c:pivotFmt>
        <c:idx val="62"/>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3"/>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4"/>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
        <c:idx val="65"/>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pivotFmt>
    </c:pivotFmts>
    <c:plotArea>
      <c:layout/>
      <c:pieChart>
        <c:varyColors val="1"/>
        <c:ser>
          <c:idx val="0"/>
          <c:order val="0"/>
          <c:tx>
            <c:strRef>
              <c:f>Sheet1!$B$1</c:f>
              <c:strCache>
                <c:ptCount val="1"/>
                <c:pt idx="0">
                  <c:v>Total</c:v>
                </c:pt>
              </c:strCache>
            </c:strRef>
          </c:tx>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c:spPr>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c:spPr>
          </c:dPt>
          <c:dPt>
            <c:idx val="4"/>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chemeClr>
                </a:solidFill>
                <a:round/>
              </a:ln>
              <a:effectLst>
                <a:outerShdw blurRad="40000" dist="20000" dir="5400000" rotWithShape="0">
                  <a:srgbClr val="000000">
                    <a:alpha val="38000"/>
                  </a:srgbClr>
                </a:outerShdw>
              </a:effectLst>
            </c:spPr>
          </c:dPt>
          <c:dPt>
            <c:idx val="5"/>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chemeClr>
                </a:solidFill>
                <a:round/>
              </a:ln>
              <a:effectLst>
                <a:outerShdw blurRad="40000" dist="20000" dir="5400000" rotWithShape="0">
                  <a:srgbClr val="000000">
                    <a:alpha val="38000"/>
                  </a:srgbClr>
                </a:outerShdw>
              </a:effectLst>
            </c:spPr>
          </c:dPt>
          <c:dPt>
            <c:idx val="6"/>
            <c:bubble3D val="0"/>
            <c:spPr>
              <a:gradFill rotWithShape="1">
                <a:gsLst>
                  <a:gs pos="0">
                    <a:schemeClr val="accent1">
                      <a:lumMod val="60000"/>
                      <a:tint val="50000"/>
                      <a:satMod val="300000"/>
                    </a:schemeClr>
                  </a:gs>
                  <a:gs pos="35000">
                    <a:schemeClr val="accent1">
                      <a:lumMod val="60000"/>
                      <a:tint val="37000"/>
                      <a:satMod val="300000"/>
                    </a:schemeClr>
                  </a:gs>
                  <a:gs pos="100000">
                    <a:schemeClr val="accent1">
                      <a:lumMod val="60000"/>
                      <a:tint val="15000"/>
                      <a:satMod val="350000"/>
                    </a:schemeClr>
                  </a:gs>
                </a:gsLst>
                <a:lin ang="16200000" scaled="1"/>
              </a:gradFill>
              <a:ln w="9525" cap="flat" cmpd="sng" algn="ctr">
                <a:solidFill>
                  <a:schemeClr val="accent1">
                    <a:lumMod val="60000"/>
                    <a:shade val="95000"/>
                  </a:schemeClr>
                </a:solidFill>
                <a:round/>
              </a:ln>
              <a:effectLst>
                <a:outerShdw blurRad="40000" dist="20000" dir="5400000" rotWithShape="0">
                  <a:srgbClr val="000000">
                    <a:alpha val="38000"/>
                  </a:srgbClr>
                </a:outerShdw>
              </a:effectLst>
            </c:spPr>
          </c:dPt>
          <c:dPt>
            <c:idx val="7"/>
            <c:bubble3D val="0"/>
            <c:spPr>
              <a:gradFill rotWithShape="1">
                <a:gsLst>
                  <a:gs pos="0">
                    <a:schemeClr val="accent2">
                      <a:lumMod val="60000"/>
                      <a:tint val="50000"/>
                      <a:satMod val="300000"/>
                    </a:schemeClr>
                  </a:gs>
                  <a:gs pos="35000">
                    <a:schemeClr val="accent2">
                      <a:lumMod val="60000"/>
                      <a:tint val="37000"/>
                      <a:satMod val="300000"/>
                    </a:schemeClr>
                  </a:gs>
                  <a:gs pos="100000">
                    <a:schemeClr val="accent2">
                      <a:lumMod val="60000"/>
                      <a:tint val="15000"/>
                      <a:satMod val="350000"/>
                    </a:schemeClr>
                  </a:gs>
                </a:gsLst>
                <a:lin ang="16200000" scaled="1"/>
              </a:gradFill>
              <a:ln w="9525" cap="flat" cmpd="sng" algn="ctr">
                <a:solidFill>
                  <a:schemeClr val="accent2">
                    <a:lumMod val="60000"/>
                    <a:shade val="95000"/>
                  </a:schemeClr>
                </a:solidFill>
                <a:round/>
              </a:ln>
              <a:effectLst>
                <a:outerShdw blurRad="40000" dist="20000" dir="5400000" rotWithShape="0">
                  <a:srgbClr val="000000">
                    <a:alpha val="38000"/>
                  </a:srgbClr>
                </a:outerShdw>
              </a:effectLst>
            </c:spPr>
          </c:dPt>
          <c:dPt>
            <c:idx val="8"/>
            <c:bubble3D val="0"/>
            <c:spPr>
              <a:gradFill rotWithShape="1">
                <a:gsLst>
                  <a:gs pos="0">
                    <a:schemeClr val="accent3">
                      <a:lumMod val="60000"/>
                      <a:tint val="50000"/>
                      <a:satMod val="300000"/>
                    </a:schemeClr>
                  </a:gs>
                  <a:gs pos="35000">
                    <a:schemeClr val="accent3">
                      <a:lumMod val="60000"/>
                      <a:tint val="37000"/>
                      <a:satMod val="300000"/>
                    </a:schemeClr>
                  </a:gs>
                  <a:gs pos="100000">
                    <a:schemeClr val="accent3">
                      <a:lumMod val="60000"/>
                      <a:tint val="15000"/>
                      <a:satMod val="350000"/>
                    </a:schemeClr>
                  </a:gs>
                </a:gsLst>
                <a:lin ang="16200000" scaled="1"/>
              </a:gradFill>
              <a:ln w="9525" cap="flat" cmpd="sng" algn="ctr">
                <a:solidFill>
                  <a:schemeClr val="accent3">
                    <a:lumMod val="60000"/>
                    <a:shade val="95000"/>
                  </a:schemeClr>
                </a:solidFill>
                <a:round/>
              </a:ln>
              <a:effectLst>
                <a:outerShdw blurRad="40000" dist="20000" dir="5400000" rotWithShape="0">
                  <a:srgbClr val="000000">
                    <a:alpha val="38000"/>
                  </a:srgbClr>
                </a:outerShdw>
              </a:effectLst>
            </c:spPr>
          </c:dPt>
          <c:dPt>
            <c:idx val="9"/>
            <c:bubble3D val="0"/>
            <c:spPr>
              <a:gradFill rotWithShape="1">
                <a:gsLst>
                  <a:gs pos="0">
                    <a:schemeClr val="accent4">
                      <a:lumMod val="60000"/>
                      <a:tint val="50000"/>
                      <a:satMod val="300000"/>
                    </a:schemeClr>
                  </a:gs>
                  <a:gs pos="35000">
                    <a:schemeClr val="accent4">
                      <a:lumMod val="60000"/>
                      <a:tint val="37000"/>
                      <a:satMod val="300000"/>
                    </a:schemeClr>
                  </a:gs>
                  <a:gs pos="100000">
                    <a:schemeClr val="accent4">
                      <a:lumMod val="60000"/>
                      <a:tint val="15000"/>
                      <a:satMod val="350000"/>
                    </a:schemeClr>
                  </a:gs>
                </a:gsLst>
                <a:lin ang="16200000" scaled="1"/>
              </a:gradFill>
              <a:ln w="9525" cap="flat" cmpd="sng" algn="ctr">
                <a:solidFill>
                  <a:schemeClr val="accent4">
                    <a:lumMod val="60000"/>
                    <a:shade val="95000"/>
                  </a:schemeClr>
                </a:solidFill>
                <a:round/>
              </a:ln>
              <a:effectLst>
                <a:outerShdw blurRad="40000" dist="20000" dir="5400000" rotWithShape="0">
                  <a:srgbClr val="000000">
                    <a:alpha val="38000"/>
                  </a:srgbClr>
                </a:outerShdw>
              </a:effectLst>
            </c:spPr>
          </c:dPt>
          <c:dPt>
            <c:idx val="10"/>
            <c:bubble3D val="0"/>
            <c:spPr>
              <a:gradFill rotWithShape="1">
                <a:gsLst>
                  <a:gs pos="0">
                    <a:schemeClr val="accent5">
                      <a:lumMod val="60000"/>
                      <a:tint val="50000"/>
                      <a:satMod val="300000"/>
                    </a:schemeClr>
                  </a:gs>
                  <a:gs pos="35000">
                    <a:schemeClr val="accent5">
                      <a:lumMod val="60000"/>
                      <a:tint val="37000"/>
                      <a:satMod val="300000"/>
                    </a:schemeClr>
                  </a:gs>
                  <a:gs pos="100000">
                    <a:schemeClr val="accent5">
                      <a:lumMod val="60000"/>
                      <a:tint val="15000"/>
                      <a:satMod val="350000"/>
                    </a:schemeClr>
                  </a:gs>
                </a:gsLst>
                <a:lin ang="16200000" scaled="1"/>
              </a:gradFill>
              <a:ln w="9525" cap="flat" cmpd="sng" algn="ctr">
                <a:solidFill>
                  <a:schemeClr val="accent5">
                    <a:lumMod val="60000"/>
                    <a:shade val="95000"/>
                  </a:schemeClr>
                </a:solidFill>
                <a:round/>
              </a:ln>
              <a:effectLst>
                <a:outerShdw blurRad="40000" dist="20000" dir="5400000" rotWithShape="0">
                  <a:srgbClr val="000000">
                    <a:alpha val="38000"/>
                  </a:srgbClr>
                </a:outerShdw>
              </a:effectLst>
            </c:spPr>
          </c:dPt>
          <c:dPt>
            <c:idx val="11"/>
            <c:bubble3D val="0"/>
            <c:spPr>
              <a:gradFill rotWithShape="1">
                <a:gsLst>
                  <a:gs pos="0">
                    <a:schemeClr val="accent6">
                      <a:lumMod val="60000"/>
                      <a:tint val="50000"/>
                      <a:satMod val="300000"/>
                    </a:schemeClr>
                  </a:gs>
                  <a:gs pos="35000">
                    <a:schemeClr val="accent6">
                      <a:lumMod val="60000"/>
                      <a:tint val="37000"/>
                      <a:satMod val="300000"/>
                    </a:schemeClr>
                  </a:gs>
                  <a:gs pos="100000">
                    <a:schemeClr val="accent6">
                      <a:lumMod val="60000"/>
                      <a:tint val="15000"/>
                      <a:satMod val="350000"/>
                    </a:schemeClr>
                  </a:gs>
                </a:gsLst>
                <a:lin ang="16200000" scaled="1"/>
              </a:gradFill>
              <a:ln w="9525" cap="flat" cmpd="sng" algn="ctr">
                <a:solidFill>
                  <a:schemeClr val="accent6">
                    <a:lumMod val="60000"/>
                    <a:shade val="95000"/>
                  </a:schemeClr>
                </a:solidFill>
                <a:round/>
              </a:ln>
              <a:effectLst>
                <a:outerShdw blurRad="40000" dist="20000" dir="5400000" rotWithShape="0">
                  <a:srgbClr val="000000">
                    <a:alpha val="38000"/>
                  </a:srgbClr>
                </a:outerShdw>
              </a:effectLst>
            </c:spPr>
          </c:dPt>
          <c:dPt>
            <c:idx val="12"/>
            <c:bubble3D val="0"/>
            <c:spPr>
              <a:gradFill rotWithShape="1">
                <a:gsLst>
                  <a:gs pos="0">
                    <a:schemeClr val="accent1">
                      <a:lumMod val="80000"/>
                      <a:lumOff val="20000"/>
                      <a:tint val="50000"/>
                      <a:satMod val="300000"/>
                    </a:schemeClr>
                  </a:gs>
                  <a:gs pos="35000">
                    <a:schemeClr val="accent1">
                      <a:lumMod val="80000"/>
                      <a:lumOff val="20000"/>
                      <a:tint val="37000"/>
                      <a:satMod val="300000"/>
                    </a:schemeClr>
                  </a:gs>
                  <a:gs pos="100000">
                    <a:schemeClr val="accent1">
                      <a:lumMod val="80000"/>
                      <a:lumOff val="20000"/>
                      <a:tint val="15000"/>
                      <a:satMod val="350000"/>
                    </a:schemeClr>
                  </a:gs>
                </a:gsLst>
                <a:lin ang="16200000" scaled="1"/>
              </a:gradFill>
              <a:ln w="9525" cap="flat" cmpd="sng" algn="ctr">
                <a:solidFill>
                  <a:schemeClr val="accent1">
                    <a:lumMod val="80000"/>
                    <a:lumOff val="20000"/>
                    <a:shade val="95000"/>
                  </a:schemeClr>
                </a:solidFill>
                <a:round/>
              </a:ln>
              <a:effectLst>
                <a:outerShdw blurRad="40000" dist="20000" dir="5400000" rotWithShape="0">
                  <a:srgbClr val="000000">
                    <a:alpha val="38000"/>
                  </a:srgbClr>
                </a:outerShdw>
              </a:effectLst>
            </c:spPr>
          </c:dPt>
          <c:dPt>
            <c:idx val="13"/>
            <c:bubble3D val="0"/>
            <c:spPr>
              <a:gradFill rotWithShape="1">
                <a:gsLst>
                  <a:gs pos="0">
                    <a:schemeClr val="accent2">
                      <a:lumMod val="80000"/>
                      <a:lumOff val="20000"/>
                      <a:tint val="50000"/>
                      <a:satMod val="300000"/>
                    </a:schemeClr>
                  </a:gs>
                  <a:gs pos="35000">
                    <a:schemeClr val="accent2">
                      <a:lumMod val="80000"/>
                      <a:lumOff val="20000"/>
                      <a:tint val="37000"/>
                      <a:satMod val="300000"/>
                    </a:schemeClr>
                  </a:gs>
                  <a:gs pos="100000">
                    <a:schemeClr val="accent2">
                      <a:lumMod val="80000"/>
                      <a:lumOff val="20000"/>
                      <a:tint val="15000"/>
                      <a:satMod val="350000"/>
                    </a:schemeClr>
                  </a:gs>
                </a:gsLst>
                <a:lin ang="16200000" scaled="1"/>
              </a:gradFill>
              <a:ln w="9525" cap="flat" cmpd="sng" algn="ctr">
                <a:solidFill>
                  <a:schemeClr val="accent2">
                    <a:lumMod val="80000"/>
                    <a:lumOff val="20000"/>
                    <a:shade val="95000"/>
                  </a:schemeClr>
                </a:solidFill>
                <a:round/>
              </a:ln>
              <a:effectLst>
                <a:outerShdw blurRad="40000" dist="20000" dir="5400000" rotWithShape="0">
                  <a:srgbClr val="000000">
                    <a:alpha val="38000"/>
                  </a:srgbClr>
                </a:outerShdw>
              </a:effectLst>
            </c:spPr>
          </c:dPt>
          <c:dPt>
            <c:idx val="14"/>
            <c:bubble3D val="0"/>
            <c:spPr>
              <a:gradFill rotWithShape="1">
                <a:gsLst>
                  <a:gs pos="0">
                    <a:schemeClr val="accent3">
                      <a:lumMod val="80000"/>
                      <a:lumOff val="20000"/>
                      <a:tint val="50000"/>
                      <a:satMod val="300000"/>
                    </a:schemeClr>
                  </a:gs>
                  <a:gs pos="35000">
                    <a:schemeClr val="accent3">
                      <a:lumMod val="80000"/>
                      <a:lumOff val="20000"/>
                      <a:tint val="37000"/>
                      <a:satMod val="300000"/>
                    </a:schemeClr>
                  </a:gs>
                  <a:gs pos="100000">
                    <a:schemeClr val="accent3">
                      <a:lumMod val="80000"/>
                      <a:lumOff val="20000"/>
                      <a:tint val="15000"/>
                      <a:satMod val="350000"/>
                    </a:schemeClr>
                  </a:gs>
                </a:gsLst>
                <a:lin ang="16200000" scaled="1"/>
              </a:gradFill>
              <a:ln w="9525" cap="flat" cmpd="sng" algn="ctr">
                <a:solidFill>
                  <a:schemeClr val="accent3">
                    <a:lumMod val="80000"/>
                    <a:lumOff val="20000"/>
                    <a:shade val="95000"/>
                  </a:schemeClr>
                </a:solidFill>
                <a:round/>
              </a:ln>
              <a:effectLst>
                <a:outerShdw blurRad="40000" dist="20000" dir="5400000" rotWithShape="0">
                  <a:srgbClr val="000000">
                    <a:alpha val="38000"/>
                  </a:srgbClr>
                </a:outerShdw>
              </a:effectLst>
            </c:spPr>
          </c:dPt>
          <c:dPt>
            <c:idx val="15"/>
            <c:bubble3D val="0"/>
            <c:spPr>
              <a:gradFill rotWithShape="1">
                <a:gsLst>
                  <a:gs pos="0">
                    <a:schemeClr val="accent4">
                      <a:lumMod val="80000"/>
                      <a:lumOff val="20000"/>
                      <a:tint val="50000"/>
                      <a:satMod val="300000"/>
                    </a:schemeClr>
                  </a:gs>
                  <a:gs pos="35000">
                    <a:schemeClr val="accent4">
                      <a:lumMod val="80000"/>
                      <a:lumOff val="20000"/>
                      <a:tint val="37000"/>
                      <a:satMod val="300000"/>
                    </a:schemeClr>
                  </a:gs>
                  <a:gs pos="100000">
                    <a:schemeClr val="accent4">
                      <a:lumMod val="80000"/>
                      <a:lumOff val="20000"/>
                      <a:tint val="15000"/>
                      <a:satMod val="350000"/>
                    </a:schemeClr>
                  </a:gs>
                </a:gsLst>
                <a:lin ang="16200000" scaled="1"/>
              </a:gradFill>
              <a:ln w="9525" cap="flat" cmpd="sng" algn="ctr">
                <a:solidFill>
                  <a:schemeClr val="accent4">
                    <a:lumMod val="80000"/>
                    <a:lumOff val="20000"/>
                    <a:shade val="95000"/>
                  </a:schemeClr>
                </a:solidFill>
                <a:round/>
              </a:ln>
              <a:effectLst>
                <a:outerShdw blurRad="40000" dist="20000" dir="5400000" rotWithShape="0">
                  <a:srgbClr val="000000">
                    <a:alpha val="38000"/>
                  </a:srgbClr>
                </a:outerShdw>
              </a:effectLst>
            </c:spPr>
          </c:dPt>
          <c:dPt>
            <c:idx val="16"/>
            <c:bubble3D val="0"/>
            <c:spPr>
              <a:gradFill rotWithShape="1">
                <a:gsLst>
                  <a:gs pos="0">
                    <a:schemeClr val="accent5">
                      <a:lumMod val="80000"/>
                      <a:lumOff val="20000"/>
                      <a:tint val="50000"/>
                      <a:satMod val="300000"/>
                    </a:schemeClr>
                  </a:gs>
                  <a:gs pos="35000">
                    <a:schemeClr val="accent5">
                      <a:lumMod val="80000"/>
                      <a:lumOff val="20000"/>
                      <a:tint val="37000"/>
                      <a:satMod val="300000"/>
                    </a:schemeClr>
                  </a:gs>
                  <a:gs pos="100000">
                    <a:schemeClr val="accent5">
                      <a:lumMod val="80000"/>
                      <a:lumOff val="20000"/>
                      <a:tint val="15000"/>
                      <a:satMod val="350000"/>
                    </a:schemeClr>
                  </a:gs>
                </a:gsLst>
                <a:lin ang="16200000" scaled="1"/>
              </a:gradFill>
              <a:ln w="9525" cap="flat" cmpd="sng" algn="ctr">
                <a:solidFill>
                  <a:schemeClr val="accent5">
                    <a:lumMod val="80000"/>
                    <a:lumOff val="20000"/>
                    <a:shade val="95000"/>
                  </a:schemeClr>
                </a:solidFill>
                <a:round/>
              </a:ln>
              <a:effectLst>
                <a:outerShdw blurRad="40000" dist="20000" dir="5400000" rotWithShape="0">
                  <a:srgbClr val="000000">
                    <a:alpha val="38000"/>
                  </a:srgbClr>
                </a:outerShdw>
              </a:effectLst>
            </c:spPr>
          </c:dPt>
          <c:dPt>
            <c:idx val="17"/>
            <c:bubble3D val="0"/>
            <c:spPr>
              <a:gradFill rotWithShape="1">
                <a:gsLst>
                  <a:gs pos="0">
                    <a:schemeClr val="accent6">
                      <a:lumMod val="80000"/>
                      <a:lumOff val="20000"/>
                      <a:tint val="50000"/>
                      <a:satMod val="300000"/>
                    </a:schemeClr>
                  </a:gs>
                  <a:gs pos="35000">
                    <a:schemeClr val="accent6">
                      <a:lumMod val="80000"/>
                      <a:lumOff val="20000"/>
                      <a:tint val="37000"/>
                      <a:satMod val="300000"/>
                    </a:schemeClr>
                  </a:gs>
                  <a:gs pos="100000">
                    <a:schemeClr val="accent6">
                      <a:lumMod val="80000"/>
                      <a:lumOff val="20000"/>
                      <a:tint val="15000"/>
                      <a:satMod val="350000"/>
                    </a:schemeClr>
                  </a:gs>
                </a:gsLst>
                <a:lin ang="16200000" scaled="1"/>
              </a:gradFill>
              <a:ln w="9525" cap="flat" cmpd="sng" algn="ctr">
                <a:solidFill>
                  <a:schemeClr val="accent6">
                    <a:lumMod val="80000"/>
                    <a:lumOff val="20000"/>
                    <a:shade val="95000"/>
                  </a:schemeClr>
                </a:solidFill>
                <a:round/>
              </a:ln>
              <a:effectLst>
                <a:outerShdw blurRad="40000" dist="20000" dir="5400000" rotWithShape="0">
                  <a:srgbClr val="000000">
                    <a:alpha val="38000"/>
                  </a:srgbClr>
                </a:outerShdw>
              </a:effectLst>
            </c:spPr>
          </c:dPt>
          <c:dPt>
            <c:idx val="18"/>
            <c:bubble3D val="0"/>
            <c:spPr>
              <a:gradFill rotWithShape="1">
                <a:gsLst>
                  <a:gs pos="0">
                    <a:schemeClr val="accent1">
                      <a:lumMod val="80000"/>
                      <a:tint val="50000"/>
                      <a:satMod val="300000"/>
                    </a:schemeClr>
                  </a:gs>
                  <a:gs pos="35000">
                    <a:schemeClr val="accent1">
                      <a:lumMod val="80000"/>
                      <a:tint val="37000"/>
                      <a:satMod val="300000"/>
                    </a:schemeClr>
                  </a:gs>
                  <a:gs pos="100000">
                    <a:schemeClr val="accent1">
                      <a:lumMod val="80000"/>
                      <a:tint val="15000"/>
                      <a:satMod val="350000"/>
                    </a:schemeClr>
                  </a:gs>
                </a:gsLst>
                <a:lin ang="16200000" scaled="1"/>
              </a:gradFill>
              <a:ln w="9525" cap="flat" cmpd="sng" algn="ctr">
                <a:solidFill>
                  <a:schemeClr val="accent1">
                    <a:lumMod val="80000"/>
                    <a:shade val="95000"/>
                  </a:schemeClr>
                </a:solidFill>
                <a:round/>
              </a:ln>
              <a:effectLst>
                <a:outerShdw blurRad="40000" dist="20000" dir="5400000" rotWithShape="0">
                  <a:srgbClr val="000000">
                    <a:alpha val="38000"/>
                  </a:srgbClr>
                </a:outerShdw>
              </a:effectLst>
            </c:spPr>
          </c:dPt>
          <c:dPt>
            <c:idx val="19"/>
            <c:bubble3D val="0"/>
            <c:spPr>
              <a:gradFill rotWithShape="1">
                <a:gsLst>
                  <a:gs pos="0">
                    <a:schemeClr val="accent2">
                      <a:lumMod val="80000"/>
                      <a:tint val="50000"/>
                      <a:satMod val="300000"/>
                    </a:schemeClr>
                  </a:gs>
                  <a:gs pos="35000">
                    <a:schemeClr val="accent2">
                      <a:lumMod val="80000"/>
                      <a:tint val="37000"/>
                      <a:satMod val="300000"/>
                    </a:schemeClr>
                  </a:gs>
                  <a:gs pos="100000">
                    <a:schemeClr val="accent2">
                      <a:lumMod val="80000"/>
                      <a:tint val="15000"/>
                      <a:satMod val="350000"/>
                    </a:schemeClr>
                  </a:gs>
                </a:gsLst>
                <a:lin ang="16200000" scaled="1"/>
              </a:gradFill>
              <a:ln w="9525" cap="flat" cmpd="sng" algn="ctr">
                <a:solidFill>
                  <a:schemeClr val="accent2">
                    <a:lumMod val="80000"/>
                    <a:shade val="95000"/>
                  </a:schemeClr>
                </a:solidFill>
                <a:round/>
              </a:ln>
              <a:effectLst>
                <a:outerShdw blurRad="40000" dist="20000" dir="5400000" rotWithShape="0">
                  <a:srgbClr val="000000">
                    <a:alpha val="38000"/>
                  </a:srgbClr>
                </a:outerShdw>
              </a:effectLst>
            </c:spPr>
          </c:dPt>
          <c:dPt>
            <c:idx val="20"/>
            <c:bubble3D val="0"/>
            <c:spPr>
              <a:gradFill rotWithShape="1">
                <a:gsLst>
                  <a:gs pos="0">
                    <a:schemeClr val="accent3">
                      <a:lumMod val="80000"/>
                      <a:tint val="50000"/>
                      <a:satMod val="300000"/>
                    </a:schemeClr>
                  </a:gs>
                  <a:gs pos="35000">
                    <a:schemeClr val="accent3">
                      <a:lumMod val="80000"/>
                      <a:tint val="37000"/>
                      <a:satMod val="300000"/>
                    </a:schemeClr>
                  </a:gs>
                  <a:gs pos="100000">
                    <a:schemeClr val="accent3">
                      <a:lumMod val="80000"/>
                      <a:tint val="15000"/>
                      <a:satMod val="350000"/>
                    </a:schemeClr>
                  </a:gs>
                </a:gsLst>
                <a:lin ang="16200000" scaled="1"/>
              </a:gradFill>
              <a:ln w="9525" cap="flat" cmpd="sng" algn="ctr">
                <a:solidFill>
                  <a:schemeClr val="accent3">
                    <a:lumMod val="80000"/>
                    <a:shade val="95000"/>
                  </a:schemeClr>
                </a:solidFill>
                <a:round/>
              </a:ln>
              <a:effectLst>
                <a:outerShdw blurRad="40000" dist="20000" dir="5400000" rotWithShape="0">
                  <a:srgbClr val="000000">
                    <a:alpha val="38000"/>
                  </a:srgbClr>
                </a:outerShdw>
              </a:effectLst>
            </c:spPr>
          </c:dPt>
          <c:dPt>
            <c:idx val="21"/>
            <c:bubble3D val="0"/>
            <c:spPr>
              <a:gradFill rotWithShape="1">
                <a:gsLst>
                  <a:gs pos="0">
                    <a:schemeClr val="accent4">
                      <a:lumMod val="80000"/>
                      <a:tint val="50000"/>
                      <a:satMod val="300000"/>
                    </a:schemeClr>
                  </a:gs>
                  <a:gs pos="35000">
                    <a:schemeClr val="accent4">
                      <a:lumMod val="80000"/>
                      <a:tint val="37000"/>
                      <a:satMod val="300000"/>
                    </a:schemeClr>
                  </a:gs>
                  <a:gs pos="100000">
                    <a:schemeClr val="accent4">
                      <a:lumMod val="80000"/>
                      <a:tint val="15000"/>
                      <a:satMod val="350000"/>
                    </a:schemeClr>
                  </a:gs>
                </a:gsLst>
                <a:lin ang="16200000" scaled="1"/>
              </a:gradFill>
              <a:ln w="9525" cap="flat" cmpd="sng" algn="ctr">
                <a:solidFill>
                  <a:schemeClr val="accent4">
                    <a:lumMod val="80000"/>
                    <a:shade val="95000"/>
                  </a:schemeClr>
                </a:solidFill>
                <a:round/>
              </a:ln>
              <a:effectLst>
                <a:outerShdw blurRad="40000" dist="20000" dir="5400000" rotWithShape="0">
                  <a:srgbClr val="000000">
                    <a:alpha val="38000"/>
                  </a:srgbClr>
                </a:outerShdw>
              </a:effectLst>
            </c:spPr>
          </c:dPt>
          <c:dPt>
            <c:idx val="22"/>
            <c:bubble3D val="0"/>
            <c:spPr>
              <a:gradFill rotWithShape="1">
                <a:gsLst>
                  <a:gs pos="0">
                    <a:schemeClr val="accent5">
                      <a:lumMod val="80000"/>
                      <a:tint val="50000"/>
                      <a:satMod val="300000"/>
                    </a:schemeClr>
                  </a:gs>
                  <a:gs pos="35000">
                    <a:schemeClr val="accent5">
                      <a:lumMod val="80000"/>
                      <a:tint val="37000"/>
                      <a:satMod val="300000"/>
                    </a:schemeClr>
                  </a:gs>
                  <a:gs pos="100000">
                    <a:schemeClr val="accent5">
                      <a:lumMod val="80000"/>
                      <a:tint val="15000"/>
                      <a:satMod val="350000"/>
                    </a:schemeClr>
                  </a:gs>
                </a:gsLst>
                <a:lin ang="16200000" scaled="1"/>
              </a:gradFill>
              <a:ln w="9525" cap="flat" cmpd="sng" algn="ctr">
                <a:solidFill>
                  <a:schemeClr val="accent5">
                    <a:lumMod val="80000"/>
                    <a:shade val="95000"/>
                  </a:schemeClr>
                </a:solidFill>
                <a:round/>
              </a:ln>
              <a:effectLst>
                <a:outerShdw blurRad="40000" dist="20000" dir="5400000" rotWithShape="0">
                  <a:srgbClr val="000000">
                    <a:alpha val="38000"/>
                  </a:srgbClr>
                </a:outerShdw>
              </a:effectLst>
            </c:spPr>
          </c:dPt>
          <c:dLbls>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Sheet1!$A$2:$A$6</c:f>
              <c:strCache>
                <c:ptCount val="4"/>
                <c:pt idx="0">
                  <c:v>APAC</c:v>
                </c:pt>
                <c:pt idx="1">
                  <c:v>EMEA</c:v>
                </c:pt>
                <c:pt idx="2">
                  <c:v>GAR</c:v>
                </c:pt>
                <c:pt idx="3">
                  <c:v>(blank)</c:v>
                </c:pt>
              </c:strCache>
            </c:strRef>
          </c:cat>
          <c:val>
            <c:numRef>
              <c:f>Sheet1!$B$2:$B$6</c:f>
              <c:numCache>
                <c:formatCode>General</c:formatCode>
                <c:ptCount val="4"/>
                <c:pt idx="0">
                  <c:v>88</c:v>
                </c:pt>
                <c:pt idx="1">
                  <c:v>44</c:v>
                </c:pt>
                <c:pt idx="2">
                  <c:v>146</c:v>
                </c:pt>
                <c:pt idx="3">
                  <c:v>39</c:v>
                </c:pt>
              </c:numCache>
            </c:numRef>
          </c:val>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600"/>
      </a:pPr>
      <a:endParaRPr lang="en-US"/>
    </a:p>
  </c:txPr>
  <c:externalData r:id="rId4">
    <c:autoUpdate val="0"/>
  </c:externalData>
  <c:extLst>
    <c:ext xmlns:c14="http://schemas.microsoft.com/office/drawing/2007/8/2/chart" uri="{781A3756-C4B2-4CAC-9D66-4F8BD8637D16}">
      <c14:pivotOptions>
        <c14:dropZoneFilter val="1"/>
        <c14:dropZoneData val="1"/>
        <c14:dropZoneSeries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[document uploads report.xlsx]Sheet1!PivotTable1</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a:sp3d/>
        </c:spPr>
        <c:marker>
          <c:symbol val="none"/>
        </c:marker>
      </c:pivotFmt>
      <c:pivotFmt>
        <c:idx val="22"/>
        <c:spPr>
          <a:solidFill>
            <a:schemeClr val="accent1"/>
          </a:solidFill>
          <a:ln>
            <a:noFill/>
          </a:ln>
          <a:effectLst/>
          <a:sp3d/>
        </c:spPr>
        <c:marker>
          <c:symbol val="none"/>
        </c:marker>
      </c:pivotFmt>
      <c:pivotFmt>
        <c:idx val="23"/>
        <c:spPr>
          <a:solidFill>
            <a:schemeClr val="accent1"/>
          </a:solidFill>
          <a:ln>
            <a:noFill/>
          </a:ln>
          <a:effectLst/>
          <a:sp3d/>
        </c:spPr>
        <c:marker>
          <c:symbol val="none"/>
        </c:marker>
      </c:pivotFmt>
      <c:pivotFmt>
        <c:idx val="24"/>
        <c:spPr>
          <a:solidFill>
            <a:schemeClr val="accent1"/>
          </a:solidFill>
          <a:ln>
            <a:noFill/>
          </a:ln>
          <a:effectLst/>
          <a:sp3d/>
        </c:spPr>
        <c:marker>
          <c:symbol val="none"/>
        </c:marker>
      </c:pivotFmt>
      <c:pivotFmt>
        <c:idx val="25"/>
        <c:spPr>
          <a:solidFill>
            <a:schemeClr val="accent1"/>
          </a:solidFill>
          <a:ln>
            <a:noFill/>
          </a:ln>
          <a:effectLst/>
          <a:sp3d/>
        </c:spPr>
        <c:marker>
          <c:symbol val="none"/>
        </c:marker>
      </c:pivotFmt>
      <c:pivotFmt>
        <c:idx val="26"/>
        <c:spPr>
          <a:solidFill>
            <a:schemeClr val="accent1"/>
          </a:solidFill>
          <a:ln>
            <a:noFill/>
          </a:ln>
          <a:effectLst/>
          <a:sp3d/>
        </c:spPr>
        <c:marker>
          <c:symbol val="none"/>
        </c:marker>
      </c:pivotFmt>
      <c:pivotFmt>
        <c:idx val="27"/>
        <c:spPr>
          <a:solidFill>
            <a:schemeClr val="accent1"/>
          </a:solidFill>
          <a:ln>
            <a:noFill/>
          </a:ln>
          <a:effectLst/>
          <a:sp3d/>
        </c:spPr>
        <c:marker>
          <c:symbol val="none"/>
        </c:marker>
      </c:pivotFmt>
      <c:pivotFmt>
        <c:idx val="28"/>
        <c:spPr>
          <a:solidFill>
            <a:schemeClr val="accent1"/>
          </a:solidFill>
          <a:ln>
            <a:noFill/>
          </a:ln>
          <a:effectLst/>
          <a:sp3d/>
        </c:spPr>
        <c:marker>
          <c:symbol val="none"/>
        </c:marker>
      </c:pivotFmt>
      <c:pivotFmt>
        <c:idx val="29"/>
        <c:spPr>
          <a:solidFill>
            <a:schemeClr val="accent1"/>
          </a:solidFill>
          <a:ln>
            <a:noFill/>
          </a:ln>
          <a:effectLst/>
          <a:sp3d/>
        </c:spPr>
        <c:marker>
          <c:symbol val="none"/>
        </c:marker>
      </c:pivotFmt>
      <c:pivotFmt>
        <c:idx val="30"/>
        <c:spPr>
          <a:solidFill>
            <a:schemeClr val="accent1"/>
          </a:solidFill>
          <a:ln>
            <a:noFill/>
          </a:ln>
          <a:effectLst/>
          <a:sp3d/>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pivotFmt>
    </c:pivotFmts>
    <c:plotArea>
      <c:layout/>
      <c:barChart>
        <c:barDir val="col"/>
        <c:grouping val="stacked"/>
        <c:varyColors val="0"/>
        <c:ser>
          <c:idx val="0"/>
          <c:order val="0"/>
          <c:tx>
            <c:strRef>
              <c:f>Sheet1!$B$1:$B$2</c:f>
              <c:strCache>
                <c:ptCount val="1"/>
                <c:pt idx="0">
                  <c:v>FD TIG</c:v>
                </c:pt>
              </c:strCache>
            </c:strRef>
          </c:tx>
          <c:spPr>
            <a:solidFill>
              <a:schemeClr val="accent1"/>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Sheet1!$B$3:$B$13</c:f>
              <c:numCache>
                <c:formatCode>General</c:formatCode>
                <c:ptCount val="8"/>
                <c:pt idx="6">
                  <c:v>2</c:v>
                </c:pt>
                <c:pt idx="7">
                  <c:v>4</c:v>
                </c:pt>
              </c:numCache>
            </c:numRef>
          </c:val>
        </c:ser>
        <c:ser>
          <c:idx val="1"/>
          <c:order val="1"/>
          <c:tx>
            <c:strRef>
              <c:f>Sheet1!$C$1:$C$2</c:f>
              <c:strCache>
                <c:ptCount val="1"/>
                <c:pt idx="0">
                  <c:v>PAR SC</c:v>
                </c:pt>
              </c:strCache>
            </c:strRef>
          </c:tx>
          <c:spPr>
            <a:solidFill>
              <a:schemeClr val="accent2"/>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Sheet1!$C$3:$C$13</c:f>
              <c:numCache>
                <c:formatCode>General</c:formatCode>
                <c:ptCount val="8"/>
                <c:pt idx="0">
                  <c:v>1</c:v>
                </c:pt>
                <c:pt idx="1">
                  <c:v>5</c:v>
                </c:pt>
                <c:pt idx="2">
                  <c:v>1</c:v>
                </c:pt>
                <c:pt idx="3">
                  <c:v>3</c:v>
                </c:pt>
                <c:pt idx="4">
                  <c:v>1</c:v>
                </c:pt>
                <c:pt idx="5">
                  <c:v>3</c:v>
                </c:pt>
                <c:pt idx="6">
                  <c:v>1</c:v>
                </c:pt>
                <c:pt idx="7">
                  <c:v>2</c:v>
                </c:pt>
              </c:numCache>
            </c:numRef>
          </c:val>
        </c:ser>
        <c:ser>
          <c:idx val="2"/>
          <c:order val="2"/>
          <c:tx>
            <c:strRef>
              <c:f>Sheet1!$D$1:$D$2</c:f>
              <c:strCache>
                <c:ptCount val="1"/>
                <c:pt idx="0">
                  <c:v>BCS TIG/SG</c:v>
                </c:pt>
              </c:strCache>
            </c:strRef>
          </c:tx>
          <c:spPr>
            <a:solidFill>
              <a:schemeClr val="accent3"/>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Sheet1!$D$3:$D$13</c:f>
              <c:numCache>
                <c:formatCode>General</c:formatCode>
                <c:ptCount val="8"/>
                <c:pt idx="6">
                  <c:v>3</c:v>
                </c:pt>
                <c:pt idx="7">
                  <c:v>15</c:v>
                </c:pt>
              </c:numCache>
            </c:numRef>
          </c:val>
        </c:ser>
        <c:ser>
          <c:idx val="3"/>
          <c:order val="3"/>
          <c:tx>
            <c:strRef>
              <c:f>Sheet1!$E$1:$E$2</c:f>
              <c:strCache>
                <c:ptCount val="1"/>
                <c:pt idx="0">
                  <c:v>Coex SC</c:v>
                </c:pt>
              </c:strCache>
            </c:strRef>
          </c:tx>
          <c:spPr>
            <a:solidFill>
              <a:schemeClr val="accent4"/>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Sheet1!$E$3:$E$13</c:f>
              <c:numCache>
                <c:formatCode>General</c:formatCode>
                <c:ptCount val="8"/>
                <c:pt idx="2">
                  <c:v>5</c:v>
                </c:pt>
                <c:pt idx="3">
                  <c:v>5</c:v>
                </c:pt>
                <c:pt idx="4">
                  <c:v>24</c:v>
                </c:pt>
                <c:pt idx="5">
                  <c:v>15</c:v>
                </c:pt>
                <c:pt idx="6">
                  <c:v>11</c:v>
                </c:pt>
                <c:pt idx="7">
                  <c:v>6</c:v>
                </c:pt>
              </c:numCache>
            </c:numRef>
          </c:val>
        </c:ser>
        <c:ser>
          <c:idx val="4"/>
          <c:order val="4"/>
          <c:tx>
            <c:strRef>
              <c:f>Sheet1!$F$1:$F$2</c:f>
              <c:strCache>
                <c:ptCount val="1"/>
                <c:pt idx="0">
                  <c:v>ARC SC</c:v>
                </c:pt>
              </c:strCache>
            </c:strRef>
          </c:tx>
          <c:spPr>
            <a:solidFill>
              <a:schemeClr val="accent5"/>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Sheet1!$F$3:$F$13</c:f>
              <c:numCache>
                <c:formatCode>General</c:formatCode>
                <c:ptCount val="8"/>
                <c:pt idx="0">
                  <c:v>5</c:v>
                </c:pt>
                <c:pt idx="1">
                  <c:v>9</c:v>
                </c:pt>
                <c:pt idx="2">
                  <c:v>13</c:v>
                </c:pt>
                <c:pt idx="3">
                  <c:v>17</c:v>
                </c:pt>
                <c:pt idx="4">
                  <c:v>6</c:v>
                </c:pt>
                <c:pt idx="5">
                  <c:v>7</c:v>
                </c:pt>
                <c:pt idx="6">
                  <c:v>10</c:v>
                </c:pt>
                <c:pt idx="7">
                  <c:v>8</c:v>
                </c:pt>
              </c:numCache>
            </c:numRef>
          </c:val>
        </c:ser>
        <c:ser>
          <c:idx val="5"/>
          <c:order val="5"/>
          <c:tx>
            <c:strRef>
              <c:f>Sheet1!$G$1:$G$2</c:f>
              <c:strCache>
                <c:ptCount val="1"/>
                <c:pt idx="0">
                  <c:v>WNG SC</c:v>
                </c:pt>
              </c:strCache>
            </c:strRef>
          </c:tx>
          <c:spPr>
            <a:solidFill>
              <a:schemeClr val="accent6"/>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Sheet1!$G$3:$G$13</c:f>
              <c:numCache>
                <c:formatCode>General</c:formatCode>
                <c:ptCount val="8"/>
                <c:pt idx="0">
                  <c:v>7</c:v>
                </c:pt>
                <c:pt idx="1">
                  <c:v>9</c:v>
                </c:pt>
                <c:pt idx="2">
                  <c:v>9</c:v>
                </c:pt>
                <c:pt idx="3">
                  <c:v>12</c:v>
                </c:pt>
                <c:pt idx="4">
                  <c:v>8</c:v>
                </c:pt>
                <c:pt idx="5">
                  <c:v>12</c:v>
                </c:pt>
                <c:pt idx="6">
                  <c:v>11</c:v>
                </c:pt>
                <c:pt idx="7">
                  <c:v>10</c:v>
                </c:pt>
              </c:numCache>
            </c:numRef>
          </c:val>
        </c:ser>
        <c:ser>
          <c:idx val="6"/>
          <c:order val="6"/>
          <c:tx>
            <c:strRef>
              <c:f>Sheet1!$H$1:$H$2</c:f>
              <c:strCache>
                <c:ptCount val="1"/>
                <c:pt idx="0">
                  <c:v>LC TIG</c:v>
                </c:pt>
              </c:strCache>
            </c:strRef>
          </c:tx>
          <c:spPr>
            <a:solidFill>
              <a:schemeClr val="accent1">
                <a:lumMod val="6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Sheet1!$H$3:$H$13</c:f>
              <c:numCache>
                <c:formatCode>General</c:formatCode>
                <c:ptCount val="8"/>
                <c:pt idx="0">
                  <c:v>23</c:v>
                </c:pt>
                <c:pt idx="1">
                  <c:v>23</c:v>
                </c:pt>
                <c:pt idx="2">
                  <c:v>30</c:v>
                </c:pt>
                <c:pt idx="3">
                  <c:v>15</c:v>
                </c:pt>
              </c:numCache>
            </c:numRef>
          </c:val>
        </c:ser>
        <c:ser>
          <c:idx val="7"/>
          <c:order val="7"/>
          <c:tx>
            <c:strRef>
              <c:f>Sheet1!$I$1:$I$2</c:f>
              <c:strCache>
                <c:ptCount val="1"/>
                <c:pt idx="0">
                  <c:v>JTC 802 SC</c:v>
                </c:pt>
              </c:strCache>
            </c:strRef>
          </c:tx>
          <c:spPr>
            <a:solidFill>
              <a:schemeClr val="accent2">
                <a:lumMod val="6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Sheet1!$I$3:$I$13</c:f>
              <c:numCache>
                <c:formatCode>General</c:formatCode>
                <c:ptCount val="8"/>
                <c:pt idx="0">
                  <c:v>8</c:v>
                </c:pt>
                <c:pt idx="1">
                  <c:v>20</c:v>
                </c:pt>
                <c:pt idx="2">
                  <c:v>9</c:v>
                </c:pt>
                <c:pt idx="3">
                  <c:v>12</c:v>
                </c:pt>
                <c:pt idx="4">
                  <c:v>17</c:v>
                </c:pt>
                <c:pt idx="5">
                  <c:v>10</c:v>
                </c:pt>
                <c:pt idx="6">
                  <c:v>9</c:v>
                </c:pt>
                <c:pt idx="7">
                  <c:v>8</c:v>
                </c:pt>
              </c:numCache>
            </c:numRef>
          </c:val>
        </c:ser>
        <c:ser>
          <c:idx val="8"/>
          <c:order val="8"/>
          <c:tx>
            <c:strRef>
              <c:f>Sheet1!$J$1:$J$2</c:f>
              <c:strCache>
                <c:ptCount val="1"/>
                <c:pt idx="0">
                  <c:v>LC TIG/SG</c:v>
                </c:pt>
              </c:strCache>
            </c:strRef>
          </c:tx>
          <c:spPr>
            <a:solidFill>
              <a:schemeClr val="accent3">
                <a:lumMod val="6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Sheet1!$J$3:$J$13</c:f>
              <c:numCache>
                <c:formatCode>General</c:formatCode>
                <c:ptCount val="8"/>
                <c:pt idx="3">
                  <c:v>1</c:v>
                </c:pt>
                <c:pt idx="4">
                  <c:v>19</c:v>
                </c:pt>
                <c:pt idx="5">
                  <c:v>50</c:v>
                </c:pt>
                <c:pt idx="6">
                  <c:v>24</c:v>
                </c:pt>
                <c:pt idx="7">
                  <c:v>13</c:v>
                </c:pt>
              </c:numCache>
            </c:numRef>
          </c:val>
        </c:ser>
        <c:ser>
          <c:idx val="9"/>
          <c:order val="9"/>
          <c:tx>
            <c:strRef>
              <c:f>Sheet1!$K$1:$K$2</c:f>
              <c:strCache>
                <c:ptCount val="1"/>
                <c:pt idx="0">
                  <c:v>TGaj</c:v>
                </c:pt>
              </c:strCache>
            </c:strRef>
          </c:tx>
          <c:spPr>
            <a:solidFill>
              <a:schemeClr val="accent4">
                <a:lumMod val="6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Sheet1!$K$3:$K$13</c:f>
              <c:numCache>
                <c:formatCode>General</c:formatCode>
                <c:ptCount val="8"/>
                <c:pt idx="0">
                  <c:v>12</c:v>
                </c:pt>
                <c:pt idx="1">
                  <c:v>21</c:v>
                </c:pt>
                <c:pt idx="2">
                  <c:v>49</c:v>
                </c:pt>
                <c:pt idx="3">
                  <c:v>21</c:v>
                </c:pt>
                <c:pt idx="4">
                  <c:v>8</c:v>
                </c:pt>
                <c:pt idx="5">
                  <c:v>3</c:v>
                </c:pt>
              </c:numCache>
            </c:numRef>
          </c:val>
        </c:ser>
        <c:ser>
          <c:idx val="10"/>
          <c:order val="10"/>
          <c:tx>
            <c:strRef>
              <c:f>Sheet1!$L$1:$L$2</c:f>
              <c:strCache>
                <c:ptCount val="1"/>
                <c:pt idx="0">
                  <c:v>AANI SC</c:v>
                </c:pt>
              </c:strCache>
            </c:strRef>
          </c:tx>
          <c:spPr>
            <a:solidFill>
              <a:schemeClr val="accent5">
                <a:lumMod val="6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Sheet1!$L$3:$L$13</c:f>
              <c:numCache>
                <c:formatCode>General</c:formatCode>
                <c:ptCount val="8"/>
                <c:pt idx="0">
                  <c:v>5</c:v>
                </c:pt>
                <c:pt idx="1">
                  <c:v>13</c:v>
                </c:pt>
                <c:pt idx="2">
                  <c:v>8</c:v>
                </c:pt>
                <c:pt idx="3">
                  <c:v>14</c:v>
                </c:pt>
                <c:pt idx="4">
                  <c:v>6</c:v>
                </c:pt>
                <c:pt idx="5">
                  <c:v>50</c:v>
                </c:pt>
                <c:pt idx="6">
                  <c:v>19</c:v>
                </c:pt>
                <c:pt idx="7">
                  <c:v>7</c:v>
                </c:pt>
              </c:numCache>
            </c:numRef>
          </c:val>
        </c:ser>
        <c:ser>
          <c:idx val="11"/>
          <c:order val="11"/>
          <c:tx>
            <c:strRef>
              <c:f>Sheet1!$M$1:$M$2</c:f>
              <c:strCache>
                <c:ptCount val="1"/>
                <c:pt idx="0">
                  <c:v>TGak</c:v>
                </c:pt>
              </c:strCache>
            </c:strRef>
          </c:tx>
          <c:spPr>
            <a:solidFill>
              <a:schemeClr val="accent6">
                <a:lumMod val="6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Sheet1!$M$3:$M$13</c:f>
              <c:numCache>
                <c:formatCode>General</c:formatCode>
                <c:ptCount val="8"/>
                <c:pt idx="0">
                  <c:v>24</c:v>
                </c:pt>
                <c:pt idx="1">
                  <c:v>22</c:v>
                </c:pt>
                <c:pt idx="2">
                  <c:v>27</c:v>
                </c:pt>
                <c:pt idx="3">
                  <c:v>35</c:v>
                </c:pt>
                <c:pt idx="4">
                  <c:v>34</c:v>
                </c:pt>
                <c:pt idx="5">
                  <c:v>20</c:v>
                </c:pt>
                <c:pt idx="6">
                  <c:v>14</c:v>
                </c:pt>
                <c:pt idx="7">
                  <c:v>1</c:v>
                </c:pt>
              </c:numCache>
            </c:numRef>
          </c:val>
        </c:ser>
        <c:ser>
          <c:idx val="12"/>
          <c:order val="12"/>
          <c:tx>
            <c:strRef>
              <c:f>Sheet1!$N$1:$N$2</c:f>
              <c:strCache>
                <c:ptCount val="1"/>
                <c:pt idx="0">
                  <c:v>TGaq</c:v>
                </c:pt>
              </c:strCache>
            </c:strRef>
          </c:tx>
          <c:spPr>
            <a:solidFill>
              <a:schemeClr val="accent1">
                <a:lumMod val="80000"/>
                <a:lumOff val="2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Sheet1!$N$3:$N$13</c:f>
              <c:numCache>
                <c:formatCode>General</c:formatCode>
                <c:ptCount val="8"/>
                <c:pt idx="0">
                  <c:v>16</c:v>
                </c:pt>
                <c:pt idx="1">
                  <c:v>38</c:v>
                </c:pt>
                <c:pt idx="2">
                  <c:v>26</c:v>
                </c:pt>
                <c:pt idx="3">
                  <c:v>51</c:v>
                </c:pt>
                <c:pt idx="4">
                  <c:v>38</c:v>
                </c:pt>
                <c:pt idx="5">
                  <c:v>24</c:v>
                </c:pt>
                <c:pt idx="6">
                  <c:v>27</c:v>
                </c:pt>
                <c:pt idx="7">
                  <c:v>3</c:v>
                </c:pt>
              </c:numCache>
            </c:numRef>
          </c:val>
        </c:ser>
        <c:ser>
          <c:idx val="13"/>
          <c:order val="13"/>
          <c:tx>
            <c:strRef>
              <c:f>Sheet1!$O$1:$O$2</c:f>
              <c:strCache>
                <c:ptCount val="1"/>
                <c:pt idx="0">
                  <c:v>TGaz</c:v>
                </c:pt>
              </c:strCache>
            </c:strRef>
          </c:tx>
          <c:spPr>
            <a:solidFill>
              <a:schemeClr val="accent2">
                <a:lumMod val="80000"/>
                <a:lumOff val="2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Sheet1!$O$3:$O$13</c:f>
              <c:numCache>
                <c:formatCode>General</c:formatCode>
                <c:ptCount val="8"/>
                <c:pt idx="0">
                  <c:v>14</c:v>
                </c:pt>
                <c:pt idx="1">
                  <c:v>29</c:v>
                </c:pt>
                <c:pt idx="2">
                  <c:v>39</c:v>
                </c:pt>
                <c:pt idx="3">
                  <c:v>45</c:v>
                </c:pt>
                <c:pt idx="4">
                  <c:v>36</c:v>
                </c:pt>
                <c:pt idx="5">
                  <c:v>38</c:v>
                </c:pt>
                <c:pt idx="6">
                  <c:v>32</c:v>
                </c:pt>
                <c:pt idx="7">
                  <c:v>20</c:v>
                </c:pt>
              </c:numCache>
            </c:numRef>
          </c:val>
        </c:ser>
        <c:ser>
          <c:idx val="14"/>
          <c:order val="14"/>
          <c:tx>
            <c:strRef>
              <c:f>Sheet1!$P$1:$P$2</c:f>
              <c:strCache>
                <c:ptCount val="1"/>
                <c:pt idx="0">
                  <c:v>802.11 WG</c:v>
                </c:pt>
              </c:strCache>
            </c:strRef>
          </c:tx>
          <c:spPr>
            <a:solidFill>
              <a:schemeClr val="accent3">
                <a:lumMod val="80000"/>
                <a:lumOff val="2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Sheet1!$P$3:$P$13</c:f>
              <c:numCache>
                <c:formatCode>General</c:formatCode>
                <c:ptCount val="8"/>
                <c:pt idx="0">
                  <c:v>22</c:v>
                </c:pt>
                <c:pt idx="1">
                  <c:v>71</c:v>
                </c:pt>
                <c:pt idx="2">
                  <c:v>58</c:v>
                </c:pt>
                <c:pt idx="3">
                  <c:v>35</c:v>
                </c:pt>
                <c:pt idx="4">
                  <c:v>34</c:v>
                </c:pt>
                <c:pt idx="5">
                  <c:v>42</c:v>
                </c:pt>
                <c:pt idx="6">
                  <c:v>40</c:v>
                </c:pt>
                <c:pt idx="7">
                  <c:v>25</c:v>
                </c:pt>
              </c:numCache>
            </c:numRef>
          </c:val>
        </c:ser>
        <c:ser>
          <c:idx val="15"/>
          <c:order val="15"/>
          <c:tx>
            <c:strRef>
              <c:f>Sheet1!$Q$1:$Q$2</c:f>
              <c:strCache>
                <c:ptCount val="1"/>
                <c:pt idx="0">
                  <c:v>TGm</c:v>
                </c:pt>
              </c:strCache>
            </c:strRef>
          </c:tx>
          <c:spPr>
            <a:solidFill>
              <a:schemeClr val="accent4">
                <a:lumMod val="80000"/>
                <a:lumOff val="2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Sheet1!$Q$3:$Q$13</c:f>
              <c:numCache>
                <c:formatCode>General</c:formatCode>
                <c:ptCount val="8"/>
                <c:pt idx="1">
                  <c:v>1</c:v>
                </c:pt>
                <c:pt idx="2">
                  <c:v>35</c:v>
                </c:pt>
                <c:pt idx="3">
                  <c:v>111</c:v>
                </c:pt>
                <c:pt idx="4">
                  <c:v>75</c:v>
                </c:pt>
                <c:pt idx="5">
                  <c:v>76</c:v>
                </c:pt>
                <c:pt idx="6">
                  <c:v>81</c:v>
                </c:pt>
                <c:pt idx="7">
                  <c:v>8</c:v>
                </c:pt>
              </c:numCache>
            </c:numRef>
          </c:val>
        </c:ser>
        <c:ser>
          <c:idx val="16"/>
          <c:order val="16"/>
          <c:tx>
            <c:strRef>
              <c:f>Sheet1!$R$1:$R$2</c:f>
              <c:strCache>
                <c:ptCount val="1"/>
                <c:pt idx="0">
                  <c:v>TGba</c:v>
                </c:pt>
              </c:strCache>
            </c:strRef>
          </c:tx>
          <c:spPr>
            <a:solidFill>
              <a:schemeClr val="accent5">
                <a:lumMod val="80000"/>
                <a:lumOff val="2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Sheet1!$R$3:$R$13</c:f>
              <c:numCache>
                <c:formatCode>General</c:formatCode>
                <c:ptCount val="8"/>
                <c:pt idx="0">
                  <c:v>47</c:v>
                </c:pt>
                <c:pt idx="1">
                  <c:v>88</c:v>
                </c:pt>
                <c:pt idx="2">
                  <c:v>111</c:v>
                </c:pt>
                <c:pt idx="3">
                  <c:v>86</c:v>
                </c:pt>
                <c:pt idx="4">
                  <c:v>109</c:v>
                </c:pt>
                <c:pt idx="5">
                  <c:v>133</c:v>
                </c:pt>
                <c:pt idx="6">
                  <c:v>135</c:v>
                </c:pt>
                <c:pt idx="7">
                  <c:v>118</c:v>
                </c:pt>
              </c:numCache>
            </c:numRef>
          </c:val>
        </c:ser>
        <c:ser>
          <c:idx val="17"/>
          <c:order val="17"/>
          <c:tx>
            <c:strRef>
              <c:f>Sheet1!$S$1:$S$2</c:f>
              <c:strCache>
                <c:ptCount val="1"/>
                <c:pt idx="0">
                  <c:v>TGay</c:v>
                </c:pt>
              </c:strCache>
            </c:strRef>
          </c:tx>
          <c:spPr>
            <a:solidFill>
              <a:schemeClr val="accent6">
                <a:lumMod val="80000"/>
                <a:lumOff val="2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Sheet1!$S$3:$S$13</c:f>
              <c:numCache>
                <c:formatCode>General</c:formatCode>
                <c:ptCount val="8"/>
                <c:pt idx="0">
                  <c:v>104</c:v>
                </c:pt>
                <c:pt idx="1">
                  <c:v>101</c:v>
                </c:pt>
                <c:pt idx="2">
                  <c:v>136</c:v>
                </c:pt>
                <c:pt idx="3">
                  <c:v>129</c:v>
                </c:pt>
                <c:pt idx="4">
                  <c:v>146</c:v>
                </c:pt>
                <c:pt idx="5">
                  <c:v>103</c:v>
                </c:pt>
                <c:pt idx="6">
                  <c:v>162</c:v>
                </c:pt>
                <c:pt idx="7">
                  <c:v>95</c:v>
                </c:pt>
              </c:numCache>
            </c:numRef>
          </c:val>
        </c:ser>
        <c:ser>
          <c:idx val="18"/>
          <c:order val="18"/>
          <c:tx>
            <c:strRef>
              <c:f>Sheet1!$T$1:$T$2</c:f>
              <c:strCache>
                <c:ptCount val="1"/>
                <c:pt idx="0">
                  <c:v>TGax</c:v>
                </c:pt>
              </c:strCache>
            </c:strRef>
          </c:tx>
          <c:spPr>
            <a:solidFill>
              <a:schemeClr val="accent1">
                <a:lumMod val="80000"/>
              </a:schemeClr>
            </a:solidFill>
            <a:ln>
              <a:noFill/>
            </a:ln>
            <a:effectLst/>
          </c:spPr>
          <c:invertIfNegative val="0"/>
          <c:cat>
            <c:multiLvlStrRef>
              <c:f>Sheet1!$A$3:$A$13</c:f>
              <c:multiLvlStrCache>
                <c:ptCount val="8"/>
                <c:lvl>
                  <c:pt idx="0">
                    <c:v>1-2</c:v>
                  </c:pt>
                  <c:pt idx="1">
                    <c:v>3-4</c:v>
                  </c:pt>
                  <c:pt idx="2">
                    <c:v>5-6</c:v>
                  </c:pt>
                  <c:pt idx="3">
                    <c:v>7-8</c:v>
                  </c:pt>
                  <c:pt idx="4">
                    <c:v>9-10</c:v>
                  </c:pt>
                  <c:pt idx="5">
                    <c:v>11-12</c:v>
                  </c:pt>
                  <c:pt idx="6">
                    <c:v>1-2</c:v>
                  </c:pt>
                  <c:pt idx="7">
                    <c:v>3-4</c:v>
                  </c:pt>
                </c:lvl>
                <c:lvl>
                  <c:pt idx="0">
                    <c:v>2017</c:v>
                  </c:pt>
                  <c:pt idx="6">
                    <c:v>2018</c:v>
                  </c:pt>
                </c:lvl>
              </c:multiLvlStrCache>
            </c:multiLvlStrRef>
          </c:cat>
          <c:val>
            <c:numRef>
              <c:f>Sheet1!$T$3:$T$13</c:f>
              <c:numCache>
                <c:formatCode>General</c:formatCode>
                <c:ptCount val="8"/>
                <c:pt idx="0">
                  <c:v>193</c:v>
                </c:pt>
                <c:pt idx="1">
                  <c:v>357</c:v>
                </c:pt>
                <c:pt idx="2">
                  <c:v>251</c:v>
                </c:pt>
                <c:pt idx="3">
                  <c:v>254</c:v>
                </c:pt>
                <c:pt idx="4">
                  <c:v>252</c:v>
                </c:pt>
                <c:pt idx="5">
                  <c:v>43</c:v>
                </c:pt>
                <c:pt idx="6">
                  <c:v>272</c:v>
                </c:pt>
                <c:pt idx="7">
                  <c:v>184</c:v>
                </c:pt>
              </c:numCache>
            </c:numRef>
          </c:val>
        </c:ser>
        <c:dLbls>
          <c:showLegendKey val="0"/>
          <c:showVal val="0"/>
          <c:showCatName val="0"/>
          <c:showSerName val="0"/>
          <c:showPercent val="0"/>
          <c:showBubbleSize val="0"/>
        </c:dLbls>
        <c:gapWidth val="150"/>
        <c:overlap val="100"/>
        <c:axId val="456211520"/>
        <c:axId val="456184864"/>
      </c:barChart>
      <c:catAx>
        <c:axId val="4562115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6184864"/>
        <c:crosses val="autoZero"/>
        <c:auto val="1"/>
        <c:lblAlgn val="ctr"/>
        <c:lblOffset val="100"/>
        <c:noMultiLvlLbl val="0"/>
      </c:catAx>
      <c:valAx>
        <c:axId val="456184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5621152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802.11-18/0304r1</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March 2018</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Adrian Stephens, Intel Corporation</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38CC2637-1985-412C-994C-3901D4FC1647}" type="slidenum">
              <a:rPr lang="en-US"/>
              <a:pPr>
                <a:defRPr/>
              </a:pPr>
              <a:t>‹#›</a:t>
            </a:fld>
            <a:endParaRPr lang="en-US"/>
          </a:p>
        </p:txBody>
      </p:sp>
      <p:sp>
        <p:nvSpPr>
          <p:cNvPr id="15155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1559" name="Rectangle 7"/>
          <p:cNvSpPr>
            <a:spLocks noChangeArrowheads="1"/>
          </p:cNvSpPr>
          <p:nvPr/>
        </p:nvSpPr>
        <p:spPr bwMode="auto">
          <a:xfrm>
            <a:off x="685800" y="8997950"/>
            <a:ext cx="419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dirty="0" smtClean="0"/>
              <a:t>Report</a:t>
            </a:r>
            <a:endParaRPr lang="en-US" sz="1200" b="0" dirty="0"/>
          </a:p>
        </p:txBody>
      </p:sp>
      <p:sp>
        <p:nvSpPr>
          <p:cNvPr id="15156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188224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802.11-18/0304r1</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March 2018</a:t>
            </a:r>
            <a:endParaRPr lang="en-US"/>
          </a:p>
        </p:txBody>
      </p:sp>
      <p:sp>
        <p:nvSpPr>
          <p:cNvPr id="9728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Adrian Stephens, Intel Corporation</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C4CDFAE-F895-48F6-BF6B-C54B41AC9E6C}" type="slidenum">
              <a:rPr lang="en-US"/>
              <a:pPr>
                <a:defRPr/>
              </a:pPr>
              <a:t>‹#›</a:t>
            </a:fld>
            <a:endParaRPr lang="en-US"/>
          </a:p>
        </p:txBody>
      </p:sp>
      <p:sp>
        <p:nvSpPr>
          <p:cNvPr id="97288" name="Rectangle 8"/>
          <p:cNvSpPr>
            <a:spLocks noChangeArrowheads="1"/>
          </p:cNvSpPr>
          <p:nvPr/>
        </p:nvSpPr>
        <p:spPr bwMode="auto">
          <a:xfrm>
            <a:off x="715963" y="9001125"/>
            <a:ext cx="41998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dirty="0" smtClean="0"/>
              <a:t>Report</a:t>
            </a:r>
            <a:endParaRPr lang="en-US" sz="1200" b="0" dirty="0"/>
          </a:p>
        </p:txBody>
      </p:sp>
      <p:sp>
        <p:nvSpPr>
          <p:cNvPr id="9728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9729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9330681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802.11-18/0304r1</a:t>
            </a:r>
            <a:endParaRPr lang="en-US" sz="1400" smtClean="0"/>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March 2018</a:t>
            </a:r>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193729FD-A0E3-43F9-BAB1-A5241DF7C04C}" type="slidenum">
              <a:rPr lang="en-US" sz="1200" b="0" smtClean="0"/>
              <a:pPr/>
              <a:t>1</a:t>
            </a:fld>
            <a:endParaRPr lang="en-US" sz="1200" b="0"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86075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802.11-18/0304r1</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13644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802.11-18/0304r1</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11</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39973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802.11-18/0304r1</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12</a:t>
            </a:fld>
            <a:endParaRPr lang="en-US"/>
          </a:p>
        </p:txBody>
      </p:sp>
    </p:spTree>
    <p:extLst>
      <p:ext uri="{BB962C8B-B14F-4D97-AF65-F5344CB8AC3E}">
        <p14:creationId xmlns:p14="http://schemas.microsoft.com/office/powerpoint/2010/main" val="3356563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802.11-18/0304r1</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E6AF579C-E269-44CC-A9F4-B7D1E2EA3836}" type="slidenum">
              <a:rPr lang="en-US"/>
              <a:pPr/>
              <a:t>22</a:t>
            </a:fld>
            <a:endParaRPr lang="en-US" dirty="0"/>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536147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smtClean="0"/>
              <a:t>doc.: IEEE 802.11-18/0304r1</a:t>
            </a:r>
            <a:endParaRPr lang="en-US"/>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23</a:t>
            </a:fld>
            <a:endParaRPr lang="en-US"/>
          </a:p>
        </p:txBody>
      </p:sp>
      <p:sp>
        <p:nvSpPr>
          <p:cNvPr id="19462" name="Rectangle 2"/>
          <p:cNvSpPr>
            <a:spLocks noGrp="1" noRot="1" noChangeAspect="1" noChangeArrowheads="1" noTextEdit="1"/>
          </p:cNvSpPr>
          <p:nvPr>
            <p:ph type="sldImg"/>
          </p:nvPr>
        </p:nvSpPr>
        <p:spPr>
          <a:xfrm>
            <a:off x="1154113" y="701675"/>
            <a:ext cx="4625975"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76748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smtClean="0"/>
              <a:t>doc.: IEEE 802.11-18/0304r1</a:t>
            </a:r>
            <a:endParaRPr lang="en-US"/>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24</a:t>
            </a:fld>
            <a:endParaRPr lang="en-US"/>
          </a:p>
        </p:txBody>
      </p:sp>
      <p:sp>
        <p:nvSpPr>
          <p:cNvPr id="20486" name="Rectangle 2"/>
          <p:cNvSpPr>
            <a:spLocks noGrp="1" noRot="1" noChangeAspect="1" noChangeArrowheads="1" noTextEdit="1"/>
          </p:cNvSpPr>
          <p:nvPr>
            <p:ph type="sldImg"/>
          </p:nvPr>
        </p:nvSpPr>
        <p:spPr>
          <a:xfrm>
            <a:off x="1154113" y="701675"/>
            <a:ext cx="4625975"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396670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smtClean="0"/>
              <a:t>doc.: IEEE 802.11-18/0304r1</a:t>
            </a:r>
            <a:endParaRPr lang="en-US"/>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25</a:t>
            </a:fld>
            <a:endParaRPr lang="en-US"/>
          </a:p>
        </p:txBody>
      </p:sp>
    </p:spTree>
    <p:extLst>
      <p:ext uri="{BB962C8B-B14F-4D97-AF65-F5344CB8AC3E}">
        <p14:creationId xmlns:p14="http://schemas.microsoft.com/office/powerpoint/2010/main" val="3821172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smtClean="0"/>
              <a:t>doc.: IEEE 802.11-18/0304r1</a:t>
            </a:r>
            <a:endParaRPr lang="en-US"/>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26</a:t>
            </a:fld>
            <a:endParaRPr lang="en-US"/>
          </a:p>
        </p:txBody>
      </p:sp>
    </p:spTree>
    <p:extLst>
      <p:ext uri="{BB962C8B-B14F-4D97-AF65-F5344CB8AC3E}">
        <p14:creationId xmlns:p14="http://schemas.microsoft.com/office/powerpoint/2010/main" val="4024420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smtClean="0"/>
              <a:t>doc.: IEEE 802.11-18/0304r1</a:t>
            </a:r>
            <a:endParaRPr lang="en-US"/>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27</a:t>
            </a:fld>
            <a:endParaRPr lang="en-US"/>
          </a:p>
        </p:txBody>
      </p:sp>
    </p:spTree>
    <p:extLst>
      <p:ext uri="{BB962C8B-B14F-4D97-AF65-F5344CB8AC3E}">
        <p14:creationId xmlns:p14="http://schemas.microsoft.com/office/powerpoint/2010/main" val="2191439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smtClean="0"/>
              <a:t>doc.: IEEE 802.11-18/0304r1</a:t>
            </a:r>
            <a:endParaRPr lang="en-US"/>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28</a:t>
            </a:fld>
            <a:endParaRPr lang="en-US"/>
          </a:p>
        </p:txBody>
      </p:sp>
    </p:spTree>
    <p:extLst>
      <p:ext uri="{BB962C8B-B14F-4D97-AF65-F5344CB8AC3E}">
        <p14:creationId xmlns:p14="http://schemas.microsoft.com/office/powerpoint/2010/main" val="20143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802.11-18/0304r1</a:t>
            </a:r>
            <a:endParaRPr lang="en-US" sz="1400" smtClean="0"/>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March 2018</a:t>
            </a:r>
          </a:p>
        </p:txBody>
      </p:sp>
      <p:sp>
        <p:nvSpPr>
          <p:cNvPr id="993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93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682FE07-470C-4031-9E56-D8466BE2566B}" type="slidenum">
              <a:rPr lang="en-US" sz="1200" b="0" smtClean="0"/>
              <a:pPr/>
              <a:t>2</a:t>
            </a:fld>
            <a:endParaRPr lang="en-US" sz="1200" b="0" smtClean="0"/>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50008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smtClean="0"/>
              <a:t>doc.: IEEE 802.11-18/0304r1</a:t>
            </a:r>
            <a:endParaRPr lang="en-US"/>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29</a:t>
            </a:fld>
            <a:endParaRPr lang="en-US"/>
          </a:p>
        </p:txBody>
      </p:sp>
    </p:spTree>
    <p:extLst>
      <p:ext uri="{BB962C8B-B14F-4D97-AF65-F5344CB8AC3E}">
        <p14:creationId xmlns:p14="http://schemas.microsoft.com/office/powerpoint/2010/main" val="32124404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smtClean="0"/>
              <a:t>doc.: IEEE 802.11-18/0304r1</a:t>
            </a:r>
            <a:endParaRPr lang="en-US"/>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30</a:t>
            </a:fld>
            <a:endParaRPr lang="en-US"/>
          </a:p>
        </p:txBody>
      </p:sp>
    </p:spTree>
    <p:extLst>
      <p:ext uri="{BB962C8B-B14F-4D97-AF65-F5344CB8AC3E}">
        <p14:creationId xmlns:p14="http://schemas.microsoft.com/office/powerpoint/2010/main" val="4271580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802.11-18/0304r1</a:t>
            </a:r>
            <a:endParaRPr lang="en-US"/>
          </a:p>
        </p:txBody>
      </p:sp>
      <p:sp>
        <p:nvSpPr>
          <p:cNvPr id="5" name="Rectangle 3"/>
          <p:cNvSpPr>
            <a:spLocks noGrp="1" noChangeArrowheads="1"/>
          </p:cNvSpPr>
          <p:nvPr>
            <p:ph type="dt"/>
          </p:nvPr>
        </p:nvSpPr>
        <p:spPr>
          <a:ln/>
        </p:spPr>
        <p:txBody>
          <a:bodyPr/>
          <a:lstStyle/>
          <a:p>
            <a:r>
              <a:rPr lang="en-US"/>
              <a:t>March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02759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802.11-18/0304r1</a:t>
            </a:r>
            <a:endParaRPr lang="en-US"/>
          </a:p>
        </p:txBody>
      </p:sp>
      <p:sp>
        <p:nvSpPr>
          <p:cNvPr id="5" name="Rectangle 3"/>
          <p:cNvSpPr>
            <a:spLocks noGrp="1" noChangeArrowheads="1"/>
          </p:cNvSpPr>
          <p:nvPr>
            <p:ph type="dt"/>
          </p:nvPr>
        </p:nvSpPr>
        <p:spPr>
          <a:ln/>
        </p:spPr>
        <p:txBody>
          <a:bodyPr/>
          <a:lstStyle/>
          <a:p>
            <a:r>
              <a:rPr lang="en-US"/>
              <a:t>March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381165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smtClean="0"/>
              <a:t>doc.: IEEE 802.11-18/0304r1</a:t>
            </a:r>
            <a:endParaRPr lang="en-US"/>
          </a:p>
        </p:txBody>
      </p:sp>
      <p:sp>
        <p:nvSpPr>
          <p:cNvPr id="5" name="Date Placeholder 4"/>
          <p:cNvSpPr>
            <a:spLocks noGrp="1"/>
          </p:cNvSpPr>
          <p:nvPr>
            <p:ph type="dt" idx="11"/>
          </p:nvPr>
        </p:nvSpPr>
        <p:spPr/>
        <p:txBody>
          <a:bodyPr/>
          <a:lstStyle/>
          <a:p>
            <a:r>
              <a:rPr lang="en-US"/>
              <a:t>March 2018</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33</a:t>
            </a:fld>
            <a:endParaRPr lang="en-US"/>
          </a:p>
        </p:txBody>
      </p:sp>
    </p:spTree>
    <p:extLst>
      <p:ext uri="{BB962C8B-B14F-4D97-AF65-F5344CB8AC3E}">
        <p14:creationId xmlns:p14="http://schemas.microsoft.com/office/powerpoint/2010/main" val="391474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802.11-18/0304r1</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49</a:t>
            </a:fld>
            <a:endParaRPr lang="en-US"/>
          </a:p>
        </p:txBody>
      </p:sp>
    </p:spTree>
    <p:extLst>
      <p:ext uri="{BB962C8B-B14F-4D97-AF65-F5344CB8AC3E}">
        <p14:creationId xmlns:p14="http://schemas.microsoft.com/office/powerpoint/2010/main" val="3197588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802.11-18/0304r1</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73</a:t>
            </a:fld>
            <a:endParaRPr lang="en-US"/>
          </a:p>
        </p:txBody>
      </p:sp>
    </p:spTree>
    <p:extLst>
      <p:ext uri="{BB962C8B-B14F-4D97-AF65-F5344CB8AC3E}">
        <p14:creationId xmlns:p14="http://schemas.microsoft.com/office/powerpoint/2010/main" val="3744131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4387" cy="3467100"/>
          </a:xfrm>
        </p:spPr>
      </p:sp>
      <p:sp>
        <p:nvSpPr>
          <p:cNvPr id="3" name="Notes Placeholder 2"/>
          <p:cNvSpPr>
            <a:spLocks noGrp="1"/>
          </p:cNvSpPr>
          <p:nvPr>
            <p:ph type="body" idx="1"/>
          </p:nvPr>
        </p:nvSpPr>
        <p:spPr/>
        <p:txBody>
          <a:bodyPr/>
          <a:lstStyle/>
          <a:p>
            <a:r>
              <a:rPr lang="en-US" dirty="0"/>
              <a:t>This Document</a:t>
            </a:r>
          </a:p>
        </p:txBody>
      </p:sp>
      <p:sp>
        <p:nvSpPr>
          <p:cNvPr id="4" name="Header Placeholder 3"/>
          <p:cNvSpPr>
            <a:spLocks noGrp="1"/>
          </p:cNvSpPr>
          <p:nvPr>
            <p:ph type="hdr" idx="10"/>
          </p:nvPr>
        </p:nvSpPr>
        <p:spPr/>
        <p:txBody>
          <a:bodyPr/>
          <a:lstStyle/>
          <a:p>
            <a:r>
              <a:rPr lang="en-US"/>
              <a:t>doc.: IEEE 802-11-18-0293r2</a:t>
            </a:r>
          </a:p>
        </p:txBody>
      </p:sp>
      <p:sp>
        <p:nvSpPr>
          <p:cNvPr id="5" name="Date Placeholder 4"/>
          <p:cNvSpPr>
            <a:spLocks noGrp="1"/>
          </p:cNvSpPr>
          <p:nvPr>
            <p:ph type="dt" idx="11"/>
          </p:nvPr>
        </p:nvSpPr>
        <p:spPr/>
        <p:txBody>
          <a:bodyPr/>
          <a:lstStyle/>
          <a:p>
            <a:r>
              <a:rPr lang="en-US"/>
              <a:t>March 2018</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74</a:t>
            </a:fld>
            <a:endParaRPr lang="en-US"/>
          </a:p>
        </p:txBody>
      </p:sp>
    </p:spTree>
    <p:extLst>
      <p:ext uri="{BB962C8B-B14F-4D97-AF65-F5344CB8AC3E}">
        <p14:creationId xmlns:p14="http://schemas.microsoft.com/office/powerpoint/2010/main" val="2322472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802-11-18-0293r2</a:t>
            </a:r>
          </a:p>
        </p:txBody>
      </p:sp>
      <p:sp>
        <p:nvSpPr>
          <p:cNvPr id="5" name="Rectangle 3"/>
          <p:cNvSpPr>
            <a:spLocks noGrp="1" noChangeArrowheads="1"/>
          </p:cNvSpPr>
          <p:nvPr>
            <p:ph type="dt"/>
          </p:nvPr>
        </p:nvSpPr>
        <p:spPr>
          <a:ln/>
        </p:spPr>
        <p:txBody>
          <a:bodyPr/>
          <a:lstStyle/>
          <a:p>
            <a:r>
              <a:rPr lang="en-US"/>
              <a:t>March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75</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57200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doc.: IEEE 802.11-18/0304r1</a:t>
            </a:r>
            <a:endParaRPr lang="en-US">
              <a:latin typeface="Arial" pitchFamily="34" charset="0"/>
            </a:endParaRP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76</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extLst>
      <p:ext uri="{BB962C8B-B14F-4D97-AF65-F5344CB8AC3E}">
        <p14:creationId xmlns:p14="http://schemas.microsoft.com/office/powerpoint/2010/main" val="2016434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802.11-18/0304r1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a:t>
            </a:fld>
            <a:endParaRPr lang="en-US"/>
          </a:p>
        </p:txBody>
      </p:sp>
    </p:spTree>
    <p:extLst>
      <p:ext uri="{BB962C8B-B14F-4D97-AF65-F5344CB8AC3E}">
        <p14:creationId xmlns:p14="http://schemas.microsoft.com/office/powerpoint/2010/main" val="2406049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802.11-18/0304r1</a:t>
            </a:r>
            <a:endParaRPr lang="en-GB" altLang="en-US" sz="1400"/>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81</a:t>
            </a:fld>
            <a:endParaRPr lang="en-GB" altLang="en-US"/>
          </a:p>
        </p:txBody>
      </p:sp>
      <p:sp>
        <p:nvSpPr>
          <p:cNvPr id="17414" name="Rectangle 2"/>
          <p:cNvSpPr>
            <a:spLocks noGrp="1" noRot="1" noChangeAspect="1" noChangeArrowheads="1" noTextEdit="1"/>
          </p:cNvSpPr>
          <p:nvPr>
            <p:ph type="sldImg"/>
          </p:nvPr>
        </p:nvSpPr>
        <p:spPr>
          <a:xfrm>
            <a:off x="922338" y="750888"/>
            <a:ext cx="4949825"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7870402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802.11-18/0304r1</a:t>
            </a:r>
            <a:endParaRPr lang="en-GB" altLang="en-US" sz="1400"/>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82</a:t>
            </a:fld>
            <a:endParaRPr lang="en-GB" altLang="en-US"/>
          </a:p>
        </p:txBody>
      </p:sp>
      <p:sp>
        <p:nvSpPr>
          <p:cNvPr id="18438" name="Rectangle 2"/>
          <p:cNvSpPr>
            <a:spLocks noGrp="1" noRot="1" noChangeAspect="1" noChangeArrowheads="1" noTextEdit="1"/>
          </p:cNvSpPr>
          <p:nvPr>
            <p:ph type="sldImg"/>
          </p:nvPr>
        </p:nvSpPr>
        <p:spPr>
          <a:xfrm>
            <a:off x="922338" y="750888"/>
            <a:ext cx="4949825"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38714037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smtClean="0"/>
              <a:t>doc.: IEEE 802.11-18/0304r1</a:t>
            </a:r>
            <a:endParaRPr lang="en-GB" altLang="en-US" sz="1400"/>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83</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20431578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doc.: IEEE 802.11-18/0304r1</a:t>
            </a:r>
            <a:endParaRPr lang="en-US" dirty="0">
              <a:latin typeface="Arial" pitchFamily="34" charset="0"/>
            </a:endParaRP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a:xfrm>
            <a:off x="4986512" y="8985250"/>
            <a:ext cx="1295226" cy="184666"/>
          </a:xfrm>
        </p:spPr>
        <p:txBody>
          <a:bodyPr/>
          <a:lstStyle/>
          <a:p>
            <a:pPr lvl="4">
              <a:defRPr/>
            </a:pPr>
            <a:r>
              <a:rPr lang="en-US" dirty="0" smtClean="0"/>
              <a:t>Peter Yee, AKAYLA</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85</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extLst>
      <p:ext uri="{BB962C8B-B14F-4D97-AF65-F5344CB8AC3E}">
        <p14:creationId xmlns:p14="http://schemas.microsoft.com/office/powerpoint/2010/main" val="3446830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802.11-18/0304r1</a:t>
            </a:r>
            <a:endParaRPr lang="en-US" sz="1400" smtClean="0"/>
          </a:p>
        </p:txBody>
      </p:sp>
      <p:sp>
        <p:nvSpPr>
          <p:cNvPr id="17411"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March 2018</a:t>
            </a:r>
          </a:p>
        </p:txBody>
      </p:sp>
      <p:sp>
        <p:nvSpPr>
          <p:cNvPr id="17412"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7413"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EC899-E8EF-4388-8D00-29F049B3F004}" type="slidenum">
              <a:rPr lang="en-US" smtClean="0"/>
              <a:pPr>
                <a:defRPr/>
              </a:pPr>
              <a:t>88</a:t>
            </a:fld>
            <a:endParaRPr lang="en-US"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89366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802.11-18/0304r1</a:t>
            </a:r>
            <a:endParaRPr lang="en-US" sz="1400" smtClean="0"/>
          </a:p>
        </p:txBody>
      </p:sp>
      <p:sp>
        <p:nvSpPr>
          <p:cNvPr id="18435"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March 2018</a:t>
            </a:r>
          </a:p>
        </p:txBody>
      </p:sp>
      <p:sp>
        <p:nvSpPr>
          <p:cNvPr id="18436"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8437"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985A7-CD46-43FB-959E-263D01CC9381}" type="slidenum">
              <a:rPr lang="en-US" smtClean="0"/>
              <a:pPr>
                <a:defRPr/>
              </a:pPr>
              <a:t>89</a:t>
            </a:fld>
            <a:endParaRPr lang="en-US" smtClean="0"/>
          </a:p>
        </p:txBody>
      </p:sp>
      <p:sp>
        <p:nvSpPr>
          <p:cNvPr id="30726" name="Rectangle 2"/>
          <p:cNvSpPr>
            <a:spLocks noGrp="1" noRot="1" noChangeAspect="1" noChangeArrowheads="1" noTextEdit="1"/>
          </p:cNvSpPr>
          <p:nvPr>
            <p:ph type="sldImg"/>
          </p:nvPr>
        </p:nvSpPr>
        <p:spPr>
          <a:ln cap="flat"/>
        </p:spPr>
      </p:sp>
      <p:sp>
        <p:nvSpPr>
          <p:cNvPr id="307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ltLang="en-US" smtClean="0"/>
          </a:p>
        </p:txBody>
      </p:sp>
    </p:spTree>
    <p:extLst>
      <p:ext uri="{BB962C8B-B14F-4D97-AF65-F5344CB8AC3E}">
        <p14:creationId xmlns:p14="http://schemas.microsoft.com/office/powerpoint/2010/main" val="14938227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802.11-18/0304r1</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90</a:t>
            </a:fld>
            <a:endParaRPr lang="en-US"/>
          </a:p>
        </p:txBody>
      </p:sp>
    </p:spTree>
    <p:extLst>
      <p:ext uri="{BB962C8B-B14F-4D97-AF65-F5344CB8AC3E}">
        <p14:creationId xmlns:p14="http://schemas.microsoft.com/office/powerpoint/2010/main" val="4114470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802.11-18/0304r1</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91</a:t>
            </a:fld>
            <a:endParaRPr lang="en-US"/>
          </a:p>
        </p:txBody>
      </p:sp>
    </p:spTree>
    <p:extLst>
      <p:ext uri="{BB962C8B-B14F-4D97-AF65-F5344CB8AC3E}">
        <p14:creationId xmlns:p14="http://schemas.microsoft.com/office/powerpoint/2010/main" val="17774608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802.11-18/0304r1</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92</a:t>
            </a:fld>
            <a:endParaRPr lang="en-US"/>
          </a:p>
        </p:txBody>
      </p:sp>
    </p:spTree>
    <p:extLst>
      <p:ext uri="{BB962C8B-B14F-4D97-AF65-F5344CB8AC3E}">
        <p14:creationId xmlns:p14="http://schemas.microsoft.com/office/powerpoint/2010/main" val="38850976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802.11-18/0304r1</a:t>
            </a:r>
            <a:endParaRPr lang="en-US" sz="1400" smtClean="0"/>
          </a:p>
        </p:txBody>
      </p:sp>
      <p:sp>
        <p:nvSpPr>
          <p:cNvPr id="2969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March 2018</a:t>
            </a:r>
          </a:p>
        </p:txBody>
      </p:sp>
      <p:sp>
        <p:nvSpPr>
          <p:cNvPr id="2970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2970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52DBA12B-7CE2-47B2-8A3A-C8330940ACFD}" type="slidenum">
              <a:rPr lang="en-US" smtClean="0"/>
              <a:pPr>
                <a:defRPr/>
              </a:pPr>
              <a:t>93</a:t>
            </a:fld>
            <a:endParaRPr lang="en-US"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32087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802.11-18/0304r1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a:t>
            </a:fld>
            <a:endParaRPr lang="en-US"/>
          </a:p>
        </p:txBody>
      </p:sp>
    </p:spTree>
    <p:extLst>
      <p:ext uri="{BB962C8B-B14F-4D97-AF65-F5344CB8AC3E}">
        <p14:creationId xmlns:p14="http://schemas.microsoft.com/office/powerpoint/2010/main" val="2251562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802.11-18/0304r1</a:t>
            </a:r>
            <a:endParaRPr lang="en-GB" sz="1400"/>
          </a:p>
        </p:txBody>
      </p:sp>
      <p:sp>
        <p:nvSpPr>
          <p:cNvPr id="6147" name="Rectangle 3"/>
          <p:cNvSpPr>
            <a:spLocks noGrp="1" noChangeArrowheads="1"/>
          </p:cNvSpPr>
          <p:nvPr>
            <p:ph type="dt" sz="quarter" idx="1"/>
          </p:nvPr>
        </p:nvSpPr>
        <p:spPr>
          <a:xfrm>
            <a:off x="641350" y="117931"/>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March 2018</a:t>
            </a:r>
            <a:endParaRPr lang="en-GB" sz="1400" dirty="0"/>
          </a:p>
        </p:txBody>
      </p:sp>
      <p:sp>
        <p:nvSpPr>
          <p:cNvPr id="6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6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1FA0DF2A-4090-463A-968B-4ABD6F561DCD}" type="slidenum">
              <a:rPr lang="en-GB" smtClean="0"/>
              <a:pPr/>
              <a:t>94</a:t>
            </a:fld>
            <a:endParaRPr lang="en-GB"/>
          </a:p>
        </p:txBody>
      </p:sp>
      <p:sp>
        <p:nvSpPr>
          <p:cNvPr id="6150" name="Rectangle 2"/>
          <p:cNvSpPr>
            <a:spLocks noGrp="1" noRot="1" noChangeAspect="1" noChangeArrowheads="1" noTextEdit="1"/>
          </p:cNvSpPr>
          <p:nvPr>
            <p:ph type="sldImg"/>
          </p:nvPr>
        </p:nvSpPr>
        <p:spPr>
          <a:xfrm>
            <a:off x="922338" y="750888"/>
            <a:ext cx="4949825" cy="3711575"/>
          </a:xfrm>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9710349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802.11-18/0304r1</a:t>
            </a:r>
            <a:endParaRPr lang="en-GB" sz="1400"/>
          </a:p>
        </p:txBody>
      </p:sp>
      <p:sp>
        <p:nvSpPr>
          <p:cNvPr id="7171" name="Rectangle 3"/>
          <p:cNvSpPr>
            <a:spLocks noGrp="1" noChangeArrowheads="1"/>
          </p:cNvSpPr>
          <p:nvPr>
            <p:ph type="dt" sz="quarter" idx="1"/>
          </p:nvPr>
        </p:nvSpPr>
        <p:spPr>
          <a:xfrm>
            <a:off x="641350" y="117931"/>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March 2018</a:t>
            </a:r>
            <a:endParaRPr lang="en-GB" sz="1400" dirty="0"/>
          </a:p>
        </p:txBody>
      </p:sp>
      <p:sp>
        <p:nvSpPr>
          <p:cNvPr id="71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71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FC90757E-C0E7-4B96-A93C-95E1D9823341}" type="slidenum">
              <a:rPr lang="en-GB" smtClean="0"/>
              <a:pPr/>
              <a:t>95</a:t>
            </a:fld>
            <a:endParaRPr lang="en-GB"/>
          </a:p>
        </p:txBody>
      </p:sp>
      <p:sp>
        <p:nvSpPr>
          <p:cNvPr id="7174" name="Rectangle 2"/>
          <p:cNvSpPr>
            <a:spLocks noGrp="1" noRot="1" noChangeAspect="1" noChangeArrowheads="1" noTextEdit="1"/>
          </p:cNvSpPr>
          <p:nvPr>
            <p:ph type="sldImg"/>
          </p:nvPr>
        </p:nvSpPr>
        <p:spPr>
          <a:xfrm>
            <a:off x="922338" y="750888"/>
            <a:ext cx="4949825" cy="3711575"/>
          </a:xfrm>
          <a:ln cap="flat"/>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p>
        </p:txBody>
      </p:sp>
    </p:spTree>
    <p:extLst>
      <p:ext uri="{BB962C8B-B14F-4D97-AF65-F5344CB8AC3E}">
        <p14:creationId xmlns:p14="http://schemas.microsoft.com/office/powerpoint/2010/main" val="41379823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802.11-18/0304r1</a:t>
            </a:r>
            <a:endParaRPr lang="en-GB" sz="1400"/>
          </a:p>
        </p:txBody>
      </p:sp>
      <p:sp>
        <p:nvSpPr>
          <p:cNvPr id="8195" name="Rectangle 3"/>
          <p:cNvSpPr>
            <a:spLocks noGrp="1" noChangeArrowheads="1"/>
          </p:cNvSpPr>
          <p:nvPr>
            <p:ph type="dt" sz="quarter" idx="1"/>
          </p:nvPr>
        </p:nvSpPr>
        <p:spPr>
          <a:xfrm>
            <a:off x="641350" y="117931"/>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March 2018</a:t>
            </a:r>
            <a:endParaRPr lang="en-GB" sz="1400" dirty="0"/>
          </a:p>
        </p:txBody>
      </p:sp>
      <p:sp>
        <p:nvSpPr>
          <p:cNvPr id="81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81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A7B95730-A268-494D-91A1-2AFF9480B191}" type="slidenum">
              <a:rPr lang="en-GB" smtClean="0"/>
              <a:pPr/>
              <a:t>96</a:t>
            </a:fld>
            <a:endParaRPr lang="en-GB"/>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04875" y="4718050"/>
            <a:ext cx="4984750"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a:p>
        </p:txBody>
      </p:sp>
    </p:spTree>
    <p:extLst>
      <p:ext uri="{BB962C8B-B14F-4D97-AF65-F5344CB8AC3E}">
        <p14:creationId xmlns:p14="http://schemas.microsoft.com/office/powerpoint/2010/main" val="37831454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smtClean="0"/>
              <a:t>doc.: IEEE 802.11-18/0304r1</a:t>
            </a:r>
            <a:endParaRPr lang="en-GB" sz="1400"/>
          </a:p>
        </p:txBody>
      </p:sp>
      <p:sp>
        <p:nvSpPr>
          <p:cNvPr id="8195" name="Rectangle 3"/>
          <p:cNvSpPr>
            <a:spLocks noGrp="1" noChangeArrowheads="1"/>
          </p:cNvSpPr>
          <p:nvPr>
            <p:ph type="dt" sz="quarter" idx="1"/>
          </p:nvPr>
        </p:nvSpPr>
        <p:spPr>
          <a:xfrm>
            <a:off x="641350" y="117931"/>
            <a:ext cx="1198983" cy="2154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March 2018</a:t>
            </a:r>
            <a:endParaRPr lang="en-GB" sz="1400" dirty="0"/>
          </a:p>
        </p:txBody>
      </p:sp>
      <p:sp>
        <p:nvSpPr>
          <p:cNvPr id="81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81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A7B95730-A268-494D-91A1-2AFF9480B191}" type="slidenum">
              <a:rPr lang="en-GB" smtClean="0"/>
              <a:pPr/>
              <a:t>97</a:t>
            </a:fld>
            <a:endParaRPr lang="en-GB"/>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04875" y="4718050"/>
            <a:ext cx="4984750"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a:p>
        </p:txBody>
      </p:sp>
    </p:spTree>
    <p:extLst>
      <p:ext uri="{BB962C8B-B14F-4D97-AF65-F5344CB8AC3E}">
        <p14:creationId xmlns:p14="http://schemas.microsoft.com/office/powerpoint/2010/main" val="5188383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802.11-18/0304r1</a:t>
            </a:r>
            <a:endParaRPr lang="en-US" smtClean="0"/>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98</a:t>
            </a:fld>
            <a:endParaRPr lang="en-US" smtClean="0"/>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255785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802.11-18/0304r1</a:t>
            </a:r>
            <a:endParaRPr lang="en-US" smtClean="0"/>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99</a:t>
            </a:fld>
            <a:endParaRPr lang="en-US" smtClean="0"/>
          </a:p>
        </p:txBody>
      </p:sp>
      <p:sp>
        <p:nvSpPr>
          <p:cNvPr id="14342" name="Rectangle 2"/>
          <p:cNvSpPr>
            <a:spLocks noGrp="1" noRot="1" noChangeAspect="1" noChangeArrowheads="1" noTextEdit="1"/>
          </p:cNvSpPr>
          <p:nvPr>
            <p:ph type="sldImg"/>
          </p:nvPr>
        </p:nvSpPr>
        <p:spPr>
          <a:xfrm>
            <a:off x="1154113" y="701675"/>
            <a:ext cx="4625975"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34025414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802.11-18/0304r1</a:t>
            </a:r>
            <a:endParaRPr lang="en-US"/>
          </a:p>
        </p:txBody>
      </p:sp>
      <p:sp>
        <p:nvSpPr>
          <p:cNvPr id="5" name="Date Placeholder 4"/>
          <p:cNvSpPr>
            <a:spLocks noGrp="1"/>
          </p:cNvSpPr>
          <p:nvPr>
            <p:ph type="dt" idx="11"/>
          </p:nvPr>
        </p:nvSpPr>
        <p:spPr/>
        <p:txBody>
          <a:bodyPr/>
          <a:lstStyle/>
          <a:p>
            <a:pPr>
              <a:defRPr/>
            </a:pPr>
            <a:r>
              <a:rPr lang="en-US" smtClean="0"/>
              <a:t>November 2011</a:t>
            </a:r>
            <a:endParaRPr lang="en-US"/>
          </a:p>
        </p:txBody>
      </p:sp>
      <p:sp>
        <p:nvSpPr>
          <p:cNvPr id="6" name="Footer Placeholder 5"/>
          <p:cNvSpPr>
            <a:spLocks noGrp="1"/>
          </p:cNvSpPr>
          <p:nvPr>
            <p:ph type="ftr" sz="quarter" idx="12"/>
          </p:nvPr>
        </p:nvSpPr>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8494B09C-02D3-414B-B0EE-19148CC64A93}" type="slidenum">
              <a:rPr lang="en-US" smtClean="0"/>
              <a:pPr>
                <a:defRPr/>
              </a:pPr>
              <a:t>100</a:t>
            </a:fld>
            <a:endParaRPr lang="en-US"/>
          </a:p>
        </p:txBody>
      </p:sp>
    </p:spTree>
    <p:extLst>
      <p:ext uri="{BB962C8B-B14F-4D97-AF65-F5344CB8AC3E}">
        <p14:creationId xmlns:p14="http://schemas.microsoft.com/office/powerpoint/2010/main" val="30832638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4113" y="701675"/>
            <a:ext cx="4625975" cy="3468688"/>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noFill/>
        </p:spPr>
        <p:txBody>
          <a:bodyPr/>
          <a:lstStyle/>
          <a:p>
            <a:r>
              <a:rPr lang="en-US" smtClean="0"/>
              <a:t>doc.: IEEE 802.11-18/0304r1</a:t>
            </a:r>
            <a:endParaRPr lang="en-US" smtClean="0"/>
          </a:p>
        </p:txBody>
      </p:sp>
      <p:sp>
        <p:nvSpPr>
          <p:cNvPr id="16389" name="Date Placeholder 4"/>
          <p:cNvSpPr>
            <a:spLocks noGrp="1"/>
          </p:cNvSpPr>
          <p:nvPr>
            <p:ph type="dt" sz="quarter" idx="1"/>
          </p:nvPr>
        </p:nvSpPr>
        <p:spPr>
          <a:noFill/>
        </p:spPr>
        <p:txBody>
          <a:bodyPr/>
          <a:lstStyle/>
          <a:p>
            <a:r>
              <a:rPr lang="en-US" smtClean="0"/>
              <a:t>November 2011</a:t>
            </a:r>
          </a:p>
        </p:txBody>
      </p:sp>
      <p:sp>
        <p:nvSpPr>
          <p:cNvPr id="16390" name="Footer Placeholder 5"/>
          <p:cNvSpPr>
            <a:spLocks noGrp="1"/>
          </p:cNvSpPr>
          <p:nvPr>
            <p:ph type="ftr" sz="quarter" idx="4"/>
          </p:nvPr>
        </p:nvSpPr>
        <p:spPr>
          <a:noFill/>
        </p:spPr>
        <p:txBody>
          <a:bodyPr/>
          <a:lstStyle/>
          <a:p>
            <a:pPr lvl="4"/>
            <a:r>
              <a:rPr lang="en-US" smtClean="0"/>
              <a:t>Osama Aboul-Magd (Samsung)</a:t>
            </a:r>
          </a:p>
        </p:txBody>
      </p:sp>
      <p:sp>
        <p:nvSpPr>
          <p:cNvPr id="16391" name="Slide Number Placeholder 6"/>
          <p:cNvSpPr>
            <a:spLocks noGrp="1"/>
          </p:cNvSpPr>
          <p:nvPr>
            <p:ph type="sldNum" sz="quarter" idx="5"/>
          </p:nvPr>
        </p:nvSpPr>
        <p:spPr>
          <a:noFill/>
        </p:spPr>
        <p:txBody>
          <a:bodyPr/>
          <a:lstStyle/>
          <a:p>
            <a:r>
              <a:rPr lang="en-US" smtClean="0"/>
              <a:t>Page </a:t>
            </a:r>
            <a:fld id="{C0FE0FD1-4DD9-4FB0-9C7C-C209A0639D2E}" type="slidenum">
              <a:rPr lang="en-US" smtClean="0"/>
              <a:pPr/>
              <a:t>101</a:t>
            </a:fld>
            <a:endParaRPr lang="en-US" smtClean="0"/>
          </a:p>
        </p:txBody>
      </p:sp>
    </p:spTree>
    <p:extLst>
      <p:ext uri="{BB962C8B-B14F-4D97-AF65-F5344CB8AC3E}">
        <p14:creationId xmlns:p14="http://schemas.microsoft.com/office/powerpoint/2010/main" val="38229536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4113" y="701675"/>
            <a:ext cx="4625975" cy="3468688"/>
          </a:xfrm>
          <a:ln/>
        </p:spPr>
      </p:sp>
      <p:sp>
        <p:nvSpPr>
          <p:cNvPr id="17411" name="Notes Placeholder 2"/>
          <p:cNvSpPr>
            <a:spLocks noGrp="1"/>
          </p:cNvSpPr>
          <p:nvPr>
            <p:ph type="body" idx="1"/>
          </p:nvPr>
        </p:nvSpPr>
        <p:spPr>
          <a:noFill/>
          <a:ln/>
        </p:spPr>
        <p:txBody>
          <a:bodyPr/>
          <a:lstStyle/>
          <a:p>
            <a:endParaRPr lang="en-US" smtClean="0"/>
          </a:p>
        </p:txBody>
      </p:sp>
      <p:sp>
        <p:nvSpPr>
          <p:cNvPr id="17412" name="Header Placeholder 3"/>
          <p:cNvSpPr>
            <a:spLocks noGrp="1"/>
          </p:cNvSpPr>
          <p:nvPr>
            <p:ph type="hdr" sz="quarter"/>
          </p:nvPr>
        </p:nvSpPr>
        <p:spPr>
          <a:noFill/>
        </p:spPr>
        <p:txBody>
          <a:bodyPr/>
          <a:lstStyle/>
          <a:p>
            <a:r>
              <a:rPr lang="en-US" smtClean="0"/>
              <a:t>doc.: IEEE 802.11-18/0304r1</a:t>
            </a:r>
            <a:endParaRPr lang="en-US" smtClean="0"/>
          </a:p>
        </p:txBody>
      </p:sp>
      <p:sp>
        <p:nvSpPr>
          <p:cNvPr id="17413" name="Date Placeholder 4"/>
          <p:cNvSpPr>
            <a:spLocks noGrp="1"/>
          </p:cNvSpPr>
          <p:nvPr>
            <p:ph type="dt" sz="quarter" idx="1"/>
          </p:nvPr>
        </p:nvSpPr>
        <p:spPr>
          <a:noFill/>
        </p:spPr>
        <p:txBody>
          <a:bodyPr/>
          <a:lstStyle/>
          <a:p>
            <a:r>
              <a:rPr lang="en-US" smtClean="0"/>
              <a:t>November 2011</a:t>
            </a:r>
          </a:p>
        </p:txBody>
      </p:sp>
      <p:sp>
        <p:nvSpPr>
          <p:cNvPr id="17414" name="Footer Placeholder 5"/>
          <p:cNvSpPr>
            <a:spLocks noGrp="1"/>
          </p:cNvSpPr>
          <p:nvPr>
            <p:ph type="ftr" sz="quarter" idx="4"/>
          </p:nvPr>
        </p:nvSpPr>
        <p:spPr>
          <a:noFill/>
        </p:spPr>
        <p:txBody>
          <a:bodyPr/>
          <a:lstStyle/>
          <a:p>
            <a:pPr lvl="4"/>
            <a:r>
              <a:rPr lang="en-US" smtClean="0"/>
              <a:t>Osama Aboul-Magd (Samsung)</a:t>
            </a:r>
          </a:p>
        </p:txBody>
      </p:sp>
      <p:sp>
        <p:nvSpPr>
          <p:cNvPr id="17415" name="Slide Number Placeholder 6"/>
          <p:cNvSpPr>
            <a:spLocks noGrp="1"/>
          </p:cNvSpPr>
          <p:nvPr>
            <p:ph type="sldNum" sz="quarter" idx="5"/>
          </p:nvPr>
        </p:nvSpPr>
        <p:spPr>
          <a:noFill/>
        </p:spPr>
        <p:txBody>
          <a:bodyPr/>
          <a:lstStyle/>
          <a:p>
            <a:r>
              <a:rPr lang="en-US" smtClean="0"/>
              <a:t>Page </a:t>
            </a:r>
            <a:fld id="{B3F56AF8-3022-4909-9742-70455232F6CE}" type="slidenum">
              <a:rPr lang="en-US" smtClean="0"/>
              <a:pPr/>
              <a:t>102</a:t>
            </a:fld>
            <a:endParaRPr lang="en-US" smtClean="0"/>
          </a:p>
        </p:txBody>
      </p:sp>
    </p:spTree>
    <p:extLst>
      <p:ext uri="{BB962C8B-B14F-4D97-AF65-F5344CB8AC3E}">
        <p14:creationId xmlns:p14="http://schemas.microsoft.com/office/powerpoint/2010/main" val="27932679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802.11-18/0304r1</a:t>
            </a:r>
            <a:endParaRPr lang="en-US" altLang="en-US" sz="1400" smtClean="0"/>
          </a:p>
        </p:txBody>
      </p:sp>
      <p:sp>
        <p:nvSpPr>
          <p:cNvPr id="1229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229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22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EE7B1FDE-8C4D-44B9-8CF2-5029740F784E}" type="slidenum">
              <a:rPr lang="en-US" altLang="en-US" smtClean="0"/>
              <a:pPr>
                <a:spcBef>
                  <a:spcPct val="0"/>
                </a:spcBef>
              </a:pPr>
              <a:t>103</a:t>
            </a:fld>
            <a:endParaRPr lang="en-US" altLang="en-US" smtClean="0"/>
          </a:p>
        </p:txBody>
      </p:sp>
      <p:sp>
        <p:nvSpPr>
          <p:cNvPr id="12294" name="Rectangle 2"/>
          <p:cNvSpPr>
            <a:spLocks noGrp="1" noRot="1" noChangeAspect="1" noChangeArrowheads="1" noTextEdit="1"/>
          </p:cNvSpPr>
          <p:nvPr>
            <p:ph type="sldImg"/>
          </p:nvPr>
        </p:nvSpPr>
        <p:spPr>
          <a:xfrm>
            <a:off x="1154113" y="701675"/>
            <a:ext cx="4625975" cy="3468688"/>
          </a:xfrm>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49991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802.11-18/0304r1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a:t>
            </a:fld>
            <a:endParaRPr lang="en-US"/>
          </a:p>
        </p:txBody>
      </p:sp>
    </p:spTree>
    <p:extLst>
      <p:ext uri="{BB962C8B-B14F-4D97-AF65-F5344CB8AC3E}">
        <p14:creationId xmlns:p14="http://schemas.microsoft.com/office/powerpoint/2010/main" val="14278514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smtClean="0"/>
              <a:t>doc.: IEEE 802.11-18/0304r1</a:t>
            </a:r>
            <a:endParaRPr lang="en-US" smtClean="0"/>
          </a:p>
        </p:txBody>
      </p:sp>
      <p:sp>
        <p:nvSpPr>
          <p:cNvPr id="14339" name="Rectangle 3"/>
          <p:cNvSpPr>
            <a:spLocks noGrp="1" noChangeArrowheads="1"/>
          </p:cNvSpPr>
          <p:nvPr>
            <p:ph type="dt" sz="quarter" idx="1"/>
          </p:nvPr>
        </p:nvSpPr>
        <p:spPr/>
        <p:txBody>
          <a:bodyPr/>
          <a:lstStyle/>
          <a:p>
            <a:pPr>
              <a:defRPr/>
            </a:pPr>
            <a:r>
              <a:rPr lang="en-US" smtClean="0"/>
              <a:t>November 2011</a:t>
            </a:r>
          </a:p>
        </p:txBody>
      </p:sp>
      <p:sp>
        <p:nvSpPr>
          <p:cNvPr id="14340" name="Rectangle 6"/>
          <p:cNvSpPr>
            <a:spLocks noGrp="1" noChangeArrowheads="1"/>
          </p:cNvSpPr>
          <p:nvPr>
            <p:ph type="ftr" sz="quarter" idx="4"/>
          </p:nvPr>
        </p:nvSpPr>
        <p:spPr/>
        <p:txBody>
          <a:bodyPr/>
          <a:lstStyle/>
          <a:p>
            <a:pPr lvl="4">
              <a:defRPr/>
            </a:pPr>
            <a:r>
              <a:rPr lang="en-US" smtClean="0"/>
              <a:t>Osama Aboul-Magd (Samsung)</a:t>
            </a:r>
          </a:p>
        </p:txBody>
      </p:sp>
      <p:sp>
        <p:nvSpPr>
          <p:cNvPr id="143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E6E4FA29-8BF6-4F2F-A194-921632BAA8FD}" type="slidenum">
              <a:rPr lang="en-US" altLang="en-US" smtClean="0"/>
              <a:pPr>
                <a:spcBef>
                  <a:spcPct val="0"/>
                </a:spcBef>
              </a:pPr>
              <a:t>104</a:t>
            </a:fld>
            <a:endParaRPr lang="en-US" altLang="en-US" smtClean="0"/>
          </a:p>
        </p:txBody>
      </p:sp>
      <p:sp>
        <p:nvSpPr>
          <p:cNvPr id="14342" name="Rectangle 2"/>
          <p:cNvSpPr>
            <a:spLocks noGrp="1" noRot="1" noChangeAspect="1" noChangeArrowheads="1" noTextEdit="1"/>
          </p:cNvSpPr>
          <p:nvPr>
            <p:ph type="sldImg"/>
          </p:nvPr>
        </p:nvSpPr>
        <p:spPr>
          <a:xfrm>
            <a:off x="1154113" y="701675"/>
            <a:ext cx="4625975" cy="3468688"/>
          </a:xfrm>
          <a:ln cap="flat"/>
        </p:spPr>
      </p:sp>
      <p:sp>
        <p:nvSpPr>
          <p:cNvPr id="143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3589122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4113" y="701675"/>
            <a:ext cx="4625975" cy="3468688"/>
          </a:xfrm>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802.11-18/0304r1</a:t>
            </a:r>
            <a:endParaRPr lang="en-US"/>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1639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F2F9451-B5FC-4EC3-A6BC-44AB056AE52F}" type="slidenum">
              <a:rPr lang="en-US" altLang="en-US" smtClean="0"/>
              <a:pPr>
                <a:spcBef>
                  <a:spcPct val="0"/>
                </a:spcBef>
              </a:pPr>
              <a:t>105</a:t>
            </a:fld>
            <a:endParaRPr lang="en-US" altLang="en-US" smtClean="0"/>
          </a:p>
        </p:txBody>
      </p:sp>
    </p:spTree>
    <p:extLst>
      <p:ext uri="{BB962C8B-B14F-4D97-AF65-F5344CB8AC3E}">
        <p14:creationId xmlns:p14="http://schemas.microsoft.com/office/powerpoint/2010/main" val="5757745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54113" y="701675"/>
            <a:ext cx="4625975" cy="3468688"/>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802.11-18/0304r1</a:t>
            </a:r>
            <a:endParaRPr lang="en-US"/>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1843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7456DE66-1BB6-46C6-A1EE-533E8275B7E4}" type="slidenum">
              <a:rPr lang="en-US" altLang="en-US" smtClean="0"/>
              <a:pPr>
                <a:spcBef>
                  <a:spcPct val="0"/>
                </a:spcBef>
              </a:pPr>
              <a:t>106</a:t>
            </a:fld>
            <a:endParaRPr lang="en-US" altLang="en-US" smtClean="0"/>
          </a:p>
        </p:txBody>
      </p:sp>
    </p:spTree>
    <p:extLst>
      <p:ext uri="{BB962C8B-B14F-4D97-AF65-F5344CB8AC3E}">
        <p14:creationId xmlns:p14="http://schemas.microsoft.com/office/powerpoint/2010/main" val="13998068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4113" y="701675"/>
            <a:ext cx="4625975" cy="3468688"/>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802.11-18/0304r1</a:t>
            </a:r>
            <a:endParaRPr lang="en-US"/>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04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677185A8-F9D4-4155-B92A-1A208D3B8524}" type="slidenum">
              <a:rPr lang="en-US" altLang="en-US" smtClean="0"/>
              <a:pPr>
                <a:spcBef>
                  <a:spcPct val="0"/>
                </a:spcBef>
              </a:pPr>
              <a:t>107</a:t>
            </a:fld>
            <a:endParaRPr lang="en-US" altLang="en-US" smtClean="0"/>
          </a:p>
        </p:txBody>
      </p:sp>
    </p:spTree>
    <p:extLst>
      <p:ext uri="{BB962C8B-B14F-4D97-AF65-F5344CB8AC3E}">
        <p14:creationId xmlns:p14="http://schemas.microsoft.com/office/powerpoint/2010/main" val="30553144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802.11-18/0304r1</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8194992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802.11-18/0304r1</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371210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1154113" y="701675"/>
            <a:ext cx="4625975" cy="3468688"/>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802.11-18/0304r1</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51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7F77976C-EBDD-46C1-87E0-6AC1A66CE478}" type="slidenum">
              <a:rPr lang="en-US" altLang="en-US" smtClean="0"/>
              <a:pPr>
                <a:spcBef>
                  <a:spcPct val="0"/>
                </a:spcBef>
              </a:pPr>
              <a:t>114</a:t>
            </a:fld>
            <a:endParaRPr lang="en-US" altLang="en-US" smtClean="0"/>
          </a:p>
        </p:txBody>
      </p:sp>
    </p:spTree>
    <p:extLst>
      <p:ext uri="{BB962C8B-B14F-4D97-AF65-F5344CB8AC3E}">
        <p14:creationId xmlns:p14="http://schemas.microsoft.com/office/powerpoint/2010/main" val="26112421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54113" y="701675"/>
            <a:ext cx="4625975" cy="3468688"/>
          </a:xfrm>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802.11-18/0304r1</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717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1E2C1D6B-63B8-4062-B949-2046C0708A81}" type="slidenum">
              <a:rPr lang="en-US" altLang="en-US" smtClean="0"/>
              <a:pPr>
                <a:spcBef>
                  <a:spcPct val="0"/>
                </a:spcBef>
              </a:pPr>
              <a:t>115</a:t>
            </a:fld>
            <a:endParaRPr lang="en-US" altLang="en-US" smtClean="0"/>
          </a:p>
        </p:txBody>
      </p:sp>
    </p:spTree>
    <p:extLst>
      <p:ext uri="{BB962C8B-B14F-4D97-AF65-F5344CB8AC3E}">
        <p14:creationId xmlns:p14="http://schemas.microsoft.com/office/powerpoint/2010/main" val="26881196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smtClean="0"/>
              <a:t>doc.: IEEE 802.11-18/0304r1</a:t>
            </a:r>
            <a:endParaRPr lang="en-US"/>
          </a:p>
        </p:txBody>
      </p:sp>
      <p:sp>
        <p:nvSpPr>
          <p:cNvPr id="5" name="Rectangle 3"/>
          <p:cNvSpPr>
            <a:spLocks noGrp="1" noChangeArrowheads="1"/>
          </p:cNvSpPr>
          <p:nvPr>
            <p:ph type="dt"/>
          </p:nvPr>
        </p:nvSpPr>
        <p:spPr>
          <a:ln/>
        </p:spPr>
        <p:txBody>
          <a:bodyPr/>
          <a:lstStyle/>
          <a:p>
            <a:r>
              <a:rPr lang="de-DE" smtClean="0"/>
              <a:t>March 2018</a:t>
            </a:r>
            <a:endParaRPr lang="en-US"/>
          </a:p>
        </p:txBody>
      </p:sp>
      <p:sp>
        <p:nvSpPr>
          <p:cNvPr id="6" name="Rectangle 6"/>
          <p:cNvSpPr>
            <a:spLocks noGrp="1" noChangeArrowheads="1"/>
          </p:cNvSpPr>
          <p:nvPr>
            <p:ph type="ftr"/>
          </p:nvPr>
        </p:nvSpPr>
        <p:spPr>
          <a:ln/>
        </p:spPr>
        <p:txBody>
          <a:bodyPr/>
          <a:lstStyle/>
          <a:p>
            <a:r>
              <a:rPr lang="de-DE" smtClean="0"/>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119</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6083312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smtClean="0"/>
              <a:t>doc.: IEEE 802.11-18/0304r1</a:t>
            </a:r>
            <a:endParaRPr lang="en-US"/>
          </a:p>
        </p:txBody>
      </p:sp>
      <p:sp>
        <p:nvSpPr>
          <p:cNvPr id="5" name="Rectangle 3"/>
          <p:cNvSpPr>
            <a:spLocks noGrp="1" noChangeArrowheads="1"/>
          </p:cNvSpPr>
          <p:nvPr>
            <p:ph type="dt"/>
          </p:nvPr>
        </p:nvSpPr>
        <p:spPr>
          <a:ln/>
        </p:spPr>
        <p:txBody>
          <a:bodyPr/>
          <a:lstStyle/>
          <a:p>
            <a:r>
              <a:rPr lang="de-DE" smtClean="0"/>
              <a:t>March 2018</a:t>
            </a:r>
            <a:endParaRPr lang="en-US"/>
          </a:p>
        </p:txBody>
      </p:sp>
      <p:sp>
        <p:nvSpPr>
          <p:cNvPr id="6" name="Rectangle 6"/>
          <p:cNvSpPr>
            <a:spLocks noGrp="1" noChangeArrowheads="1"/>
          </p:cNvSpPr>
          <p:nvPr>
            <p:ph type="ftr"/>
          </p:nvPr>
        </p:nvSpPr>
        <p:spPr>
          <a:ln/>
        </p:spPr>
        <p:txBody>
          <a:bodyPr/>
          <a:lstStyle/>
          <a:p>
            <a:r>
              <a:rPr lang="de-DE" smtClean="0"/>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120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44893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802.11-18/0304r1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a:t>
            </a:fld>
            <a:endParaRPr lang="en-US"/>
          </a:p>
        </p:txBody>
      </p:sp>
    </p:spTree>
    <p:extLst>
      <p:ext uri="{BB962C8B-B14F-4D97-AF65-F5344CB8AC3E}">
        <p14:creationId xmlns:p14="http://schemas.microsoft.com/office/powerpoint/2010/main" val="37064704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smtClean="0"/>
              <a:t>doc.: IEEE 802.11-18/0304r1</a:t>
            </a:r>
            <a:endParaRPr lang="en-US"/>
          </a:p>
        </p:txBody>
      </p:sp>
      <p:sp>
        <p:nvSpPr>
          <p:cNvPr id="5" name="Rectangle 3"/>
          <p:cNvSpPr>
            <a:spLocks noGrp="1" noChangeArrowheads="1"/>
          </p:cNvSpPr>
          <p:nvPr>
            <p:ph type="dt"/>
          </p:nvPr>
        </p:nvSpPr>
        <p:spPr>
          <a:ln/>
        </p:spPr>
        <p:txBody>
          <a:bodyPr/>
          <a:lstStyle/>
          <a:p>
            <a:r>
              <a:rPr lang="de-DE" smtClean="0"/>
              <a:t>March 2018</a:t>
            </a:r>
            <a:endParaRPr lang="en-US"/>
          </a:p>
        </p:txBody>
      </p:sp>
      <p:sp>
        <p:nvSpPr>
          <p:cNvPr id="6" name="Rectangle 6"/>
          <p:cNvSpPr>
            <a:spLocks noGrp="1" noChangeArrowheads="1"/>
          </p:cNvSpPr>
          <p:nvPr>
            <p:ph type="ftr"/>
          </p:nvPr>
        </p:nvSpPr>
        <p:spPr>
          <a:ln/>
        </p:spPr>
        <p:txBody>
          <a:bodyPr/>
          <a:lstStyle/>
          <a:p>
            <a:r>
              <a:rPr lang="de-DE" smtClean="0"/>
              <a:t>Marc Emmelmann (Koden-TI)</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123</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738570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smtClean="0"/>
              <a:t>doc.: IEEE 802.11-18/0304r1</a:t>
            </a:r>
            <a:endParaRPr lang="en-US"/>
          </a:p>
        </p:txBody>
      </p:sp>
      <p:sp>
        <p:nvSpPr>
          <p:cNvPr id="5" name="Rectangle 3"/>
          <p:cNvSpPr>
            <a:spLocks noGrp="1" noChangeArrowheads="1"/>
          </p:cNvSpPr>
          <p:nvPr>
            <p:ph type="dt"/>
          </p:nvPr>
        </p:nvSpPr>
        <p:spPr>
          <a:ln/>
        </p:spPr>
        <p:txBody>
          <a:bodyPr/>
          <a:lstStyle/>
          <a:p>
            <a:r>
              <a:rPr lang="de-DE" smtClean="0"/>
              <a:t>March 2018</a:t>
            </a:r>
            <a:endParaRPr lang="en-US"/>
          </a:p>
        </p:txBody>
      </p:sp>
      <p:sp>
        <p:nvSpPr>
          <p:cNvPr id="6" name="Rectangle 6"/>
          <p:cNvSpPr>
            <a:spLocks noGrp="1" noChangeArrowheads="1"/>
          </p:cNvSpPr>
          <p:nvPr>
            <p:ph type="ftr"/>
          </p:nvPr>
        </p:nvSpPr>
        <p:spPr>
          <a:ln/>
        </p:spPr>
        <p:txBody>
          <a:bodyPr/>
          <a:lstStyle/>
          <a:p>
            <a:r>
              <a:rPr lang="de-DE" smtClean="0"/>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126</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3478269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9"/>
          <p:cNvSpPr>
            <a:spLocks noGrp="1" noChangeArrowheads="1"/>
          </p:cNvSpPr>
          <p:nvPr>
            <p:ph type="sldNum"/>
          </p:nvPr>
        </p:nvSpPr>
        <p:spPr>
          <a:ln/>
        </p:spPr>
        <p:txBody>
          <a:bodyPr/>
          <a:lstStyle/>
          <a:p>
            <a:fld id="{94ADC5CE-705E-426C-B3FE-79B7A7C61968}" type="slidenum">
              <a:rPr lang="en-US" altLang="en-US"/>
              <a:pPr/>
              <a:t>127</a:t>
            </a:fld>
            <a:endParaRPr lang="en-US" altLang="en-US"/>
          </a:p>
        </p:txBody>
      </p:sp>
      <p:sp>
        <p:nvSpPr>
          <p:cNvPr id="7169" name="Text Box 1"/>
          <p:cNvSpPr txBox="1">
            <a:spLocks noChangeArrowheads="1"/>
          </p:cNvSpPr>
          <p:nvPr/>
        </p:nvSpPr>
        <p:spPr bwMode="auto">
          <a:xfrm>
            <a:off x="3924300" y="8816975"/>
            <a:ext cx="30067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170" name="Text Box 2"/>
          <p:cNvSpPr txBox="1">
            <a:spLocks noChangeArrowheads="1"/>
          </p:cNvSpPr>
          <p:nvPr/>
        </p:nvSpPr>
        <p:spPr bwMode="auto">
          <a:xfrm>
            <a:off x="5640388" y="96838"/>
            <a:ext cx="63976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400" b="1">
                <a:latin typeface="Times New Roman" panose="02020603050405020304" pitchFamily="18" charset="0"/>
              </a:rPr>
              <a:t>doc.: IEEE 802.11-yy/xxxxr0</a:t>
            </a:r>
          </a:p>
        </p:txBody>
      </p:sp>
      <p:sp>
        <p:nvSpPr>
          <p:cNvPr id="7171" name="Text Box 3"/>
          <p:cNvSpPr txBox="1">
            <a:spLocks noChangeArrowheads="1"/>
          </p:cNvSpPr>
          <p:nvPr/>
        </p:nvSpPr>
        <p:spPr bwMode="auto">
          <a:xfrm>
            <a:off x="654050" y="96838"/>
            <a:ext cx="825500"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1400" b="1">
                <a:latin typeface="Times New Roman" panose="02020603050405020304" pitchFamily="18" charset="0"/>
              </a:rPr>
              <a:t>Month Year</a:t>
            </a:r>
          </a:p>
        </p:txBody>
      </p:sp>
      <p:sp>
        <p:nvSpPr>
          <p:cNvPr id="7172" name="Text Box 4"/>
          <p:cNvSpPr txBox="1">
            <a:spLocks noChangeArrowheads="1"/>
          </p:cNvSpPr>
          <p:nvPr/>
        </p:nvSpPr>
        <p:spPr bwMode="auto">
          <a:xfrm>
            <a:off x="5357813" y="8985250"/>
            <a:ext cx="9223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latin typeface="Times New Roman" panose="02020603050405020304" pitchFamily="18" charset="0"/>
              </a:rPr>
              <a:t>John Doe, Some Company</a:t>
            </a:r>
          </a:p>
        </p:txBody>
      </p:sp>
      <p:sp>
        <p:nvSpPr>
          <p:cNvPr id="7173" name="Text Box 5"/>
          <p:cNvSpPr txBox="1">
            <a:spLocks noChangeArrowheads="1"/>
          </p:cNvSpPr>
          <p:nvPr/>
        </p:nvSpPr>
        <p:spPr bwMode="auto">
          <a:xfrm>
            <a:off x="3222625" y="8985250"/>
            <a:ext cx="511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latin typeface="Times New Roman" panose="02020603050405020304" pitchFamily="18" charset="0"/>
              </a:rPr>
              <a:t>Page </a:t>
            </a:r>
            <a:fld id="{A0AF59CC-8EEA-4EEC-821A-2D22FAA720C4}" type="slidenum">
              <a:rPr lang="en-US" altLang="en-US" sz="1200">
                <a:latin typeface="Times New Roman" panose="02020603050405020304" pitchFamily="18" charset="0"/>
              </a:rPr>
              <a:pPr algn="r">
                <a:lnSpc>
                  <a:spcPct val="100000"/>
                </a:lnSpc>
                <a:buClrTx/>
                <a:buFontTx/>
                <a:buNone/>
              </a:pPr>
              <a:t>127</a:t>
            </a:fld>
            <a:endParaRPr lang="en-US" altLang="en-US" sz="1200">
              <a:latin typeface="Times New Roman" panose="02020603050405020304" pitchFamily="18" charset="0"/>
            </a:endParaRPr>
          </a:p>
        </p:txBody>
      </p:sp>
      <p:sp>
        <p:nvSpPr>
          <p:cNvPr id="7174" name="AutoShape 6"/>
          <p:cNvSpPr>
            <a:spLocks noChangeArrowheads="1"/>
          </p:cNvSpPr>
          <p:nvPr/>
        </p:nvSpPr>
        <p:spPr bwMode="auto">
          <a:xfrm>
            <a:off x="1154113" y="701675"/>
            <a:ext cx="4625975" cy="3468688"/>
          </a:xfrm>
          <a:custGeom>
            <a:avLst/>
            <a:gdLst>
              <a:gd name="G0" fmla="+- 12850 0 0"/>
              <a:gd name="G1" fmla="+- 1 0 0"/>
              <a:gd name="G2" fmla="+- 2 0 0"/>
              <a:gd name="G3" fmla="*/ 1 15047 8192"/>
              <a:gd name="T0" fmla="*/ 4625975 w 4625975"/>
              <a:gd name="T1" fmla="*/ 1734344 h 3468688"/>
              <a:gd name="T2" fmla="*/ 2312988 w 4625975"/>
              <a:gd name="T3" fmla="*/ 3468688 h 3468688"/>
              <a:gd name="T4" fmla="*/ 0 w 4625975"/>
              <a:gd name="T5" fmla="*/ 1734344 h 3468688"/>
              <a:gd name="T6" fmla="*/ 2312988 w 4625975"/>
              <a:gd name="T7" fmla="*/ 0 h 3468688"/>
              <a:gd name="T8" fmla="*/ 0 w 4625975"/>
              <a:gd name="T9" fmla="*/ 0 h 3468688"/>
              <a:gd name="T10" fmla="*/ 4625975 w 4625975"/>
              <a:gd name="T11" fmla="*/ 3468688 h 3468688"/>
            </a:gdLst>
            <a:ahLst/>
            <a:cxnLst>
              <a:cxn ang="0">
                <a:pos x="T0" y="T1"/>
              </a:cxn>
              <a:cxn ang="0">
                <a:pos x="T2" y="T3"/>
              </a:cxn>
              <a:cxn ang="0">
                <a:pos x="T4" y="T5"/>
              </a:cxn>
              <a:cxn ang="0">
                <a:pos x="T6" y="T7"/>
              </a:cxn>
            </a:cxnLst>
            <a:rect l="T8" t="T9" r="T10" b="T11"/>
            <a:pathLst>
              <a:path w="4625975" h="3468688">
                <a:moveTo>
                  <a:pt x="0" y="0"/>
                </a:moveTo>
                <a:lnTo>
                  <a:pt x="12850" y="0"/>
                </a:lnTo>
                <a:lnTo>
                  <a:pt x="12850" y="9635"/>
                </a:lnTo>
                <a:lnTo>
                  <a:pt x="0" y="9635"/>
                </a:lnTo>
                <a:close/>
              </a:path>
            </a:pathLst>
          </a:cu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7175" name="Text Box 7"/>
          <p:cNvSpPr txBox="1">
            <a:spLocks noChangeArrowheads="1"/>
          </p:cNvSpPr>
          <p:nvPr/>
        </p:nvSpPr>
        <p:spPr bwMode="auto">
          <a:xfrm>
            <a:off x="923925" y="4408488"/>
            <a:ext cx="508635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extLst>
      <p:ext uri="{BB962C8B-B14F-4D97-AF65-F5344CB8AC3E}">
        <p14:creationId xmlns:p14="http://schemas.microsoft.com/office/powerpoint/2010/main" val="36290226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9"/>
          <p:cNvSpPr>
            <a:spLocks noGrp="1" noChangeArrowheads="1"/>
          </p:cNvSpPr>
          <p:nvPr>
            <p:ph type="sldNum"/>
          </p:nvPr>
        </p:nvSpPr>
        <p:spPr>
          <a:ln/>
        </p:spPr>
        <p:txBody>
          <a:bodyPr/>
          <a:lstStyle/>
          <a:p>
            <a:fld id="{053939AD-6599-4E2D-8603-160296DAA2B2}" type="slidenum">
              <a:rPr lang="en-US" altLang="en-US"/>
              <a:pPr/>
              <a:t>128</a:t>
            </a:fld>
            <a:endParaRPr lang="en-US" altLang="en-US"/>
          </a:p>
        </p:txBody>
      </p:sp>
      <p:sp>
        <p:nvSpPr>
          <p:cNvPr id="8193" name="Text Box 1"/>
          <p:cNvSpPr txBox="1">
            <a:spLocks noChangeArrowheads="1"/>
          </p:cNvSpPr>
          <p:nvPr/>
        </p:nvSpPr>
        <p:spPr bwMode="auto">
          <a:xfrm>
            <a:off x="3924300" y="8816975"/>
            <a:ext cx="30067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194" name="Text Box 2"/>
          <p:cNvSpPr txBox="1">
            <a:spLocks noChangeArrowheads="1"/>
          </p:cNvSpPr>
          <p:nvPr/>
        </p:nvSpPr>
        <p:spPr bwMode="auto">
          <a:xfrm>
            <a:off x="5640388" y="96838"/>
            <a:ext cx="63976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400" b="1">
                <a:latin typeface="Times New Roman" panose="02020603050405020304" pitchFamily="18" charset="0"/>
              </a:rPr>
              <a:t>doc.: IEEE 802.11-yy/xxxxr0</a:t>
            </a:r>
          </a:p>
        </p:txBody>
      </p:sp>
      <p:sp>
        <p:nvSpPr>
          <p:cNvPr id="8195" name="Text Box 3"/>
          <p:cNvSpPr txBox="1">
            <a:spLocks noChangeArrowheads="1"/>
          </p:cNvSpPr>
          <p:nvPr/>
        </p:nvSpPr>
        <p:spPr bwMode="auto">
          <a:xfrm>
            <a:off x="654050" y="96838"/>
            <a:ext cx="825500"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1400" b="1">
                <a:latin typeface="Times New Roman" panose="02020603050405020304" pitchFamily="18" charset="0"/>
              </a:rPr>
              <a:t>Month Year</a:t>
            </a:r>
          </a:p>
        </p:txBody>
      </p:sp>
      <p:sp>
        <p:nvSpPr>
          <p:cNvPr id="8196" name="Text Box 4"/>
          <p:cNvSpPr txBox="1">
            <a:spLocks noChangeArrowheads="1"/>
          </p:cNvSpPr>
          <p:nvPr/>
        </p:nvSpPr>
        <p:spPr bwMode="auto">
          <a:xfrm>
            <a:off x="5357813" y="8985250"/>
            <a:ext cx="9223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latin typeface="Times New Roman" panose="02020603050405020304" pitchFamily="18" charset="0"/>
              </a:rPr>
              <a:t>John Doe, Some Company</a:t>
            </a:r>
          </a:p>
        </p:txBody>
      </p:sp>
      <p:sp>
        <p:nvSpPr>
          <p:cNvPr id="8197" name="Text Box 5"/>
          <p:cNvSpPr txBox="1">
            <a:spLocks noChangeArrowheads="1"/>
          </p:cNvSpPr>
          <p:nvPr/>
        </p:nvSpPr>
        <p:spPr bwMode="auto">
          <a:xfrm>
            <a:off x="3222625" y="8985250"/>
            <a:ext cx="511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latin typeface="Times New Roman" panose="02020603050405020304" pitchFamily="18" charset="0"/>
              </a:rPr>
              <a:t>Page </a:t>
            </a:r>
            <a:fld id="{5EE04C84-0085-4340-8BE1-6E5DB9CCC93C}" type="slidenum">
              <a:rPr lang="en-US" altLang="en-US" sz="1200">
                <a:latin typeface="Times New Roman" panose="02020603050405020304" pitchFamily="18" charset="0"/>
              </a:rPr>
              <a:pPr algn="r">
                <a:lnSpc>
                  <a:spcPct val="100000"/>
                </a:lnSpc>
                <a:buClrTx/>
                <a:buFontTx/>
                <a:buNone/>
              </a:pPr>
              <a:t>128</a:t>
            </a:fld>
            <a:endParaRPr lang="en-US" altLang="en-US" sz="1200">
              <a:latin typeface="Times New Roman" panose="02020603050405020304" pitchFamily="18" charset="0"/>
            </a:endParaRPr>
          </a:p>
        </p:txBody>
      </p:sp>
      <p:sp>
        <p:nvSpPr>
          <p:cNvPr id="8198" name="AutoShape 6"/>
          <p:cNvSpPr>
            <a:spLocks noChangeArrowheads="1"/>
          </p:cNvSpPr>
          <p:nvPr/>
        </p:nvSpPr>
        <p:spPr bwMode="auto">
          <a:xfrm>
            <a:off x="1154113" y="701675"/>
            <a:ext cx="4625975" cy="3468688"/>
          </a:xfrm>
          <a:custGeom>
            <a:avLst/>
            <a:gdLst>
              <a:gd name="G0" fmla="+- 12850 0 0"/>
              <a:gd name="G1" fmla="+- 1 0 0"/>
              <a:gd name="G2" fmla="+- 2 0 0"/>
              <a:gd name="G3" fmla="*/ 1 15047 8192"/>
              <a:gd name="T0" fmla="*/ 4625975 w 4625975"/>
              <a:gd name="T1" fmla="*/ 1734344 h 3468688"/>
              <a:gd name="T2" fmla="*/ 2312988 w 4625975"/>
              <a:gd name="T3" fmla="*/ 3468688 h 3468688"/>
              <a:gd name="T4" fmla="*/ 0 w 4625975"/>
              <a:gd name="T5" fmla="*/ 1734344 h 3468688"/>
              <a:gd name="T6" fmla="*/ 2312988 w 4625975"/>
              <a:gd name="T7" fmla="*/ 0 h 3468688"/>
              <a:gd name="T8" fmla="*/ 0 w 4625975"/>
              <a:gd name="T9" fmla="*/ 0 h 3468688"/>
              <a:gd name="T10" fmla="*/ 4625975 w 4625975"/>
              <a:gd name="T11" fmla="*/ 3468688 h 3468688"/>
            </a:gdLst>
            <a:ahLst/>
            <a:cxnLst>
              <a:cxn ang="0">
                <a:pos x="T0" y="T1"/>
              </a:cxn>
              <a:cxn ang="0">
                <a:pos x="T2" y="T3"/>
              </a:cxn>
              <a:cxn ang="0">
                <a:pos x="T4" y="T5"/>
              </a:cxn>
              <a:cxn ang="0">
                <a:pos x="T6" y="T7"/>
              </a:cxn>
            </a:cxnLst>
            <a:rect l="T8" t="T9" r="T10" b="T11"/>
            <a:pathLst>
              <a:path w="4625975" h="3468688">
                <a:moveTo>
                  <a:pt x="0" y="0"/>
                </a:moveTo>
                <a:lnTo>
                  <a:pt x="12850" y="0"/>
                </a:lnTo>
                <a:lnTo>
                  <a:pt x="12850" y="9635"/>
                </a:lnTo>
                <a:lnTo>
                  <a:pt x="0" y="9635"/>
                </a:lnTo>
                <a:close/>
              </a:path>
            </a:pathLst>
          </a:cu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8199" name="Text Box 7"/>
          <p:cNvSpPr txBox="1">
            <a:spLocks noChangeArrowheads="1"/>
          </p:cNvSpPr>
          <p:nvPr/>
        </p:nvSpPr>
        <p:spPr bwMode="auto">
          <a:xfrm>
            <a:off x="923925" y="4408488"/>
            <a:ext cx="508635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Tree>
    <p:extLst>
      <p:ext uri="{BB962C8B-B14F-4D97-AF65-F5344CB8AC3E}">
        <p14:creationId xmlns:p14="http://schemas.microsoft.com/office/powerpoint/2010/main" val="27610059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3AF1641F-6020-4C8A-AE8E-AC0F1282F6AD}" type="slidenum">
              <a:rPr lang="en-US" altLang="en-US"/>
              <a:pPr/>
              <a:t>129</a:t>
            </a:fld>
            <a:endParaRPr lang="en-US" altLang="en-US"/>
          </a:p>
        </p:txBody>
      </p:sp>
      <p:sp>
        <p:nvSpPr>
          <p:cNvPr id="9217" name="Rectangle 1"/>
          <p:cNvSpPr txBox="1">
            <a:spLocks noGrp="1" noRot="1" noChangeAspect="1" noChangeArrowheads="1"/>
          </p:cNvSpPr>
          <p:nvPr>
            <p:ph type="sldImg"/>
          </p:nvPr>
        </p:nvSpPr>
        <p:spPr bwMode="auto">
          <a:xfrm>
            <a:off x="1147763" y="704850"/>
            <a:ext cx="4632325" cy="3475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693738" y="4408488"/>
            <a:ext cx="5541962" cy="4170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451980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9"/>
          <p:cNvSpPr>
            <a:spLocks noGrp="1" noChangeArrowheads="1"/>
          </p:cNvSpPr>
          <p:nvPr>
            <p:ph type="sldNum"/>
          </p:nvPr>
        </p:nvSpPr>
        <p:spPr>
          <a:ln/>
        </p:spPr>
        <p:txBody>
          <a:bodyPr/>
          <a:lstStyle/>
          <a:p>
            <a:fld id="{C11DE7E3-8BE7-44E8-8C61-1E32B996E5C6}" type="slidenum">
              <a:rPr lang="en-US" altLang="en-US"/>
              <a:pPr/>
              <a:t>130</a:t>
            </a:fld>
            <a:endParaRPr lang="en-US" altLang="en-US"/>
          </a:p>
        </p:txBody>
      </p:sp>
      <p:sp>
        <p:nvSpPr>
          <p:cNvPr id="10241" name="Rectangle 1"/>
          <p:cNvSpPr txBox="1">
            <a:spLocks noGrp="1" noRot="1" noChangeAspect="1" noChangeArrowheads="1"/>
          </p:cNvSpPr>
          <p:nvPr>
            <p:ph type="sldImg"/>
          </p:nvPr>
        </p:nvSpPr>
        <p:spPr bwMode="auto">
          <a:xfrm>
            <a:off x="1147763" y="704850"/>
            <a:ext cx="4632325" cy="3475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693738" y="4408488"/>
            <a:ext cx="5541962" cy="41703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437043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802.11-18/0304r1</a:t>
            </a:r>
            <a:endParaRPr lang="en-US" sz="1400"/>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35FA75BC-F333-4423-882A-90AC60DE007D}" type="slidenum">
              <a:rPr lang="en-US" altLang="en-US" smtClean="0"/>
              <a:pPr>
                <a:spcBef>
                  <a:spcPct val="0"/>
                </a:spcBef>
              </a:pPr>
              <a:t>133</a:t>
            </a:fld>
            <a:endParaRPr lang="en-US" altLang="en-US" smtClean="0"/>
          </a:p>
        </p:txBody>
      </p:sp>
      <p:sp>
        <p:nvSpPr>
          <p:cNvPr id="20486" name="Rectangle 2"/>
          <p:cNvSpPr>
            <a:spLocks noGrp="1" noRot="1" noChangeAspect="1" noChangeArrowheads="1" noTextEdit="1"/>
          </p:cNvSpPr>
          <p:nvPr>
            <p:ph type="sldImg"/>
          </p:nvPr>
        </p:nvSpPr>
        <p:spPr>
          <a:xfrm>
            <a:off x="1154113" y="701675"/>
            <a:ext cx="4625975"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5613990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802.11-18/0304r1</a:t>
            </a:r>
            <a:endParaRPr lang="en-US"/>
          </a:p>
        </p:txBody>
      </p:sp>
      <p:sp>
        <p:nvSpPr>
          <p:cNvPr id="5" name="Date Placeholder 4"/>
          <p:cNvSpPr>
            <a:spLocks noGrp="1"/>
          </p:cNvSpPr>
          <p:nvPr>
            <p:ph type="dt" idx="11"/>
          </p:nvPr>
        </p:nvSpPr>
        <p:spPr/>
        <p:txBody>
          <a:bodyPr/>
          <a:lstStyle/>
          <a:p>
            <a:pPr>
              <a:defRPr/>
            </a:pPr>
            <a:r>
              <a:rPr lang="en-US" smtClean="0"/>
              <a:t>March 2018</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138</a:t>
            </a:fld>
            <a:endParaRPr lang="en-US"/>
          </a:p>
        </p:txBody>
      </p:sp>
    </p:spTree>
    <p:extLst>
      <p:ext uri="{BB962C8B-B14F-4D97-AF65-F5344CB8AC3E}">
        <p14:creationId xmlns:p14="http://schemas.microsoft.com/office/powerpoint/2010/main" val="16557733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139</a:t>
            </a:fld>
            <a:endParaRPr lang="en-US"/>
          </a:p>
        </p:txBody>
      </p:sp>
      <p:sp>
        <p:nvSpPr>
          <p:cNvPr id="12289" name="Text Box 1"/>
          <p:cNvSpPr txBox="1">
            <a:spLocks noChangeArrowheads="1"/>
          </p:cNvSpPr>
          <p:nvPr/>
        </p:nvSpPr>
        <p:spPr bwMode="auto">
          <a:xfrm>
            <a:off x="1182121" y="709837"/>
            <a:ext cx="4738235" cy="3509035"/>
          </a:xfrm>
          <a:prstGeom prst="rect">
            <a:avLst/>
          </a:prstGeom>
          <a:solidFill>
            <a:srgbClr val="FFFFFF"/>
          </a:solidFill>
          <a:ln w="9525">
            <a:solidFill>
              <a:srgbClr val="000000"/>
            </a:solidFill>
            <a:miter lim="800000"/>
            <a:headEnd/>
            <a:tailEnd/>
          </a:ln>
          <a:effectLst/>
        </p:spPr>
        <p:txBody>
          <a:bodyPr wrap="none" lIns="92994" tIns="46497" rIns="92994" bIns="46497" anchor="ctr"/>
          <a:lstStyle/>
          <a:p>
            <a:endParaRPr lang="en-GB"/>
          </a:p>
        </p:txBody>
      </p:sp>
      <p:sp>
        <p:nvSpPr>
          <p:cNvPr id="12290" name="Rectangle 2"/>
          <p:cNvSpPr txBox="1">
            <a:spLocks noGrp="1" noChangeArrowheads="1"/>
          </p:cNvSpPr>
          <p:nvPr>
            <p:ph type="body"/>
          </p:nvPr>
        </p:nvSpPr>
        <p:spPr bwMode="auto">
          <a:xfrm>
            <a:off x="946347" y="4459767"/>
            <a:ext cx="5209782" cy="432004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030923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9613"/>
            <a:ext cx="4678362" cy="350837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a:t>doc.: IEEE 802.11-yy/xxxxr0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idx="12"/>
          </p:nvPr>
        </p:nvSpPr>
        <p:spPr/>
        <p:txBody>
          <a:bodyPr/>
          <a:lstStyle/>
          <a:p>
            <a:r>
              <a:rPr lang="en-US"/>
              <a:t>John Doe, Some Company</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142</a:t>
            </a:fld>
            <a:endParaRPr lang="en-US"/>
          </a:p>
        </p:txBody>
      </p:sp>
    </p:spTree>
    <p:extLst>
      <p:ext uri="{BB962C8B-B14F-4D97-AF65-F5344CB8AC3E}">
        <p14:creationId xmlns:p14="http://schemas.microsoft.com/office/powerpoint/2010/main" val="3356076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802.11-18/0304r1</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a:t>
            </a:fld>
            <a:endParaRPr lang="en-US"/>
          </a:p>
        </p:txBody>
      </p:sp>
    </p:spTree>
    <p:extLst>
      <p:ext uri="{BB962C8B-B14F-4D97-AF65-F5344CB8AC3E}">
        <p14:creationId xmlns:p14="http://schemas.microsoft.com/office/powerpoint/2010/main" val="18916270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1350" y="120650"/>
            <a:ext cx="732573" cy="215444"/>
          </a:xfrm>
          <a:noFill/>
        </p:spPr>
        <p:txBody>
          <a:bodyPr/>
          <a:lstStyle/>
          <a:p>
            <a:r>
              <a:rPr lang="en-US" dirty="0"/>
              <a:t>Nov 2015</a:t>
            </a:r>
            <a:endParaRPr lang="en-GB" dirty="0"/>
          </a:p>
        </p:txBody>
      </p:sp>
      <p:sp>
        <p:nvSpPr>
          <p:cNvPr id="11268" name="Rectangle 6"/>
          <p:cNvSpPr>
            <a:spLocks noGrp="1" noChangeArrowheads="1"/>
          </p:cNvSpPr>
          <p:nvPr>
            <p:ph type="ftr" sz="quarter" idx="4"/>
          </p:nvPr>
        </p:nvSpPr>
        <p:spPr>
          <a:noFill/>
        </p:spPr>
        <p:txBody>
          <a:bodyPr/>
          <a:lstStyle/>
          <a:p>
            <a:pPr lvl="4"/>
            <a:r>
              <a:rPr lang="en-GB" dirty="0"/>
              <a:t>Tim Godfrey (EPRI)</a:t>
            </a:r>
          </a:p>
        </p:txBody>
      </p:sp>
      <p:sp>
        <p:nvSpPr>
          <p:cNvPr id="11269" name="Rectangle 7"/>
          <p:cNvSpPr>
            <a:spLocks noGrp="1" noChangeArrowheads="1"/>
          </p:cNvSpPr>
          <p:nvPr>
            <p:ph type="sldNum" sz="quarter" idx="5"/>
          </p:nvPr>
        </p:nvSpPr>
        <p:spPr>
          <a:noFill/>
        </p:spPr>
        <p:txBody>
          <a:bodyPr/>
          <a:lstStyle/>
          <a:p>
            <a:r>
              <a:rPr lang="en-GB" dirty="0"/>
              <a:t>Page </a:t>
            </a:r>
            <a:fld id="{7F3AA8F3-0F4A-45BA-A64F-0DDB9B568E98}" type="slidenum">
              <a:rPr lang="en-GB" smtClean="0"/>
              <a:pPr/>
              <a:t>150</a:t>
            </a:fld>
            <a:endParaRPr lang="en-GB" dirty="0"/>
          </a:p>
        </p:txBody>
      </p:sp>
      <p:sp>
        <p:nvSpPr>
          <p:cNvPr id="11270" name="Rectangle 2"/>
          <p:cNvSpPr>
            <a:spLocks noGrp="1" noRot="1" noChangeAspect="1" noChangeArrowheads="1" noTextEdit="1"/>
          </p:cNvSpPr>
          <p:nvPr>
            <p:ph type="sldImg"/>
          </p:nvPr>
        </p:nvSpPr>
        <p:spPr>
          <a:xfrm>
            <a:off x="922338" y="750888"/>
            <a:ext cx="4949825" cy="3711575"/>
          </a:xfrm>
          <a:ln/>
        </p:spPr>
      </p:sp>
      <p:sp>
        <p:nvSpPr>
          <p:cNvPr id="112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14291845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802.11-18/0304r1</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152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0577502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23555"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59DFE69E-7B67-423D-89E4-C946A1808069}" type="slidenum">
              <a:rPr lang="en-US" smtClean="0"/>
              <a:pPr/>
              <a:t>156</a:t>
            </a:fld>
            <a:endParaRPr lang="en-US" smtClean="0"/>
          </a:p>
        </p:txBody>
      </p:sp>
      <p:sp>
        <p:nvSpPr>
          <p:cNvPr id="23558" name="Rectangle 2"/>
          <p:cNvSpPr>
            <a:spLocks noGrp="1" noRot="1" noChangeAspect="1" noChangeArrowheads="1" noTextEdit="1"/>
          </p:cNvSpPr>
          <p:nvPr>
            <p:ph type="sldImg"/>
          </p:nvPr>
        </p:nvSpPr>
        <p:spPr>
          <a:xfrm>
            <a:off x="1154113" y="701675"/>
            <a:ext cx="4625975" cy="3468688"/>
          </a:xfrm>
          <a:ln/>
        </p:spPr>
      </p:sp>
      <p:sp>
        <p:nvSpPr>
          <p:cNvPr id="23559"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0783974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24579"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C2B2D208-67FA-4E74-9755-1AF3509BEB51}" type="slidenum">
              <a:rPr lang="en-US" smtClean="0"/>
              <a:pPr/>
              <a:t>157</a:t>
            </a:fld>
            <a:endParaRPr lang="en-US" smtClean="0"/>
          </a:p>
        </p:txBody>
      </p:sp>
      <p:sp>
        <p:nvSpPr>
          <p:cNvPr id="24582" name="Rectangle 2"/>
          <p:cNvSpPr>
            <a:spLocks noGrp="1" noRot="1" noChangeAspect="1" noChangeArrowheads="1" noTextEdit="1"/>
          </p:cNvSpPr>
          <p:nvPr>
            <p:ph type="sldImg"/>
          </p:nvPr>
        </p:nvSpPr>
        <p:spPr>
          <a:xfrm>
            <a:off x="1154113" y="701675"/>
            <a:ext cx="4625975"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smtClean="0"/>
          </a:p>
        </p:txBody>
      </p:sp>
    </p:spTree>
    <p:extLst>
      <p:ext uri="{BB962C8B-B14F-4D97-AF65-F5344CB8AC3E}">
        <p14:creationId xmlns:p14="http://schemas.microsoft.com/office/powerpoint/2010/main" val="142075348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158</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3604284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159</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1872120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160</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4750198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161</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9864953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November 2017</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162</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0901353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163</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98935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802.11-18/0304r1</a:t>
            </a:r>
            <a:endParaRPr lang="en-US" dirty="0"/>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8</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1601378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164</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00315255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165</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010313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166</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58160700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167</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7562049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40963"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3E5D11F-20FA-4889-9D94-08C3D54988E1}" type="slidenum">
              <a:rPr lang="en-US" smtClean="0"/>
              <a:pPr/>
              <a:t>168</a:t>
            </a:fld>
            <a:endParaRPr lang="en-US" smtClean="0"/>
          </a:p>
        </p:txBody>
      </p:sp>
      <p:sp>
        <p:nvSpPr>
          <p:cNvPr id="40966" name="Rectangle 2"/>
          <p:cNvSpPr>
            <a:spLocks noGrp="1" noRot="1" noChangeAspect="1" noChangeArrowheads="1" noTextEdit="1"/>
          </p:cNvSpPr>
          <p:nvPr>
            <p:ph type="sldImg"/>
          </p:nvPr>
        </p:nvSpPr>
        <p:spPr>
          <a:xfrm>
            <a:off x="1154113" y="701675"/>
            <a:ext cx="4625975" cy="3468688"/>
          </a:xfrm>
          <a:ln/>
        </p:spPr>
      </p:sp>
      <p:sp>
        <p:nvSpPr>
          <p:cNvPr id="40967"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2182944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169</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0146648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170</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2866609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171</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8984744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172</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64680020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802.11-18/0304r1</a:t>
            </a:r>
            <a:endParaRPr lang="en-US" sz="1400" smtClean="0"/>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March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173</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755710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802.11-18/0304r1</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9</a:t>
            </a:fld>
            <a:endParaRPr lang="en-US"/>
          </a:p>
        </p:txBody>
      </p:sp>
      <p:sp>
        <p:nvSpPr>
          <p:cNvPr id="18433"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116619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smtClean="0"/>
              <a:t>doc.: IEEE 802.11-18/0304r1</a:t>
            </a:r>
            <a:endParaRPr lang="en-GB" altLang="en-US" sz="1400" smtClean="0"/>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endParaRPr lang="en-GB" altLang="en-US" sz="1400" smtClean="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smtClean="0"/>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174</a:t>
            </a:fld>
            <a:endParaRPr lang="en-GB" altLang="en-US"/>
          </a:p>
        </p:txBody>
      </p:sp>
      <p:sp>
        <p:nvSpPr>
          <p:cNvPr id="9222" name="Rectangle 2"/>
          <p:cNvSpPr>
            <a:spLocks noGrp="1" noRot="1" noChangeAspect="1" noChangeArrowheads="1" noTextEdit="1"/>
          </p:cNvSpPr>
          <p:nvPr>
            <p:ph type="sldImg"/>
          </p:nvPr>
        </p:nvSpPr>
        <p:spPr>
          <a:xfrm>
            <a:off x="922338" y="750888"/>
            <a:ext cx="4949825"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806617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802.11-18/0304r1</a:t>
            </a:r>
            <a:endParaRPr lang="en-US" altLang="en-US" sz="1400" smtClean="0">
              <a:ea typeface="ＭＳ Ｐゴシック" panose="020B0600070205080204" pitchFamily="34" charset="-128"/>
            </a:endParaRP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175</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7093573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802.11-18/0304r1</a:t>
            </a:r>
            <a:endParaRPr lang="en-US" altLang="en-US" sz="1400" smtClean="0">
              <a:ea typeface="ＭＳ Ｐゴシック" panose="020B0600070205080204" pitchFamily="34" charset="-128"/>
            </a:endParaRP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176</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0354415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802.11-18/0304r1</a:t>
            </a:r>
            <a:endParaRPr lang="en-US" altLang="en-US" sz="1400" smtClean="0">
              <a:ea typeface="ＭＳ Ｐゴシック" panose="020B0600070205080204" pitchFamily="34" charset="-128"/>
            </a:endParaRP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177</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468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FF75A2-6F5B-4D4B-A1CF-EDEEA4E4B5D9}" type="slidenum">
              <a:rPr lang="en-US"/>
              <a:pPr>
                <a:defRPr/>
              </a:pPr>
              <a:t>‹#›</a:t>
            </a:fld>
            <a:endParaRPr lang="en-US"/>
          </a:p>
        </p:txBody>
      </p:sp>
    </p:spTree>
    <p:extLst>
      <p:ext uri="{BB962C8B-B14F-4D97-AF65-F5344CB8AC3E}">
        <p14:creationId xmlns:p14="http://schemas.microsoft.com/office/powerpoint/2010/main" val="145100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AEE1C41-13CA-4068-AF87-F2963A445E35}" type="slidenum">
              <a:rPr lang="en-US"/>
              <a:pPr>
                <a:defRPr/>
              </a:pPr>
              <a:t>‹#›</a:t>
            </a:fld>
            <a:endParaRPr lang="en-US"/>
          </a:p>
        </p:txBody>
      </p:sp>
    </p:spTree>
    <p:extLst>
      <p:ext uri="{BB962C8B-B14F-4D97-AF65-F5344CB8AC3E}">
        <p14:creationId xmlns:p14="http://schemas.microsoft.com/office/powerpoint/2010/main" val="69070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6B1EE72-AEBD-4C27-8447-805D14E1A4F6}" type="slidenum">
              <a:rPr lang="en-US"/>
              <a:pPr>
                <a:defRPr/>
              </a:pPr>
              <a:t>‹#›</a:t>
            </a:fld>
            <a:endParaRPr lang="en-US"/>
          </a:p>
        </p:txBody>
      </p:sp>
    </p:spTree>
    <p:extLst>
      <p:ext uri="{BB962C8B-B14F-4D97-AF65-F5344CB8AC3E}">
        <p14:creationId xmlns:p14="http://schemas.microsoft.com/office/powerpoint/2010/main" val="499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AC10F9D-9D4C-4E46-A08D-B0355AB774B1}" type="slidenum">
              <a:rPr lang="en-US"/>
              <a:pPr>
                <a:defRPr/>
              </a:pPr>
              <a:t>‹#›</a:t>
            </a:fld>
            <a:endParaRPr lang="en-US"/>
          </a:p>
        </p:txBody>
      </p:sp>
    </p:spTree>
    <p:extLst>
      <p:ext uri="{BB962C8B-B14F-4D97-AF65-F5344CB8AC3E}">
        <p14:creationId xmlns:p14="http://schemas.microsoft.com/office/powerpoint/2010/main" val="211801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979" y="685801"/>
            <a:ext cx="7764897" cy="1058863"/>
          </a:xfrm>
        </p:spPr>
        <p:txBody>
          <a:bodyPr/>
          <a:lstStyle/>
          <a:p>
            <a:r>
              <a:rPr lang="en-US" smtClean="0"/>
              <a:t>Click to edit Master title style</a:t>
            </a:r>
            <a:endParaRPr lang="en-GB"/>
          </a:p>
        </p:txBody>
      </p:sp>
      <p:sp>
        <p:nvSpPr>
          <p:cNvPr id="3" name="Slide Number Placeholder 2"/>
          <p:cNvSpPr>
            <a:spLocks noGrp="1"/>
          </p:cNvSpPr>
          <p:nvPr>
            <p:ph type="sldNum" idx="10"/>
          </p:nvPr>
        </p:nvSpPr>
        <p:spPr>
          <a:xfrm>
            <a:off x="4111367" y="6475414"/>
            <a:ext cx="535403" cy="184666"/>
          </a:xfrm>
        </p:spPr>
        <p:txBody>
          <a:bodyPr/>
          <a:lstStyle>
            <a:lvl1pPr>
              <a:defRPr/>
            </a:lvl1pPr>
          </a:lstStyle>
          <a:p>
            <a:r>
              <a:rPr lang="en-US" altLang="en-US"/>
              <a:t>Slide </a:t>
            </a:r>
            <a:fld id="{76B1BD20-9471-4625-941C-2350EE4E4406}" type="slidenum">
              <a:rPr lang="en-US" altLang="en-US"/>
              <a:pPr/>
              <a:t>‹#›</a:t>
            </a:fld>
            <a:endParaRPr lang="en-US" altLang="en-US"/>
          </a:p>
        </p:txBody>
      </p:sp>
      <p:sp>
        <p:nvSpPr>
          <p:cNvPr id="4" name="Footer Placeholder 3"/>
          <p:cNvSpPr>
            <a:spLocks noGrp="1"/>
          </p:cNvSpPr>
          <p:nvPr>
            <p:ph type="ftr" idx="11"/>
          </p:nvPr>
        </p:nvSpPr>
        <p:spPr>
          <a:xfrm>
            <a:off x="5801901" y="6475414"/>
            <a:ext cx="2734723" cy="184666"/>
          </a:xfrm>
        </p:spPr>
        <p:txBody>
          <a:bodyPr/>
          <a:lstStyle>
            <a:lvl1pPr>
              <a:defRPr/>
            </a:lvl1pPr>
          </a:lstStyle>
          <a:p>
            <a:r>
              <a:rPr lang="en-US" altLang="en-US" smtClean="0"/>
              <a:t>Adrian Stephens, Intel Corporation</a:t>
            </a:r>
            <a:endParaRPr lang="en-US" altLang="en-US"/>
          </a:p>
        </p:txBody>
      </p:sp>
      <p:sp>
        <p:nvSpPr>
          <p:cNvPr id="5" name="Date Placeholder 4"/>
          <p:cNvSpPr>
            <a:spLocks noGrp="1"/>
          </p:cNvSpPr>
          <p:nvPr>
            <p:ph type="dt" idx="12"/>
          </p:nvPr>
        </p:nvSpPr>
        <p:spPr>
          <a:xfrm>
            <a:off x="696698" y="264339"/>
            <a:ext cx="1182055" cy="276999"/>
          </a:xfrm>
        </p:spPr>
        <p:txBody>
          <a:bodyPr/>
          <a:lstStyle>
            <a:lvl1pPr>
              <a:defRPr/>
            </a:lvl1pPr>
          </a:lstStyle>
          <a:p>
            <a:r>
              <a:rPr lang="en-US" altLang="en-US" smtClean="0"/>
              <a:t>March 2018</a:t>
            </a:r>
            <a:endParaRPr lang="en-US" altLang="en-US"/>
          </a:p>
        </p:txBody>
      </p:sp>
    </p:spTree>
    <p:extLst>
      <p:ext uri="{BB962C8B-B14F-4D97-AF65-F5344CB8AC3E}">
        <p14:creationId xmlns:p14="http://schemas.microsoft.com/office/powerpoint/2010/main" val="4269887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19CDBFA-76A2-4597-AA38-8543ED035B58}" type="slidenum">
              <a:rPr lang="en-US"/>
              <a:pPr>
                <a:defRPr/>
              </a:pPr>
              <a:t>‹#›</a:t>
            </a:fld>
            <a:endParaRPr lang="en-US"/>
          </a:p>
        </p:txBody>
      </p:sp>
    </p:spTree>
    <p:extLst>
      <p:ext uri="{BB962C8B-B14F-4D97-AF65-F5344CB8AC3E}">
        <p14:creationId xmlns:p14="http://schemas.microsoft.com/office/powerpoint/2010/main" val="1170128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81101DF-3CCF-4DBE-9F6F-C2C8287AACB7}" type="slidenum">
              <a:rPr lang="en-US"/>
              <a:pPr>
                <a:defRPr/>
              </a:pPr>
              <a:t>‹#›</a:t>
            </a:fld>
            <a:endParaRPr lang="en-US"/>
          </a:p>
        </p:txBody>
      </p:sp>
    </p:spTree>
    <p:extLst>
      <p:ext uri="{BB962C8B-B14F-4D97-AF65-F5344CB8AC3E}">
        <p14:creationId xmlns:p14="http://schemas.microsoft.com/office/powerpoint/2010/main" val="31438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EDB990D-5677-42C3-8409-B86316F68D9F}" type="slidenum">
              <a:rPr lang="en-US"/>
              <a:pPr>
                <a:defRPr/>
              </a:pPr>
              <a:t>‹#›</a:t>
            </a:fld>
            <a:endParaRPr lang="en-US"/>
          </a:p>
        </p:txBody>
      </p:sp>
    </p:spTree>
    <p:extLst>
      <p:ext uri="{BB962C8B-B14F-4D97-AF65-F5344CB8AC3E}">
        <p14:creationId xmlns:p14="http://schemas.microsoft.com/office/powerpoint/2010/main" val="102849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6E0127D-EA26-47D7-BEDD-43594B1CA0D8}" type="slidenum">
              <a:rPr lang="en-US"/>
              <a:pPr>
                <a:defRPr/>
              </a:pPr>
              <a:t>‹#›</a:t>
            </a:fld>
            <a:endParaRPr lang="en-US"/>
          </a:p>
        </p:txBody>
      </p:sp>
    </p:spTree>
    <p:extLst>
      <p:ext uri="{BB962C8B-B14F-4D97-AF65-F5344CB8AC3E}">
        <p14:creationId xmlns:p14="http://schemas.microsoft.com/office/powerpoint/2010/main" val="358492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AC8A6EB5-1BF3-4B79-A25A-A80C2579D0D2}" type="slidenum">
              <a:rPr lang="en-US"/>
              <a:pPr>
                <a:defRPr/>
              </a:pPr>
              <a:t>‹#›</a:t>
            </a:fld>
            <a:endParaRPr lang="en-US"/>
          </a:p>
        </p:txBody>
      </p:sp>
    </p:spTree>
    <p:extLst>
      <p:ext uri="{BB962C8B-B14F-4D97-AF65-F5344CB8AC3E}">
        <p14:creationId xmlns:p14="http://schemas.microsoft.com/office/powerpoint/2010/main" val="33634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Slide </a:t>
            </a:r>
            <a:fld id="{0A3E2874-852B-40F2-A72B-30C3B22A2F27}" type="slidenum">
              <a:rPr lang="en-US"/>
              <a:pPr>
                <a:defRPr/>
              </a:pPr>
              <a:t>‹#›</a:t>
            </a:fld>
            <a:endParaRPr lang="en-US" dirty="0"/>
          </a:p>
        </p:txBody>
      </p:sp>
    </p:spTree>
    <p:extLst>
      <p:ext uri="{BB962C8B-B14F-4D97-AF65-F5344CB8AC3E}">
        <p14:creationId xmlns:p14="http://schemas.microsoft.com/office/powerpoint/2010/main" val="20855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B4D0AE-50A3-4374-B97B-94DD77DA913C}" type="slidenum">
              <a:rPr lang="en-US"/>
              <a:pPr>
                <a:defRPr/>
              </a:pPr>
              <a:t>‹#›</a:t>
            </a:fld>
            <a:endParaRPr lang="en-US"/>
          </a:p>
        </p:txBody>
      </p:sp>
    </p:spTree>
    <p:extLst>
      <p:ext uri="{BB962C8B-B14F-4D97-AF65-F5344CB8AC3E}">
        <p14:creationId xmlns:p14="http://schemas.microsoft.com/office/powerpoint/2010/main" val="32743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2018</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A5BC343-D255-4229-A3C1-C2A825309C06}" type="slidenum">
              <a:rPr lang="en-US"/>
              <a:pPr>
                <a:defRPr/>
              </a:pPr>
              <a:t>‹#›</a:t>
            </a:fld>
            <a:endParaRPr lang="en-US"/>
          </a:p>
        </p:txBody>
      </p:sp>
    </p:spTree>
    <p:extLst>
      <p:ext uri="{BB962C8B-B14F-4D97-AF65-F5344CB8AC3E}">
        <p14:creationId xmlns:p14="http://schemas.microsoft.com/office/powerpoint/2010/main" val="41051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smtClean="0"/>
              <a:t>March 2018</a:t>
            </a:r>
            <a:endParaRPr lang="en-US" dirty="0"/>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Adrian Stephens, Intel Corporation</a:t>
            </a:r>
            <a:endParaRPr lang="en-US"/>
          </a:p>
        </p:txBody>
      </p:sp>
      <p:sp>
        <p:nvSpPr>
          <p:cNvPr id="1030" name="Rectangle 6"/>
          <p:cNvSpPr>
            <a:spLocks noGrp="1" noChangeArrowheads="1"/>
          </p:cNvSpPr>
          <p:nvPr>
            <p:ph type="sldNum" sz="quarter" idx="4"/>
          </p:nvPr>
        </p:nvSpPr>
        <p:spPr bwMode="auto">
          <a:xfrm>
            <a:off x="4338392" y="6475413"/>
            <a:ext cx="5434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dirty="0" smtClean="0"/>
              <a:t>Slide </a:t>
            </a:r>
            <a:fld id="{F5DBBF94-17B0-4983-A36A-09B6DE690826}" type="slidenum">
              <a:rPr lang="en-US" smtClean="0"/>
              <a:pPr>
                <a:defRPr/>
              </a:pPr>
              <a:t>‹#›</a:t>
            </a:fld>
            <a:endParaRPr lang="en-US" dirty="0"/>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802.11-18/0304r1</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Report</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mentor.ieee.org/802.11/dcn/18/11-18-0286-06-00ax-tgax-march-2018-meeting-agenda.pptx"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3.emf"/><Relationship Id="rId4" Type="http://schemas.openxmlformats.org/officeDocument/2006/relationships/oleObject" Target="../embeddings/Microsoft_Word_97_-_2003_Document4.doc"/></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4.emf"/><Relationship Id="rId4" Type="http://schemas.openxmlformats.org/officeDocument/2006/relationships/oleObject" Target="../embeddings/Microsoft_Word_97_-_2003_Document5.doc"/></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12.vml"/><Relationship Id="rId5" Type="http://schemas.openxmlformats.org/officeDocument/2006/relationships/image" Target="../media/image15.emf"/><Relationship Id="rId4" Type="http://schemas.openxmlformats.org/officeDocument/2006/relationships/oleObject" Target="../embeddings/Microsoft_Word_97_-_2003_Document6.doc"/></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6.png"/><Relationship Id="rId4" Type="http://schemas.openxmlformats.org/officeDocument/2006/relationships/oleObject" Target="../embeddings/Microsoft_Word_97_-_2003_Document7.doc"/></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Microsoft_Word_97_-_2003_Document8.doc"/><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7.e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1/dcn/18/11-18-0559-01-00lc-response-to-comments-on-lc-sg-par-and-csd.pptx"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8.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hyperlink" Target="http://standards.ieee.org/resources/antitrust-guidelines.pdf" TargetMode="External"/><Relationship Id="rId2" Type="http://schemas.openxmlformats.org/officeDocument/2006/relationships/hyperlink" Target="http://standards.ieee.org/faqs/affiliationFAQ.html" TargetMode="External"/><Relationship Id="rId1" Type="http://schemas.openxmlformats.org/officeDocument/2006/relationships/slideLayout" Target="../slideLayouts/slideLayout2.xml"/><Relationship Id="rId5" Type="http://schemas.openxmlformats.org/officeDocument/2006/relationships/hyperlink" Target="http://www.ieee802.org/devdocs.shtml" TargetMode="External"/><Relationship Id="rId4" Type="http://schemas.openxmlformats.org/officeDocument/2006/relationships/hyperlink" Target="http://www.ieee.org/portal/cms_docs/about/CoE_poster.pdf" TargetMode="Externa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s://mentor.ieee.org/802.18/dcn/18/18-18-0021-00-0000-nprm-fcc-18-18.docx" TargetMode="External"/><Relationship Id="rId2" Type="http://schemas.openxmlformats.org/officeDocument/2006/relationships/hyperlink" Target="https://mentor.ieee.org/802.18/dcn/18/18-18-0022-00-0000-draft-nprm-for-95-3000-ghz.pdf"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9.emf"/><Relationship Id="rId4" Type="http://schemas.openxmlformats.org/officeDocument/2006/relationships/oleObject" Target="../embeddings/oleObject8.bin"/></Relationships>
</file>

<file path=ppt/slides/_rels/slide151.xml.rels><?xml version="1.0" encoding="UTF-8" standalone="yes"?>
<Relationships xmlns="http://schemas.openxmlformats.org/package/2006/relationships"><Relationship Id="rId3" Type="http://schemas.openxmlformats.org/officeDocument/2006/relationships/hyperlink" Target="https://mentor.ieee.org/802.24/dcn/18/24-18-0007-01-0000-march-2018-meeting-presentation.pptx" TargetMode="External"/><Relationship Id="rId2" Type="http://schemas.openxmlformats.org/officeDocument/2006/relationships/hyperlink" Target="https://mentor.ieee.org/802.24/dcn/18/24-18-0006-02-0000-march-2018-agenda.xlsx" TargetMode="Externa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0.emf"/><Relationship Id="rId4" Type="http://schemas.openxmlformats.org/officeDocument/2006/relationships/oleObject" Target="../embeddings/oleObject9.bin"/></Relationships>
</file>

<file path=ppt/slides/_rels/slide153.xml.rels><?xml version="1.0" encoding="UTF-8" standalone="yes"?>
<Relationships xmlns="http://schemas.openxmlformats.org/package/2006/relationships"><Relationship Id="rId3" Type="http://schemas.openxmlformats.org/officeDocument/2006/relationships/hyperlink" Target="https://mentor.ieee.org/omniran/documents" TargetMode="External"/><Relationship Id="rId2" Type="http://schemas.openxmlformats.org/officeDocument/2006/relationships/hyperlink" Target="https://1.ieee802.org/omniran/" TargetMode="External"/><Relationship Id="rId1" Type="http://schemas.openxmlformats.org/officeDocument/2006/relationships/slideLayout" Target="../slideLayouts/slideLayout2.xml"/><Relationship Id="rId5" Type="http://schemas.openxmlformats.org/officeDocument/2006/relationships/hyperlink" Target="https://development.standards.ieee.org/get-file/P802.1CF.pdf?t=81644900003" TargetMode="External"/><Relationship Id="rId4" Type="http://schemas.openxmlformats.org/officeDocument/2006/relationships/hyperlink" Target="http://www.ieee802.org/1/files/private/cf-drafts/d1/802-1cf-d1-0.pdf" TargetMode="Externa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1.emf"/><Relationship Id="rId4" Type="http://schemas.openxmlformats.org/officeDocument/2006/relationships/oleObject" Target="../embeddings/Microsoft_Word_97_-_2003_Document9.doc"/></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tools.ietf.org/dailydose/" TargetMode="Externa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59.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s://datatracker.ietf.org/wg/ipwave/charter/" TargetMode="External"/><Relationship Id="rId4" Type="http://schemas.openxmlformats.org/officeDocument/2006/relationships/hyperlink" Target="https://datatracker.ietf.org/doc/draft-ietf-opsawg-capwap-alt-tunne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8" Type="http://schemas.openxmlformats.org/officeDocument/2006/relationships/hyperlink" Target="https://mentor.ieee.org/802.11/dcn/18/11-18-0354-00-000m-qos-mapping-comment.pptx" TargetMode="External"/><Relationship Id="rId3" Type="http://schemas.openxmlformats.org/officeDocument/2006/relationships/hyperlink" Target="https://www.ietf.org/blog/blind-men-and-elephant/" TargetMode="External"/><Relationship Id="rId7" Type="http://schemas.openxmlformats.org/officeDocument/2006/relationships/hyperlink" Target="https://tools.ietf.org/html/rfc8325"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hyperlink" Target="https://tools.ietf.org/html/draft-deconinck-multipath-quic-00" TargetMode="External"/><Relationship Id="rId5" Type="http://schemas.openxmlformats.org/officeDocument/2006/relationships/hyperlink" Target="https://www.usenix.org/system/files/conference/atc17/atc17-hoiland-jorgensen.pdf" TargetMode="External"/><Relationship Id="rId4" Type="http://schemas.openxmlformats.org/officeDocument/2006/relationships/hyperlink" Target="https://tools.ietf.org/html/rfc8290" TargetMode="External"/></Relationships>
</file>

<file path=ppt/slides/_rels/slide161.xml.rels><?xml version="1.0" encoding="UTF-8" standalone="yes"?>
<Relationships xmlns="http://schemas.openxmlformats.org/package/2006/relationships"><Relationship Id="rId8" Type="http://schemas.openxmlformats.org/officeDocument/2006/relationships/hyperlink" Target="https://datatracker.ietf.org/wg/mls/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ila/about/"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datatracker.ietf.org/wg/coms/about/" TargetMode="External"/><Relationship Id="rId5" Type="http://schemas.openxmlformats.org/officeDocument/2006/relationships/hyperlink" Target="https://datatracker.ietf.org/wg/teep/about/" TargetMode="External"/><Relationship Id="rId4" Type="http://schemas.openxmlformats.org/officeDocument/2006/relationships/hyperlink" Target="https://datatracker.ietf.org/wg/iasa20/about/" TargetMode="External"/></Relationships>
</file>

<file path=ppt/slides/_rels/slide162.xml.rels><?xml version="1.0" encoding="UTF-8" standalone="yes"?>
<Relationships xmlns="http://schemas.openxmlformats.org/package/2006/relationships"><Relationship Id="rId8" Type="http://schemas.openxmlformats.org/officeDocument/2006/relationships/hyperlink" Target="https://datatracker.ietf.org/doc/charter-ietf-taps/"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wg/lsvr/about/"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s://datatracker.ietf.org/doc/charter-ietf-lsr/" TargetMode="External"/><Relationship Id="rId5" Type="http://schemas.openxmlformats.org/officeDocument/2006/relationships/hyperlink" Target="https://datatracker.ietf.org/doc/charter-ietf-emu/" TargetMode="External"/><Relationship Id="rId4" Type="http://schemas.openxmlformats.org/officeDocument/2006/relationships/hyperlink" Target="https://datatracker.ietf.org/doc/charter-ietf-dhc/" TargetMode="External"/></Relationships>
</file>

<file path=ppt/slides/_rels/slide163.xml.rels><?xml version="1.0" encoding="UTF-8" standalone="yes"?>
<Relationships xmlns="http://schemas.openxmlformats.org/package/2006/relationships"><Relationship Id="rId3" Type="http://schemas.openxmlformats.org/officeDocument/2006/relationships/hyperlink" Target="https://tools.ietf.org/html/draft-ietf-6lo-rfc6775-update-11"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hyperlink" Target="mailto:6lo@ietf.org" TargetMode="External"/></Relationships>
</file>

<file path=ppt/slides/_rels/slide164.xml.rels><?xml version="1.0" encoding="UTF-8" standalone="yes"?>
<Relationships xmlns="http://schemas.openxmlformats.org/package/2006/relationships"><Relationship Id="rId3" Type="http://schemas.openxmlformats.org/officeDocument/2006/relationships/hyperlink" Target="https://www.ietf.org/blog/2017/04/yang-catalog-latest-development-ietf-98-hackathon/Insights"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hyperlink" Target="https://yangcatalog.org/" TargetMode="External"/></Relationships>
</file>

<file path=ppt/slides/_rels/slide165.xml.rels><?xml version="1.0" encoding="UTF-8" standalone="yes"?>
<Relationships xmlns="http://schemas.openxmlformats.org/package/2006/relationships"><Relationship Id="rId3" Type="http://schemas.openxmlformats.org/officeDocument/2006/relationships/hyperlink" Target="https://mentor.ieee.org/802.11/dcn/15/11-15-1261-02-0arc-mulicast-performance-optimization-features-overview-for-ietf-nov-2015.ppt" TargetMode="External"/><Relationship Id="rId7" Type="http://schemas.openxmlformats.org/officeDocument/2006/relationships/hyperlink" Target="https://www.ietf.org/proceedings/98/slides/slides-98-intarea-80211-multicast-testbed-and-results-00.pdf"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www.ietf.org/id/draft-mcbride-mboned-wifi-mcast-problem-statement-01.txt" TargetMode="External"/><Relationship Id="rId5" Type="http://schemas.openxmlformats.org/officeDocument/2006/relationships/hyperlink" Target="https://tools.ietf.org/html/draft-perkins-intarea-multicast-ieee802-03" TargetMode="External"/><Relationship Id="rId4" Type="http://schemas.openxmlformats.org/officeDocument/2006/relationships/hyperlink" Target="http://www.ieee802.org/11/email/stds-802-11/msg01838.html" TargetMode="External"/></Relationships>
</file>

<file path=ppt/slides/_rels/slide166.xml.rels><?xml version="1.0" encoding="UTF-8" standalone="yes"?>
<Relationships xmlns="http://schemas.openxmlformats.org/package/2006/relationships"><Relationship Id="rId8" Type="http://schemas.openxmlformats.org/officeDocument/2006/relationships/hyperlink" Target="https://tools.ietf.org/html/draft-jjmb-v6ops-unique-ipv6-prefix-per-host-00" TargetMode="External"/><Relationship Id="rId3" Type="http://schemas.openxmlformats.org/officeDocument/2006/relationships/hyperlink" Target="http://datatracker.ietf.org/wg/6lo/charter/" TargetMode="External"/><Relationship Id="rId7" Type="http://schemas.openxmlformats.org/officeDocument/2006/relationships/hyperlink" Target="https://tools.ietf.org/html/draft-thubert-6lo-backbone-router-02"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6" Type="http://schemas.openxmlformats.org/officeDocument/2006/relationships/hyperlink" Target="https://tools.ietf.org/html/draft-thubert-6lo-routing-dispatch-06" TargetMode="External"/><Relationship Id="rId11" Type="http://schemas.openxmlformats.org/officeDocument/2006/relationships/hyperlink" Target="http://datatracker.ietf.org/wg/core/" TargetMode="External"/><Relationship Id="rId5" Type="http://schemas.openxmlformats.org/officeDocument/2006/relationships/hyperlink" Target="http://datatracker.ietf.org/doc/draft-delcarpio-6lo-wlanah/" TargetMode="External"/><Relationship Id="rId10" Type="http://schemas.openxmlformats.org/officeDocument/2006/relationships/hyperlink" Target="https://tools.ietf.org/html/draft-ietf-6lo-ethertype-request-01" TargetMode="External"/><Relationship Id="rId4" Type="http://schemas.openxmlformats.org/officeDocument/2006/relationships/hyperlink" Target="https://mentor.ieee.org/802.11/dcn/15/11-15-1085-00-0wng-6lowpan-over-802-11.pptx" TargetMode="External"/><Relationship Id="rId9" Type="http://schemas.openxmlformats.org/officeDocument/2006/relationships/hyperlink" Target="http://datatracker.ietf.org/wg/roll/" TargetMode="External"/></Relationships>
</file>

<file path=ppt/slides/_rels/slide167.xml.rels><?xml version="1.0" encoding="UTF-8" standalone="yes"?>
<Relationships xmlns="http://schemas.openxmlformats.org/package/2006/relationships"><Relationship Id="rId3" Type="http://schemas.openxmlformats.org/officeDocument/2006/relationships/hyperlink" Target="https://datatracker.ietf.org/wg/capport/charter/"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hyperlink" Target="https://datatracker.ietf.org/doc/draft-ietf-capport-architecture/" TargetMode="External"/><Relationship Id="rId4" Type="http://schemas.openxmlformats.org/officeDocument/2006/relationships/hyperlink" Target="https://datatracker.ietf.org/doc/draft-ietf-capport-api/" TargetMode="External"/></Relationships>
</file>

<file path=ppt/slides/_rels/slide168.xml.rels><?xml version="1.0" encoding="UTF-8" standalone="yes"?>
<Relationships xmlns="http://schemas.openxmlformats.org/package/2006/relationships"><Relationship Id="rId3" Type="http://schemas.openxmlformats.org/officeDocument/2006/relationships/hyperlink" Target="http://datatracker.ietf.org/wg/radext/"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hyperlink" Target="https://datatracker.ietf.org/doc/draft-ietf-radext-coa-proxy/" TargetMode="External"/></Relationships>
</file>

<file path=ppt/slides/_rels/slide169.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85.xml"/><Relationship Id="rId1" Type="http://schemas.openxmlformats.org/officeDocument/2006/relationships/slideLayout" Target="../slideLayouts/slideLayout2.xml"/><Relationship Id="rId6" Type="http://schemas.openxmlformats.org/officeDocument/2006/relationships/hyperlink" Target="https://datatracker.ietf.org/doc/rfc7548/" TargetMode="External"/><Relationship Id="rId5" Type="http://schemas.openxmlformats.org/officeDocument/2006/relationships/hyperlink" Target="https://tools.ietf.org/html/rfc6632" TargetMode="External"/><Relationship Id="rId4" Type="http://schemas.openxmlformats.org/officeDocument/2006/relationships/hyperlink" Target="https://datatracker.ietf.org/doc/draft-ietf-opsawg-capwap-alt-tunne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entor.ieee.org/802.11/dcn/18/11-18-0531-01-AANI-aani-march-2018-meeting-minutes.docx" TargetMode="External"/><Relationship Id="rId2" Type="http://schemas.openxmlformats.org/officeDocument/2006/relationships/hyperlink" Target="https://mentor.ieee.org/802.11/dcn/18/11-18-0311-03-AANI-aani-sc-agenda-march-2018.pptx" TargetMode="External"/><Relationship Id="rId1" Type="http://schemas.openxmlformats.org/officeDocument/2006/relationships/slideLayout" Target="../slideLayouts/slideLayout2.xml"/><Relationship Id="rId5" Type="http://schemas.openxmlformats.org/officeDocument/2006/relationships/hyperlink" Target="https://mentor.ieee.org/802.11/dcn/18/11-18-0481-00-AANI-3gpp-tsg-sa-status-update.pptx" TargetMode="External"/><Relationship Id="rId4" Type="http://schemas.openxmlformats.org/officeDocument/2006/relationships/hyperlink" Target="https://mentor.ieee.org/802.11/dcn/18/11-18-0517-00-AANI-802-11ax-for-imt-2020-embb-indoor-hotspot-and-dense-urban.pptx" TargetMode="External"/></Relationships>
</file>

<file path=ppt/slides/_rels/slide170.xml.rels><?xml version="1.0" encoding="UTF-8" standalone="yes"?>
<Relationships xmlns="http://schemas.openxmlformats.org/package/2006/relationships"><Relationship Id="rId3" Type="http://schemas.openxmlformats.org/officeDocument/2006/relationships/hyperlink" Target="http://datatracker.ietf.org/wg/tls/charter/"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6" Type="http://schemas.openxmlformats.org/officeDocument/2006/relationships/hyperlink" Target="https://datatracker.ietf.org/doc/draft-ietf-tls-tls13-vectors/" TargetMode="External"/><Relationship Id="rId5" Type="http://schemas.openxmlformats.org/officeDocument/2006/relationships/hyperlink" Target="https://datatracker.ietf.org/doc/draft-ietf-tls-dtls13/" TargetMode="External"/><Relationship Id="rId4" Type="http://schemas.openxmlformats.org/officeDocument/2006/relationships/hyperlink" Target="https://datatracker.ietf.org/doc/draft-ietf-tls-tls13/" TargetMode="External"/></Relationships>
</file>

<file path=ppt/slides/_rels/slide171.xml.rels><?xml version="1.0" encoding="UTF-8" standalone="yes"?>
<Relationships xmlns="http://schemas.openxmlformats.org/package/2006/relationships"><Relationship Id="rId8" Type="http://schemas.openxmlformats.org/officeDocument/2006/relationships/hyperlink" Target="https://datatracker.ietf.org/doc/draft-ietf-detnet-problem-statement/" TargetMode="External"/><Relationship Id="rId3" Type="http://schemas.openxmlformats.org/officeDocument/2006/relationships/hyperlink" Target="https://datatracker.ietf.org/wg/detnet/charter/" TargetMode="External"/><Relationship Id="rId7" Type="http://schemas.openxmlformats.org/officeDocument/2006/relationships/hyperlink" Target="https://datatracker.ietf.org/doc/draft-ietf-detnet-use-cases/"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hyperlink" Target="https://datatracker.ietf.org/doc/draft-ietf-detnet-architecture/" TargetMode="External"/><Relationship Id="rId5" Type="http://schemas.openxmlformats.org/officeDocument/2006/relationships/hyperlink" Target="https://datatracker.ietf.org/doc/draft-ietf-detnet-dp-alt/" TargetMode="External"/><Relationship Id="rId4" Type="http://schemas.openxmlformats.org/officeDocument/2006/relationships/hyperlink" Target="https://datatracker.ietf.org/doc/draft-ietf-detnet-security/" TargetMode="External"/></Relationships>
</file>

<file path=ppt/slides/_rels/slide172.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hyperlink" Target="https://datatracker.ietf.org/doc/draft-ietf-ipwave-ipv6-over-80211ocb/" TargetMode="External"/><Relationship Id="rId4" Type="http://schemas.openxmlformats.org/officeDocument/2006/relationships/hyperlink" Target="https://datatracker.ietf.org/doc/draft-ietf-ipwave-vehicular-networking/" TargetMode="External"/></Relationships>
</file>

<file path=ppt/slides/_rels/slide173.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2.emf"/><Relationship Id="rId4" Type="http://schemas.openxmlformats.org/officeDocument/2006/relationships/oleObject" Target="../embeddings/Microsoft_Word_97_-_2003_Document10.doc"/></Relationships>
</file>

<file path=ppt/slides/_rels/slide175.xml.rels><?xml version="1.0" encoding="UTF-8" standalone="yes"?>
<Relationships xmlns="http://schemas.openxmlformats.org/package/2006/relationships"><Relationship Id="rId3" Type="http://schemas.openxmlformats.org/officeDocument/2006/relationships/hyperlink" Target="https://www.wi-fi.org/news-events/newsroom/wi-fi-certified-optimized-connectivity-enhances-wi-fi-roaming-experience"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6/11-16-1057-01-0000-802-11-imt-2020-5g-sc-proposal.ppt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entor.ieee.org/802.11/dcn/18/11-18-0310-04-0arc-arc-sc-agenda-march-2018.pptx" TargetMode="External"/><Relationship Id="rId7" Type="http://schemas.openxmlformats.org/officeDocument/2006/relationships/hyperlink" Target="https://github.com/YangModels/yan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1.ieee802.org/yangsters/" TargetMode="External"/><Relationship Id="rId5" Type="http://schemas.openxmlformats.org/officeDocument/2006/relationships/hyperlink" Target="https://yangcatalog.org/" TargetMode="External"/><Relationship Id="rId4" Type="http://schemas.openxmlformats.org/officeDocument/2006/relationships/hyperlink" Target="http://www.ieee802.org/1/files/public/docs2017/yang-parsons-open-source-motivation-1217.pd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ietf.org/blog/blind-men-and-elephant/"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8" Type="http://schemas.openxmlformats.org/officeDocument/2006/relationships/hyperlink" Target="http://ieee802.org/1/files/public/docs2018/db-draft-CSD-0118-v01.pdf" TargetMode="External"/><Relationship Id="rId13" Type="http://schemas.openxmlformats.org/officeDocument/2006/relationships/hyperlink" Target="https://mentor.ieee.org/802-ec/dcn/18/ec-18-0013-01-00EC-ieee-p802-3cg-draft-par-modification-request.pdf" TargetMode="External"/><Relationship Id="rId18" Type="http://schemas.openxmlformats.org/officeDocument/2006/relationships/hyperlink" Target="https://mentor.ieee.org/802-ec/dcn/18/ec-18-0018-01-00EC-ieee-p802-3cm-draft-csd.pdf" TargetMode="External"/><Relationship Id="rId26" Type="http://schemas.openxmlformats.org/officeDocument/2006/relationships/hyperlink" Target="https://mentor.ieee.org/802.15/dcn/18/15-18-0040-04-secn-draft-csd-for-4y.docx" TargetMode="External"/><Relationship Id="rId3" Type="http://schemas.openxmlformats.org/officeDocument/2006/relationships/hyperlink" Target="http://www.ieee802.org/1/files/public/docs2017/cv-draft-PAR-1017-v03.pdf" TargetMode="External"/><Relationship Id="rId21" Type="http://schemas.openxmlformats.org/officeDocument/2006/relationships/hyperlink" Target="https://mentor.ieee.org/802.15/dcn/18/15-18-0050-03-0000-802-15-4w-par-draft.pdf" TargetMode="External"/><Relationship Id="rId7" Type="http://schemas.openxmlformats.org/officeDocument/2006/relationships/hyperlink" Target="http://ieee802.org/1/files/public/docs2018/db-draft-PAR-0118-v02.pdf" TargetMode="External"/><Relationship Id="rId12" Type="http://schemas.openxmlformats.org/officeDocument/2006/relationships/hyperlink" Target="http://ieee802.org/1/files/public/docs2018/P60802-draft-CSD-0118-v01.pdf" TargetMode="External"/><Relationship Id="rId17" Type="http://schemas.openxmlformats.org/officeDocument/2006/relationships/hyperlink" Target="https://mentor.ieee.org/802-ec/dcn/18/ec-18-0017-01-00EC-ieee-p802-3cm-draft-par.pdf" TargetMode="External"/><Relationship Id="rId25" Type="http://schemas.openxmlformats.org/officeDocument/2006/relationships/hyperlink" Target="https://mentor.ieee.org/802.15/dcn/18/15-18-0037-03-secn-draft-par-for-4y.pdf" TargetMode="External"/><Relationship Id="rId2" Type="http://schemas.openxmlformats.org/officeDocument/2006/relationships/notesSlide" Target="../notesSlides/notesSlide23.xml"/><Relationship Id="rId16" Type="http://schemas.openxmlformats.org/officeDocument/2006/relationships/hyperlink" Target="https://mentor.ieee.org/802-ec/dcn/18/ec-18-0016-01-00EC-ieee-p802-3ck-draft-csd.pdf" TargetMode="External"/><Relationship Id="rId20" Type="http://schemas.openxmlformats.org/officeDocument/2006/relationships/hyperlink" Target="https://mentor.ieee.org/802.11/dcn/17/11-17-1603-07-00lc-a-csd-proposal-for-light-communications.docx" TargetMode="External"/><Relationship Id="rId29" Type="http://schemas.openxmlformats.org/officeDocument/2006/relationships/hyperlink" Target="https://mentor.ieee.org/802.22/dcn/18/22-18-0005-00-0003-802-22-3-par-modification.docx" TargetMode="External"/><Relationship Id="rId1" Type="http://schemas.openxmlformats.org/officeDocument/2006/relationships/slideLayout" Target="../slideLayouts/slideLayout2.xml"/><Relationship Id="rId6" Type="http://schemas.openxmlformats.org/officeDocument/2006/relationships/hyperlink" Target="http://ieee802.org/1/files/public/docs2018/dc-draft-CSD-0118-v02.pdf" TargetMode="External"/><Relationship Id="rId11" Type="http://schemas.openxmlformats.org/officeDocument/2006/relationships/hyperlink" Target="http://ieee802.org/1/files/public/docs2018/P60802-draft-PAR-0118-v01.pdf" TargetMode="External"/><Relationship Id="rId24" Type="http://schemas.openxmlformats.org/officeDocument/2006/relationships/hyperlink" Target="https://mentor.ieee.org/802.15/dcn/17/15-17-0622-03-fane-proposed-fane-csd.docx" TargetMode="External"/><Relationship Id="rId5" Type="http://schemas.openxmlformats.org/officeDocument/2006/relationships/hyperlink" Target="http://ieee802.org/1/files/public/docs2018/dc-draft-PAR-0118-v03.pdf" TargetMode="External"/><Relationship Id="rId15" Type="http://schemas.openxmlformats.org/officeDocument/2006/relationships/hyperlink" Target="https://mentor.ieee.org/802-ec/dcn/18/ec-18-0015-01-00EC-ieee-p802-3ck-draft-par.pdf" TargetMode="External"/><Relationship Id="rId23" Type="http://schemas.openxmlformats.org/officeDocument/2006/relationships/hyperlink" Target="https://mentor.ieee.org/802.15/dcn/17/15-17-0624-04-fane-fane-proposed-par.pdf" TargetMode="External"/><Relationship Id="rId28" Type="http://schemas.openxmlformats.org/officeDocument/2006/relationships/hyperlink" Target="https://mentor.ieee.org/802.15/dcn/18/15-18-0036-01-0000-draft-csd-154z-elr.docx" TargetMode="External"/><Relationship Id="rId10" Type="http://schemas.openxmlformats.org/officeDocument/2006/relationships/hyperlink" Target="http://www.ieee802.org/1/files/public/docs2018/new-dcb-congdon-draft-congestion-isolation-CSD-0118-v02.pdf" TargetMode="External"/><Relationship Id="rId19" Type="http://schemas.openxmlformats.org/officeDocument/2006/relationships/hyperlink" Target="https://mentor.ieee.org/802.11/dcn/17/11-17-1604-08-00lc-a-par-proposal-for-light-communications.docx" TargetMode="External"/><Relationship Id="rId31" Type="http://schemas.openxmlformats.org/officeDocument/2006/relationships/hyperlink" Target="http://www.ieee802.org/1/files/public/docs2018/x-rev-seaman-draft-par-0218-v01.pdf" TargetMode="External"/><Relationship Id="rId4" Type="http://schemas.openxmlformats.org/officeDocument/2006/relationships/hyperlink" Target="http://www.ieee802.org/1/files/public/docs2017/cv-draft-CSD-0917-v01.pdf" TargetMode="External"/><Relationship Id="rId9" Type="http://schemas.openxmlformats.org/officeDocument/2006/relationships/hyperlink" Target="http://www.ieee802.org/1/files/public/docs2018/new-dcb-congdon-draft-congestion-isolation-PAR-0118-v04.pdf" TargetMode="External"/><Relationship Id="rId14" Type="http://schemas.openxmlformats.org/officeDocument/2006/relationships/hyperlink" Target="https://mentor.ieee.org/802-ec/dcn/18/ec-18-0014-01-00EC-ieee-p802-3cg-draft-csd-modifications.pdf" TargetMode="External"/><Relationship Id="rId22" Type="http://schemas.openxmlformats.org/officeDocument/2006/relationships/hyperlink" Target="https://mentor.ieee.org/802.15/dcn/18/15-18-0053-02-lpwa-csd-for-802-15-4w-lpwan-phy.docx" TargetMode="External"/><Relationship Id="rId27" Type="http://schemas.openxmlformats.org/officeDocument/2006/relationships/hyperlink" Target="https://mentor.ieee.org/802.15/dcn/18/15-18-0059-01-0elr-802-15-4z-elr-par-draft.pdf" TargetMode="External"/><Relationship Id="rId30" Type="http://schemas.openxmlformats.org/officeDocument/2006/relationships/hyperlink" Target="https://mentor.ieee.org/802.22/dcn/14/22-14-0061-07-0003-802-22-spectrum-characterization-and-occupancy-sensing-csd.docx"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ec/dcn/18/ec-18-0018-01-00EC-ieee-p802-3cm-draft-csd.pdf" TargetMode="External"/><Relationship Id="rId2" Type="http://schemas.openxmlformats.org/officeDocument/2006/relationships/hyperlink" Target="https://mentor.ieee.org/802-ec/dcn/18/ec-18-0017-01-00EC-ieee-p802-3cm-draft-par.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mentor.ieee.org/802.15/dcn/18/15-18-0053-02-lpwa-csd-for-802-15-4w-lpwan-phy.docx" TargetMode="External"/><Relationship Id="rId2" Type="http://schemas.openxmlformats.org/officeDocument/2006/relationships/hyperlink" Target="https://mentor.ieee.org/802.15/dcn/18/15-18-0050-03-0000-802-15-4w-par-draft.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15/dcn/18/15-18-0053-02-lpwa-csd-for-802-15-4w-lpwan-phy.docx" TargetMode="External"/><Relationship Id="rId2" Type="http://schemas.openxmlformats.org/officeDocument/2006/relationships/hyperlink" Target="https://mentor.ieee.org/802.15/dcn/18/15-18-0050-03-0000-802-15-4w-par-draft.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mentor.ieee.org/802.15/dcn/17/15-17-0622-03-fane-proposed-fane-csd.docx" TargetMode="External"/><Relationship Id="rId2" Type="http://schemas.openxmlformats.org/officeDocument/2006/relationships/hyperlink" Target="https://mentor.ieee.org/802.15/dcn/17/15-17-0624-04-fane-fane-proposed-par.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5/dcn/18/15-18-0040-04-secn-draft-csd-for-4y.docx" TargetMode="External"/><Relationship Id="rId2" Type="http://schemas.openxmlformats.org/officeDocument/2006/relationships/hyperlink" Target="https://mentor.ieee.org/802.15/dcn/18/15-18-0037-03-secn-draft-par-for-4y.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5/dcn/18/15-18-0040-04-secn-draft-csd-for-4y.docx" TargetMode="External"/><Relationship Id="rId2" Type="http://schemas.openxmlformats.org/officeDocument/2006/relationships/hyperlink" Target="https://mentor.ieee.org/802.15/dcn/18/15-18-0037-03-secn-draft-par-for-4y.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entor.ieee.org/802.15/dcn/18/15-18-0036-01-0000-draft-csd-154z-elr.docx" TargetMode="External"/><Relationship Id="rId2" Type="http://schemas.openxmlformats.org/officeDocument/2006/relationships/hyperlink" Target="https://mentor.ieee.org/802.15/dcn/18/15-18-0059-01-0elr-802-15-4z-elr-par-draft.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ieee802.org/1/files/public/docs2017/cv-draft-CSD-0917-v01.pdf" TargetMode="External"/><Relationship Id="rId2" Type="http://schemas.openxmlformats.org/officeDocument/2006/relationships/hyperlink" Target="http://www.ieee802.org/1/files/public/docs2017/cv-draft-PAR-1017-v03.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ec/dcn/18/ec-18-0016-01-00EC-ieee-p802-3ck-draft-csd.pdf" TargetMode="External"/><Relationship Id="rId2" Type="http://schemas.openxmlformats.org/officeDocument/2006/relationships/hyperlink" Target="https://mentor.ieee.org/802-ec/dcn/18/ec-18-0015-01-00EC-ieee-p802-3ck-draft-par.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mentor.ieee.org/802-ec/dcn/18/ec-18-0016-01-00EC-ieee-p802-3ck-draft-csd.pdf" TargetMode="External"/><Relationship Id="rId2" Type="http://schemas.openxmlformats.org/officeDocument/2006/relationships/hyperlink" Target="https://mentor.ieee.org/802-ec/dcn/18/ec-18-0015-01-00EC-ieee-p802-3ck-draft-par.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mentor.ieee.org/802-ec/dcn/18/ec-18-0014-01-00EC-ieee-p802-3cg-draft-csd-modifications.pdf" TargetMode="External"/><Relationship Id="rId2" Type="http://schemas.openxmlformats.org/officeDocument/2006/relationships/hyperlink" Target="https://mentor.ieee.org/802-ec/dcn/18/ec-18-0013-01-00EC-ieee-p802-3cg-draft-par-modification-request.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ieee802.org/1/files/public/docs2018/dc-draft-CSD-0118-v02.pdf" TargetMode="External"/><Relationship Id="rId2" Type="http://schemas.openxmlformats.org/officeDocument/2006/relationships/hyperlink" Target="http://ieee802.org/1/files/public/docs2018/dc-draft-PAR-0118-v03.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ieee802.org/1/files/public/docs2018/db-draft-CSD-0118-v01.pdf" TargetMode="External"/><Relationship Id="rId2" Type="http://schemas.openxmlformats.org/officeDocument/2006/relationships/hyperlink" Target="http://ieee802.org/1/files/public/docs2018/db-draft-PAR-0118-v02.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ieee802.org/1/files/public/docs2018/new-dcb-congdon-draft-congestion-isolation-CSD-0118-v02.pdf" TargetMode="External"/><Relationship Id="rId2" Type="http://schemas.openxmlformats.org/officeDocument/2006/relationships/hyperlink" Target="http://www.ieee802.org/1/files/public/docs2018/new-dcb-congdon-draft-congestion-isolation-PAR-0118-v04.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ieee802.org/1/files/public/docs2018/P60802-draft-PAR-0118-v01.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ieee802.org/1/files/public/docs2018/P60802-draft-CSD-0118-v01.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mentor.ieee.org/802.11/dcn/17/11-17-1603-07-00lc-a-csd-proposal-for-light-communications.docx" TargetMode="External"/><Relationship Id="rId2" Type="http://schemas.openxmlformats.org/officeDocument/2006/relationships/hyperlink" Target="https://mentor.ieee.org/802.11/dcn/17/11-17-1604-08-00lc-a-par-proposal-for-light-communications.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22/dcn/14/22-14-0061-07-0003-802-22-spectrum-characterization-and-occupancy-sensing-csd.docx" TargetMode="External"/><Relationship Id="rId2" Type="http://schemas.openxmlformats.org/officeDocument/2006/relationships/hyperlink" Target="https://mentor.ieee.org/802.22/dcn/18/22-18-0005-00-0003-802-22-3-par-modification.doc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ieee802.org/1/files/public/docs2018/x-rev-seaman-draft-par-0218-v01.pdf"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hyperlink" Target="http://www.ieee802.org/1/files/public/docs2018/cv-PAR-0318-v01.pdf" TargetMode="External"/><Relationship Id="rId2" Type="http://schemas.openxmlformats.org/officeDocument/2006/relationships/hyperlink" Target="http://ieee802.org/1/files/public/docs2018/cv-PAR-CSD-comments-0318-v01.pdf" TargetMode="External"/><Relationship Id="rId1" Type="http://schemas.openxmlformats.org/officeDocument/2006/relationships/slideLayout" Target="../slideLayouts/slideLayout2.xml"/><Relationship Id="rId4" Type="http://schemas.openxmlformats.org/officeDocument/2006/relationships/hyperlink" Target="http://www.ieee802.org/1/files/public/docs2018/cv-CSD-0318-v01.pdf"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http://www.ieee802.org/1/files/public/docs2018/dc-PAR-0318-v01.pdf" TargetMode="External"/><Relationship Id="rId2" Type="http://schemas.openxmlformats.org/officeDocument/2006/relationships/hyperlink" Target="http://ieee802.org/1/files/public/docs2018/dc-PAR-CSD-comments-0318-v01.pdf" TargetMode="External"/><Relationship Id="rId1" Type="http://schemas.openxmlformats.org/officeDocument/2006/relationships/slideLayout" Target="../slideLayouts/slideLayout2.xml"/><Relationship Id="rId4" Type="http://schemas.openxmlformats.org/officeDocument/2006/relationships/hyperlink" Target="http://www.ieee802.org/1/files/public/docs2018/dc-CSD-0318-v01.pdf"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www.ieee802.org/1/files/public/docs2018/db-PAR-0318-v01.pdf" TargetMode="External"/><Relationship Id="rId2" Type="http://schemas.openxmlformats.org/officeDocument/2006/relationships/hyperlink" Target="http://ieee802.org/1/files/public/docs2018/db-PAR-CSD-comments-0318-v01.pdf" TargetMode="External"/><Relationship Id="rId1" Type="http://schemas.openxmlformats.org/officeDocument/2006/relationships/slideLayout" Target="../slideLayouts/slideLayout2.xml"/><Relationship Id="rId4" Type="http://schemas.openxmlformats.org/officeDocument/2006/relationships/hyperlink" Target="http://www.ieee802.org/1/files/public/docs2018/db-CSD-0318-v01.pdf"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ieee802.org/1/files/public/docs2018/cz-congdon-congestion-isolation-PAR-0318-v1.pdf" TargetMode="External"/><Relationship Id="rId2" Type="http://schemas.openxmlformats.org/officeDocument/2006/relationships/hyperlink" Target="http://www.ieee802.org/1/files/public/docs2018/cz-congdon-PAR-CSD-comment-response-0318-v1.pdf" TargetMode="External"/><Relationship Id="rId1" Type="http://schemas.openxmlformats.org/officeDocument/2006/relationships/slideLayout" Target="../slideLayouts/slideLayout2.xml"/><Relationship Id="rId4" Type="http://schemas.openxmlformats.org/officeDocument/2006/relationships/hyperlink" Target="http://www.ieee802.org/1/files/public/docs2018/cz-congdon-congestion-isolation-CSD-0318-v01.pdf"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www.ieee802.org/1/files/public/docs2018/60802-PAR-0318-v01.pdf" TargetMode="External"/><Relationship Id="rId2" Type="http://schemas.openxmlformats.org/officeDocument/2006/relationships/hyperlink" Target="http://www.ieee802.org/1/files/public/docs2018/60802-PAR-CSD-comments-0318-v01.pdf" TargetMode="External"/><Relationship Id="rId1" Type="http://schemas.openxmlformats.org/officeDocument/2006/relationships/slideLayout" Target="../slideLayouts/slideLayout2.xml"/><Relationship Id="rId4" Type="http://schemas.openxmlformats.org/officeDocument/2006/relationships/hyperlink" Target="http://www.ieee802.org/1/files/public/docs2018/60802-CSD-0318-v01.pdf" TargetMode="External"/></Relationships>
</file>

<file path=ppt/slides/_rels/slide59.xml.rels><?xml version="1.0" encoding="UTF-8" standalone="yes"?>
<Relationships xmlns="http://schemas.openxmlformats.org/package/2006/relationships"><Relationship Id="rId2" Type="http://schemas.openxmlformats.org/officeDocument/2006/relationships/hyperlink" Target="http://www.ieee802.org/1/files/public/docs2018/x-rev-seaman-draft-par-0318-v03.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ec/dcn/18/ec-18-0014-02-00EC-ieee-p802-3cg-draft-csd-modifications.pdf" TargetMode="External"/><Relationship Id="rId7" Type="http://schemas.openxmlformats.org/officeDocument/2006/relationships/hyperlink" Target="https://mentor.ieee.org/802-ec/dcn/18/ec-18-0018-02-00EC-ieee-p802-3cm-draft-csd.pdf" TargetMode="External"/><Relationship Id="rId2" Type="http://schemas.openxmlformats.org/officeDocument/2006/relationships/hyperlink" Target="https://mentor.ieee.org/802-ec/dcn/18/ec-18-0013-01-00EC-ieee-p802-3cg-draft-par-modification-request.pdf" TargetMode="External"/><Relationship Id="rId1" Type="http://schemas.openxmlformats.org/officeDocument/2006/relationships/slideLayout" Target="../slideLayouts/slideLayout2.xml"/><Relationship Id="rId6" Type="http://schemas.openxmlformats.org/officeDocument/2006/relationships/hyperlink" Target="https://mentor.ieee.org/802-ec/dcn/18/ec-18-0017-01-00EC-ieee-p802-3cm-draft-par.pdf" TargetMode="External"/><Relationship Id="rId5" Type="http://schemas.openxmlformats.org/officeDocument/2006/relationships/hyperlink" Target="https://mentor.ieee.org/802-ec/dcn/18/ec-18-0016-02-00EC-ieee-p802-3ck-draft-csd.pdf" TargetMode="External"/><Relationship Id="rId4" Type="http://schemas.openxmlformats.org/officeDocument/2006/relationships/hyperlink" Target="https://mentor.ieee.org/802-ec/dcn/18/ec-18-0015-02-00EC-ieee-p802-3ck-draft-par.pdf"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s://mentor.ieee.org/802.15/dcn/18/15-18-0140-00-0000-802-15-consolidated-responses-to-par-and-csd-comments.pptx"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mentor.ieee.org/802.11/dcn/18/11-18-0524-00-0PAR-minutes-march-2018-session.docx" TargetMode="External"/><Relationship Id="rId4" Type="http://schemas.openxmlformats.org/officeDocument/2006/relationships/hyperlink" Target="https://mentor.ieee.org/802.11/dcn/17/11-17-1715-00-0PAR-minutes-november-2017-session.docx"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mentor.ieee.org/802.11/dcn/18/11-18-0280-04-coex-agenda-for-mar-2018-in-chicago.pptx"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18/11-18-0280-04-coex-agenda-for-mar-2018-in-chicago.ppt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18/11-18-0586-00-coex-proposed-liaison-statement-to-etsi-bran-in-relation-to-adaptivity.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mentor.ieee.org/802.11/dcn/18/11-18-0292-03-0wng-agenda-for-wng-2018-march.ppt"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mentor.ieee.org/802.11/dcn/17/11-17-1699-07-0wng-introducing-multiple-primary-channels-to-exploit-unused-resources-scattered-in-multiple-channels-bands.pptx" TargetMode="External"/><Relationship Id="rId5" Type="http://schemas.openxmlformats.org/officeDocument/2006/relationships/hyperlink" Target="https://mentor.ieee.org/802.11/dcn/18/11-18-0513-02-0wng-802-11-for-next-generation-v2x-communication.pptx" TargetMode="External"/><Relationship Id="rId4" Type="http://schemas.openxmlformats.org/officeDocument/2006/relationships/hyperlink" Target="https://mentor.ieee.org/802.11/dcn/18/11-18-0357-00-0000-experimental-study-of-a-rotating-polarizaton-wave-system.pptx"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mentor.ieee.org/802.11/dcn/18/11-18-0540-01-0wng-ieee-802-11ba-more-than-a-wake-up-radio.pptx" TargetMode="External"/><Relationship Id="rId2" Type="http://schemas.openxmlformats.org/officeDocument/2006/relationships/hyperlink" Target="https://mentor.ieee.org/802.11/dcn/18/11-18-0509-00-0wng-reconsidering-implicit-feedback-for-beamforming.pptx"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Microsoft_Word_97_-_2003_Document2.doc"/></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emily.h.qi@intel.com" TargetMode="External"/><Relationship Id="rId13" Type="http://schemas.openxmlformats.org/officeDocument/2006/relationships/hyperlink" Target="mailto:adrian.p.stephens@ieee.org" TargetMode="External"/><Relationship Id="rId18" Type="http://schemas.openxmlformats.org/officeDocument/2006/relationships/hyperlink" Target="mailto:ddrgal@gmail.com" TargetMode="External"/><Relationship Id="rId3" Type="http://schemas.openxmlformats.org/officeDocument/2006/relationships/hyperlink" Target="mailto:d3e3e3@gmail.com" TargetMode="External"/><Relationship Id="rId7" Type="http://schemas.openxmlformats.org/officeDocument/2006/relationships/hyperlink" Target="mailto:po-kai.huang@intel.com" TargetMode="External"/><Relationship Id="rId12" Type="http://schemas.openxmlformats.org/officeDocument/2006/relationships/hyperlink" Target="mailto:petere@ieee.org" TargetMode="External"/><Relationship Id="rId17" Type="http://schemas.openxmlformats.org/officeDocument/2006/relationships/hyperlink" Target="mailto:aasterja@qti.qualcomm.com" TargetMode="External"/><Relationship Id="rId2" Type="http://schemas.openxmlformats.org/officeDocument/2006/relationships/notesSlide" Target="../notesSlides/notesSlide9.xml"/><Relationship Id="rId16" Type="http://schemas.openxmlformats.org/officeDocument/2006/relationships/hyperlink" Target="mailto:yongho.seok@gmail.com" TargetMode="External"/><Relationship Id="rId20" Type="http://schemas.openxmlformats.org/officeDocument/2006/relationships/hyperlink" Target="mailto:shiwenhe@seu.edu.cn" TargetMode="External"/><Relationship Id="rId1" Type="http://schemas.openxmlformats.org/officeDocument/2006/relationships/slideLayout" Target="../slideLayouts/slideLayout2.xml"/><Relationship Id="rId6" Type="http://schemas.openxmlformats.org/officeDocument/2006/relationships/hyperlink" Target="mailto:chaochun.wang@mediatek.com" TargetMode="External"/><Relationship Id="rId11" Type="http://schemas.openxmlformats.org/officeDocument/2006/relationships/hyperlink" Target="mailto:henry@LOGOUT.COM" TargetMode="External"/><Relationship Id="rId5" Type="http://schemas.openxmlformats.org/officeDocument/2006/relationships/hyperlink" Target="mailto:carlos.cordeiro@intel.com" TargetMode="External"/><Relationship Id="rId15" Type="http://schemas.openxmlformats.org/officeDocument/2006/relationships/hyperlink" Target="mailto:Ping.FANG@huawei.com" TargetMode="External"/><Relationship Id="rId10" Type="http://schemas.openxmlformats.org/officeDocument/2006/relationships/hyperlink" Target="mailto:alex.ashley@hotmail.co.uk" TargetMode="External"/><Relationship Id="rId19" Type="http://schemas.openxmlformats.org/officeDocument/2006/relationships/hyperlink" Target="mailto:jiamin.chen@mail01.huawei.com" TargetMode="External"/><Relationship Id="rId4" Type="http://schemas.openxmlformats.org/officeDocument/2006/relationships/hyperlink" Target="mailto:robert.stacey@intel.com" TargetMode="External"/><Relationship Id="rId9" Type="http://schemas.openxmlformats.org/officeDocument/2006/relationships/hyperlink" Target="mailto:edward.ks.au@huawei.com" TargetMode="External"/><Relationship Id="rId14" Type="http://schemas.openxmlformats.org/officeDocument/2006/relationships/hyperlink" Target="mailto:LRA@tiac.net" TargetMode="External"/></Relationships>
</file>

<file path=ppt/slides/_rels/slide90.xml.rels><?xml version="1.0" encoding="UTF-8" standalone="yes"?>
<Relationships xmlns="http://schemas.openxmlformats.org/package/2006/relationships"><Relationship Id="rId3" Type="http://schemas.openxmlformats.org/officeDocument/2006/relationships/hyperlink" Target="https://mentor.ieee.org/802.11/dcn/18/11-18-0289-04-000m-march-2018-tgmd-agenda.pptx"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mailto:dstanley1389@gmail.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mentor.ieee.org/802.11/dcn/17/11-17-0004-03-0000-revision-par-proposal-tgmd.doc"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standards.ieee.org/about/sba/index.html" TargetMode="Externa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1.emf"/><Relationship Id="rId4" Type="http://schemas.openxmlformats.org/officeDocument/2006/relationships/oleObject" Target="../embeddings/oleObject6.bin"/></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2.emf"/><Relationship Id="rId4" Type="http://schemas.openxmlformats.org/officeDocument/2006/relationships/oleObject" Target="../embeddings/Microsoft_Word_97_-_2003_Document3.doc"/></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dirty="0" smtClean="0"/>
              <a:t>802.11 March </a:t>
            </a:r>
            <a:r>
              <a:rPr lang="en-US" dirty="0"/>
              <a:t>2018 Closing </a:t>
            </a:r>
            <a:r>
              <a:rPr lang="en-US" dirty="0" smtClean="0"/>
              <a:t>Reports</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a:t>
            </a:r>
            <a:r>
              <a:rPr lang="en-US" sz="2000" b="0" dirty="0" smtClean="0"/>
              <a:t>2018-03-09</a:t>
            </a:r>
            <a:endParaRPr lang="en-US" sz="2000" b="0" dirty="0" smtClean="0"/>
          </a:p>
        </p:txBody>
      </p:sp>
      <p:graphicFrame>
        <p:nvGraphicFramePr>
          <p:cNvPr id="3079" name="Object 11"/>
          <p:cNvGraphicFramePr>
            <a:graphicFrameLocks noChangeAspect="1"/>
          </p:cNvGraphicFramePr>
          <p:nvPr>
            <p:extLst>
              <p:ext uri="{D42A27DB-BD31-4B8C-83A1-F6EECF244321}">
                <p14:modId xmlns:p14="http://schemas.microsoft.com/office/powerpoint/2010/main" val="388577660"/>
              </p:ext>
            </p:extLst>
          </p:nvPr>
        </p:nvGraphicFramePr>
        <p:xfrm>
          <a:off x="528638" y="2278063"/>
          <a:ext cx="7653337" cy="2582862"/>
        </p:xfrm>
        <a:graphic>
          <a:graphicData uri="http://schemas.openxmlformats.org/presentationml/2006/ole">
            <mc:AlternateContent xmlns:mc="http://schemas.openxmlformats.org/markup-compatibility/2006">
              <mc:Choice xmlns:v="urn:schemas-microsoft-com:vml" Requires="v">
                <p:oleObj spid="_x0000_s3565" name="Document" r:id="rId4" imgW="8295890" imgH="2791833" progId="Word.Document.8">
                  <p:embed/>
                </p:oleObj>
              </mc:Choice>
              <mc:Fallback>
                <p:oleObj name="Document" r:id="rId4" imgW="8295890" imgH="2791833" progId="Word.Document.8">
                  <p:embed/>
                  <p:pic>
                    <p:nvPicPr>
                      <p:cNvPr id="0" name="Object 11"/>
                      <p:cNvPicPr>
                        <a:picLocks noChangeAspect="1" noChangeArrowheads="1"/>
                      </p:cNvPicPr>
                      <p:nvPr/>
                    </p:nvPicPr>
                    <p:blipFill>
                      <a:blip r:embed="rId5"/>
                      <a:srcRect/>
                      <a:stretch>
                        <a:fillRect/>
                      </a:stretch>
                    </p:blipFill>
                    <p:spPr bwMode="auto">
                      <a:xfrm>
                        <a:off x="528638" y="2278063"/>
                        <a:ext cx="7653337" cy="258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sp>
        <p:nvSpPr>
          <p:cNvPr id="3" name="Date Placeholder 2"/>
          <p:cNvSpPr>
            <a:spLocks noGrp="1"/>
          </p:cNvSpPr>
          <p:nvPr>
            <p:ph type="dt" sz="half" idx="10"/>
          </p:nvPr>
        </p:nvSpPr>
        <p:spPr/>
        <p:txBody>
          <a:bodyPr/>
          <a:lstStyle/>
          <a:p>
            <a:pPr>
              <a:defRPr/>
            </a:pPr>
            <a:r>
              <a:rPr lang="en-US" smtClean="0"/>
              <a:t>March 2018</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March 6</a:t>
            </a:r>
            <a:r>
              <a:rPr lang="en-GB" baseline="30000" dirty="0" smtClean="0"/>
              <a:t>th</a:t>
            </a:r>
            <a:r>
              <a:rPr lang="en-GB" dirty="0" smtClean="0"/>
              <a:t> roundtable status report</a:t>
            </a:r>
            <a:endParaRPr lang="en-GB" dirty="0"/>
          </a:p>
        </p:txBody>
      </p:sp>
      <p:sp>
        <p:nvSpPr>
          <p:cNvPr id="9218" name="Rectangle 2"/>
          <p:cNvSpPr>
            <a:spLocks noGrp="1" noChangeArrowheads="1"/>
          </p:cNvSpPr>
          <p:nvPr>
            <p:ph idx="1"/>
          </p:nvPr>
        </p:nvSpPr>
        <p:spPr>
          <a:xfrm>
            <a:off x="723900" y="2057400"/>
            <a:ext cx="7770813" cy="3600450"/>
          </a:xfrm>
          <a:ln/>
        </p:spPr>
        <p:txBody>
          <a:bodyPr/>
          <a:lstStyle/>
          <a:p>
            <a:r>
              <a:rPr lang="en-GB" sz="1500" dirty="0"/>
              <a:t>11ak –  Waiting for </a:t>
            </a:r>
            <a:r>
              <a:rPr lang="en-GB" sz="1500" dirty="0" err="1"/>
              <a:t>RevCom</a:t>
            </a:r>
            <a:r>
              <a:rPr lang="en-GB" sz="1500" dirty="0"/>
              <a:t> final approval</a:t>
            </a:r>
          </a:p>
          <a:p>
            <a:r>
              <a:rPr lang="en-GB" sz="1500" dirty="0"/>
              <a:t>11aq –  Finished ballot. Discussion in EC Friday.</a:t>
            </a:r>
          </a:p>
          <a:p>
            <a:r>
              <a:rPr lang="en-GB" sz="1500" dirty="0"/>
              <a:t>11ax </a:t>
            </a:r>
            <a:r>
              <a:rPr lang="en-US" sz="1500" dirty="0"/>
              <a:t>–  D2.2 was released in February. Expect D2.3 out of March. Expecting D3.0 out of May.</a:t>
            </a:r>
          </a:p>
          <a:p>
            <a:r>
              <a:rPr lang="en-US" sz="1500" dirty="0"/>
              <a:t>11ay –  Half way through technical comments. Expect to go to LB out of July.</a:t>
            </a:r>
            <a:endParaRPr lang="en-GB" sz="1500" dirty="0"/>
          </a:p>
          <a:p>
            <a:r>
              <a:rPr lang="en-GB" sz="1500" dirty="0"/>
              <a:t>11az – </a:t>
            </a:r>
            <a:r>
              <a:rPr lang="en-US" sz="1500" dirty="0"/>
              <a:t> SFD r13 out. D0.1 uploaded to member area. </a:t>
            </a:r>
            <a:endParaRPr lang="en-GB" sz="1500" dirty="0"/>
          </a:p>
          <a:p>
            <a:r>
              <a:rPr lang="en-GB" sz="1500" dirty="0"/>
              <a:t>11ba –  Approved SFD r9. Approved D0.1. Expect D0.2 for May.</a:t>
            </a:r>
          </a:p>
          <a:p>
            <a:r>
              <a:rPr lang="en-GB" sz="1500" dirty="0" err="1"/>
              <a:t>REVmd</a:t>
            </a:r>
            <a:r>
              <a:rPr lang="en-GB" sz="1500" dirty="0"/>
              <a:t> –  D1.0 in LB completes March 17</a:t>
            </a:r>
          </a:p>
          <a:p>
            <a:pPr marL="0" indent="0"/>
            <a:endParaRPr lang="en-GB" dirty="0"/>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3/7 of 11-18-0290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10</a:t>
            </a:fld>
            <a:endParaRPr lang="en-US"/>
          </a:p>
        </p:txBody>
      </p:sp>
    </p:spTree>
    <p:extLst>
      <p:ext uri="{BB962C8B-B14F-4D97-AF65-F5344CB8AC3E}">
        <p14:creationId xmlns:p14="http://schemas.microsoft.com/office/powerpoint/2010/main" val="8326521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a:t>
            </a:r>
            <a:endParaRPr lang="en-CA" dirty="0"/>
          </a:p>
        </p:txBody>
      </p:sp>
      <p:sp>
        <p:nvSpPr>
          <p:cNvPr id="3" name="Content Placeholder 2"/>
          <p:cNvSpPr>
            <a:spLocks noGrp="1"/>
          </p:cNvSpPr>
          <p:nvPr>
            <p:ph idx="1"/>
          </p:nvPr>
        </p:nvSpPr>
        <p:spPr>
          <a:xfrm>
            <a:off x="457200" y="1600200"/>
            <a:ext cx="8458200" cy="4572000"/>
          </a:xfrm>
        </p:spPr>
        <p:txBody>
          <a:bodyPr/>
          <a:lstStyle/>
          <a:p>
            <a:r>
              <a:rPr lang="en-CA" dirty="0" smtClean="0"/>
              <a:t>Approved resolutions to over 800 technical CIDs. </a:t>
            </a:r>
          </a:p>
          <a:p>
            <a:r>
              <a:rPr lang="en-CA" dirty="0" smtClean="0"/>
              <a:t>The TG Editor is planning to produce a new revision based on approved resolutions</a:t>
            </a:r>
          </a:p>
          <a:p>
            <a:r>
              <a:rPr lang="en-CA" dirty="0" smtClean="0"/>
              <a:t>A TG motion passed to hold an ad hoc meeting in Rennes, France during the period May 2 – 4.</a:t>
            </a:r>
          </a:p>
          <a:p>
            <a:r>
              <a:rPr lang="en-CA" dirty="0" smtClean="0"/>
              <a:t>No changes to the TG timeline</a:t>
            </a:r>
          </a:p>
          <a:p>
            <a:r>
              <a:rPr lang="en-CA" sz="2000" dirty="0" smtClean="0"/>
              <a:t>The agenda is available at</a:t>
            </a:r>
            <a:r>
              <a:rPr lang="en-CA" sz="2000"/>
              <a:t>: </a:t>
            </a:r>
            <a:r>
              <a:rPr lang="en-CA" sz="2000">
                <a:hlinkClick r:id="rId3"/>
              </a:rPr>
              <a:t>https://</a:t>
            </a:r>
            <a:r>
              <a:rPr lang="en-CA" sz="2000" smtClean="0">
                <a:hlinkClick r:id="rId3"/>
              </a:rPr>
              <a:t>mentor.ieee.org/802.11/dcn/18/11-18-0286-06-00ax-tgax-march-2018-meeting-agenda.pptx</a:t>
            </a:r>
            <a:r>
              <a:rPr lang="en-CA" sz="2000" smtClean="0"/>
              <a:t> </a:t>
            </a:r>
            <a:endParaRPr lang="en-CA" dirty="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11-18-0582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100</a:t>
            </a:fld>
            <a:endParaRPr lang="en-US"/>
          </a:p>
        </p:txBody>
      </p:sp>
    </p:spTree>
    <p:extLst>
      <p:ext uri="{BB962C8B-B14F-4D97-AF65-F5344CB8AC3E}">
        <p14:creationId xmlns:p14="http://schemas.microsoft.com/office/powerpoint/2010/main" val="281341130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a:noFill/>
        </p:spPr>
        <p:txBody>
          <a:bodyPr/>
          <a:lstStyle/>
          <a:p>
            <a:r>
              <a:rPr lang="en-US" smtClean="0"/>
              <a:t>Adrian Stephens, Intel Corporation</a:t>
            </a:r>
          </a:p>
        </p:txBody>
      </p:sp>
      <p:sp>
        <p:nvSpPr>
          <p:cNvPr id="10245" name="Rectangle 2"/>
          <p:cNvSpPr>
            <a:spLocks noGrp="1" noChangeArrowheads="1"/>
          </p:cNvSpPr>
          <p:nvPr>
            <p:ph type="title"/>
          </p:nvPr>
        </p:nvSpPr>
        <p:spPr/>
        <p:txBody>
          <a:bodyPr/>
          <a:lstStyle/>
          <a:p>
            <a:r>
              <a:rPr lang="en-US" dirty="0" smtClean="0"/>
              <a:t>May 2018 Goals</a:t>
            </a:r>
          </a:p>
        </p:txBody>
      </p:sp>
      <p:sp>
        <p:nvSpPr>
          <p:cNvPr id="10246" name="Rectangle 3"/>
          <p:cNvSpPr>
            <a:spLocks noGrp="1" noChangeArrowheads="1"/>
          </p:cNvSpPr>
          <p:nvPr>
            <p:ph type="body" idx="1"/>
          </p:nvPr>
        </p:nvSpPr>
        <p:spPr>
          <a:xfrm>
            <a:off x="685800" y="1676400"/>
            <a:ext cx="8077200" cy="4419600"/>
          </a:xfrm>
        </p:spPr>
        <p:txBody>
          <a:bodyPr/>
          <a:lstStyle/>
          <a:p>
            <a:pPr>
              <a:buFont typeface="Arial" panose="020B0604020202020204" pitchFamily="34" charset="0"/>
              <a:buChar char="•"/>
            </a:pPr>
            <a:r>
              <a:rPr lang="en-US" sz="2800" dirty="0"/>
              <a:t>Complete comment resolution and initiate a 30-day WG letter </a:t>
            </a:r>
            <a:r>
              <a:rPr lang="en-US" sz="2800" dirty="0" smtClean="0"/>
              <a:t>ballot.</a:t>
            </a:r>
            <a:endParaRPr lang="en-US" sz="2800" dirty="0"/>
          </a:p>
          <a:p>
            <a:pPr>
              <a:buFont typeface="Arial" panose="020B0604020202020204" pitchFamily="34" charset="0"/>
              <a:buChar char="•"/>
            </a:pPr>
            <a:r>
              <a:rPr lang="en-US" sz="2800" dirty="0"/>
              <a:t>Approve a new revision of the </a:t>
            </a:r>
            <a:r>
              <a:rPr lang="en-US" sz="2800" dirty="0" smtClean="0"/>
              <a:t>Coexistence. </a:t>
            </a:r>
            <a:r>
              <a:rPr lang="en-US" sz="2800" dirty="0"/>
              <a:t>Assurance document taking into account the new added band.</a:t>
            </a:r>
          </a:p>
          <a:p>
            <a:pPr>
              <a:buFont typeface="Arial" panose="020B0604020202020204" pitchFamily="34" charset="0"/>
              <a:buChar char="•"/>
            </a:pPr>
            <a:r>
              <a:rPr lang="en-US" sz="2800" dirty="0"/>
              <a:t>Prepare and approve PAR </a:t>
            </a:r>
            <a:r>
              <a:rPr lang="en-US" sz="2800" dirty="0" smtClean="0"/>
              <a:t>extension.</a:t>
            </a:r>
            <a:endParaRPr lang="en-US" sz="2800" dirty="0"/>
          </a:p>
          <a:p>
            <a:endParaRPr lang="en-US" sz="2800" dirty="0"/>
          </a:p>
          <a:p>
            <a:endParaRPr lang="en-US" sz="28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11-18-0582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101</a:t>
            </a:fld>
            <a:endParaRPr lang="en-US"/>
          </a:p>
        </p:txBody>
      </p:sp>
    </p:spTree>
    <p:extLst>
      <p:ext uri="{BB962C8B-B14F-4D97-AF65-F5344CB8AC3E}">
        <p14:creationId xmlns:p14="http://schemas.microsoft.com/office/powerpoint/2010/main" val="33872372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p:spPr>
        <p:txBody>
          <a:bodyPr/>
          <a:lstStyle/>
          <a:p>
            <a:r>
              <a:rPr lang="en-US" smtClean="0"/>
              <a:t>Adrian Stephens, Intel Corporation</a:t>
            </a:r>
          </a:p>
        </p:txBody>
      </p:sp>
      <p:sp>
        <p:nvSpPr>
          <p:cNvPr id="11269" name="Rectangle 2"/>
          <p:cNvSpPr>
            <a:spLocks noGrp="1" noChangeArrowheads="1"/>
          </p:cNvSpPr>
          <p:nvPr>
            <p:ph type="title"/>
          </p:nvPr>
        </p:nvSpPr>
        <p:spPr/>
        <p:txBody>
          <a:bodyPr/>
          <a:lstStyle/>
          <a:p>
            <a:r>
              <a:rPr lang="en-US" dirty="0" smtClean="0"/>
              <a:t>Conference Call Times</a:t>
            </a:r>
          </a:p>
        </p:txBody>
      </p:sp>
      <p:sp>
        <p:nvSpPr>
          <p:cNvPr id="11270" name="Rectangle 3"/>
          <p:cNvSpPr>
            <a:spLocks noGrp="1" noChangeArrowheads="1"/>
          </p:cNvSpPr>
          <p:nvPr>
            <p:ph type="body" idx="1"/>
          </p:nvPr>
        </p:nvSpPr>
        <p:spPr>
          <a:xfrm>
            <a:off x="457200" y="1828800"/>
            <a:ext cx="8382000" cy="4114800"/>
          </a:xfrm>
        </p:spPr>
        <p:txBody>
          <a:bodyPr/>
          <a:lstStyle/>
          <a:p>
            <a:pPr lvl="0" defTabSz="449263" eaLnBrk="1" hangingPunct="1">
              <a:spcBef>
                <a:spcPts val="600"/>
              </a:spcBef>
              <a:buClr>
                <a:srgbClr val="000000"/>
              </a:buClr>
              <a:buSzPct val="100000"/>
              <a:buFont typeface="Arial" panose="020B0604020202020204" pitchFamily="34" charset="0"/>
              <a:buChar char="•"/>
            </a:pPr>
            <a:r>
              <a:rPr lang="en-US" dirty="0">
                <a:solidFill>
                  <a:srgbClr val="000000"/>
                </a:solidFill>
                <a:ea typeface="MS Gothic"/>
              </a:rPr>
              <a:t>March	22, April 5, April 19			10:00 – 12:00 ET</a:t>
            </a:r>
          </a:p>
          <a:p>
            <a:pPr lvl="0" defTabSz="449263" eaLnBrk="1" hangingPunct="1">
              <a:spcBef>
                <a:spcPts val="600"/>
              </a:spcBef>
              <a:buClr>
                <a:srgbClr val="000000"/>
              </a:buClr>
              <a:buSzPct val="100000"/>
              <a:buFont typeface="Arial" panose="020B0604020202020204" pitchFamily="34" charset="0"/>
              <a:buChar char="•"/>
            </a:pPr>
            <a:r>
              <a:rPr lang="en-US" dirty="0">
                <a:solidFill>
                  <a:srgbClr val="000000"/>
                </a:solidFill>
                <a:ea typeface="MS Gothic"/>
              </a:rPr>
              <a:t>March 29, April 12, April 26		20:00 – 22:00 ET</a:t>
            </a:r>
          </a:p>
          <a:p>
            <a:pPr lvl="0" defTabSz="449263" eaLnBrk="1" hangingPunct="1">
              <a:spcBef>
                <a:spcPts val="600"/>
              </a:spcBef>
              <a:buClr>
                <a:srgbClr val="000000"/>
              </a:buClr>
              <a:buSzPct val="100000"/>
              <a:buFont typeface="Arial" panose="020B0604020202020204" pitchFamily="34" charset="0"/>
              <a:buChar char="•"/>
            </a:pPr>
            <a:r>
              <a:rPr lang="en-US" dirty="0">
                <a:solidFill>
                  <a:srgbClr val="000000"/>
                </a:solidFill>
                <a:ea typeface="MS Gothic"/>
              </a:rPr>
              <a:t>May 17									10:00 – 12:00 ET</a:t>
            </a:r>
          </a:p>
          <a:p>
            <a:pPr lvl="0" defTabSz="449263" eaLnBrk="1" hangingPunct="1">
              <a:spcBef>
                <a:spcPts val="600"/>
              </a:spcBef>
              <a:buClr>
                <a:srgbClr val="000000"/>
              </a:buClr>
              <a:buSzPct val="100000"/>
              <a:buFont typeface="Arial" panose="020B0604020202020204" pitchFamily="34" charset="0"/>
              <a:buChar char="•"/>
            </a:pPr>
            <a:endParaRPr lang="en-US" dirty="0">
              <a:solidFill>
                <a:srgbClr val="000000"/>
              </a:solidFill>
              <a:ea typeface="MS Gothic"/>
            </a:endParaRPr>
          </a:p>
          <a:p>
            <a:pPr lvl="0" defTabSz="449263" eaLnBrk="1" hangingPunct="1">
              <a:spcBef>
                <a:spcPts val="600"/>
              </a:spcBef>
              <a:buClr>
                <a:srgbClr val="000000"/>
              </a:buClr>
              <a:buSzPct val="100000"/>
              <a:buFont typeface="Arial" panose="020B0604020202020204" pitchFamily="34" charset="0"/>
              <a:buChar char="•"/>
            </a:pPr>
            <a:r>
              <a:rPr lang="en-US" dirty="0">
                <a:solidFill>
                  <a:srgbClr val="000000"/>
                </a:solidFill>
                <a:ea typeface="MS Gothic"/>
              </a:rPr>
              <a:t>PHY Calls:</a:t>
            </a:r>
          </a:p>
          <a:p>
            <a:pPr lvl="0" defTabSz="449263" eaLnBrk="1" hangingPunct="1">
              <a:spcBef>
                <a:spcPts val="600"/>
              </a:spcBef>
              <a:buClr>
                <a:srgbClr val="000000"/>
              </a:buClr>
              <a:buSzPct val="100000"/>
              <a:buFont typeface="Arial" panose="020B0604020202020204" pitchFamily="34" charset="0"/>
              <a:buChar char="•"/>
            </a:pPr>
            <a:r>
              <a:rPr lang="en-US" dirty="0">
                <a:solidFill>
                  <a:srgbClr val="000000"/>
                </a:solidFill>
                <a:ea typeface="MS Gothic"/>
              </a:rPr>
              <a:t>May 2 and May 3 		20:00 – 22:00 ET</a:t>
            </a:r>
          </a:p>
          <a:p>
            <a:pPr lvl="0" defTabSz="449263" eaLnBrk="1" hangingPunct="1">
              <a:spcBef>
                <a:spcPts val="600"/>
              </a:spcBef>
              <a:buClr>
                <a:srgbClr val="000000"/>
              </a:buClr>
              <a:buSzPct val="100000"/>
              <a:buFont typeface="Arial" panose="020B0604020202020204" pitchFamily="34" charset="0"/>
              <a:buChar char="•"/>
            </a:pPr>
            <a:r>
              <a:rPr lang="en-US" dirty="0">
                <a:solidFill>
                  <a:srgbClr val="000000"/>
                </a:solidFill>
                <a:ea typeface="MS Gothic"/>
              </a:rPr>
              <a:t>May 4						10:00 – 12:00 ET</a:t>
            </a:r>
          </a:p>
          <a:p>
            <a:pPr lvl="1" defTabSz="449263" eaLnBrk="1" hangingPunct="1">
              <a:spcBef>
                <a:spcPts val="500"/>
              </a:spcBef>
              <a:buClr>
                <a:srgbClr val="000000"/>
              </a:buClr>
              <a:buSzPct val="100000"/>
              <a:buNone/>
            </a:pPr>
            <a:r>
              <a:rPr lang="en-US" altLang="zh-CN" dirty="0">
                <a:solidFill>
                  <a:srgbClr val="000000"/>
                </a:solidFill>
                <a:ea typeface="MS Gothic"/>
              </a:rPr>
              <a:t>Wednesday, Thursday, 5:00pm~7:00pm PT, two hours each</a:t>
            </a:r>
          </a:p>
          <a:p>
            <a:pPr lvl="1" defTabSz="449263" eaLnBrk="1" hangingPunct="1">
              <a:spcBef>
                <a:spcPts val="500"/>
              </a:spcBef>
              <a:buClr>
                <a:srgbClr val="000000"/>
              </a:buClr>
              <a:buSzPct val="100000"/>
              <a:buNone/>
            </a:pPr>
            <a:r>
              <a:rPr lang="en-US" altLang="zh-CN" dirty="0">
                <a:solidFill>
                  <a:srgbClr val="000000"/>
                </a:solidFill>
                <a:ea typeface="MS Gothic"/>
              </a:rPr>
              <a:t>Friday, 7:00am~9:00am, PT, two hours each.</a:t>
            </a:r>
            <a:endParaRPr lang="en-GB" altLang="zh-CN" dirty="0">
              <a:solidFill>
                <a:srgbClr val="000000"/>
              </a:solidFill>
              <a:ea typeface="MS Gothic"/>
            </a:endParaRPr>
          </a:p>
          <a:p>
            <a:pPr lvl="1" defTabSz="449263" eaLnBrk="1" hangingPunct="1">
              <a:spcBef>
                <a:spcPts val="500"/>
              </a:spcBef>
              <a:buClr>
                <a:srgbClr val="000000"/>
              </a:buClr>
              <a:buSzPct val="100000"/>
              <a:buNone/>
            </a:pPr>
            <a:r>
              <a:rPr lang="en-GB" altLang="zh-CN" dirty="0">
                <a:solidFill>
                  <a:srgbClr val="000000"/>
                </a:solidFill>
                <a:ea typeface="MS Gothic"/>
              </a:rPr>
              <a:t>Ron will setup the CCs.</a:t>
            </a:r>
            <a:endParaRPr lang="en-US" altLang="zh-CN" dirty="0">
              <a:solidFill>
                <a:srgbClr val="000000"/>
              </a:solidFill>
              <a:ea typeface="MS Gothic"/>
            </a:endParaRPr>
          </a:p>
          <a:p>
            <a:endParaRPr lang="en-US" dirty="0" smtClean="0"/>
          </a:p>
          <a:p>
            <a:pPr marL="0" indent="0">
              <a:buNone/>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11-18-0582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102</a:t>
            </a:fld>
            <a:endParaRPr lang="en-US"/>
          </a:p>
        </p:txBody>
      </p:sp>
    </p:spTree>
    <p:extLst>
      <p:ext uri="{BB962C8B-B14F-4D97-AF65-F5344CB8AC3E}">
        <p14:creationId xmlns:p14="http://schemas.microsoft.com/office/powerpoint/2010/main" val="393156257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11269" name="Rectangle 2"/>
          <p:cNvSpPr>
            <a:spLocks noGrp="1" noChangeArrowheads="1"/>
          </p:cNvSpPr>
          <p:nvPr>
            <p:ph type="title"/>
          </p:nvPr>
        </p:nvSpPr>
        <p:spPr>
          <a:xfrm>
            <a:off x="0" y="609600"/>
            <a:ext cx="9144000" cy="1066800"/>
          </a:xfrm>
        </p:spPr>
        <p:txBody>
          <a:bodyPr/>
          <a:lstStyle/>
          <a:p>
            <a:r>
              <a:rPr lang="en-US" altLang="en-US" smtClean="0"/>
              <a:t>Task Group AY </a:t>
            </a:r>
            <a:br>
              <a:rPr lang="en-US" altLang="en-US" smtClean="0"/>
            </a:br>
            <a:r>
              <a:rPr lang="en-US" altLang="en-US" smtClean="0"/>
              <a:t>March 2018 Closing Report</a:t>
            </a:r>
          </a:p>
        </p:txBody>
      </p:sp>
      <p:sp>
        <p:nvSpPr>
          <p:cNvPr id="11270" name="Rectangle 6"/>
          <p:cNvSpPr>
            <a:spLocks noGrp="1" noChangeArrowheads="1"/>
          </p:cNvSpPr>
          <p:nvPr>
            <p:ph type="body" idx="1"/>
          </p:nvPr>
        </p:nvSpPr>
        <p:spPr>
          <a:xfrm>
            <a:off x="685800" y="1676400"/>
            <a:ext cx="7772400" cy="381000"/>
          </a:xfrm>
        </p:spPr>
        <p:txBody>
          <a:bodyPr/>
          <a:lstStyle/>
          <a:p>
            <a:pPr algn="ctr">
              <a:buFontTx/>
              <a:buNone/>
            </a:pPr>
            <a:r>
              <a:rPr lang="en-US" altLang="en-US" sz="2000" smtClean="0"/>
              <a:t>Date:</a:t>
            </a:r>
            <a:r>
              <a:rPr lang="en-US" altLang="en-US" sz="2000" b="0" smtClean="0"/>
              <a:t> 2018-03-09</a:t>
            </a:r>
          </a:p>
        </p:txBody>
      </p:sp>
      <p:graphicFrame>
        <p:nvGraphicFramePr>
          <p:cNvPr id="11271" name="Object 11"/>
          <p:cNvGraphicFramePr>
            <a:graphicFrameLocks noChangeAspect="1"/>
          </p:cNvGraphicFramePr>
          <p:nvPr/>
        </p:nvGraphicFramePr>
        <p:xfrm>
          <a:off x="674688" y="2667000"/>
          <a:ext cx="7816850" cy="939800"/>
        </p:xfrm>
        <a:graphic>
          <a:graphicData uri="http://schemas.openxmlformats.org/presentationml/2006/ole">
            <mc:AlternateContent xmlns:mc="http://schemas.openxmlformats.org/markup-compatibility/2006">
              <mc:Choice xmlns:v="urn:schemas-microsoft-com:vml" Requires="v">
                <p:oleObj spid="_x0000_s12305" name="Document" r:id="rId4" imgW="8227229" imgH="998269" progId="Word.Document.8">
                  <p:embed/>
                </p:oleObj>
              </mc:Choice>
              <mc:Fallback>
                <p:oleObj name="Document" r:id="rId4" imgW="8227229" imgH="9982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272"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11-18-0399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103</a:t>
            </a:fld>
            <a:endParaRPr lang="en-US"/>
          </a:p>
        </p:txBody>
      </p:sp>
    </p:spTree>
    <p:extLst>
      <p:ext uri="{BB962C8B-B14F-4D97-AF65-F5344CB8AC3E}">
        <p14:creationId xmlns:p14="http://schemas.microsoft.com/office/powerpoint/2010/main" val="269313635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altLang="en-US" smtClean="0"/>
              <a:t>Abstract</a:t>
            </a:r>
          </a:p>
        </p:txBody>
      </p:sp>
      <p:sp>
        <p:nvSpPr>
          <p:cNvPr id="13316" name="Rectangle 3"/>
          <p:cNvSpPr>
            <a:spLocks noGrp="1" noChangeArrowheads="1"/>
          </p:cNvSpPr>
          <p:nvPr>
            <p:ph type="body" idx="1"/>
          </p:nvPr>
        </p:nvSpPr>
        <p:spPr/>
        <p:txBody>
          <a:bodyPr/>
          <a:lstStyle/>
          <a:p>
            <a:pPr marL="0" algn="just">
              <a:buFontTx/>
              <a:buNone/>
            </a:pPr>
            <a:r>
              <a:rPr lang="en-US" altLang="en-US" smtClean="0"/>
              <a:t>This document is the closing report for Task Group AY for the March 2018 session.</a:t>
            </a:r>
          </a:p>
        </p:txBody>
      </p:sp>
      <p:sp>
        <p:nvSpPr>
          <p:cNvPr id="7"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11-18-0399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104</a:t>
            </a:fld>
            <a:endParaRPr lang="en-US"/>
          </a:p>
        </p:txBody>
      </p:sp>
    </p:spTree>
    <p:extLst>
      <p:ext uri="{BB962C8B-B14F-4D97-AF65-F5344CB8AC3E}">
        <p14:creationId xmlns:p14="http://schemas.microsoft.com/office/powerpoint/2010/main" val="41955010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5364" name="Rectangle 3"/>
          <p:cNvSpPr txBox="1">
            <a:spLocks noChangeArrowheads="1"/>
          </p:cNvSpPr>
          <p:nvPr/>
        </p:nvSpPr>
        <p:spPr bwMode="auto">
          <a:xfrm>
            <a:off x="685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30 submissions are covered during the meeting covering areas related to:</a:t>
            </a:r>
          </a:p>
          <a:p>
            <a:pPr lvl="1" algn="just">
              <a:spcBef>
                <a:spcPts val="575"/>
              </a:spcBef>
              <a:buFontTx/>
              <a:buChar char="•"/>
            </a:pPr>
            <a:r>
              <a:rPr lang="en-US" altLang="en-US" sz="1800"/>
              <a:t>Comment resolution on Letter Ballot 231 (Draft 1.0)</a:t>
            </a:r>
          </a:p>
          <a:p>
            <a:pPr lvl="1" algn="just">
              <a:spcBef>
                <a:spcPts val="575"/>
              </a:spcBef>
              <a:buFontTx/>
              <a:buChar char="•"/>
            </a:pPr>
            <a:r>
              <a:rPr lang="en-US" altLang="en-US" sz="1800"/>
              <a:t>Technical presentation</a:t>
            </a:r>
          </a:p>
          <a:p>
            <a:pPr lvl="1" algn="just">
              <a:spcBef>
                <a:spcPts val="575"/>
              </a:spcBef>
              <a:buFontTx/>
              <a:buChar char="•"/>
            </a:pPr>
            <a:r>
              <a:rPr lang="en-US" altLang="en-US" sz="1800"/>
              <a:t>Use case</a:t>
            </a:r>
          </a:p>
          <a:p>
            <a:pPr algn="just">
              <a:spcBef>
                <a:spcPts val="1225"/>
              </a:spcBef>
            </a:pPr>
            <a:r>
              <a:rPr lang="en-CA" altLang="en-US"/>
              <a:t>Comment resolution for 459 CIDs are approved.</a:t>
            </a:r>
          </a:p>
          <a:p>
            <a:pPr algn="just">
              <a:spcBef>
                <a:spcPts val="1225"/>
              </a:spcBef>
            </a:pPr>
            <a:endParaRPr lang="en-CA" altLang="en-US"/>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15365"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11-18-0399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105</a:t>
            </a:fld>
            <a:endParaRPr lang="en-US"/>
          </a:p>
        </p:txBody>
      </p:sp>
    </p:spTree>
    <p:extLst>
      <p:ext uri="{BB962C8B-B14F-4D97-AF65-F5344CB8AC3E}">
        <p14:creationId xmlns:p14="http://schemas.microsoft.com/office/powerpoint/2010/main" val="88917569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for May 2018 interim</a:t>
            </a:r>
          </a:p>
        </p:txBody>
      </p:sp>
      <p:sp>
        <p:nvSpPr>
          <p:cNvPr id="17412"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Comment resolution</a:t>
            </a:r>
          </a:p>
          <a:p>
            <a:pPr algn="just">
              <a:spcBef>
                <a:spcPts val="1225"/>
              </a:spcBef>
            </a:pPr>
            <a:r>
              <a:rPr lang="en-US" altLang="en-US"/>
              <a:t>Technical presentation</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17413"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11-18-0399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106</a:t>
            </a:fld>
            <a:endParaRPr lang="en-US"/>
          </a:p>
        </p:txBody>
      </p:sp>
    </p:spTree>
    <p:extLst>
      <p:ext uri="{BB962C8B-B14F-4D97-AF65-F5344CB8AC3E}">
        <p14:creationId xmlns:p14="http://schemas.microsoft.com/office/powerpoint/2010/main" val="6169068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19460" name="Rectangle 3"/>
          <p:cNvSpPr txBox="1">
            <a:spLocks noChangeArrowheads="1"/>
          </p:cNvSpPr>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600"/>
              </a:spcBef>
            </a:pPr>
            <a:r>
              <a:rPr lang="en-US" altLang="en-US"/>
              <a:t>March 14 (Wednesday), 10:00am ET – 11:30am ET</a:t>
            </a:r>
          </a:p>
          <a:p>
            <a:pPr algn="just">
              <a:spcBef>
                <a:spcPts val="600"/>
              </a:spcBef>
            </a:pPr>
            <a:r>
              <a:rPr lang="en-US" altLang="en-US"/>
              <a:t>March 21 (Wednesday), 10:00am ET – 11:30am ET</a:t>
            </a:r>
          </a:p>
          <a:p>
            <a:pPr algn="just">
              <a:spcBef>
                <a:spcPts val="600"/>
              </a:spcBef>
            </a:pPr>
            <a:r>
              <a:rPr lang="en-US" altLang="en-US">
                <a:cs typeface="Times New Roman" panose="02020603050405020304" pitchFamily="18" charset="0"/>
              </a:rPr>
              <a:t>March 28 (Wednesday), 10:00am ET – 11:30am ET</a:t>
            </a:r>
          </a:p>
          <a:p>
            <a:pPr algn="just">
              <a:spcBef>
                <a:spcPts val="600"/>
              </a:spcBef>
            </a:pPr>
            <a:r>
              <a:rPr lang="en-US" altLang="en-US">
                <a:cs typeface="Times New Roman" panose="02020603050405020304" pitchFamily="18" charset="0"/>
              </a:rPr>
              <a:t>April 4 (Wednesday), 10:00am ET – 11:30am ET</a:t>
            </a:r>
          </a:p>
          <a:p>
            <a:pPr algn="just">
              <a:spcBef>
                <a:spcPts val="600"/>
              </a:spcBef>
            </a:pPr>
            <a:r>
              <a:rPr lang="en-US" altLang="en-US">
                <a:cs typeface="Times New Roman" panose="02020603050405020304" pitchFamily="18" charset="0"/>
              </a:rPr>
              <a:t>April 11 (Wednesday), 10:00am ET – 11:30am ET</a:t>
            </a:r>
          </a:p>
          <a:p>
            <a:pPr algn="just">
              <a:spcBef>
                <a:spcPts val="600"/>
              </a:spcBef>
            </a:pPr>
            <a:r>
              <a:rPr lang="en-US" altLang="en-US">
                <a:cs typeface="Times New Roman" panose="02020603050405020304" pitchFamily="18" charset="0"/>
              </a:rPr>
              <a:t>April 18 (Wednesday), 10:00am ET – 11:30am ET</a:t>
            </a:r>
          </a:p>
          <a:p>
            <a:pPr algn="just">
              <a:spcBef>
                <a:spcPts val="600"/>
              </a:spcBef>
            </a:pPr>
            <a:r>
              <a:rPr lang="en-US" altLang="en-US">
                <a:cs typeface="Times New Roman" panose="02020603050405020304" pitchFamily="18" charset="0"/>
              </a:rPr>
              <a:t>April 25 (Wednesday), 10:00am ET – 11:30am ET</a:t>
            </a:r>
          </a:p>
          <a:p>
            <a:pPr algn="just">
              <a:spcBef>
                <a:spcPts val="600"/>
              </a:spcBef>
            </a:pPr>
            <a:r>
              <a:rPr lang="en-US" altLang="en-US">
                <a:cs typeface="Times New Roman" panose="02020603050405020304" pitchFamily="18" charset="0"/>
              </a:rPr>
              <a:t>May 2 (Wednesday), 10:00am ET – 11:30am ET</a:t>
            </a: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lvl="1" algn="just"/>
            <a:endParaRPr lang="en-US" altLang="en-US">
              <a:cs typeface="Times New Roman" panose="02020603050405020304" pitchFamily="18" charset="0"/>
            </a:endParaRP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p:txBody>
      </p:sp>
      <p:sp>
        <p:nvSpPr>
          <p:cNvPr id="19461"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11-18-0399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107</a:t>
            </a:fld>
            <a:endParaRPr lang="en-US"/>
          </a:p>
        </p:txBody>
      </p:sp>
    </p:spTree>
    <p:extLst>
      <p:ext uri="{BB962C8B-B14F-4D97-AF65-F5344CB8AC3E}">
        <p14:creationId xmlns:p14="http://schemas.microsoft.com/office/powerpoint/2010/main" val="182141484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smtClean="0"/>
              <a:t>March Closing </a:t>
            </a:r>
            <a:r>
              <a:rPr lang="en-US" altLang="en-US" dirty="0"/>
              <a:t>Report</a:t>
            </a:r>
            <a:endParaRPr lang="en-GB" dirty="0"/>
          </a:p>
        </p:txBody>
      </p:sp>
      <p:sp>
        <p:nvSpPr>
          <p:cNvPr id="3074" name="Rectangle 2"/>
          <p:cNvSpPr>
            <a:spLocks noGrp="1" noChangeArrowheads="1"/>
          </p:cNvSpPr>
          <p:nvPr>
            <p:ph type="body" idx="1"/>
          </p:nvPr>
        </p:nvSpPr>
        <p:spPr>
          <a:xfrm>
            <a:off x="685800" y="1807989"/>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2018-03-08</a:t>
            </a:r>
            <a:endParaRPr lang="en-GB" sz="2000" b="0" dirty="0"/>
          </a:p>
        </p:txBody>
      </p:sp>
      <p:sp>
        <p:nvSpPr>
          <p:cNvPr id="3076" name="Rectangle 4"/>
          <p:cNvSpPr>
            <a:spLocks noChangeArrowheads="1"/>
          </p:cNvSpPr>
          <p:nvPr/>
        </p:nvSpPr>
        <p:spPr bwMode="auto">
          <a:xfrm>
            <a:off x="533400" y="261595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smtClean="0">
                <a:solidFill>
                  <a:srgbClr val="000000"/>
                </a:solidFill>
              </a:rPr>
              <a:t>Authors:</a:t>
            </a:r>
            <a:endParaRPr lang="en-GB" sz="2000" dirty="0">
              <a:solidFill>
                <a:srgbClr val="000000"/>
              </a:solidFill>
            </a:endParaRPr>
          </a:p>
        </p:txBody>
      </p:sp>
      <p:graphicFrame>
        <p:nvGraphicFramePr>
          <p:cNvPr id="9" name="Object 3"/>
          <p:cNvGraphicFramePr>
            <a:graphicFrameLocks noChangeAspect="1"/>
          </p:cNvGraphicFramePr>
          <p:nvPr>
            <p:extLst/>
          </p:nvPr>
        </p:nvGraphicFramePr>
        <p:xfrm>
          <a:off x="533400" y="2996952"/>
          <a:ext cx="7999412" cy="2454275"/>
        </p:xfrm>
        <a:graphic>
          <a:graphicData uri="http://schemas.openxmlformats.org/presentationml/2006/ole">
            <mc:AlternateContent xmlns:mc="http://schemas.openxmlformats.org/markup-compatibility/2006">
              <mc:Choice xmlns:v="urn:schemas-microsoft-com:vml" Requires="v">
                <p:oleObj spid="_x0000_s13329" name="Document" r:id="rId4" imgW="8235535" imgH="2529304" progId="Word.Document.8">
                  <p:embed/>
                </p:oleObj>
              </mc:Choice>
              <mc:Fallback>
                <p:oleObj name="Document" r:id="rId4" imgW="8235535" imgH="2529304" progId="Word.Document.8">
                  <p:embed/>
                  <p:pic>
                    <p:nvPicPr>
                      <p:cNvPr id="0" name=""/>
                      <p:cNvPicPr>
                        <a:picLocks noChangeAspect="1" noChangeArrowheads="1"/>
                      </p:cNvPicPr>
                      <p:nvPr/>
                    </p:nvPicPr>
                    <p:blipFill>
                      <a:blip r:embed="rId5"/>
                      <a:srcRect/>
                      <a:stretch>
                        <a:fillRect/>
                      </a:stretch>
                    </p:blipFill>
                    <p:spPr bwMode="auto">
                      <a:xfrm>
                        <a:off x="533400" y="2996952"/>
                        <a:ext cx="7999412" cy="24542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11-18-0277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108</a:t>
            </a:fld>
            <a:endParaRPr lang="en-US"/>
          </a:p>
        </p:txBody>
      </p:sp>
    </p:spTree>
    <p:extLst>
      <p:ext uri="{BB962C8B-B14F-4D97-AF65-F5344CB8AC3E}">
        <p14:creationId xmlns:p14="http://schemas.microsoft.com/office/powerpoint/2010/main" val="20826745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marL="0" algn="just">
              <a:buFontTx/>
              <a:buNone/>
            </a:pPr>
            <a:r>
              <a:rPr lang="en-US" dirty="0"/>
              <a:t>This document is the </a:t>
            </a:r>
            <a:r>
              <a:rPr lang="en-US" dirty="0" err="1"/>
              <a:t>TGaz</a:t>
            </a:r>
            <a:r>
              <a:rPr lang="en-US" dirty="0"/>
              <a:t> Next Generation Positioning closing report for the </a:t>
            </a:r>
            <a:r>
              <a:rPr lang="en-US" dirty="0" smtClean="0"/>
              <a:t>Chicago IL. meeting</a:t>
            </a:r>
            <a:r>
              <a:rPr lang="en-US" dirty="0"/>
              <a:t>, </a:t>
            </a:r>
            <a:r>
              <a:rPr lang="en-US" dirty="0" smtClean="0"/>
              <a:t>March 2018.</a:t>
            </a:r>
            <a:endParaRPr lang="en-US" dirty="0"/>
          </a:p>
          <a:p>
            <a:pPr marL="0" algn="just">
              <a:buFontTx/>
              <a:buNone/>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11-18-0277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109</a:t>
            </a:fld>
            <a:endParaRPr lang="en-US"/>
          </a:p>
        </p:txBody>
      </p:sp>
    </p:spTree>
    <p:extLst>
      <p:ext uri="{BB962C8B-B14F-4D97-AF65-F5344CB8AC3E}">
        <p14:creationId xmlns:p14="http://schemas.microsoft.com/office/powerpoint/2010/main" val="36023775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371601"/>
            <a:ext cx="7770813" cy="28574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685801" y="1716882"/>
            <a:ext cx="7770813" cy="3996928"/>
          </a:xfrm>
          <a:ln/>
        </p:spPr>
        <p:txBody>
          <a:bodyPr/>
          <a:lstStyle/>
          <a:p>
            <a:pPr>
              <a:lnSpc>
                <a:spcPct val="80000"/>
              </a:lnSpc>
              <a:spcBef>
                <a:spcPct val="20000"/>
              </a:spcBef>
              <a:buFontTx/>
              <a:buChar char="•"/>
            </a:pPr>
            <a:r>
              <a:rPr lang="en-US" sz="1500" dirty="0"/>
              <a:t>Data as of </a:t>
            </a:r>
            <a:r>
              <a:rPr lang="en-US" sz="1500" dirty="0">
                <a:solidFill>
                  <a:srgbClr val="FF0000"/>
                </a:solidFill>
              </a:rPr>
              <a:t>March 2018</a:t>
            </a:r>
          </a:p>
          <a:p>
            <a:pPr>
              <a:lnSpc>
                <a:spcPct val="80000"/>
              </a:lnSpc>
              <a:spcBef>
                <a:spcPct val="20000"/>
              </a:spcBef>
              <a:buFontTx/>
              <a:buChar char="•"/>
            </a:pPr>
            <a:r>
              <a:rPr lang="en-US" sz="1200" dirty="0"/>
              <a:t>See </a:t>
            </a:r>
            <a:r>
              <a:rPr lang="en-US" sz="1200" dirty="0">
                <a:hlinkClick r:id="rId3"/>
              </a:rPr>
              <a:t>http://grouper.ieee.org/groups/802/11/Reports/802.11_Timelines.htm</a:t>
            </a:r>
            <a:endParaRPr lang="en-US" sz="1200" dirty="0"/>
          </a:p>
          <a:p>
            <a:pPr>
              <a:lnSpc>
                <a:spcPct val="80000"/>
              </a:lnSpc>
              <a:spcBef>
                <a:spcPct val="20000"/>
              </a:spcBef>
              <a:buFontTx/>
              <a:buChar char="•"/>
            </a:pPr>
            <a:r>
              <a:rPr lang="en-US" sz="1350" dirty="0"/>
              <a:t>In Nov 2017, Editors discussed </a:t>
            </a:r>
            <a:r>
              <a:rPr lang="en-US" sz="1350" dirty="0" err="1"/>
              <a:t>REVmd</a:t>
            </a:r>
            <a:r>
              <a:rPr lang="en-US" sz="1350" dirty="0"/>
              <a:t> schedule and possible completion in 2020, and expect </a:t>
            </a:r>
            <a:r>
              <a:rPr lang="en-US" sz="1350" dirty="0">
                <a:solidFill>
                  <a:schemeClr val="accent2"/>
                </a:solidFill>
              </a:rPr>
              <a:t>only amendments 1 to 5 in </a:t>
            </a:r>
            <a:r>
              <a:rPr lang="en-US" sz="1350" dirty="0" err="1">
                <a:solidFill>
                  <a:schemeClr val="accent2"/>
                </a:solidFill>
              </a:rPr>
              <a:t>REVmd</a:t>
            </a:r>
            <a:r>
              <a:rPr lang="en-US" sz="1350" dirty="0"/>
              <a:t>. We will revisit the running order in July.</a:t>
            </a:r>
          </a:p>
          <a:p>
            <a:pPr>
              <a:buFont typeface="Times New Roman" pitchFamily="16" charset="0"/>
              <a:buChar char="•"/>
            </a:pPr>
            <a:endParaRPr lang="en-GB" b="0" dirty="0" smtClean="0"/>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graphicFrame>
        <p:nvGraphicFramePr>
          <p:cNvPr id="3" name="Table 2"/>
          <p:cNvGraphicFramePr>
            <a:graphicFrameLocks noGrp="1"/>
          </p:cNvGraphicFramePr>
          <p:nvPr>
            <p:extLst/>
          </p:nvPr>
        </p:nvGraphicFramePr>
        <p:xfrm>
          <a:off x="971550" y="2571748"/>
          <a:ext cx="6972300" cy="3094172"/>
        </p:xfrm>
        <a:graphic>
          <a:graphicData uri="http://schemas.openxmlformats.org/drawingml/2006/table">
            <a:tbl>
              <a:tblPr firstRow="1" bandRow="1">
                <a:tableStyleId>{5C22544A-7EE6-4342-B048-85BDC9FD1C3A}</a:tableStyleId>
              </a:tblPr>
              <a:tblGrid>
                <a:gridCol w="2324100">
                  <a:extLst>
                    <a:ext uri="{9D8B030D-6E8A-4147-A177-3AD203B41FA5}">
                      <a16:colId xmlns="" xmlns:a16="http://schemas.microsoft.com/office/drawing/2014/main" val="3336049185"/>
                    </a:ext>
                  </a:extLst>
                </a:gridCol>
                <a:gridCol w="2324100">
                  <a:extLst>
                    <a:ext uri="{9D8B030D-6E8A-4147-A177-3AD203B41FA5}">
                      <a16:colId xmlns="" xmlns:a16="http://schemas.microsoft.com/office/drawing/2014/main" val="1921072032"/>
                    </a:ext>
                  </a:extLst>
                </a:gridCol>
                <a:gridCol w="2324100">
                  <a:extLst>
                    <a:ext uri="{9D8B030D-6E8A-4147-A177-3AD203B41FA5}">
                      <a16:colId xmlns="" xmlns:a16="http://schemas.microsoft.com/office/drawing/2014/main" val="3834352144"/>
                    </a:ext>
                  </a:extLst>
                </a:gridCol>
              </a:tblGrid>
              <a:tr h="41955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a:ln>
                            <a:noFill/>
                          </a:ln>
                          <a:solidFill>
                            <a:schemeClr val="tx1"/>
                          </a:solidFill>
                          <a:effectLst/>
                          <a:latin typeface="Times New Roman" pitchFamily="18" charset="0"/>
                        </a:rPr>
                        <a:t>Amendment Number</a:t>
                      </a: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a:ln>
                            <a:noFill/>
                          </a:ln>
                          <a:solidFill>
                            <a:schemeClr val="tx1"/>
                          </a:solidFill>
                          <a:effectLst/>
                          <a:latin typeface="Times New Roman" pitchFamily="18" charset="0"/>
                        </a:rPr>
                        <a:t>Task Group</a:t>
                      </a: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dirty="0">
                          <a:ln>
                            <a:noFill/>
                          </a:ln>
                          <a:solidFill>
                            <a:schemeClr val="tx1"/>
                          </a:solidFill>
                          <a:effectLst/>
                          <a:latin typeface="Times New Roman" pitchFamily="18" charset="0"/>
                        </a:rPr>
                        <a:t>Projected REVCOM Date</a:t>
                      </a:r>
                    </a:p>
                  </a:txBody>
                  <a:tcPr marL="68580" marR="68580" marT="34290" marB="34290" horzOverflow="overflow">
                    <a:noFill/>
                  </a:tcPr>
                </a:tc>
                <a:extLst>
                  <a:ext uri="{0D108BD9-81ED-4DB2-BD59-A6C34878D82A}">
                    <a16:rowId xmlns="" xmlns:a16="http://schemas.microsoft.com/office/drawing/2014/main" val="3578554141"/>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a:ln>
                            <a:noFill/>
                          </a:ln>
                          <a:solidFill>
                            <a:schemeClr val="accent2"/>
                          </a:solidFill>
                          <a:effectLst/>
                          <a:latin typeface="Times New Roman" pitchFamily="18" charset="0"/>
                        </a:rPr>
                        <a:t>802.11-2016 Amendment 1</a:t>
                      </a: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err="1">
                          <a:ln>
                            <a:noFill/>
                          </a:ln>
                          <a:solidFill>
                            <a:schemeClr val="accent2"/>
                          </a:solidFill>
                          <a:effectLst/>
                          <a:latin typeface="Times New Roman" pitchFamily="18" charset="0"/>
                        </a:rPr>
                        <a:t>TGai</a:t>
                      </a:r>
                      <a:endParaRPr kumimoji="0" lang="en-US" sz="1500" b="0" i="0" u="none" strike="noStrike" cap="none" normalizeH="0" baseline="0" dirty="0">
                        <a:ln>
                          <a:noFill/>
                        </a:ln>
                        <a:solidFill>
                          <a:schemeClr val="accent2"/>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Times New Roman" pitchFamily="18" charset="0"/>
                        </a:rPr>
                        <a:t>Dec 2016</a:t>
                      </a:r>
                    </a:p>
                  </a:txBody>
                  <a:tcPr marL="68580" marR="68580" marT="34290" marB="34290" horzOverflow="overflow">
                    <a:noFill/>
                  </a:tcPr>
                </a:tc>
                <a:extLst>
                  <a:ext uri="{0D108BD9-81ED-4DB2-BD59-A6C34878D82A}">
                    <a16:rowId xmlns="" xmlns:a16="http://schemas.microsoft.com/office/drawing/2014/main" val="216556490"/>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a:ln>
                            <a:noFill/>
                          </a:ln>
                          <a:solidFill>
                            <a:schemeClr val="accent2"/>
                          </a:solidFill>
                          <a:effectLst/>
                          <a:latin typeface="Times New Roman" pitchFamily="18" charset="0"/>
                        </a:rPr>
                        <a:t>802.11-2016 Amendment 2</a:t>
                      </a: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err="1">
                          <a:ln>
                            <a:noFill/>
                          </a:ln>
                          <a:solidFill>
                            <a:schemeClr val="accent2"/>
                          </a:solidFill>
                          <a:effectLst/>
                          <a:latin typeface="Times New Roman" pitchFamily="18" charset="0"/>
                        </a:rPr>
                        <a:t>TGah</a:t>
                      </a:r>
                      <a:endParaRPr kumimoji="0" lang="en-US" sz="1500" b="0" i="0" u="none" strike="noStrike" cap="none" normalizeH="0" baseline="0" dirty="0">
                        <a:ln>
                          <a:noFill/>
                        </a:ln>
                        <a:solidFill>
                          <a:schemeClr val="accent2"/>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Times New Roman" pitchFamily="18" charset="0"/>
                        </a:rPr>
                        <a:t>Dec 2016</a:t>
                      </a:r>
                    </a:p>
                  </a:txBody>
                  <a:tcPr marL="68580" marR="68580" marT="34290" marB="34290" horzOverflow="overflow">
                    <a:noFill/>
                  </a:tcPr>
                </a:tc>
                <a:extLst>
                  <a:ext uri="{0D108BD9-81ED-4DB2-BD59-A6C34878D82A}">
                    <a16:rowId xmlns="" xmlns:a16="http://schemas.microsoft.com/office/drawing/2014/main" val="2414023622"/>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a:ln>
                            <a:noFill/>
                          </a:ln>
                          <a:solidFill>
                            <a:schemeClr val="accent2"/>
                          </a:solidFill>
                          <a:effectLst/>
                          <a:latin typeface="Times New Roman" pitchFamily="18" charset="0"/>
                        </a:rPr>
                        <a:t>802.11-2016 Amendment </a:t>
                      </a:r>
                      <a:r>
                        <a:rPr kumimoji="0" lang="en-US" sz="1500" b="0" i="0" u="none" strike="noStrike" cap="none" normalizeH="0" baseline="0" dirty="0" smtClean="0">
                          <a:ln>
                            <a:noFill/>
                          </a:ln>
                          <a:solidFill>
                            <a:schemeClr val="accent2"/>
                          </a:solidFill>
                          <a:effectLst/>
                          <a:latin typeface="Times New Roman" pitchFamily="18" charset="0"/>
                        </a:rPr>
                        <a:t>3</a:t>
                      </a:r>
                      <a:endParaRPr kumimoji="0" lang="en-US" sz="1500" b="0" i="0" u="none" strike="noStrike" cap="none" normalizeH="0" baseline="0" dirty="0">
                        <a:ln>
                          <a:noFill/>
                        </a:ln>
                        <a:solidFill>
                          <a:schemeClr val="accent2"/>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err="1" smtClean="0">
                          <a:ln>
                            <a:noFill/>
                          </a:ln>
                          <a:solidFill>
                            <a:schemeClr val="accent2"/>
                          </a:solidFill>
                          <a:effectLst/>
                          <a:latin typeface="Times New Roman" pitchFamily="18" charset="0"/>
                        </a:rPr>
                        <a:t>TGaj</a:t>
                      </a:r>
                      <a:endParaRPr kumimoji="0" lang="en-US" sz="1500" b="0" i="0" u="none" strike="noStrike" cap="none" normalizeH="0" baseline="0" dirty="0">
                        <a:ln>
                          <a:noFill/>
                        </a:ln>
                        <a:solidFill>
                          <a:srgbClr val="0070C0"/>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accent2"/>
                          </a:solidFill>
                          <a:effectLst/>
                          <a:latin typeface="Times New Roman" pitchFamily="18" charset="0"/>
                        </a:rPr>
                        <a:t>March 2018</a:t>
                      </a:r>
                      <a:endParaRPr kumimoji="0" lang="en-US" sz="1500" b="0" i="0" u="none" strike="noStrike" cap="none" normalizeH="0" baseline="0" dirty="0">
                        <a:ln>
                          <a:noFill/>
                        </a:ln>
                        <a:solidFill>
                          <a:schemeClr val="accent2"/>
                        </a:solidFill>
                        <a:effectLst/>
                        <a:latin typeface="Times New Roman" pitchFamily="18" charset="0"/>
                      </a:endParaRPr>
                    </a:p>
                  </a:txBody>
                  <a:tcPr marL="68580" marR="68580" marT="34290" marB="34290" horzOverflow="overflow">
                    <a:noFill/>
                  </a:tcPr>
                </a:tc>
                <a:extLst>
                  <a:ext uri="{0D108BD9-81ED-4DB2-BD59-A6C34878D82A}">
                    <a16:rowId xmlns="" xmlns:a16="http://schemas.microsoft.com/office/drawing/2014/main" val="3227809256"/>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accent2"/>
                          </a:solidFill>
                          <a:effectLst/>
                          <a:latin typeface="Times New Roman" pitchFamily="18" charset="0"/>
                        </a:rPr>
                        <a:t>802.11-2016 Amendment 4</a:t>
                      </a: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err="1" smtClean="0">
                          <a:ln>
                            <a:noFill/>
                          </a:ln>
                          <a:solidFill>
                            <a:schemeClr val="accent2"/>
                          </a:solidFill>
                          <a:effectLst/>
                          <a:latin typeface="Times New Roman" pitchFamily="18" charset="0"/>
                        </a:rPr>
                        <a:t>TGak</a:t>
                      </a:r>
                      <a:endParaRPr kumimoji="0" lang="en-US" sz="1500" b="0" i="0" u="none" strike="noStrike" cap="none" normalizeH="0" baseline="0" dirty="0">
                        <a:ln>
                          <a:noFill/>
                        </a:ln>
                        <a:solidFill>
                          <a:srgbClr val="002060"/>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accent2"/>
                          </a:solidFill>
                          <a:effectLst/>
                          <a:latin typeface="Times New Roman" pitchFamily="18" charset="0"/>
                        </a:rPr>
                        <a:t>March 2018</a:t>
                      </a:r>
                      <a:endParaRPr kumimoji="0" lang="en-US" sz="1500" b="0" i="0" u="none" strike="noStrike" cap="none" normalizeH="0" baseline="0" dirty="0">
                        <a:ln>
                          <a:noFill/>
                        </a:ln>
                        <a:solidFill>
                          <a:schemeClr val="accent2"/>
                        </a:solidFill>
                        <a:effectLst/>
                        <a:latin typeface="Times New Roman" pitchFamily="18" charset="0"/>
                      </a:endParaRPr>
                    </a:p>
                  </a:txBody>
                  <a:tcPr marL="68580" marR="68580" marT="34290" marB="34290" horzOverflow="overflow">
                    <a:noFill/>
                  </a:tcPr>
                </a:tc>
                <a:extLst>
                  <a:ext uri="{0D108BD9-81ED-4DB2-BD59-A6C34878D82A}">
                    <a16:rowId xmlns="" xmlns:a16="http://schemas.microsoft.com/office/drawing/2014/main" val="1982380037"/>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a:ln>
                            <a:noFill/>
                          </a:ln>
                          <a:solidFill>
                            <a:schemeClr val="accent2"/>
                          </a:solidFill>
                          <a:effectLst/>
                          <a:latin typeface="Times New Roman" pitchFamily="18" charset="0"/>
                        </a:rPr>
                        <a:t>802.11-2016 Amendment </a:t>
                      </a:r>
                      <a:r>
                        <a:rPr kumimoji="0" lang="en-US" sz="1500" b="0" i="0" u="none" strike="noStrike" cap="none" normalizeH="0" baseline="0" dirty="0" smtClean="0">
                          <a:ln>
                            <a:noFill/>
                          </a:ln>
                          <a:solidFill>
                            <a:schemeClr val="accent2"/>
                          </a:solidFill>
                          <a:effectLst/>
                          <a:latin typeface="Times New Roman" pitchFamily="18" charset="0"/>
                        </a:rPr>
                        <a:t>5</a:t>
                      </a:r>
                      <a:endParaRPr kumimoji="0" lang="en-US" sz="1500" b="0" i="0" u="none" strike="noStrike" cap="none" normalizeH="0" baseline="0" dirty="0">
                        <a:ln>
                          <a:noFill/>
                        </a:ln>
                        <a:solidFill>
                          <a:schemeClr val="accent2"/>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500" b="0" i="0" u="none" strike="noStrike" cap="none" normalizeH="0" baseline="0" dirty="0" err="1" smtClean="0">
                          <a:ln>
                            <a:noFill/>
                          </a:ln>
                          <a:solidFill>
                            <a:schemeClr val="accent2"/>
                          </a:solidFill>
                          <a:effectLst/>
                          <a:latin typeface="Times New Roman" pitchFamily="18" charset="0"/>
                        </a:rPr>
                        <a:t>TGaq</a:t>
                      </a:r>
                      <a:endParaRPr kumimoji="0" lang="en-US" sz="1500" b="0" i="0" u="none" strike="noStrike" cap="none" normalizeH="0" baseline="0" dirty="0">
                        <a:ln>
                          <a:noFill/>
                        </a:ln>
                        <a:solidFill>
                          <a:srgbClr val="0070C0"/>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rgbClr val="002060"/>
                          </a:solidFill>
                          <a:effectLst/>
                          <a:latin typeface="Times New Roman" pitchFamily="18" charset="0"/>
                        </a:rPr>
                        <a:t>March 2018</a:t>
                      </a:r>
                      <a:endParaRPr kumimoji="0" lang="en-US" sz="1500" b="0" i="0" u="none" strike="noStrike" cap="none" normalizeH="0" baseline="0" dirty="0">
                        <a:ln>
                          <a:noFill/>
                        </a:ln>
                        <a:solidFill>
                          <a:srgbClr val="002060"/>
                        </a:solidFill>
                        <a:effectLst/>
                        <a:latin typeface="Times New Roman" pitchFamily="18" charset="0"/>
                      </a:endParaRPr>
                    </a:p>
                  </a:txBody>
                  <a:tcPr marL="68580" marR="68580" marT="34290" marB="34290" horzOverflow="overflow">
                    <a:noFill/>
                  </a:tcPr>
                </a:tc>
                <a:extLst>
                  <a:ext uri="{0D108BD9-81ED-4DB2-BD59-A6C34878D82A}">
                    <a16:rowId xmlns="" xmlns:a16="http://schemas.microsoft.com/office/drawing/2014/main" val="4167905179"/>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imes New Roman" pitchFamily="18" charset="0"/>
                        </a:rPr>
                        <a:t>802.11-2016 Amendment 6</a:t>
                      </a: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imes New Roman" pitchFamily="18" charset="0"/>
                        </a:rPr>
                        <a:t>TGax – </a:t>
                      </a:r>
                      <a:r>
                        <a:rPr kumimoji="0" lang="en-US" sz="1500" b="0" i="0" u="none" strike="noStrike" cap="none" normalizeH="0" baseline="0" dirty="0" smtClean="0">
                          <a:ln>
                            <a:noFill/>
                          </a:ln>
                          <a:solidFill>
                            <a:srgbClr val="FF0000"/>
                          </a:solidFill>
                          <a:effectLst/>
                          <a:latin typeface="Times New Roman" pitchFamily="18" charset="0"/>
                        </a:rPr>
                        <a:t>619</a:t>
                      </a:r>
                      <a:endParaRPr kumimoji="0" lang="en-US" sz="1500" b="0" i="0" u="none" strike="noStrike" cap="none" normalizeH="0" baseline="0" dirty="0">
                        <a:ln>
                          <a:noFill/>
                        </a:ln>
                        <a:solidFill>
                          <a:srgbClr val="FF0000"/>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Dec 2019</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noFill/>
                  </a:tcPr>
                </a:tc>
                <a:extLst>
                  <a:ext uri="{0D108BD9-81ED-4DB2-BD59-A6C34878D82A}">
                    <a16:rowId xmlns="" xmlns:a16="http://schemas.microsoft.com/office/drawing/2014/main" val="1182416159"/>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imes New Roman" pitchFamily="18" charset="0"/>
                        </a:rPr>
                        <a:t>802.11-2016 Amendment 7</a:t>
                      </a: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err="1">
                          <a:ln>
                            <a:noFill/>
                          </a:ln>
                          <a:solidFill>
                            <a:schemeClr val="tx1"/>
                          </a:solidFill>
                          <a:effectLst/>
                          <a:latin typeface="Times New Roman" pitchFamily="18" charset="0"/>
                        </a:rPr>
                        <a:t>TGay</a:t>
                      </a:r>
                      <a:r>
                        <a:rPr kumimoji="0" lang="en-US" sz="1500" b="0" i="0" u="none" strike="noStrike" cap="none" normalizeH="0" baseline="0" dirty="0">
                          <a:ln>
                            <a:noFill/>
                          </a:ln>
                          <a:solidFill>
                            <a:schemeClr val="tx1"/>
                          </a:solidFill>
                          <a:effectLst/>
                          <a:latin typeface="Times New Roman" pitchFamily="18" charset="0"/>
                        </a:rPr>
                        <a:t> </a:t>
                      </a:r>
                      <a:r>
                        <a:rPr kumimoji="0" lang="en-US" sz="1500" b="0" i="0" u="none" strike="noStrike" cap="none" normalizeH="0" baseline="0" dirty="0" smtClean="0">
                          <a:ln>
                            <a:noFill/>
                          </a:ln>
                          <a:solidFill>
                            <a:schemeClr val="tx1"/>
                          </a:solidFill>
                          <a:effectLst/>
                          <a:latin typeface="Times New Roman" pitchFamily="18" charset="0"/>
                        </a:rPr>
                        <a:t>– 490</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Dec 2019</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noFill/>
                  </a:tcPr>
                </a:tc>
                <a:extLst>
                  <a:ext uri="{0D108BD9-81ED-4DB2-BD59-A6C34878D82A}">
                    <a16:rowId xmlns="" xmlns:a16="http://schemas.microsoft.com/office/drawing/2014/main" val="502494330"/>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imes New Roman" pitchFamily="18" charset="0"/>
                        </a:rPr>
                        <a:t>802.11-2016 Amendment 8</a:t>
                      </a: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err="1">
                          <a:ln>
                            <a:noFill/>
                          </a:ln>
                          <a:solidFill>
                            <a:schemeClr val="tx1"/>
                          </a:solidFill>
                          <a:effectLst/>
                          <a:latin typeface="Times New Roman" pitchFamily="18" charset="0"/>
                        </a:rPr>
                        <a:t>TGaz</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a:ln>
                            <a:noFill/>
                          </a:ln>
                          <a:solidFill>
                            <a:schemeClr val="tx1"/>
                          </a:solidFill>
                          <a:effectLst/>
                          <a:latin typeface="Times New Roman" pitchFamily="18" charset="0"/>
                        </a:rPr>
                        <a:t>Mar 2021</a:t>
                      </a:r>
                    </a:p>
                  </a:txBody>
                  <a:tcPr marL="68580" marR="68580" marT="34290" marB="34290" horzOverflow="overflow">
                    <a:noFill/>
                  </a:tcPr>
                </a:tc>
                <a:extLst>
                  <a:ext uri="{0D108BD9-81ED-4DB2-BD59-A6C34878D82A}">
                    <a16:rowId xmlns="" xmlns:a16="http://schemas.microsoft.com/office/drawing/2014/main" val="3939065581"/>
                  </a:ext>
                </a:extLst>
              </a:tr>
              <a:tr h="29718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802.11-2016 Amendment 9</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Times New Roman" pitchFamily="18" charset="0"/>
                        </a:rPr>
                        <a:t>TGba</a:t>
                      </a:r>
                      <a:r>
                        <a:rPr kumimoji="0" lang="en-US" sz="1500" b="0" i="0" u="none" strike="noStrike" cap="none" normalizeH="0" baseline="0" dirty="0" smtClean="0">
                          <a:ln>
                            <a:noFill/>
                          </a:ln>
                          <a:solidFill>
                            <a:schemeClr val="tx1"/>
                          </a:solidFill>
                          <a:effectLst/>
                          <a:latin typeface="Times New Roman" pitchFamily="18" charset="0"/>
                        </a:rPr>
                        <a:t> - </a:t>
                      </a:r>
                      <a:r>
                        <a:rPr kumimoji="0" lang="en-US" sz="1500" b="0" i="0" u="none" strike="noStrike" cap="none" normalizeH="0" baseline="0" dirty="0" smtClean="0">
                          <a:ln>
                            <a:noFill/>
                          </a:ln>
                          <a:solidFill>
                            <a:srgbClr val="FF0000"/>
                          </a:solidFill>
                          <a:effectLst/>
                          <a:latin typeface="Times New Roman" pitchFamily="18" charset="0"/>
                        </a:rPr>
                        <a:t>53</a:t>
                      </a:r>
                      <a:endParaRPr kumimoji="0" lang="en-US" sz="1500" b="0" i="0" u="none" strike="noStrike" cap="none" normalizeH="0" baseline="0" dirty="0">
                        <a:ln>
                          <a:noFill/>
                        </a:ln>
                        <a:solidFill>
                          <a:srgbClr val="FF0000"/>
                        </a:solidFill>
                        <a:effectLst/>
                        <a:latin typeface="Times New Roman" pitchFamily="18" charset="0"/>
                      </a:endParaRPr>
                    </a:p>
                  </a:txBody>
                  <a:tcPr marL="68580" marR="68580" marT="34290" marB="34290"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rPr>
                        <a:t>Jul 2020</a:t>
                      </a: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0" marB="34290" horzOverflow="overflow">
                    <a:noFill/>
                  </a:tcPr>
                </a:tc>
                <a:extLst>
                  <a:ext uri="{0D108BD9-81ED-4DB2-BD59-A6C34878D82A}">
                    <a16:rowId xmlns="" xmlns:a16="http://schemas.microsoft.com/office/drawing/2014/main" val="1287635205"/>
                  </a:ext>
                </a:extLst>
              </a:tr>
            </a:tbl>
          </a:graphicData>
        </a:graphic>
      </p:graphicFrame>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4/7 of 11-18-0290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11</a:t>
            </a:fld>
            <a:endParaRPr lang="en-US"/>
          </a:p>
        </p:txBody>
      </p:sp>
    </p:spTree>
    <p:extLst>
      <p:ext uri="{BB962C8B-B14F-4D97-AF65-F5344CB8AC3E}">
        <p14:creationId xmlns:p14="http://schemas.microsoft.com/office/powerpoint/2010/main" val="9532057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TG Status And Work Completed</a:t>
            </a:r>
            <a:endParaRPr lang="en-US" dirty="0"/>
          </a:p>
        </p:txBody>
      </p:sp>
      <p:sp>
        <p:nvSpPr>
          <p:cNvPr id="3" name="Content Placeholder 2"/>
          <p:cNvSpPr>
            <a:spLocks noGrp="1"/>
          </p:cNvSpPr>
          <p:nvPr>
            <p:ph idx="1"/>
          </p:nvPr>
        </p:nvSpPr>
        <p:spPr>
          <a:xfrm>
            <a:off x="685800" y="1628800"/>
            <a:ext cx="7770813" cy="4465613"/>
          </a:xfrm>
        </p:spPr>
        <p:txBody>
          <a:bodyPr/>
          <a:lstStyle/>
          <a:p>
            <a:pPr>
              <a:buFont typeface="Arial" panose="020B0604020202020204" pitchFamily="34" charset="0"/>
              <a:buChar char="•"/>
            </a:pPr>
            <a:r>
              <a:rPr lang="en-US" b="0" dirty="0" smtClean="0"/>
              <a:t>Group met for 5 time slots during this week reviewing a total of 16 submissions.</a:t>
            </a:r>
          </a:p>
          <a:p>
            <a:pPr>
              <a:buFont typeface="Arial" panose="020B0604020202020204" pitchFamily="34" charset="0"/>
              <a:buChar char="•"/>
            </a:pPr>
            <a:r>
              <a:rPr lang="en-US" b="0" dirty="0"/>
              <a:t>Approve P802.11az D0.1 which include TF (Trigger Frame) </a:t>
            </a:r>
            <a:r>
              <a:rPr lang="en-US" b="0" dirty="0" smtClean="0"/>
              <a:t>an</a:t>
            </a:r>
          </a:p>
          <a:p>
            <a:pPr>
              <a:buFont typeface="Arial" panose="020B0604020202020204" pitchFamily="34" charset="0"/>
              <a:buChar char="•"/>
            </a:pPr>
            <a:r>
              <a:rPr lang="en-US" b="0" dirty="0"/>
              <a:t>Approve new working draft SFD revision (R13).</a:t>
            </a:r>
          </a:p>
          <a:p>
            <a:pPr>
              <a:buFont typeface="Arial" panose="020B0604020202020204" pitchFamily="34" charset="0"/>
              <a:buChar char="•"/>
            </a:pPr>
            <a:r>
              <a:rPr lang="en-US" b="0" dirty="0"/>
              <a:t>Define and approve draft revisions publication process.</a:t>
            </a:r>
          </a:p>
          <a:p>
            <a:pPr>
              <a:buFont typeface="Arial" panose="020B0604020202020204" pitchFamily="34" charset="0"/>
              <a:buChar char="•"/>
            </a:pPr>
            <a:r>
              <a:rPr lang="en-US" b="0" dirty="0"/>
              <a:t>Reviewed and adopted amendment text submissions on TF (Trigger Frame) formats, MAC signaling support for PHY secured operation and negotiation</a:t>
            </a:r>
            <a:r>
              <a:rPr lang="en-US" b="0" dirty="0" smtClean="0"/>
              <a:t>.</a:t>
            </a:r>
            <a:endParaRPr lang="en-US" b="0"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11-18-0277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110</a:t>
            </a:fld>
            <a:endParaRPr lang="en-US"/>
          </a:p>
        </p:txBody>
      </p:sp>
    </p:spTree>
    <p:extLst>
      <p:ext uri="{BB962C8B-B14F-4D97-AF65-F5344CB8AC3E}">
        <p14:creationId xmlns:p14="http://schemas.microsoft.com/office/powerpoint/2010/main" val="190666424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TG Status And Work </a:t>
            </a:r>
            <a:r>
              <a:rPr lang="en-CA" dirty="0" smtClean="0"/>
              <a:t>Completed (con.)</a:t>
            </a:r>
            <a:endParaRPr lang="en-US" dirty="0"/>
          </a:p>
        </p:txBody>
      </p:sp>
      <p:sp>
        <p:nvSpPr>
          <p:cNvPr id="3" name="Content Placeholder 2"/>
          <p:cNvSpPr>
            <a:spLocks noGrp="1"/>
          </p:cNvSpPr>
          <p:nvPr>
            <p:ph idx="1"/>
          </p:nvPr>
        </p:nvSpPr>
        <p:spPr>
          <a:xfrm>
            <a:off x="685800" y="1628800"/>
            <a:ext cx="7770813" cy="4465613"/>
          </a:xfrm>
        </p:spPr>
        <p:txBody>
          <a:bodyPr/>
          <a:lstStyle/>
          <a:p>
            <a:pPr>
              <a:buFont typeface="Arial" panose="020B0604020202020204" pitchFamily="34" charset="0"/>
              <a:buChar char="•"/>
            </a:pPr>
            <a:r>
              <a:rPr lang="en-US" b="0" dirty="0"/>
              <a:t>Issue call for submissions for all sections of Draft P802.11az.</a:t>
            </a:r>
          </a:p>
          <a:p>
            <a:pPr>
              <a:buFont typeface="Arial" panose="020B0604020202020204" pitchFamily="34" charset="0"/>
              <a:buChar char="•"/>
            </a:pPr>
            <a:r>
              <a:rPr lang="en-US" b="0" dirty="0" smtClean="0"/>
              <a:t>Total </a:t>
            </a:r>
            <a:r>
              <a:rPr lang="en-US" b="0" dirty="0"/>
              <a:t>of 36 new SFD entries on various protocol aspects (e.g. passive, secured, error recovery).</a:t>
            </a:r>
          </a:p>
          <a:p>
            <a:pPr marL="0" indent="0"/>
            <a:endParaRPr lang="en-US" b="0" dirty="0" smtClean="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11-18-0277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111</a:t>
            </a:fld>
            <a:endParaRPr lang="en-US"/>
          </a:p>
        </p:txBody>
      </p:sp>
    </p:spTree>
    <p:extLst>
      <p:ext uri="{BB962C8B-B14F-4D97-AF65-F5344CB8AC3E}">
        <p14:creationId xmlns:p14="http://schemas.microsoft.com/office/powerpoint/2010/main" val="409385103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May Meeting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0" dirty="0"/>
              <a:t>Continue development of amendment text.</a:t>
            </a:r>
          </a:p>
          <a:p>
            <a:pPr>
              <a:buFont typeface="Arial" panose="020B0604020202020204" pitchFamily="34" charset="0"/>
              <a:buChar char="•"/>
            </a:pPr>
            <a:r>
              <a:rPr lang="en-US" b="0" dirty="0"/>
              <a:t>Approve initial amendment text submissions on PHY security, 60Ghz positioning and passive location.</a:t>
            </a:r>
          </a:p>
          <a:p>
            <a:pPr>
              <a:buFont typeface="Arial" panose="020B0604020202020204" pitchFamily="34" charset="0"/>
              <a:buChar char="•"/>
            </a:pPr>
            <a:r>
              <a:rPr lang="en-US" b="0" dirty="0"/>
              <a:t>Continue SFD development.</a:t>
            </a:r>
          </a:p>
          <a:p>
            <a:pPr>
              <a:buFont typeface="Arial" panose="020B0604020202020204" pitchFamily="34" charset="0"/>
              <a:buChar char="•"/>
            </a:pPr>
            <a:r>
              <a:rPr lang="en-US" b="0" dirty="0"/>
              <a:t>Review technical proposals.</a:t>
            </a:r>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11-18-0277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112</a:t>
            </a:fld>
            <a:endParaRPr lang="en-US"/>
          </a:p>
        </p:txBody>
      </p:sp>
    </p:spTree>
    <p:extLst>
      <p:ext uri="{BB962C8B-B14F-4D97-AF65-F5344CB8AC3E}">
        <p14:creationId xmlns:p14="http://schemas.microsoft.com/office/powerpoint/2010/main" val="295445769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 Schedule</a:t>
            </a:r>
            <a:endParaRPr lang="en-US" dirty="0"/>
          </a:p>
        </p:txBody>
      </p:sp>
      <p:sp>
        <p:nvSpPr>
          <p:cNvPr id="3" name="Content Placeholder 2"/>
          <p:cNvSpPr>
            <a:spLocks noGrp="1"/>
          </p:cNvSpPr>
          <p:nvPr>
            <p:ph idx="1"/>
          </p:nvPr>
        </p:nvSpPr>
        <p:spPr/>
        <p:txBody>
          <a:bodyPr/>
          <a:lstStyle/>
          <a:p>
            <a:pPr algn="just">
              <a:spcBef>
                <a:spcPct val="20000"/>
              </a:spcBef>
              <a:buFontTx/>
              <a:buChar char="•"/>
            </a:pPr>
            <a:r>
              <a:rPr lang="en-US" altLang="en-US" dirty="0"/>
              <a:t>Apr. 11</a:t>
            </a:r>
            <a:r>
              <a:rPr lang="en-US" altLang="en-US" baseline="30000" dirty="0"/>
              <a:t>th</a:t>
            </a:r>
            <a:r>
              <a:rPr lang="en-US" altLang="en-US" dirty="0"/>
              <a:t> (Wed.), 11:00AM ET for 1hr.</a:t>
            </a:r>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11-18-0277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113</a:t>
            </a:fld>
            <a:endParaRPr lang="en-US"/>
          </a:p>
        </p:txBody>
      </p:sp>
    </p:spTree>
    <p:extLst>
      <p:ext uri="{BB962C8B-B14F-4D97-AF65-F5344CB8AC3E}">
        <p14:creationId xmlns:p14="http://schemas.microsoft.com/office/powerpoint/2010/main" val="60347423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9"/>
          <p:cNvSpPr>
            <a:spLocks noGrp="1"/>
          </p:cNvSpPr>
          <p:nvPr>
            <p:ph type="title"/>
          </p:nvPr>
        </p:nvSpPr>
        <p:spPr/>
        <p:txBody>
          <a:bodyPr/>
          <a:lstStyle/>
          <a:p>
            <a:r>
              <a:rPr lang="en-US" altLang="en-US" smtClean="0"/>
              <a:t>TGba</a:t>
            </a:r>
            <a:br>
              <a:rPr lang="en-US" altLang="en-US" smtClean="0"/>
            </a:br>
            <a:r>
              <a:rPr lang="en-US" altLang="en-US" smtClean="0"/>
              <a:t>March 2018 Closing Report</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dirty="0"/>
          </a:p>
        </p:txBody>
      </p:sp>
      <p:sp>
        <p:nvSpPr>
          <p:cNvPr id="12" name="Rectangle 2"/>
          <p:cNvSpPr txBox="1">
            <a:spLocks noChangeArrowheads="1"/>
          </p:cNvSpPr>
          <p:nvPr/>
        </p:nvSpPr>
        <p:spPr bwMode="auto">
          <a:xfrm>
            <a:off x="627063" y="229235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smtClean="0"/>
              <a:t>Date: 2018-03-07</a:t>
            </a:r>
            <a:endParaRPr lang="en-GB" sz="2000" b="0" kern="0" dirty="0"/>
          </a:p>
        </p:txBody>
      </p:sp>
      <p:sp>
        <p:nvSpPr>
          <p:cNvPr id="4103" name="Rectangle 4"/>
          <p:cNvSpPr>
            <a:spLocks noChangeArrowheads="1"/>
          </p:cNvSpPr>
          <p:nvPr/>
        </p:nvSpPr>
        <p:spPr bwMode="auto">
          <a:xfrm>
            <a:off x="777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FontTx/>
              <a:buNone/>
            </a:pPr>
            <a:r>
              <a:rPr lang="en-GB" altLang="en-US" sz="2000" b="0">
                <a:solidFill>
                  <a:srgbClr val="000000"/>
                </a:solidFill>
              </a:rPr>
              <a:t>Authors:</a:t>
            </a:r>
          </a:p>
        </p:txBody>
      </p:sp>
      <p:graphicFrame>
        <p:nvGraphicFramePr>
          <p:cNvPr id="4104" name="Object 3"/>
          <p:cNvGraphicFramePr>
            <a:graphicFrameLocks noChangeAspect="1"/>
          </p:cNvGraphicFramePr>
          <p:nvPr/>
        </p:nvGraphicFramePr>
        <p:xfrm>
          <a:off x="776288" y="3062288"/>
          <a:ext cx="7358062" cy="2689225"/>
        </p:xfrm>
        <a:graphic>
          <a:graphicData uri="http://schemas.openxmlformats.org/presentationml/2006/ole">
            <mc:AlternateContent xmlns:mc="http://schemas.openxmlformats.org/markup-compatibility/2006">
              <mc:Choice xmlns:v="urn:schemas-microsoft-com:vml" Requires="v">
                <p:oleObj spid="_x0000_s14353" name="Document" r:id="rId4" imgW="8254533" imgH="3012459" progId="Word.Document.8">
                  <p:embed/>
                </p:oleObj>
              </mc:Choice>
              <mc:Fallback>
                <p:oleObj name="Document" r:id="rId4" imgW="8254533" imgH="301245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8" y="3062288"/>
                        <a:ext cx="7358062" cy="26892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11-18-0567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AC8A6EB5-1BF3-4B79-A25A-A80C2579D0D2}" type="slidenum">
              <a:rPr lang="en-US" smtClean="0"/>
              <a:pPr>
                <a:defRPr/>
              </a:pPr>
              <a:t>114</a:t>
            </a:fld>
            <a:endParaRPr lang="en-US"/>
          </a:p>
        </p:txBody>
      </p:sp>
    </p:spTree>
    <p:extLst>
      <p:ext uri="{BB962C8B-B14F-4D97-AF65-F5344CB8AC3E}">
        <p14:creationId xmlns:p14="http://schemas.microsoft.com/office/powerpoint/2010/main" val="22096503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Abstract</a:t>
            </a:r>
          </a:p>
        </p:txBody>
      </p:sp>
      <p:sp>
        <p:nvSpPr>
          <p:cNvPr id="6147" name="Content Placeholder 2"/>
          <p:cNvSpPr>
            <a:spLocks noGrp="1"/>
          </p:cNvSpPr>
          <p:nvPr>
            <p:ph idx="1"/>
          </p:nvPr>
        </p:nvSpPr>
        <p:spPr/>
        <p:txBody>
          <a:bodyPr/>
          <a:lstStyle/>
          <a:p>
            <a:r>
              <a:rPr lang="en-US" altLang="en-US" smtClean="0"/>
              <a:t>This document is the TGba closing report for March 2018</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11-18-0567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115</a:t>
            </a:fld>
            <a:endParaRPr lang="en-US"/>
          </a:p>
        </p:txBody>
      </p:sp>
    </p:spTree>
    <p:extLst>
      <p:ext uri="{BB962C8B-B14F-4D97-AF65-F5344CB8AC3E}">
        <p14:creationId xmlns:p14="http://schemas.microsoft.com/office/powerpoint/2010/main" val="343116597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Work Completed</a:t>
            </a:r>
          </a:p>
        </p:txBody>
      </p:sp>
      <p:sp>
        <p:nvSpPr>
          <p:cNvPr id="8195" name="Content Placeholder 2"/>
          <p:cNvSpPr>
            <a:spLocks noGrp="1"/>
          </p:cNvSpPr>
          <p:nvPr>
            <p:ph idx="1"/>
          </p:nvPr>
        </p:nvSpPr>
        <p:spPr>
          <a:xfrm>
            <a:off x="685800" y="1600200"/>
            <a:ext cx="8382000" cy="4875213"/>
          </a:xfrm>
        </p:spPr>
        <p:txBody>
          <a:bodyPr/>
          <a:lstStyle/>
          <a:p>
            <a:r>
              <a:rPr lang="en-US" altLang="en-US" sz="2200" smtClean="0"/>
              <a:t>Approved TGba Spec Framework Document (SFD) </a:t>
            </a:r>
          </a:p>
          <a:p>
            <a:pPr lvl="1"/>
            <a:r>
              <a:rPr lang="en-US" altLang="en-US" sz="2200" smtClean="0"/>
              <a:t>IEEE 802.11-17/575r9</a:t>
            </a:r>
          </a:p>
          <a:p>
            <a:r>
              <a:rPr lang="en-US" altLang="en-US" sz="2200" smtClean="0"/>
              <a:t>Approved TGba D0.1 as the initial TGba draft</a:t>
            </a:r>
          </a:p>
          <a:p>
            <a:r>
              <a:rPr lang="en-US" altLang="en-US" sz="2200" smtClean="0"/>
              <a:t>Approved PHY/MAC spec text documents to create TGba D0.2</a:t>
            </a:r>
            <a:endParaRPr lang="en-US" altLang="en-US" smtClean="0"/>
          </a:p>
          <a:p>
            <a:r>
              <a:rPr lang="en-US" altLang="en-US" sz="2200" smtClean="0"/>
              <a:t>Reviewed technical presentations</a:t>
            </a:r>
          </a:p>
          <a:p>
            <a:r>
              <a:rPr lang="en-US" altLang="en-US" sz="2200" smtClean="0"/>
              <a:t>Reviewed the TG timeline – schedule delayed by 2 months</a:t>
            </a:r>
          </a:p>
          <a:p>
            <a:pPr lvl="1"/>
            <a:r>
              <a:rPr lang="en-US" altLang="en-US" sz="1800" smtClean="0"/>
              <a:t>Now TGba D1.0 is targeted in July 2018</a:t>
            </a:r>
          </a:p>
          <a:p>
            <a:r>
              <a:rPr lang="en-US" altLang="en-US" sz="2200" smtClean="0"/>
              <a:t>Set goals for the May 2018 meeting</a:t>
            </a:r>
          </a:p>
          <a:p>
            <a:r>
              <a:rPr lang="en-US" altLang="en-US" sz="2200" smtClean="0"/>
              <a:t>Agenda: see doc.: IEEE 802.11-17/313r9</a:t>
            </a:r>
          </a:p>
          <a:p>
            <a:endParaRPr lang="en-US" altLang="en-US" sz="2200" smtClean="0"/>
          </a:p>
          <a:p>
            <a:endParaRPr lang="en-US" altLang="en-US" sz="220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11-18-0567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116</a:t>
            </a:fld>
            <a:endParaRPr lang="en-US"/>
          </a:p>
        </p:txBody>
      </p:sp>
    </p:spTree>
    <p:extLst>
      <p:ext uri="{BB962C8B-B14F-4D97-AF65-F5344CB8AC3E}">
        <p14:creationId xmlns:p14="http://schemas.microsoft.com/office/powerpoint/2010/main" val="172522907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7"/>
          <p:cNvSpPr>
            <a:spLocks noGrp="1"/>
          </p:cNvSpPr>
          <p:nvPr>
            <p:ph type="title"/>
          </p:nvPr>
        </p:nvSpPr>
        <p:spPr/>
        <p:txBody>
          <a:bodyPr/>
          <a:lstStyle/>
          <a:p>
            <a:r>
              <a:rPr lang="en-US" altLang="en-US" smtClean="0"/>
              <a:t>Goal for May 2018</a:t>
            </a:r>
          </a:p>
        </p:txBody>
      </p:sp>
      <p:sp>
        <p:nvSpPr>
          <p:cNvPr id="33795" name="Content Placeholder 8"/>
          <p:cNvSpPr>
            <a:spLocks noGrp="1"/>
          </p:cNvSpPr>
          <p:nvPr>
            <p:ph idx="1"/>
          </p:nvPr>
        </p:nvSpPr>
        <p:spPr>
          <a:xfrm>
            <a:off x="685800" y="2133600"/>
            <a:ext cx="8153400" cy="4114800"/>
          </a:xfrm>
        </p:spPr>
        <p:txBody>
          <a:bodyPr/>
          <a:lstStyle/>
          <a:p>
            <a:pPr>
              <a:defRPr/>
            </a:pPr>
            <a:r>
              <a:rPr lang="en-US" altLang="en-US" dirty="0"/>
              <a:t>Resolve TBDs in the PHY and MAC clauses of </a:t>
            </a:r>
            <a:r>
              <a:rPr lang="en-US" altLang="en-US" dirty="0" err="1"/>
              <a:t>TGba</a:t>
            </a:r>
            <a:r>
              <a:rPr lang="en-US" altLang="en-US" dirty="0"/>
              <a:t> D0.2</a:t>
            </a:r>
          </a:p>
          <a:p>
            <a:pPr>
              <a:defRPr/>
            </a:pPr>
            <a:r>
              <a:rPr lang="en-US" altLang="en-US" dirty="0" smtClean="0"/>
              <a:t>Prepare </a:t>
            </a:r>
            <a:r>
              <a:rPr lang="en-US" altLang="en-US" dirty="0"/>
              <a:t>for creating </a:t>
            </a:r>
            <a:r>
              <a:rPr lang="en-US" altLang="en-US" dirty="0" err="1"/>
              <a:t>TGba</a:t>
            </a:r>
            <a:r>
              <a:rPr lang="en-US" altLang="en-US" dirty="0"/>
              <a:t> D1.0 in July 2018</a:t>
            </a:r>
          </a:p>
          <a:p>
            <a:pPr>
              <a:defRPr/>
            </a:pPr>
            <a:r>
              <a:rPr lang="en-US" altLang="en-US" dirty="0"/>
              <a:t>Review TG timeline</a:t>
            </a:r>
          </a:p>
          <a:p>
            <a:pPr>
              <a:defRPr/>
            </a:pPr>
            <a:endParaRPr lang="en-US" altLang="en-US" dirty="0" smtClean="0"/>
          </a:p>
          <a:p>
            <a:pPr marL="0" indent="0">
              <a:buFontTx/>
              <a:buNone/>
              <a:defRPr/>
            </a:pPr>
            <a:endParaRPr lang="en-US" altLang="en-US" dirty="0" smtClean="0"/>
          </a:p>
          <a:p>
            <a:pPr>
              <a:defRPr/>
            </a:pPr>
            <a:endParaRPr lang="en-US" altLang="en-US" dirty="0" smtClean="0"/>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11-18-0567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117</a:t>
            </a:fld>
            <a:endParaRPr lang="en-US"/>
          </a:p>
        </p:txBody>
      </p:sp>
    </p:spTree>
    <p:extLst>
      <p:ext uri="{BB962C8B-B14F-4D97-AF65-F5344CB8AC3E}">
        <p14:creationId xmlns:p14="http://schemas.microsoft.com/office/powerpoint/2010/main" val="53084137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mtClean="0"/>
              <a:t>Teleconference Call Schedule</a:t>
            </a:r>
          </a:p>
        </p:txBody>
      </p:sp>
      <p:sp>
        <p:nvSpPr>
          <p:cNvPr id="10243" name="Content Placeholder 2"/>
          <p:cNvSpPr>
            <a:spLocks noGrp="1"/>
          </p:cNvSpPr>
          <p:nvPr>
            <p:ph idx="1"/>
          </p:nvPr>
        </p:nvSpPr>
        <p:spPr/>
        <p:txBody>
          <a:bodyPr/>
          <a:lstStyle/>
          <a:p>
            <a:pPr marL="342900" lvl="1" indent="-342900">
              <a:buFontTx/>
              <a:buChar char="•"/>
            </a:pPr>
            <a:r>
              <a:rPr lang="en-US" altLang="en-US" sz="2400" b="1" smtClean="0"/>
              <a:t>Three teleconference calls (Mondays, each 1 hour)</a:t>
            </a:r>
          </a:p>
          <a:p>
            <a:pPr marL="685800" lvl="2" indent="-342900"/>
            <a:r>
              <a:rPr lang="en-US" altLang="en-US" sz="2400" b="1" smtClean="0"/>
              <a:t>March 19, 10:00 ET</a:t>
            </a:r>
          </a:p>
          <a:p>
            <a:pPr marL="685800" lvl="2" indent="-342900"/>
            <a:r>
              <a:rPr lang="en-US" altLang="en-US" sz="2400" b="1" smtClean="0"/>
              <a:t>April 2, 17:00 ET</a:t>
            </a:r>
          </a:p>
          <a:p>
            <a:pPr marL="685800" lvl="2" indent="-342900"/>
            <a:r>
              <a:rPr lang="en-US" altLang="en-US" sz="2400" b="1" smtClean="0"/>
              <a:t>April 16, 23:00 ET</a:t>
            </a:r>
          </a:p>
          <a:p>
            <a:pPr marL="342900" lvl="1" indent="-342900">
              <a:buFontTx/>
              <a:buChar char="•"/>
            </a:pPr>
            <a:endParaRPr lang="en-US" altLang="en-US" sz="2400" b="1"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11-18-0567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118</a:t>
            </a:fld>
            <a:endParaRPr lang="en-US"/>
          </a:p>
        </p:txBody>
      </p:sp>
    </p:spTree>
    <p:extLst>
      <p:ext uri="{BB962C8B-B14F-4D97-AF65-F5344CB8AC3E}">
        <p14:creationId xmlns:p14="http://schemas.microsoft.com/office/powerpoint/2010/main" val="5956306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de-DE" smtClean="0"/>
              <a:t>Adrian Stephens, Intel Corporation</a:t>
            </a:r>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BCS TIG/SG Closing Report</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smtClean="0"/>
              <a:t> 2018-03-08</a:t>
            </a:r>
            <a:endParaRPr lang="en-GB" sz="2000" b="0" dirty="0"/>
          </a:p>
        </p:txBody>
      </p:sp>
      <p:graphicFrame>
        <p:nvGraphicFramePr>
          <p:cNvPr id="3075" name="Object 3"/>
          <p:cNvGraphicFramePr>
            <a:graphicFrameLocks noChangeAspect="1"/>
          </p:cNvGraphicFramePr>
          <p:nvPr/>
        </p:nvGraphicFramePr>
        <p:xfrm>
          <a:off x="508000" y="2286000"/>
          <a:ext cx="8128000" cy="2463800"/>
        </p:xfrm>
        <a:graphic>
          <a:graphicData uri="http://schemas.openxmlformats.org/presentationml/2006/ole">
            <mc:AlternateContent xmlns:mc="http://schemas.openxmlformats.org/markup-compatibility/2006">
              <mc:Choice xmlns:v="urn:schemas-microsoft-com:vml" Requires="v">
                <p:oleObj spid="_x0000_s15377" name="Dokument" r:id="rId4" imgW="8255000" imgH="2514600" progId="Word.Document.8">
                  <p:embed/>
                </p:oleObj>
              </mc:Choice>
              <mc:Fallback>
                <p:oleObj name="Dokument" r:id="rId4" imgW="8255000" imgH="2514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 y="2286000"/>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 of 11-18-0318 by Marc Emmelmann (Koden-TI)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119</a:t>
            </a:fld>
            <a:endParaRPr lang="en-US"/>
          </a:p>
        </p:txBody>
      </p:sp>
    </p:spTree>
    <p:extLst>
      <p:ext uri="{BB962C8B-B14F-4D97-AF65-F5344CB8AC3E}">
        <p14:creationId xmlns:p14="http://schemas.microsoft.com/office/powerpoint/2010/main" val="640981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678" y="1310073"/>
            <a:ext cx="7770813" cy="798910"/>
          </a:xfrm>
        </p:spPr>
        <p:txBody>
          <a:bodyPr/>
          <a:lstStyle/>
          <a:p>
            <a:r>
              <a:rPr lang="en-US" dirty="0" smtClean="0"/>
              <a:t>Draft Development Snapshot</a:t>
            </a:r>
            <a:endParaRPr lang="en-US" dirty="0"/>
          </a:p>
        </p:txBody>
      </p:sp>
      <p:graphicFrame>
        <p:nvGraphicFramePr>
          <p:cNvPr id="10" name="Content Placeholder 9"/>
          <p:cNvGraphicFramePr>
            <a:graphicFrameLocks noGrp="1"/>
          </p:cNvGraphicFramePr>
          <p:nvPr>
            <p:ph idx="1"/>
            <p:extLst/>
          </p:nvPr>
        </p:nvGraphicFramePr>
        <p:xfrm>
          <a:off x="626376" y="2020160"/>
          <a:ext cx="7888974" cy="3272790"/>
        </p:xfrm>
        <a:graphic>
          <a:graphicData uri="http://schemas.openxmlformats.org/drawingml/2006/table">
            <a:tbl>
              <a:tblPr firstRow="1">
                <a:tableStyleId>{073A0DAA-6AF3-43AB-8588-CEC1D06C72B9}</a:tableStyleId>
              </a:tblPr>
              <a:tblGrid>
                <a:gridCol w="485701">
                  <a:extLst>
                    <a:ext uri="{9D8B030D-6E8A-4147-A177-3AD203B41FA5}">
                      <a16:colId xmlns="" xmlns:a16="http://schemas.microsoft.com/office/drawing/2014/main" val="4261970102"/>
                    </a:ext>
                  </a:extLst>
                </a:gridCol>
                <a:gridCol w="316673">
                  <a:extLst>
                    <a:ext uri="{9D8B030D-6E8A-4147-A177-3AD203B41FA5}">
                      <a16:colId xmlns="" xmlns:a16="http://schemas.microsoft.com/office/drawing/2014/main" val="78877518"/>
                    </a:ext>
                  </a:extLst>
                </a:gridCol>
                <a:gridCol w="342900">
                  <a:extLst>
                    <a:ext uri="{9D8B030D-6E8A-4147-A177-3AD203B41FA5}">
                      <a16:colId xmlns="" xmlns:a16="http://schemas.microsoft.com/office/drawing/2014/main" val="145119986"/>
                    </a:ext>
                  </a:extLst>
                </a:gridCol>
                <a:gridCol w="457200">
                  <a:extLst>
                    <a:ext uri="{9D8B030D-6E8A-4147-A177-3AD203B41FA5}">
                      <a16:colId xmlns="" xmlns:a16="http://schemas.microsoft.com/office/drawing/2014/main" val="3029749347"/>
                    </a:ext>
                  </a:extLst>
                </a:gridCol>
                <a:gridCol w="457200">
                  <a:extLst>
                    <a:ext uri="{9D8B030D-6E8A-4147-A177-3AD203B41FA5}">
                      <a16:colId xmlns="" xmlns:a16="http://schemas.microsoft.com/office/drawing/2014/main" val="948022760"/>
                    </a:ext>
                  </a:extLst>
                </a:gridCol>
                <a:gridCol w="285750">
                  <a:extLst>
                    <a:ext uri="{9D8B030D-6E8A-4147-A177-3AD203B41FA5}">
                      <a16:colId xmlns="" xmlns:a16="http://schemas.microsoft.com/office/drawing/2014/main" val="1543342895"/>
                    </a:ext>
                  </a:extLst>
                </a:gridCol>
                <a:gridCol w="400050">
                  <a:extLst>
                    <a:ext uri="{9D8B030D-6E8A-4147-A177-3AD203B41FA5}">
                      <a16:colId xmlns="" xmlns:a16="http://schemas.microsoft.com/office/drawing/2014/main" val="3821760127"/>
                    </a:ext>
                  </a:extLst>
                </a:gridCol>
                <a:gridCol w="400050">
                  <a:extLst>
                    <a:ext uri="{9D8B030D-6E8A-4147-A177-3AD203B41FA5}">
                      <a16:colId xmlns="" xmlns:a16="http://schemas.microsoft.com/office/drawing/2014/main" val="1625024730"/>
                    </a:ext>
                  </a:extLst>
                </a:gridCol>
                <a:gridCol w="342900">
                  <a:extLst>
                    <a:ext uri="{9D8B030D-6E8A-4147-A177-3AD203B41FA5}">
                      <a16:colId xmlns="" xmlns:a16="http://schemas.microsoft.com/office/drawing/2014/main" val="2849464904"/>
                    </a:ext>
                  </a:extLst>
                </a:gridCol>
                <a:gridCol w="342900">
                  <a:extLst>
                    <a:ext uri="{9D8B030D-6E8A-4147-A177-3AD203B41FA5}">
                      <a16:colId xmlns="" xmlns:a16="http://schemas.microsoft.com/office/drawing/2014/main" val="3784159027"/>
                    </a:ext>
                  </a:extLst>
                </a:gridCol>
                <a:gridCol w="857250">
                  <a:extLst>
                    <a:ext uri="{9D8B030D-6E8A-4147-A177-3AD203B41FA5}">
                      <a16:colId xmlns="" xmlns:a16="http://schemas.microsoft.com/office/drawing/2014/main" val="309422106"/>
                    </a:ext>
                  </a:extLst>
                </a:gridCol>
                <a:gridCol w="342900">
                  <a:extLst>
                    <a:ext uri="{9D8B030D-6E8A-4147-A177-3AD203B41FA5}">
                      <a16:colId xmlns="" xmlns:a16="http://schemas.microsoft.com/office/drawing/2014/main" val="2746800865"/>
                    </a:ext>
                  </a:extLst>
                </a:gridCol>
                <a:gridCol w="514350">
                  <a:extLst>
                    <a:ext uri="{9D8B030D-6E8A-4147-A177-3AD203B41FA5}">
                      <a16:colId xmlns="" xmlns:a16="http://schemas.microsoft.com/office/drawing/2014/main" val="3917323349"/>
                    </a:ext>
                  </a:extLst>
                </a:gridCol>
                <a:gridCol w="1453937">
                  <a:extLst>
                    <a:ext uri="{9D8B030D-6E8A-4147-A177-3AD203B41FA5}">
                      <a16:colId xmlns="" xmlns:a16="http://schemas.microsoft.com/office/drawing/2014/main" val="664609411"/>
                    </a:ext>
                  </a:extLst>
                </a:gridCol>
                <a:gridCol w="889213">
                  <a:extLst>
                    <a:ext uri="{9D8B030D-6E8A-4147-A177-3AD203B41FA5}">
                      <a16:colId xmlns="" xmlns:a16="http://schemas.microsoft.com/office/drawing/2014/main" val="1668201667"/>
                    </a:ext>
                  </a:extLst>
                </a:gridCol>
              </a:tblGrid>
              <a:tr h="24003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TG</a:t>
                      </a:r>
                      <a:endParaRPr kumimoji="0" lang="en-US" sz="900" b="1"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cap="none" normalizeH="0" baseline="0" dirty="0" smtClean="0">
                          <a:ln>
                            <a:noFill/>
                          </a:ln>
                          <a:effectLst/>
                        </a:rPr>
                        <a:t>Published or Draft Baseline Documents</a:t>
                      </a:r>
                      <a:endParaRPr kumimoji="0" lang="en-US" sz="1400" b="1" i="0" u="none" strike="noStrike" cap="none" normalizeH="0" baseline="0" dirty="0" smtClean="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u="none" strike="noStrike" cap="none" normalizeH="0" baseline="0" dirty="0">
                          <a:ln>
                            <a:noFill/>
                          </a:ln>
                          <a:effectLst/>
                        </a:rPr>
                        <a:t>Source</a:t>
                      </a:r>
                      <a:endParaRPr kumimoji="0" lang="en-US" sz="800" b="1" i="0" u="none" strike="noStrike" cap="none" normalizeH="0" baseline="0" dirty="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u="none" strike="noStrike" cap="none" normalizeH="0" baseline="0" dirty="0">
                          <a:ln>
                            <a:noFill/>
                          </a:ln>
                          <a:effectLst/>
                        </a:rPr>
                        <a:t>MDR</a:t>
                      </a:r>
                      <a:endParaRPr kumimoji="0" lang="en-US" sz="800" b="1"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u="none" strike="noStrike" cap="none" normalizeH="0" baseline="0">
                          <a:ln>
                            <a:noFill/>
                          </a:ln>
                          <a:effectLst/>
                        </a:rPr>
                        <a:t>Style Guide</a:t>
                      </a:r>
                      <a:endParaRPr kumimoji="0" lang="en-US" sz="800" b="1" i="0" u="none" strike="noStrike" cap="none" normalizeH="0" baseline="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u="none" strike="noStrike" cap="none" normalizeH="0" baseline="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u="none" strike="noStrike" cap="none" normalizeH="0" baseline="0">
                          <a:ln>
                            <a:noFill/>
                          </a:ln>
                          <a:effectLst/>
                        </a:rPr>
                        <a:t>Editor</a:t>
                      </a:r>
                      <a:endParaRPr kumimoji="0" lang="en-US" sz="800" b="1" i="0" u="none" strike="noStrike" cap="none" normalizeH="0" baseline="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800" u="none" strike="noStrike" cap="none" normalizeH="0" baseline="0" dirty="0">
                          <a:ln>
                            <a:noFill/>
                          </a:ln>
                          <a:effectLst/>
                        </a:rPr>
                        <a:t>Snapshot Date</a:t>
                      </a:r>
                      <a:endParaRPr kumimoji="0" lang="en-US" sz="800" b="1"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7557412"/>
                  </a:ext>
                </a:extLst>
              </a:tr>
              <a:tr h="30861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a:ln>
                            <a:noFill/>
                          </a:ln>
                          <a:effectLst/>
                        </a:rPr>
                        <a:t>Published</a:t>
                      </a:r>
                      <a:endParaRPr kumimoji="0" lang="en-US" sz="900" b="1" i="0" u="none" strike="noStrike" cap="none" normalizeH="0" baseline="0" dirty="0">
                        <a:ln>
                          <a:noFill/>
                        </a:ln>
                        <a:solidFill>
                          <a:srgbClr val="00B050"/>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err="1" smtClean="0">
                          <a:ln>
                            <a:noFill/>
                          </a:ln>
                          <a:effectLst/>
                        </a:rPr>
                        <a:t>aj</a:t>
                      </a:r>
                      <a:endParaRPr kumimoji="0" lang="en-US" sz="900" b="1" i="0" u="none" strike="noStrike" cap="none" normalizeH="0" baseline="0" dirty="0">
                        <a:ln>
                          <a:noFill/>
                        </a:ln>
                        <a:solidFill>
                          <a:schemeClr val="folHlink"/>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err="1" smtClean="0">
                          <a:ln>
                            <a:noFill/>
                          </a:ln>
                          <a:effectLst/>
                        </a:rPr>
                        <a:t>ak</a:t>
                      </a:r>
                      <a:endParaRPr kumimoji="0" lang="en-US" sz="900" b="1" i="0" u="none" strike="noStrike" cap="none" normalizeH="0" baseline="0" dirty="0">
                        <a:ln>
                          <a:noFill/>
                        </a:ln>
                        <a:solidFill>
                          <a:schemeClr val="folHlink"/>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err="1" smtClean="0">
                          <a:ln>
                            <a:noFill/>
                          </a:ln>
                          <a:effectLst/>
                        </a:rPr>
                        <a:t>aq</a:t>
                      </a:r>
                      <a:endParaRPr kumimoji="0" lang="en-US" sz="900" b="1" i="0" u="none" strike="noStrike" cap="none" normalizeH="0" baseline="0" dirty="0">
                        <a:ln>
                          <a:noFill/>
                        </a:ln>
                        <a:solidFill>
                          <a:schemeClr val="folHlink"/>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smtClean="0">
                          <a:ln>
                            <a:noFill/>
                          </a:ln>
                          <a:effectLst/>
                        </a:rPr>
                        <a:t>md</a:t>
                      </a:r>
                      <a:endParaRPr kumimoji="0" lang="en-US" sz="900" b="1" i="0" u="none" strike="noStrike" cap="none" normalizeH="0" baseline="0" dirty="0">
                        <a:ln>
                          <a:noFill/>
                        </a:ln>
                        <a:solidFill>
                          <a:schemeClr val="folHlink"/>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smtClean="0">
                          <a:ln>
                            <a:noFill/>
                          </a:ln>
                          <a:effectLst/>
                        </a:rPr>
                        <a:t>ax</a:t>
                      </a:r>
                      <a:endParaRPr kumimoji="0" lang="en-US" sz="900" b="1" i="0" u="none" strike="noStrike" cap="none" normalizeH="0" baseline="0" dirty="0">
                        <a:ln>
                          <a:noFill/>
                        </a:ln>
                        <a:solidFill>
                          <a:schemeClr val="folHlink"/>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smtClean="0">
                          <a:ln>
                            <a:noFill/>
                          </a:ln>
                          <a:effectLst/>
                        </a:rPr>
                        <a:t>ay</a:t>
                      </a:r>
                      <a:endParaRPr kumimoji="0" lang="en-US" sz="900" b="1" i="0" u="none" strike="noStrike" cap="none" normalizeH="0" baseline="0" dirty="0">
                        <a:ln>
                          <a:noFill/>
                        </a:ln>
                        <a:solidFill>
                          <a:schemeClr val="folHlink"/>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err="1" smtClean="0">
                          <a:ln>
                            <a:noFill/>
                          </a:ln>
                          <a:effectLst/>
                        </a:rPr>
                        <a:t>az</a:t>
                      </a:r>
                      <a:endParaRPr kumimoji="0" lang="en-US" sz="900" b="1" i="0" u="none" strike="noStrike" cap="none" normalizeH="0" baseline="0" dirty="0">
                        <a:ln>
                          <a:noFill/>
                        </a:ln>
                        <a:solidFill>
                          <a:schemeClr val="folHlink"/>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u="none" strike="noStrike" cap="none" normalizeH="0" baseline="0" dirty="0" err="1" smtClean="0">
                          <a:ln>
                            <a:noFill/>
                          </a:ln>
                          <a:effectLst/>
                        </a:rPr>
                        <a:t>ba</a:t>
                      </a:r>
                      <a:endParaRPr kumimoji="0" lang="en-US" sz="900" b="1" i="0" u="none" strike="noStrike" cap="none" normalizeH="0" baseline="0" dirty="0">
                        <a:ln>
                          <a:noFill/>
                        </a:ln>
                        <a:solidFill>
                          <a:schemeClr val="folHlink"/>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1841105578"/>
                  </a:ext>
                </a:extLst>
              </a:tr>
              <a:tr h="4457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aj</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Times New Roman" pitchFamily="18" charset="0"/>
                        </a:rPr>
                        <a:t>Y</a:t>
                      </a: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9.0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00CC"/>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Frame </a:t>
                      </a:r>
                      <a:r>
                        <a:rPr kumimoji="0" lang="en-US" sz="1200" b="0" i="0" u="none" strike="noStrike" cap="none" normalizeH="0" baseline="0" dirty="0" smtClean="0">
                          <a:ln>
                            <a:noFill/>
                          </a:ln>
                          <a:solidFill>
                            <a:schemeClr val="tx1"/>
                          </a:solidFill>
                          <a:effectLst/>
                          <a:latin typeface="Times New Roman" pitchFamily="18" charset="0"/>
                        </a:rPr>
                        <a:t>10.0</a:t>
                      </a:r>
                      <a:endParaRPr kumimoji="0" lang="en-US" sz="1200" b="0" i="0" u="none" strike="noStrike" cap="none" normalizeH="0" baseline="0" dirty="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Jiamin</a:t>
                      </a:r>
                      <a:r>
                        <a:rPr kumimoji="0" lang="en-US" sz="1400" b="0" i="0" u="none" strike="noStrike" cap="none" normalizeH="0" baseline="0" dirty="0" smtClean="0">
                          <a:ln>
                            <a:noFill/>
                          </a:ln>
                          <a:solidFill>
                            <a:schemeClr val="tx1"/>
                          </a:solidFill>
                          <a:effectLst/>
                          <a:latin typeface="Times New Roman" pitchFamily="18" charset="0"/>
                        </a:rPr>
                        <a:t> Chen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err="1" smtClean="0">
                          <a:ln>
                            <a:noFill/>
                          </a:ln>
                          <a:solidFill>
                            <a:schemeClr val="tx1"/>
                          </a:solidFill>
                          <a:effectLst/>
                          <a:latin typeface="Times New Roman" pitchFamily="18" charset="0"/>
                        </a:rPr>
                        <a:t>Shiwen</a:t>
                      </a:r>
                      <a:r>
                        <a:rPr kumimoji="0" lang="en-US" sz="1400" b="0" i="0" u="none" strike="noStrike" cap="none" normalizeH="0" baseline="0" dirty="0" smtClean="0">
                          <a:ln>
                            <a:noFill/>
                          </a:ln>
                          <a:solidFill>
                            <a:schemeClr val="tx1"/>
                          </a:solidFill>
                          <a:effectLst/>
                          <a:latin typeface="Times New Roman" pitchFamily="18" charset="0"/>
                        </a:rPr>
                        <a:t> He</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18-Jan</a:t>
                      </a:r>
                      <a:endParaRPr kumimoji="0" lang="en-US" sz="12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02217997"/>
                  </a:ext>
                </a:extLst>
              </a:tr>
              <a:tr h="27813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ak</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Times New Roman" pitchFamily="18" charset="0"/>
                        </a:rPr>
                        <a:t>Y</a:t>
                      </a: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9.0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6.0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00CC"/>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latin typeface="+mn-lt"/>
                          <a:ea typeface="+mn-ea"/>
                          <a:cs typeface="+mn-cs"/>
                        </a:rPr>
                        <a:t>Word</a:t>
                      </a:r>
                      <a:endParaRPr kumimoji="0" lang="en-US" sz="1200" b="0" i="0" u="none" strike="noStrike" cap="none" normalizeH="0" baseline="0" dirty="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Donald Eastlake</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29-Oct</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93073376"/>
                  </a:ext>
                </a:extLst>
              </a:tr>
              <a:tr h="27813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aq</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Y</a:t>
                      </a:r>
                      <a:endParaRPr kumimoji="0" lang="en-US" sz="1400" b="0" i="0" u="none" strike="noStrike" cap="none" normalizeH="0" baseline="0" dirty="0">
                        <a:ln>
                          <a:noFill/>
                        </a:ln>
                        <a:solidFill>
                          <a:srgbClr val="00B050"/>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8.0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5.0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14.0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00CC"/>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12.0</a:t>
                      </a:r>
                      <a:endParaRPr kumimoji="0" lang="en-US" sz="1200" b="0" i="0" u="none" strike="noStrike" cap="none" normalizeH="0" baseline="0" dirty="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Lee Armstrong</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24-Feb</a:t>
                      </a:r>
                      <a:endParaRPr kumimoji="0" lang="en-US" sz="1200" b="0" i="0" u="none" strike="noStrike" cap="none" normalizeH="0" baseline="0" dirty="0">
                        <a:ln>
                          <a:noFill/>
                        </a:ln>
                        <a:solidFill>
                          <a:srgbClr val="FF0000"/>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52362811"/>
                  </a:ext>
                </a:extLst>
              </a:tr>
              <a:tr h="44577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md</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B050"/>
                          </a:solidFill>
                          <a:effectLst/>
                          <a:latin typeface="Times New Roman" pitchFamily="18" charset="0"/>
                        </a:rPr>
                        <a:t>Y</a:t>
                      </a: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Y</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3.0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7.2</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FF0000"/>
                          </a:solidFill>
                          <a:effectLst/>
                          <a:latin typeface="+mn-lt"/>
                        </a:rPr>
                        <a:t>1.0</a:t>
                      </a:r>
                      <a:endParaRPr kumimoji="0" lang="en-US" sz="1100" b="0" i="0" u="none" strike="noStrike" cap="none" normalizeH="0" baseline="0" dirty="0">
                        <a:ln>
                          <a:noFill/>
                        </a:ln>
                        <a:solidFill>
                          <a:srgbClr val="FF000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1"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00CC"/>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Frame</a:t>
                      </a:r>
                      <a:endParaRPr kumimoji="0" lang="en-US" sz="1200" b="0" i="0" u="none" strike="noStrike" cap="none" normalizeH="0" baseline="0" dirty="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No</a:t>
                      </a:r>
                      <a:endParaRPr kumimoji="0" lang="en-US" sz="12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2012</a:t>
                      </a:r>
                      <a:endParaRPr kumimoji="0" lang="en-US" sz="12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Edward Au</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18-Jan</a:t>
                      </a:r>
                      <a:endParaRPr kumimoji="0" lang="en-US" sz="12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72046837"/>
                  </a:ext>
                </a:extLst>
              </a:tr>
              <a:tr h="27813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ax</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Y</a:t>
                      </a:r>
                      <a:endParaRPr kumimoji="0" lang="en-US" sz="1400" b="0" i="0" u="none" strike="noStrike" cap="none" normalizeH="0" baseline="0" dirty="0">
                        <a:ln>
                          <a:noFill/>
                        </a:ln>
                        <a:solidFill>
                          <a:srgbClr val="00B050"/>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9.0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5.0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02060"/>
                          </a:solidFill>
                          <a:effectLst/>
                          <a:latin typeface="+mn-lt"/>
                        </a:rPr>
                        <a:t>13.0</a:t>
                      </a: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FF0000"/>
                          </a:solidFill>
                          <a:effectLst/>
                          <a:latin typeface="+mn-lt"/>
                        </a:rPr>
                        <a:t>2.2</a:t>
                      </a:r>
                      <a:endParaRPr kumimoji="0" lang="en-GB" sz="1100" b="0" i="0" u="none" strike="noStrike" cap="none" normalizeH="0" baseline="0" dirty="0">
                        <a:ln>
                          <a:noFill/>
                        </a:ln>
                        <a:solidFill>
                          <a:srgbClr val="FF000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a:ln>
                          <a:noFill/>
                        </a:ln>
                        <a:solidFill>
                          <a:srgbClr val="0000CC"/>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12.0</a:t>
                      </a:r>
                      <a:endParaRPr kumimoji="0" lang="en-GB" sz="1200" b="0" i="0" u="none" strike="noStrike" cap="none" normalizeH="0" baseline="0" dirty="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chemeClr val="tx1"/>
                          </a:solidFill>
                        </a:rPr>
                        <a:t>No</a:t>
                      </a:r>
                      <a:endParaRPr lang="en-US" sz="1200" dirty="0">
                        <a:solidFill>
                          <a:schemeClr val="tx1"/>
                        </a:solidFill>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2012</a:t>
                      </a:r>
                      <a:endParaRPr kumimoji="0" lang="en-GB" sz="12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Robert Stacey</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15-Jan</a:t>
                      </a:r>
                      <a:endParaRPr kumimoji="0" lang="en-GB" sz="12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60612243"/>
                  </a:ext>
                </a:extLst>
              </a:tr>
              <a:tr h="27813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ay</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B050"/>
                          </a:solidFill>
                          <a:effectLst/>
                          <a:latin typeface="Times New Roman" pitchFamily="18" charset="0"/>
                        </a:rPr>
                        <a:t>Y</a:t>
                      </a: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002060"/>
                          </a:solidFill>
                          <a:effectLst/>
                          <a:latin typeface="+mn-lt"/>
                        </a:rPr>
                        <a:t>9.0</a:t>
                      </a: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002060"/>
                          </a:solidFill>
                          <a:effectLst/>
                          <a:latin typeface="+mn-lt"/>
                        </a:rPr>
                        <a:t>5.0</a:t>
                      </a: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cap="none" normalizeH="0" baseline="0" dirty="0" smtClean="0">
                          <a:ln>
                            <a:noFill/>
                          </a:ln>
                          <a:solidFill>
                            <a:srgbClr val="002060"/>
                          </a:solidFill>
                          <a:effectLst/>
                          <a:latin typeface="+mn-lt"/>
                        </a:rPr>
                        <a:t>13.0</a:t>
                      </a: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100" b="0" i="0" u="none" strike="noStrike" cap="none" normalizeH="0" baseline="0" dirty="0" smtClean="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smtClean="0">
                          <a:ln>
                            <a:noFill/>
                          </a:ln>
                          <a:solidFill>
                            <a:srgbClr val="FF0000"/>
                          </a:solidFill>
                          <a:effectLst/>
                          <a:latin typeface="+mn-lt"/>
                        </a:rPr>
                        <a:t>2.2</a:t>
                      </a:r>
                      <a:endParaRPr kumimoji="0" lang="en-GB" sz="1100" b="0" i="0" u="none" strike="noStrike" cap="none" normalizeH="0" baseline="0" dirty="0">
                        <a:ln>
                          <a:noFill/>
                        </a:ln>
                        <a:solidFill>
                          <a:srgbClr val="FF000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100" b="0" i="0" u="none" strike="noStrike" cap="none" normalizeH="0" baseline="0" dirty="0" smtClean="0">
                          <a:ln>
                            <a:noFill/>
                          </a:ln>
                          <a:solidFill>
                            <a:srgbClr val="FF0000"/>
                          </a:solidFill>
                          <a:effectLst/>
                          <a:latin typeface="+mn-lt"/>
                        </a:rPr>
                        <a:t>1.1</a:t>
                      </a: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206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00CC"/>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Word</a:t>
                      </a:r>
                      <a:endParaRPr kumimoji="0" lang="en-GB" sz="1200" b="0" i="0" u="none" strike="noStrike" cap="none" normalizeH="0" baseline="0" dirty="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2012</a:t>
                      </a: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tx1"/>
                          </a:solidFill>
                          <a:effectLst/>
                          <a:latin typeface="Times New Roman" pitchFamily="18" charset="0"/>
                        </a:rPr>
                        <a:t>Carlos </a:t>
                      </a:r>
                      <a:r>
                        <a:rPr kumimoji="0" lang="en-US" sz="1400" b="0" i="0" u="none" strike="noStrike" cap="none" normalizeH="0" baseline="0" dirty="0" err="1" smtClean="0">
                          <a:ln>
                            <a:noFill/>
                          </a:ln>
                          <a:solidFill>
                            <a:schemeClr val="tx1"/>
                          </a:solidFill>
                          <a:effectLst/>
                          <a:latin typeface="Times New Roman" pitchFamily="18" charset="0"/>
                        </a:rPr>
                        <a:t>Cordeiro</a:t>
                      </a:r>
                      <a:endParaRPr kumimoji="0" lang="en-US" sz="1400" b="0" i="0" u="none" strike="noStrike" cap="none" normalizeH="0" baseline="0" dirty="0" smtClean="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23-Feb</a:t>
                      </a:r>
                      <a:endParaRPr kumimoji="0" lang="en-GB" sz="1200" b="0" i="0" u="none" strike="noStrike" cap="none" normalizeH="0" baseline="0" dirty="0">
                        <a:ln>
                          <a:noFill/>
                        </a:ln>
                        <a:solidFill>
                          <a:srgbClr val="FF0000"/>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58542191"/>
                  </a:ext>
                </a:extLst>
              </a:tr>
              <a:tr h="27813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az</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smtClean="0">
                        <a:ln>
                          <a:noFill/>
                        </a:ln>
                        <a:solidFill>
                          <a:srgbClr val="00B050"/>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rgbClr val="0000CC"/>
                        </a:solidFill>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rgbClr val="FF0000"/>
                        </a:solidFill>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solidFill>
                          <a:srgbClr val="FF0000"/>
                        </a:solidFill>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cap="none" normalizeH="0" baseline="0" dirty="0" smtClean="0">
                        <a:ln>
                          <a:noFill/>
                        </a:ln>
                        <a:solidFill>
                          <a:srgbClr val="FF000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cap="none" normalizeH="0" baseline="0" dirty="0" smtClean="0">
                        <a:ln>
                          <a:noFill/>
                        </a:ln>
                        <a:solidFill>
                          <a:srgbClr val="0000CC"/>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cap="none" normalizeH="0" baseline="0" dirty="0" smtClean="0">
                        <a:ln>
                          <a:noFill/>
                        </a:ln>
                        <a:solidFill>
                          <a:srgbClr val="FF000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100" b="0" i="0" u="none" strike="noStrike" cap="none" normalizeH="0" baseline="0" dirty="0" smtClean="0">
                        <a:ln>
                          <a:noFill/>
                        </a:ln>
                        <a:solidFill>
                          <a:srgbClr val="FF0000"/>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rgbClr val="0000CC"/>
                        </a:solidFill>
                        <a:effectLst/>
                        <a:latin typeface="+mn-lt"/>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8" charset="0"/>
                      </a:endParaRPr>
                    </a:p>
                  </a:txBody>
                  <a:tcPr marL="68580" marR="0" marT="3429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Chao Chun Wang</a:t>
                      </a:r>
                      <a:endParaRPr kumimoji="0" lang="en-US" sz="14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chemeClr val="tx1"/>
                          </a:solidFill>
                          <a:effectLst/>
                          <a:latin typeface="Times New Roman" pitchFamily="18" charset="0"/>
                        </a:rPr>
                        <a:t>07-Nov</a:t>
                      </a:r>
                      <a:endParaRPr kumimoji="0" lang="en-GB" sz="1200" b="0" i="0" u="none" strike="noStrike" cap="none" normalizeH="0" baseline="0" dirty="0">
                        <a:ln>
                          <a:noFill/>
                        </a:ln>
                        <a:solidFill>
                          <a:schemeClr val="tx1"/>
                        </a:solidFill>
                        <a:effectLst/>
                        <a:latin typeface="Times New Roman" pitchFamily="18" charset="0"/>
                      </a:endParaRPr>
                    </a:p>
                  </a:txBody>
                  <a:tcPr marL="68580" marR="0" marT="3429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11138465"/>
                  </a:ext>
                </a:extLst>
              </a:tr>
              <a:tr h="388620">
                <a:tc>
                  <a:txBody>
                    <a:bodyPr/>
                    <a:lstStyle/>
                    <a:p>
                      <a:pPr algn="ctr"/>
                      <a:r>
                        <a:rPr lang="en-US" sz="1400" dirty="0" err="1" smtClean="0">
                          <a:solidFill>
                            <a:schemeClr val="tx1"/>
                          </a:solidFill>
                        </a:rPr>
                        <a:t>ba</a:t>
                      </a:r>
                      <a:endParaRPr lang="en-US" sz="14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rgbClr val="00B050"/>
                          </a:solidFill>
                        </a:rPr>
                        <a:t>Y</a:t>
                      </a:r>
                      <a:endParaRPr lang="en-US" sz="1200" dirty="0">
                        <a:solidFill>
                          <a:srgbClr val="00B05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smtClean="0">
                          <a:solidFill>
                            <a:srgbClr val="FF0000"/>
                          </a:solidFill>
                          <a:latin typeface="+mn-lt"/>
                        </a:rPr>
                        <a:t>9.0</a:t>
                      </a:r>
                      <a:endParaRPr lang="en-US" sz="1100" dirty="0">
                        <a:solidFill>
                          <a:srgbClr val="FF0000"/>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smtClean="0">
                          <a:solidFill>
                            <a:srgbClr val="FF0000"/>
                          </a:solidFill>
                          <a:latin typeface="+mn-lt"/>
                        </a:rPr>
                        <a:t>6.0</a:t>
                      </a:r>
                      <a:endParaRPr lang="en-US" sz="1100" dirty="0">
                        <a:solidFill>
                          <a:srgbClr val="FF0000"/>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smtClean="0">
                          <a:solidFill>
                            <a:srgbClr val="FF0000"/>
                          </a:solidFill>
                          <a:latin typeface="+mn-lt"/>
                        </a:rPr>
                        <a:t>14.0</a:t>
                      </a:r>
                      <a:endParaRPr lang="en-US" sz="1100" dirty="0">
                        <a:solidFill>
                          <a:srgbClr val="FF0000"/>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100" dirty="0">
                        <a:solidFill>
                          <a:srgbClr val="FF0000"/>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smtClean="0">
                          <a:solidFill>
                            <a:srgbClr val="FF0000"/>
                          </a:solidFill>
                          <a:latin typeface="+mn-lt"/>
                        </a:rPr>
                        <a:t>2.1</a:t>
                      </a:r>
                      <a:endParaRPr lang="en-US" sz="1100" dirty="0">
                        <a:solidFill>
                          <a:srgbClr val="FF0000"/>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smtClean="0">
                          <a:solidFill>
                            <a:srgbClr val="FF0000"/>
                          </a:solidFill>
                          <a:latin typeface="+mn-lt"/>
                        </a:rPr>
                        <a:t>1.0</a:t>
                      </a:r>
                      <a:endParaRPr lang="en-US" sz="1100" dirty="0">
                        <a:solidFill>
                          <a:srgbClr val="FF0000"/>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smtClean="0">
                          <a:solidFill>
                            <a:srgbClr val="FF0000"/>
                          </a:solidFill>
                          <a:latin typeface="+mn-lt"/>
                        </a:rPr>
                        <a:t>0.0</a:t>
                      </a:r>
                      <a:endParaRPr lang="en-US" sz="1100" dirty="0">
                        <a:solidFill>
                          <a:srgbClr val="FF0000"/>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100" dirty="0" smtClean="0">
                          <a:solidFill>
                            <a:srgbClr val="FF0000"/>
                          </a:solidFill>
                          <a:latin typeface="+mn-lt"/>
                        </a:rPr>
                        <a:t>0.1</a:t>
                      </a:r>
                      <a:endParaRPr lang="en-US" sz="1100" dirty="0">
                        <a:solidFill>
                          <a:srgbClr val="FF0000"/>
                        </a:solidFill>
                        <a:latin typeface="+mn-lt"/>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100" kern="1200" dirty="0" err="1" smtClean="0">
                          <a:solidFill>
                            <a:srgbClr val="FF0000"/>
                          </a:solidFill>
                          <a:effectLst/>
                          <a:latin typeface="+mn-lt"/>
                          <a:ea typeface="+mn-ea"/>
                          <a:cs typeface="+mn-cs"/>
                        </a:rPr>
                        <a:t>Framemaker</a:t>
                      </a:r>
                      <a:r>
                        <a:rPr lang="en-US" sz="1100" kern="1200" dirty="0" smtClean="0">
                          <a:solidFill>
                            <a:srgbClr val="FF0000"/>
                          </a:solidFill>
                          <a:effectLst/>
                          <a:latin typeface="+mn-lt"/>
                          <a:ea typeface="+mn-ea"/>
                          <a:cs typeface="+mn-cs"/>
                        </a:rPr>
                        <a:t> 2017 release</a:t>
                      </a:r>
                      <a:endParaRPr lang="en-US" sz="1100"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rgbClr val="FF0000"/>
                          </a:solidFill>
                        </a:rPr>
                        <a:t>No</a:t>
                      </a:r>
                      <a:endParaRPr lang="en-US" sz="1200"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solidFill>
                            <a:srgbClr val="FF0000"/>
                          </a:solidFill>
                        </a:rPr>
                        <a:t>2012</a:t>
                      </a:r>
                      <a:endParaRPr lang="en-US" sz="1200"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t>Po-Kai Wang</a:t>
                      </a:r>
                      <a:endParaRPr lang="en-US" sz="1400" dirty="0"/>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smtClean="0">
                          <a:solidFill>
                            <a:srgbClr val="FF0000"/>
                          </a:solidFill>
                        </a:rPr>
                        <a:t>23-Feb</a:t>
                      </a:r>
                      <a:endParaRPr lang="en-US" sz="1200" dirty="0">
                        <a:solidFill>
                          <a:srgbClr val="FF0000"/>
                        </a:solidFill>
                      </a:endParaRPr>
                    </a:p>
                  </a:txBody>
                  <a:tcPr marL="68580" marR="68580"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85866631"/>
                  </a:ext>
                </a:extLst>
              </a:tr>
            </a:tbl>
          </a:graphicData>
        </a:graphic>
      </p:graphicFrame>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7" name="Text Box 116"/>
          <p:cNvSpPr txBox="1">
            <a:spLocks noChangeArrowheads="1"/>
          </p:cNvSpPr>
          <p:nvPr/>
        </p:nvSpPr>
        <p:spPr bwMode="auto">
          <a:xfrm>
            <a:off x="7315200" y="1498944"/>
            <a:ext cx="971550" cy="507831"/>
          </a:xfrm>
          <a:prstGeom prst="rect">
            <a:avLst/>
          </a:prstGeom>
          <a:solidFill>
            <a:srgbClr val="92D050"/>
          </a:solidFill>
          <a:ln w="12700">
            <a:noFill/>
            <a:miter lim="800000"/>
            <a:headEnd type="none" w="sm" len="sm"/>
            <a:tailEnd type="none" w="sm" len="sm"/>
          </a:ln>
        </p:spPr>
        <p:txBody>
          <a:bodyPr>
            <a:spAutoFit/>
          </a:bodyPr>
          <a:lstStyle/>
          <a:p>
            <a:pPr algn="ctr"/>
            <a:r>
              <a:rPr lang="en-US" sz="900" dirty="0"/>
              <a:t>Most current doc shaded green.</a:t>
            </a:r>
          </a:p>
        </p:txBody>
      </p:sp>
      <p:sp>
        <p:nvSpPr>
          <p:cNvPr id="8" name="Text Box 231"/>
          <p:cNvSpPr txBox="1">
            <a:spLocks noChangeArrowheads="1"/>
          </p:cNvSpPr>
          <p:nvPr/>
        </p:nvSpPr>
        <p:spPr bwMode="auto">
          <a:xfrm>
            <a:off x="514350" y="1310073"/>
            <a:ext cx="914400" cy="276999"/>
          </a:xfrm>
          <a:prstGeom prst="rect">
            <a:avLst/>
          </a:prstGeom>
          <a:noFill/>
          <a:ln w="9525">
            <a:noFill/>
            <a:miter lim="800000"/>
            <a:headEnd/>
            <a:tailEnd/>
          </a:ln>
        </p:spPr>
        <p:txBody>
          <a:bodyPr wrap="square">
            <a:spAutoFit/>
          </a:bodyPr>
          <a:lstStyle/>
          <a:p>
            <a:pPr eaLnBrk="1" hangingPunct="1">
              <a:spcBef>
                <a:spcPct val="50000"/>
              </a:spcBef>
            </a:pPr>
            <a:r>
              <a:rPr lang="en-US" sz="1200" dirty="0">
                <a:solidFill>
                  <a:srgbClr val="FF0000"/>
                </a:solidFill>
                <a:latin typeface="Arial" charset="0"/>
              </a:rPr>
              <a:t>Mar 2018</a:t>
            </a:r>
            <a:endParaRPr lang="en-US" sz="1350" dirty="0">
              <a:solidFill>
                <a:srgbClr val="FF0000"/>
              </a:solidFill>
              <a:latin typeface="Arial" charset="0"/>
            </a:endParaRPr>
          </a:p>
        </p:txBody>
      </p:sp>
      <p:sp>
        <p:nvSpPr>
          <p:cNvPr id="9" name="Text Box 116"/>
          <p:cNvSpPr txBox="1">
            <a:spLocks noChangeArrowheads="1"/>
          </p:cNvSpPr>
          <p:nvPr/>
        </p:nvSpPr>
        <p:spPr bwMode="auto">
          <a:xfrm>
            <a:off x="514350" y="1485040"/>
            <a:ext cx="1257300" cy="369332"/>
          </a:xfrm>
          <a:prstGeom prst="rect">
            <a:avLst/>
          </a:prstGeom>
          <a:noFill/>
          <a:ln w="12700">
            <a:noFill/>
            <a:miter lim="800000"/>
            <a:headEnd type="none" w="sm" len="sm"/>
            <a:tailEnd type="none" w="sm" len="sm"/>
          </a:ln>
        </p:spPr>
        <p:txBody>
          <a:bodyPr>
            <a:spAutoFit/>
          </a:bodyPr>
          <a:lstStyle/>
          <a:p>
            <a:r>
              <a:rPr lang="en-US" sz="900" dirty="0">
                <a:solidFill>
                  <a:srgbClr val="FF0000"/>
                </a:solidFill>
              </a:rPr>
              <a:t>Changes from  last report shown in red.</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5/7 of 11-18-0290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12</a:t>
            </a:fld>
            <a:endParaRPr lang="en-US"/>
          </a:p>
        </p:txBody>
      </p:sp>
    </p:spTree>
    <p:extLst>
      <p:ext uri="{BB962C8B-B14F-4D97-AF65-F5344CB8AC3E}">
        <p14:creationId xmlns:p14="http://schemas.microsoft.com/office/powerpoint/2010/main" val="353581948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5500694" y="6475413"/>
            <a:ext cx="3041644" cy="180975"/>
          </a:xfrm>
          <a:prstGeom prst="rect">
            <a:avLst/>
          </a:prstGeom>
        </p:spPr>
        <p:txBody>
          <a:bodyPr/>
          <a:lstStyle/>
          <a:p>
            <a:r>
              <a:rPr lang="de-DE" smtClean="0"/>
              <a:t>Adrian Stephens, Intel Corporation</a:t>
            </a:r>
            <a:endParaRPr lang="en-GB" dirty="0"/>
          </a:p>
        </p:txBody>
      </p:sp>
      <p:sp>
        <p:nvSpPr>
          <p:cNvPr id="4097"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685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Closing report for IEEE 802.11 BCS TIG/SG (Broadcast Services) for March 2018 meeting.</a:t>
            </a:r>
            <a:endParaRPr lang="en-GB"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 of 11-18-0318 by Marc Emmelmann (Koden-TI)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120</a:t>
            </a:fld>
            <a:endParaRPr lang="en-US"/>
          </a:p>
        </p:txBody>
      </p:sp>
    </p:spTree>
    <p:extLst>
      <p:ext uri="{BB962C8B-B14F-4D97-AF65-F5344CB8AC3E}">
        <p14:creationId xmlns:p14="http://schemas.microsoft.com/office/powerpoint/2010/main" val="24210289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Meeting Goals</a:t>
            </a:r>
            <a:endParaRPr lang="en-US" dirty="0"/>
          </a:p>
        </p:txBody>
      </p:sp>
      <p:sp>
        <p:nvSpPr>
          <p:cNvPr id="3" name="Inhaltsplatzhalter 2"/>
          <p:cNvSpPr>
            <a:spLocks noGrp="1"/>
          </p:cNvSpPr>
          <p:nvPr>
            <p:ph idx="1"/>
          </p:nvPr>
        </p:nvSpPr>
        <p:spPr/>
        <p:txBody>
          <a:bodyPr/>
          <a:lstStyle/>
          <a:p>
            <a:pPr>
              <a:buFont typeface="Arial"/>
              <a:buChar char="•"/>
            </a:pPr>
            <a:r>
              <a:rPr lang="en-US" sz="2200" dirty="0" smtClean="0"/>
              <a:t>Focus on submissions, which assist in creating a PAR</a:t>
            </a:r>
          </a:p>
          <a:p>
            <a:pPr>
              <a:buFont typeface="Arial"/>
              <a:buChar char="•"/>
            </a:pPr>
            <a:r>
              <a:rPr lang="en-US" sz="2200" dirty="0" smtClean="0"/>
              <a:t>Review submissions and discuss:</a:t>
            </a:r>
          </a:p>
          <a:p>
            <a:pPr lvl="1">
              <a:buFont typeface="Arial"/>
              <a:buChar char="•"/>
            </a:pPr>
            <a:r>
              <a:rPr lang="en-US" dirty="0" smtClean="0"/>
              <a:t>Use Cases for BCS</a:t>
            </a:r>
          </a:p>
          <a:p>
            <a:pPr lvl="1">
              <a:buFont typeface="Arial"/>
              <a:buChar char="•"/>
            </a:pPr>
            <a:r>
              <a:rPr lang="en-US" dirty="0" smtClean="0"/>
              <a:t>Technical feasibility</a:t>
            </a:r>
          </a:p>
          <a:p>
            <a:pPr lvl="1">
              <a:buFont typeface="Arial"/>
              <a:buChar char="•"/>
            </a:pPr>
            <a:r>
              <a:rPr lang="en-US" dirty="0" smtClean="0"/>
              <a:t>Narrow-down the scope</a:t>
            </a:r>
          </a:p>
          <a:p>
            <a:pPr>
              <a:buFont typeface="Arial"/>
              <a:buChar char="•"/>
            </a:pPr>
            <a:r>
              <a:rPr lang="en-US" sz="2200" dirty="0" smtClean="0"/>
              <a:t>Discussion on leadership: call for vice chairs &amp; secretary</a:t>
            </a:r>
            <a:endParaRPr lang="en-US" dirty="0"/>
          </a:p>
        </p:txBody>
      </p:sp>
      <p:sp>
        <p:nvSpPr>
          <p:cNvPr id="5" name="Fußzeilenplatzhalter 4"/>
          <p:cNvSpPr>
            <a:spLocks noGrp="1"/>
          </p:cNvSpPr>
          <p:nvPr>
            <p:ph type="ftr" idx="4294967295"/>
          </p:nvPr>
        </p:nvSpPr>
        <p:spPr>
          <a:xfrm>
            <a:off x="5357818" y="6475413"/>
            <a:ext cx="3184520" cy="180975"/>
          </a:xfrm>
          <a:prstGeom prst="rect">
            <a:avLst/>
          </a:prstGeom>
        </p:spPr>
        <p:txBody>
          <a:bodyPr/>
          <a:lstStyle/>
          <a:p>
            <a:r>
              <a:rPr lang="de-DE" smtClean="0"/>
              <a:t>Adrian Stephens, Intel Corporation</a:t>
            </a:r>
            <a:endParaRPr lang="en-GB" dirty="0"/>
          </a:p>
        </p:txBody>
      </p:sp>
      <p:sp>
        <p:nvSpPr>
          <p:cNvPr id="6" name="Datumsplatzhalter 5"/>
          <p:cNvSpPr>
            <a:spLocks noGrp="1"/>
          </p:cNvSpPr>
          <p:nvPr>
            <p:ph type="dt" idx="4294967295"/>
          </p:nvPr>
        </p:nvSpPr>
        <p:spPr>
          <a:xfrm>
            <a:off x="696912" y="333375"/>
            <a:ext cx="1874823" cy="273050"/>
          </a:xfrm>
          <a:prstGeom prst="rect">
            <a:avLst/>
          </a:prstGeom>
        </p:spPr>
        <p:txBody>
          <a:bodyPr/>
          <a:lstStyle/>
          <a:p>
            <a:r>
              <a:rPr lang="en-US" smtClean="0"/>
              <a:t>March 2018</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 of 11-18-0318 by Marc Emmelmann (Koden-TI)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121</a:t>
            </a:fld>
            <a:endParaRPr lang="en-US"/>
          </a:p>
        </p:txBody>
      </p:sp>
    </p:spTree>
    <p:extLst>
      <p:ext uri="{BB962C8B-B14F-4D97-AF65-F5344CB8AC3E}">
        <p14:creationId xmlns:p14="http://schemas.microsoft.com/office/powerpoint/2010/main" val="234504612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Work Completed this week</a:t>
            </a:r>
            <a:endParaRPr lang="en-US" dirty="0"/>
          </a:p>
        </p:txBody>
      </p:sp>
      <p:sp>
        <p:nvSpPr>
          <p:cNvPr id="3" name="Inhaltsplatzhalter 2"/>
          <p:cNvSpPr>
            <a:spLocks noGrp="1"/>
          </p:cNvSpPr>
          <p:nvPr>
            <p:ph idx="1"/>
          </p:nvPr>
        </p:nvSpPr>
        <p:spPr>
          <a:xfrm>
            <a:off x="685800" y="1905000"/>
            <a:ext cx="7770813" cy="4113213"/>
          </a:xfrm>
        </p:spPr>
        <p:txBody>
          <a:bodyPr/>
          <a:lstStyle/>
          <a:p>
            <a:pPr>
              <a:buFont typeface="Arial"/>
              <a:buChar char="•"/>
            </a:pPr>
            <a:r>
              <a:rPr lang="en-US" dirty="0" smtClean="0"/>
              <a:t>Group met 2 time slots during this week</a:t>
            </a:r>
          </a:p>
          <a:p>
            <a:pPr>
              <a:buFont typeface="Arial"/>
              <a:buChar char="•"/>
            </a:pPr>
            <a:r>
              <a:rPr lang="en-US" dirty="0" smtClean="0"/>
              <a:t>8 submissions</a:t>
            </a:r>
          </a:p>
          <a:p>
            <a:pPr lvl="1">
              <a:buFont typeface="Arial"/>
              <a:buChar char="•"/>
            </a:pPr>
            <a:r>
              <a:rPr lang="en-US" dirty="0" smtClean="0"/>
              <a:t>Use Cases</a:t>
            </a:r>
          </a:p>
          <a:p>
            <a:pPr lvl="1">
              <a:buFont typeface="Arial"/>
              <a:buChar char="•"/>
            </a:pPr>
            <a:r>
              <a:rPr lang="en-US" dirty="0" smtClean="0"/>
              <a:t>Technical feasibility</a:t>
            </a:r>
          </a:p>
          <a:p>
            <a:pPr lvl="1">
              <a:buFont typeface="Arial"/>
              <a:buChar char="•"/>
            </a:pPr>
            <a:r>
              <a:rPr lang="en-US" dirty="0" smtClean="0"/>
              <a:t>Security</a:t>
            </a:r>
          </a:p>
          <a:p>
            <a:pPr>
              <a:buFont typeface="Arial"/>
              <a:buChar char="•"/>
            </a:pPr>
            <a:r>
              <a:rPr lang="en-US" dirty="0" smtClean="0"/>
              <a:t>Jointly captured discussion items and detailed topics to address in upcoming submissions</a:t>
            </a:r>
          </a:p>
          <a:p>
            <a:pPr>
              <a:buFont typeface="Arial"/>
              <a:buChar char="•"/>
            </a:pPr>
            <a:r>
              <a:rPr lang="en-US" dirty="0" smtClean="0"/>
              <a:t>Updated the call for submissions</a:t>
            </a:r>
          </a:p>
          <a:p>
            <a:pPr>
              <a:buFont typeface="Arial"/>
              <a:buChar char="•"/>
            </a:pPr>
            <a:r>
              <a:rPr lang="en-US" dirty="0" smtClean="0"/>
              <a:t>Leadership discussion</a:t>
            </a:r>
          </a:p>
          <a:p>
            <a:pPr lvl="1">
              <a:buFont typeface="Arial"/>
              <a:buChar char="•"/>
            </a:pPr>
            <a:r>
              <a:rPr lang="en-US" dirty="0" smtClean="0"/>
              <a:t>Hitoshi MORIOKA acted as secretary pro-temp</a:t>
            </a:r>
          </a:p>
          <a:p>
            <a:pPr lvl="1">
              <a:buFont typeface="Arial"/>
              <a:buChar char="•"/>
            </a:pPr>
            <a:r>
              <a:rPr lang="en-US" dirty="0" smtClean="0"/>
              <a:t>Call for nominations for two Vice Chairs</a:t>
            </a:r>
          </a:p>
        </p:txBody>
      </p:sp>
      <p:sp>
        <p:nvSpPr>
          <p:cNvPr id="5" name="Fußzeilenplatzhalter 4"/>
          <p:cNvSpPr>
            <a:spLocks noGrp="1"/>
          </p:cNvSpPr>
          <p:nvPr>
            <p:ph type="ftr" idx="4294967295"/>
          </p:nvPr>
        </p:nvSpPr>
        <p:spPr>
          <a:xfrm>
            <a:off x="5357818" y="6475413"/>
            <a:ext cx="3184520" cy="180975"/>
          </a:xfrm>
          <a:prstGeom prst="rect">
            <a:avLst/>
          </a:prstGeom>
        </p:spPr>
        <p:txBody>
          <a:bodyPr/>
          <a:lstStyle/>
          <a:p>
            <a:r>
              <a:rPr lang="de-DE" smtClean="0"/>
              <a:t>Adrian Stephens, Intel Corporation</a:t>
            </a:r>
            <a:endParaRPr lang="en-GB" dirty="0"/>
          </a:p>
        </p:txBody>
      </p:sp>
      <p:sp>
        <p:nvSpPr>
          <p:cNvPr id="6" name="Datumsplatzhalter 5"/>
          <p:cNvSpPr>
            <a:spLocks noGrp="1"/>
          </p:cNvSpPr>
          <p:nvPr>
            <p:ph type="dt" idx="4294967295"/>
          </p:nvPr>
        </p:nvSpPr>
        <p:spPr>
          <a:xfrm>
            <a:off x="696912" y="333375"/>
            <a:ext cx="1874823" cy="273050"/>
          </a:xfrm>
          <a:prstGeom prst="rect">
            <a:avLst/>
          </a:prstGeom>
        </p:spPr>
        <p:txBody>
          <a:bodyPr/>
          <a:lstStyle/>
          <a:p>
            <a:r>
              <a:rPr lang="en-US" smtClean="0"/>
              <a:t>March 2018</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4/8 of 11-18-0318 by Marc Emmelmann (Koden-TI)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122</a:t>
            </a:fld>
            <a:endParaRPr lang="en-US"/>
          </a:p>
        </p:txBody>
      </p:sp>
    </p:spTree>
    <p:extLst>
      <p:ext uri="{BB962C8B-B14F-4D97-AF65-F5344CB8AC3E}">
        <p14:creationId xmlns:p14="http://schemas.microsoft.com/office/powerpoint/2010/main" val="13978590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143636" y="6475413"/>
            <a:ext cx="2398702" cy="180975"/>
          </a:xfrm>
          <a:prstGeom prst="rect">
            <a:avLst/>
          </a:prstGeom>
        </p:spPr>
        <p:txBody>
          <a:bodyPr/>
          <a:lstStyle/>
          <a:p>
            <a:r>
              <a:rPr lang="de-DE" smtClean="0"/>
              <a:t>Adrian Stephens, Intel Corporation</a:t>
            </a:r>
            <a:endParaRPr lang="en-GB" dirty="0"/>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Plans for May 2018</a:t>
            </a:r>
            <a:endParaRPr lang="en-US" dirty="0"/>
          </a:p>
        </p:txBody>
      </p:sp>
      <p:sp>
        <p:nvSpPr>
          <p:cNvPr id="10242" name="Rectangle 2"/>
          <p:cNvSpPr>
            <a:spLocks noGrp="1" noChangeArrowheads="1"/>
          </p:cNvSpPr>
          <p:nvPr>
            <p:ph type="body" idx="1"/>
          </p:nvPr>
        </p:nvSpPr>
        <p:spPr>
          <a:xfrm>
            <a:off x="685800" y="1981200"/>
            <a:ext cx="7772400" cy="4208463"/>
          </a:xfrm>
          <a:ln/>
        </p:spPr>
        <p:txBody>
          <a:bodyPr/>
          <a:lstStyle/>
          <a:p>
            <a:pPr>
              <a:buFont typeface="Arial"/>
              <a:buChar char="•"/>
            </a:pPr>
            <a:r>
              <a:rPr lang="en-US" dirty="0" smtClean="0"/>
              <a:t>Consolidate on Use Cases</a:t>
            </a:r>
          </a:p>
          <a:p>
            <a:pPr>
              <a:buFont typeface="Arial"/>
              <a:buChar char="•"/>
            </a:pPr>
            <a:r>
              <a:rPr lang="en-US" dirty="0" smtClean="0"/>
              <a:t>Identify security requirements &amp; constrains</a:t>
            </a:r>
          </a:p>
          <a:p>
            <a:pPr>
              <a:buFont typeface="Arial"/>
              <a:buChar char="•"/>
            </a:pPr>
            <a:r>
              <a:rPr lang="en-US" dirty="0" smtClean="0"/>
              <a:t>(Draft) Scope statement</a:t>
            </a:r>
          </a:p>
          <a:p>
            <a:pPr>
              <a:buFont typeface="Arial"/>
              <a:buChar char="•"/>
            </a:pPr>
            <a:r>
              <a:rPr lang="en-US" dirty="0" smtClean="0"/>
              <a:t>Leadership Elections</a:t>
            </a:r>
          </a:p>
          <a:p>
            <a:pPr lvl="1">
              <a:buFont typeface="Arial"/>
              <a:buChar char="•"/>
            </a:pP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5/8 of 11-18-0318 by Marc Emmelmann (Koden-TI)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123</a:t>
            </a:fld>
            <a:endParaRPr lang="en-US"/>
          </a:p>
        </p:txBody>
      </p:sp>
    </p:spTree>
    <p:extLst>
      <p:ext uri="{BB962C8B-B14F-4D97-AF65-F5344CB8AC3E}">
        <p14:creationId xmlns:p14="http://schemas.microsoft.com/office/powerpoint/2010/main" val="24929576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Future Session Planning</a:t>
            </a:r>
            <a:endParaRPr lang="en-US" dirty="0"/>
          </a:p>
        </p:txBody>
      </p:sp>
      <p:sp>
        <p:nvSpPr>
          <p:cNvPr id="3" name="Inhaltsplatzhalter 2"/>
          <p:cNvSpPr>
            <a:spLocks noGrp="1"/>
          </p:cNvSpPr>
          <p:nvPr>
            <p:ph idx="1"/>
          </p:nvPr>
        </p:nvSpPr>
        <p:spPr>
          <a:xfrm>
            <a:off x="685800" y="1828800"/>
            <a:ext cx="7770813" cy="4113213"/>
          </a:xfrm>
        </p:spPr>
        <p:txBody>
          <a:bodyPr/>
          <a:lstStyle/>
          <a:p>
            <a:r>
              <a:rPr lang="en-US" dirty="0" smtClean="0"/>
              <a:t>Teleconferences:</a:t>
            </a:r>
          </a:p>
          <a:p>
            <a:endParaRPr lang="en-US" dirty="0" smtClean="0"/>
          </a:p>
          <a:p>
            <a:endParaRPr lang="en-US" dirty="0" smtClean="0"/>
          </a:p>
          <a:p>
            <a:endParaRPr lang="en-US" dirty="0" smtClean="0"/>
          </a:p>
          <a:p>
            <a:endParaRPr lang="en-US" dirty="0" smtClean="0"/>
          </a:p>
          <a:p>
            <a:r>
              <a:rPr lang="en-US" dirty="0" smtClean="0"/>
              <a:t>Ad-hoc meetings:</a:t>
            </a:r>
          </a:p>
          <a:p>
            <a:r>
              <a:rPr lang="en-US" dirty="0" smtClean="0"/>
              <a:t>	none</a:t>
            </a:r>
          </a:p>
          <a:p>
            <a:endParaRPr lang="en-US" dirty="0" smtClean="0"/>
          </a:p>
          <a:p>
            <a:r>
              <a:rPr lang="en-US" dirty="0" smtClean="0"/>
              <a:t>May F2F meeting, Warsaw:</a:t>
            </a:r>
          </a:p>
          <a:p>
            <a:r>
              <a:rPr lang="en-US" dirty="0" smtClean="0"/>
              <a:t>	Meeting time requested:  2 sessions</a:t>
            </a:r>
            <a:endParaRPr lang="en-US" dirty="0"/>
          </a:p>
        </p:txBody>
      </p:sp>
      <p:sp>
        <p:nvSpPr>
          <p:cNvPr id="5" name="Fußzeilenplatzhalter 4"/>
          <p:cNvSpPr>
            <a:spLocks noGrp="1"/>
          </p:cNvSpPr>
          <p:nvPr>
            <p:ph type="ftr" idx="4294967295"/>
          </p:nvPr>
        </p:nvSpPr>
        <p:spPr>
          <a:xfrm>
            <a:off x="5357818" y="6475413"/>
            <a:ext cx="3184520" cy="180975"/>
          </a:xfrm>
          <a:prstGeom prst="rect">
            <a:avLst/>
          </a:prstGeom>
        </p:spPr>
        <p:txBody>
          <a:bodyPr/>
          <a:lstStyle/>
          <a:p>
            <a:r>
              <a:rPr lang="de-DE" smtClean="0"/>
              <a:t>Adrian Stephens, Intel Corporation</a:t>
            </a:r>
            <a:endParaRPr lang="en-GB" dirty="0"/>
          </a:p>
        </p:txBody>
      </p:sp>
      <p:sp>
        <p:nvSpPr>
          <p:cNvPr id="6" name="Datumsplatzhalter 5"/>
          <p:cNvSpPr>
            <a:spLocks noGrp="1"/>
          </p:cNvSpPr>
          <p:nvPr>
            <p:ph type="dt" idx="4294967295"/>
          </p:nvPr>
        </p:nvSpPr>
        <p:spPr>
          <a:xfrm>
            <a:off x="696912" y="333375"/>
            <a:ext cx="1874823" cy="273050"/>
          </a:xfrm>
          <a:prstGeom prst="rect">
            <a:avLst/>
          </a:prstGeom>
        </p:spPr>
        <p:txBody>
          <a:bodyPr/>
          <a:lstStyle/>
          <a:p>
            <a:r>
              <a:rPr lang="en-US" smtClean="0"/>
              <a:t>March 2018</a:t>
            </a:r>
            <a:endParaRPr lang="en-GB" dirty="0"/>
          </a:p>
        </p:txBody>
      </p:sp>
      <p:graphicFrame>
        <p:nvGraphicFramePr>
          <p:cNvPr id="7" name="Tabelle 6"/>
          <p:cNvGraphicFramePr>
            <a:graphicFrameLocks noGrp="1"/>
          </p:cNvGraphicFramePr>
          <p:nvPr/>
        </p:nvGraphicFramePr>
        <p:xfrm>
          <a:off x="1371600" y="2362200"/>
          <a:ext cx="7467600" cy="1483360"/>
        </p:xfrm>
        <a:graphic>
          <a:graphicData uri="http://schemas.openxmlformats.org/drawingml/2006/table">
            <a:tbl>
              <a:tblPr firstRow="1" bandRow="1">
                <a:tableStyleId>{5C22544A-7EE6-4342-B048-85BDC9FD1C3A}</a:tableStyleId>
              </a:tblPr>
              <a:tblGrid>
                <a:gridCol w="990600"/>
                <a:gridCol w="3124200"/>
                <a:gridCol w="1485900"/>
                <a:gridCol w="1866900"/>
              </a:tblGrid>
              <a:tr h="370840">
                <a:tc>
                  <a:txBody>
                    <a:bodyPr/>
                    <a:lstStyle/>
                    <a:p>
                      <a:r>
                        <a:rPr lang="en-US" dirty="0" smtClean="0"/>
                        <a:t>Group</a:t>
                      </a:r>
                      <a:endParaRPr lang="en-US" dirty="0"/>
                    </a:p>
                  </a:txBody>
                  <a:tcPr/>
                </a:tc>
                <a:tc>
                  <a:txBody>
                    <a:bodyPr/>
                    <a:lstStyle/>
                    <a:p>
                      <a:r>
                        <a:rPr lang="en-US" dirty="0" smtClean="0"/>
                        <a:t>Dates</a:t>
                      </a:r>
                      <a:endParaRPr lang="en-US" dirty="0"/>
                    </a:p>
                  </a:txBody>
                  <a:tcPr/>
                </a:tc>
                <a:tc>
                  <a:txBody>
                    <a:bodyPr/>
                    <a:lstStyle/>
                    <a:p>
                      <a:r>
                        <a:rPr lang="en-US" dirty="0" smtClean="0"/>
                        <a:t>Start Time</a:t>
                      </a:r>
                      <a:endParaRPr lang="en-US" dirty="0"/>
                    </a:p>
                  </a:txBody>
                  <a:tcPr/>
                </a:tc>
                <a:tc>
                  <a:txBody>
                    <a:bodyPr/>
                    <a:lstStyle/>
                    <a:p>
                      <a:r>
                        <a:rPr lang="en-US" dirty="0" smtClean="0"/>
                        <a:t>Duration</a:t>
                      </a:r>
                      <a:endParaRPr lang="en-US" dirty="0"/>
                    </a:p>
                  </a:txBody>
                  <a:tcPr/>
                </a:tc>
              </a:tr>
              <a:tr h="370840">
                <a:tc>
                  <a:txBody>
                    <a:bodyPr/>
                    <a:lstStyle/>
                    <a:p>
                      <a:r>
                        <a:rPr lang="en-US" dirty="0" smtClean="0"/>
                        <a:t>BCS</a:t>
                      </a:r>
                      <a:endParaRPr lang="en-US" dirty="0"/>
                    </a:p>
                  </a:txBody>
                  <a:tcPr/>
                </a:tc>
                <a:tc>
                  <a:txBody>
                    <a:bodyPr/>
                    <a:lstStyle/>
                    <a:p>
                      <a:r>
                        <a:rPr lang="en-US" dirty="0" smtClean="0"/>
                        <a:t>May 15</a:t>
                      </a:r>
                      <a:r>
                        <a:rPr lang="en-US" baseline="30000" dirty="0" smtClean="0"/>
                        <a:t> &amp;</a:t>
                      </a:r>
                      <a:r>
                        <a:rPr lang="en-US" dirty="0" smtClean="0"/>
                        <a:t> 22, 2018</a:t>
                      </a:r>
                      <a:r>
                        <a:rPr lang="en-US" baseline="0" dirty="0" smtClean="0"/>
                        <a:t> (Tuesday)</a:t>
                      </a:r>
                      <a:endParaRPr lang="en-US" dirty="0"/>
                    </a:p>
                  </a:txBody>
                  <a:tcPr/>
                </a:tc>
                <a:tc>
                  <a:txBody>
                    <a:bodyPr/>
                    <a:lstStyle/>
                    <a:p>
                      <a:r>
                        <a:rPr lang="en-US" dirty="0" smtClean="0"/>
                        <a:t>10:00h</a:t>
                      </a:r>
                      <a:r>
                        <a:rPr lang="en-US" baseline="0" dirty="0" smtClean="0"/>
                        <a:t> ET</a:t>
                      </a:r>
                      <a:endParaRPr lang="en-US" dirty="0"/>
                    </a:p>
                  </a:txBody>
                  <a:tcPr/>
                </a:tc>
                <a:tc>
                  <a:txBody>
                    <a:bodyPr/>
                    <a:lstStyle/>
                    <a:p>
                      <a:r>
                        <a:rPr lang="en-US" dirty="0" smtClean="0"/>
                        <a:t>1 hour</a:t>
                      </a:r>
                      <a:endParaRPr lang="en-US" dirty="0"/>
                    </a:p>
                  </a:txBody>
                  <a:tcPr/>
                </a:tc>
              </a:tr>
              <a:tr h="37084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Apr 3rd</a:t>
                      </a:r>
                      <a:r>
                        <a:rPr lang="en-US" baseline="0" dirty="0" smtClean="0"/>
                        <a:t> &amp; 24</a:t>
                      </a:r>
                      <a:r>
                        <a:rPr lang="en-US" baseline="30000" dirty="0" smtClean="0"/>
                        <a:t>th</a:t>
                      </a:r>
                      <a:r>
                        <a:rPr lang="en-US" baseline="0" dirty="0" smtClean="0"/>
                        <a:t>, 2018 (Tuesday)</a:t>
                      </a:r>
                      <a:endParaRPr lang="en-US" dirty="0" smtClean="0"/>
                    </a:p>
                  </a:txBody>
                  <a:tcPr/>
                </a:tc>
                <a:tc>
                  <a:txBody>
                    <a:bodyPr/>
                    <a:lstStyle/>
                    <a:p>
                      <a:r>
                        <a:rPr lang="en-US" dirty="0" smtClean="0"/>
                        <a:t>10:00h ET</a:t>
                      </a:r>
                      <a:endParaRPr lang="en-US" dirty="0"/>
                    </a:p>
                  </a:txBody>
                  <a:tcPr/>
                </a:tc>
                <a:tc>
                  <a:txBody>
                    <a:bodyPr/>
                    <a:lstStyle/>
                    <a:p>
                      <a:r>
                        <a:rPr lang="en-US" dirty="0" smtClean="0"/>
                        <a:t>1 hour</a:t>
                      </a:r>
                      <a:endParaRPr lang="en-US" dirty="0"/>
                    </a:p>
                  </a:txBody>
                  <a:tcPr/>
                </a:tc>
              </a:tr>
              <a:tr h="370840">
                <a:tc>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a:p>
                  </a:txBody>
                  <a:tcPr/>
                </a:tc>
                <a:tc>
                  <a:txBody>
                    <a:bodyPr/>
                    <a:lstStyle/>
                    <a:p>
                      <a:endParaRPr lang="en-US" dirty="0"/>
                    </a:p>
                  </a:txBody>
                  <a:tcPr/>
                </a:tc>
              </a:tr>
            </a:tbl>
          </a:graphicData>
        </a:graphic>
      </p:graphicFrame>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6/8 of 11-18-0318 by Marc Emmelmann (Koden-TI)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10" name="Slide Number Placeholder 9"/>
          <p:cNvSpPr>
            <a:spLocks noGrp="1"/>
          </p:cNvSpPr>
          <p:nvPr>
            <p:ph type="sldNum" sz="quarter" idx="12"/>
          </p:nvPr>
        </p:nvSpPr>
        <p:spPr/>
        <p:txBody>
          <a:bodyPr/>
          <a:lstStyle/>
          <a:p>
            <a:pPr>
              <a:defRPr/>
            </a:pPr>
            <a:r>
              <a:rPr lang="en-US" smtClean="0"/>
              <a:t>Slide </a:t>
            </a:r>
            <a:fld id="{219CDBFA-76A2-4597-AA38-8543ED035B58}" type="slidenum">
              <a:rPr lang="en-US" smtClean="0"/>
              <a:pPr>
                <a:defRPr/>
              </a:pPr>
              <a:t>124</a:t>
            </a:fld>
            <a:endParaRPr lang="en-US"/>
          </a:p>
        </p:txBody>
      </p:sp>
    </p:spTree>
    <p:extLst>
      <p:ext uri="{BB962C8B-B14F-4D97-AF65-F5344CB8AC3E}">
        <p14:creationId xmlns:p14="http://schemas.microsoft.com/office/powerpoint/2010/main" val="149098850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0813" cy="1065213"/>
          </a:xfrm>
        </p:spPr>
        <p:txBody>
          <a:bodyPr/>
          <a:lstStyle/>
          <a:p>
            <a:r>
              <a:rPr lang="en-US" dirty="0" smtClean="0"/>
              <a:t>BCS schedule</a:t>
            </a:r>
            <a:endParaRPr lang="en-US" dirty="0"/>
          </a:p>
        </p:txBody>
      </p:sp>
      <p:sp>
        <p:nvSpPr>
          <p:cNvPr id="3" name="Inhaltsplatzhalter 2"/>
          <p:cNvSpPr>
            <a:spLocks noGrp="1"/>
          </p:cNvSpPr>
          <p:nvPr>
            <p:ph idx="1"/>
          </p:nvPr>
        </p:nvSpPr>
        <p:spPr>
          <a:xfrm>
            <a:off x="685800" y="1676400"/>
            <a:ext cx="7770813" cy="4113213"/>
          </a:xfrm>
        </p:spPr>
        <p:txBody>
          <a:bodyPr/>
          <a:lstStyle/>
          <a:p>
            <a:pPr>
              <a:buFont typeface="Arial"/>
              <a:buChar char="•"/>
            </a:pPr>
            <a:r>
              <a:rPr lang="en-US" sz="1600" dirty="0" smtClean="0"/>
              <a:t>March 2018 – Meet as TIG</a:t>
            </a:r>
          </a:p>
          <a:p>
            <a:pPr lvl="1">
              <a:buFont typeface="Arial"/>
              <a:buChar char="•"/>
            </a:pPr>
            <a:r>
              <a:rPr lang="en-US" sz="1400" dirty="0" smtClean="0"/>
              <a:t>Gather interested parties in TIG meeting</a:t>
            </a:r>
          </a:p>
          <a:p>
            <a:pPr lvl="1">
              <a:buFont typeface="Arial"/>
              <a:buChar char="•"/>
            </a:pPr>
            <a:r>
              <a:rPr lang="en-US" sz="1400" dirty="0" smtClean="0"/>
              <a:t>Presentations and discussion to narrow down the scope / prepare for PAR &amp; 5C</a:t>
            </a:r>
          </a:p>
          <a:p>
            <a:pPr>
              <a:buFont typeface="Arial"/>
              <a:buChar char="•"/>
            </a:pPr>
            <a:r>
              <a:rPr lang="en-US" sz="1600" dirty="0" smtClean="0"/>
              <a:t>May &amp; July 2018 – Meet as SG</a:t>
            </a:r>
          </a:p>
          <a:p>
            <a:pPr lvl="1">
              <a:buFont typeface="Arial"/>
              <a:buChar char="•"/>
            </a:pPr>
            <a:r>
              <a:rPr lang="en-US" sz="1400" dirty="0" smtClean="0"/>
              <a:t>May</a:t>
            </a:r>
          </a:p>
          <a:p>
            <a:pPr lvl="2">
              <a:buFont typeface="Arial"/>
              <a:buChar char="•"/>
            </a:pPr>
            <a:r>
              <a:rPr lang="en-US" sz="1200" dirty="0" smtClean="0"/>
              <a:t>Consolidate on problem statement &amp; use case</a:t>
            </a:r>
          </a:p>
          <a:p>
            <a:pPr lvl="2">
              <a:buFont typeface="Arial"/>
              <a:buChar char="•"/>
            </a:pPr>
            <a:r>
              <a:rPr lang="en-US" sz="1200" dirty="0" smtClean="0"/>
              <a:t>aim at having a first scope statement</a:t>
            </a:r>
          </a:p>
          <a:p>
            <a:pPr lvl="1">
              <a:buFont typeface="Arial"/>
              <a:buChar char="•"/>
            </a:pPr>
            <a:r>
              <a:rPr lang="en-US" sz="1400" dirty="0" smtClean="0"/>
              <a:t>July</a:t>
            </a:r>
          </a:p>
          <a:p>
            <a:pPr lvl="2">
              <a:buFont typeface="Arial"/>
              <a:buChar char="•"/>
            </a:pPr>
            <a:r>
              <a:rPr lang="en-US" sz="1200" dirty="0" smtClean="0"/>
              <a:t>Agreed, mature scope statement</a:t>
            </a:r>
          </a:p>
          <a:p>
            <a:pPr lvl="2">
              <a:buFont typeface="Arial"/>
              <a:buChar char="•"/>
            </a:pPr>
            <a:r>
              <a:rPr lang="en-US" sz="1200" dirty="0" smtClean="0"/>
              <a:t>Substantial text for other parts of PAR and 5C</a:t>
            </a:r>
          </a:p>
          <a:p>
            <a:pPr lvl="2">
              <a:buFont typeface="Arial"/>
              <a:buChar char="•"/>
            </a:pPr>
            <a:r>
              <a:rPr lang="en-US" sz="1200" dirty="0" smtClean="0"/>
              <a:t>Optional: start WG request for comments</a:t>
            </a:r>
          </a:p>
          <a:p>
            <a:pPr lvl="1">
              <a:buFont typeface="Arial"/>
              <a:buChar char="•"/>
            </a:pPr>
            <a:r>
              <a:rPr lang="en-US" sz="1400" dirty="0" smtClean="0"/>
              <a:t>July – Motion for 1</a:t>
            </a:r>
            <a:r>
              <a:rPr lang="en-US" sz="1400" baseline="30000" dirty="0" smtClean="0"/>
              <a:t>st</a:t>
            </a:r>
            <a:r>
              <a:rPr lang="en-US" sz="1400" dirty="0" smtClean="0"/>
              <a:t> extension of SG</a:t>
            </a:r>
          </a:p>
          <a:p>
            <a:pPr>
              <a:buFont typeface="Arial"/>
              <a:buChar char="•"/>
            </a:pPr>
            <a:endParaRPr lang="en-US" sz="1600" dirty="0" smtClean="0"/>
          </a:p>
          <a:p>
            <a:pPr>
              <a:buFont typeface="Arial"/>
              <a:buChar char="•"/>
            </a:pPr>
            <a:r>
              <a:rPr lang="en-US" sz="1600" dirty="0" smtClean="0"/>
              <a:t>September &amp; November 2018 – Meet as SG</a:t>
            </a:r>
          </a:p>
          <a:p>
            <a:pPr lvl="1">
              <a:buFont typeface="Arial"/>
              <a:buChar char="•"/>
            </a:pPr>
            <a:r>
              <a:rPr lang="en-US" sz="1400" dirty="0" smtClean="0"/>
              <a:t>Sept – Revise PAR &amp; 5C based on WG comments</a:t>
            </a:r>
          </a:p>
          <a:p>
            <a:pPr lvl="1">
              <a:buFont typeface="Arial"/>
              <a:buChar char="•"/>
            </a:pPr>
            <a:r>
              <a:rPr lang="en-US" sz="1400" dirty="0" smtClean="0"/>
              <a:t>Sept – Approve PAR / Motion to forward to EC</a:t>
            </a:r>
          </a:p>
          <a:p>
            <a:pPr lvl="1">
              <a:buFont typeface="Arial"/>
              <a:buChar char="•"/>
            </a:pPr>
            <a:r>
              <a:rPr lang="en-US" sz="1400" dirty="0" smtClean="0"/>
              <a:t>Nov – Backup</a:t>
            </a:r>
          </a:p>
        </p:txBody>
      </p:sp>
      <p:sp>
        <p:nvSpPr>
          <p:cNvPr id="5" name="Fußzeilenplatzhalter 4"/>
          <p:cNvSpPr>
            <a:spLocks noGrp="1"/>
          </p:cNvSpPr>
          <p:nvPr>
            <p:ph type="ftr" idx="4294967295"/>
          </p:nvPr>
        </p:nvSpPr>
        <p:spPr>
          <a:xfrm>
            <a:off x="5357818" y="6475413"/>
            <a:ext cx="3184520" cy="180975"/>
          </a:xfrm>
          <a:prstGeom prst="rect">
            <a:avLst/>
          </a:prstGeom>
        </p:spPr>
        <p:txBody>
          <a:bodyPr/>
          <a:lstStyle/>
          <a:p>
            <a:r>
              <a:rPr lang="de-DE" smtClean="0"/>
              <a:t>Adrian Stephens, Intel Corporation</a:t>
            </a:r>
            <a:endParaRPr lang="en-GB" dirty="0"/>
          </a:p>
        </p:txBody>
      </p:sp>
      <p:sp>
        <p:nvSpPr>
          <p:cNvPr id="6" name="Datumsplatzhalter 5"/>
          <p:cNvSpPr>
            <a:spLocks noGrp="1"/>
          </p:cNvSpPr>
          <p:nvPr>
            <p:ph type="dt" idx="4294967295"/>
          </p:nvPr>
        </p:nvSpPr>
        <p:spPr>
          <a:xfrm>
            <a:off x="696912" y="333375"/>
            <a:ext cx="1874823" cy="273050"/>
          </a:xfrm>
          <a:prstGeom prst="rect">
            <a:avLst/>
          </a:prstGeom>
        </p:spPr>
        <p:txBody>
          <a:bodyPr/>
          <a:lstStyle/>
          <a:p>
            <a:r>
              <a:rPr lang="en-US" smtClean="0"/>
              <a:t>March 2018</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7/8 of 11-18-0318 by Marc Emmelmann (Koden-TI)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125</a:t>
            </a:fld>
            <a:endParaRPr lang="en-US"/>
          </a:p>
        </p:txBody>
      </p:sp>
    </p:spTree>
    <p:extLst>
      <p:ext uri="{BB962C8B-B14F-4D97-AF65-F5344CB8AC3E}">
        <p14:creationId xmlns:p14="http://schemas.microsoft.com/office/powerpoint/2010/main" val="48474306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215074" y="6475413"/>
            <a:ext cx="2327264" cy="180975"/>
          </a:xfrm>
          <a:prstGeom prst="rect">
            <a:avLst/>
          </a:prstGeom>
        </p:spPr>
        <p:txBody>
          <a:bodyPr/>
          <a:lstStyle/>
          <a:p>
            <a:r>
              <a:rPr lang="de-DE" smtClean="0"/>
              <a:t>Adrian Stephens, Intel Corporation</a:t>
            </a:r>
            <a:endParaRPr lang="en-GB" dirty="0"/>
          </a:p>
        </p:txBody>
      </p:sp>
      <p:sp>
        <p:nvSpPr>
          <p:cNvPr id="11265"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type="body" idx="1"/>
          </p:nvPr>
        </p:nvSpPr>
        <p:spPr>
          <a:xfrm>
            <a:off x="685800" y="1981200"/>
            <a:ext cx="7772400" cy="4208463"/>
          </a:xfrm>
          <a:ln/>
        </p:spPr>
        <p:txBody>
          <a:bodyPr/>
          <a:lstStyle/>
          <a:p>
            <a:r>
              <a:rPr lang="en-US" dirty="0" smtClean="0"/>
              <a:t>Agenda for this week:				11-18/0309</a:t>
            </a:r>
          </a:p>
          <a:p>
            <a:r>
              <a:rPr lang="en-US" dirty="0" smtClean="0"/>
              <a:t>Meeting / Chair’s Slide Deck:		11-18/0316</a:t>
            </a:r>
          </a:p>
          <a:p>
            <a:endParaRPr lang="en-US" dirty="0" smtClean="0"/>
          </a:p>
          <a:p>
            <a:r>
              <a:rPr lang="en-US" dirty="0" smtClean="0"/>
              <a:t>Meeting minutes:					11-18/0321</a:t>
            </a:r>
          </a:p>
          <a:p>
            <a:endParaRPr lang="en-US" dirty="0" smtClean="0"/>
          </a:p>
          <a:p>
            <a:r>
              <a:rPr lang="en-US" dirty="0" smtClean="0"/>
              <a:t>Snapshot Slide:						11-18/0317</a:t>
            </a:r>
          </a:p>
          <a:p>
            <a:r>
              <a:rPr lang="en-US" dirty="0" smtClean="0"/>
              <a:t>Closing report:						11-18/0318</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8/8 of 11-18-0318 by Marc Emmelmann (Koden-TI)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126</a:t>
            </a:fld>
            <a:endParaRPr lang="en-US"/>
          </a:p>
        </p:txBody>
      </p:sp>
    </p:spTree>
    <p:extLst>
      <p:ext uri="{BB962C8B-B14F-4D97-AF65-F5344CB8AC3E}">
        <p14:creationId xmlns:p14="http://schemas.microsoft.com/office/powerpoint/2010/main" val="198929514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696698" y="381000"/>
            <a:ext cx="1872150" cy="20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1800">
                <a:latin typeface="Times New Roman" panose="02020603050405020304" pitchFamily="18" charset="0"/>
              </a:rPr>
              <a:t>March 2018</a:t>
            </a:r>
          </a:p>
        </p:txBody>
      </p:sp>
      <p:sp>
        <p:nvSpPr>
          <p:cNvPr id="3076" name="Text Box 4"/>
          <p:cNvSpPr txBox="1">
            <a:spLocks noChangeArrowheads="1"/>
          </p:cNvSpPr>
          <p:nvPr/>
        </p:nvSpPr>
        <p:spPr bwMode="auto">
          <a:xfrm>
            <a:off x="685979" y="1209097"/>
            <a:ext cx="7772043" cy="11028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138" tIns="34569" rIns="69138" bIns="34569"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9pPr>
          </a:lstStyle>
          <a:p>
            <a:pPr algn="ctr" hangingPunct="1">
              <a:lnSpc>
                <a:spcPct val="100000"/>
              </a:lnSpc>
              <a:buClrTx/>
              <a:buFontTx/>
              <a:buNone/>
            </a:pPr>
            <a:r>
              <a:rPr lang="en-GB" altLang="en-US" sz="2401">
                <a:latin typeface="Times New Roman" panose="02020603050405020304" pitchFamily="18" charset="0"/>
              </a:rPr>
              <a:t>FD TIG Closing Report</a:t>
            </a:r>
          </a:p>
        </p:txBody>
      </p:sp>
      <p:sp>
        <p:nvSpPr>
          <p:cNvPr id="3077" name="Text Box 5"/>
          <p:cNvSpPr txBox="1">
            <a:spLocks noChangeArrowheads="1"/>
          </p:cNvSpPr>
          <p:nvPr/>
        </p:nvSpPr>
        <p:spPr bwMode="auto">
          <a:xfrm>
            <a:off x="1370768" y="1954622"/>
            <a:ext cx="6400085" cy="357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138" tIns="34569" rIns="69138" bIns="3456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lgn="ctr" hangingPunct="1">
              <a:spcBef>
                <a:spcPts val="375"/>
              </a:spcBef>
            </a:pPr>
            <a:r>
              <a:rPr lang="en-US" altLang="en-US" sz="1500">
                <a:latin typeface="Times New Roman" panose="02020603050405020304" pitchFamily="18" charset="0"/>
              </a:rPr>
              <a:t>Date: 2018-03-08</a:t>
            </a:r>
          </a:p>
        </p:txBody>
      </p:sp>
      <p:sp>
        <p:nvSpPr>
          <p:cNvPr id="3079" name="AutoShape 7"/>
          <p:cNvSpPr>
            <a:spLocks noChangeArrowheads="1"/>
          </p:cNvSpPr>
          <p:nvPr/>
        </p:nvSpPr>
        <p:spPr bwMode="auto">
          <a:xfrm>
            <a:off x="744335" y="2336913"/>
            <a:ext cx="1086133" cy="285824"/>
          </a:xfrm>
          <a:custGeom>
            <a:avLst/>
            <a:gdLst>
              <a:gd name="G0" fmla="+- 4022 0 0"/>
              <a:gd name="G1" fmla="+- 1 0 0"/>
              <a:gd name="G2" fmla="+- 2 0 0"/>
              <a:gd name="G3" fmla="*/ 1 15047 8192"/>
              <a:gd name="T0" fmla="*/ 1447800 w 1447800"/>
              <a:gd name="T1" fmla="*/ 190500 h 381000"/>
              <a:gd name="T2" fmla="*/ 723900 w 1447800"/>
              <a:gd name="T3" fmla="*/ 381000 h 381000"/>
              <a:gd name="T4" fmla="*/ 0 w 1447800"/>
              <a:gd name="T5" fmla="*/ 190500 h 381000"/>
              <a:gd name="T6" fmla="*/ 723900 w 1447800"/>
              <a:gd name="T7" fmla="*/ 0 h 381000"/>
              <a:gd name="T8" fmla="*/ 0 w 1447800"/>
              <a:gd name="T9" fmla="*/ 0 h 381000"/>
              <a:gd name="T10" fmla="*/ 1447800 w 1447800"/>
              <a:gd name="T11" fmla="*/ 381000 h 381000"/>
            </a:gdLst>
            <a:ahLst/>
            <a:cxnLst>
              <a:cxn ang="0">
                <a:pos x="T0" y="T1"/>
              </a:cxn>
              <a:cxn ang="0">
                <a:pos x="T2" y="T3"/>
              </a:cxn>
              <a:cxn ang="0">
                <a:pos x="T4" y="T5"/>
              </a:cxn>
              <a:cxn ang="0">
                <a:pos x="T6" y="T7"/>
              </a:cxn>
            </a:cxnLst>
            <a:rect l="T8" t="T9" r="T10" b="T11"/>
            <a:pathLst>
              <a:path w="1447800" h="381000">
                <a:moveTo>
                  <a:pt x="0" y="0"/>
                </a:moveTo>
                <a:lnTo>
                  <a:pt x="4022" y="0"/>
                </a:lnTo>
                <a:lnTo>
                  <a:pt x="4022" y="1058"/>
                </a:lnTo>
                <a:lnTo>
                  <a:pt x="0" y="1058"/>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138" tIns="34569" rIns="69138" bIns="34569"/>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MS Gothic" panose="020B0609070205080204" pitchFamily="49" charset="-128"/>
              </a:defRPr>
            </a:lvl9pPr>
          </a:lstStyle>
          <a:p>
            <a:pPr>
              <a:spcBef>
                <a:spcPts val="375"/>
              </a:spcBef>
            </a:pPr>
            <a:r>
              <a:rPr lang="en-US" altLang="en-US" sz="1500">
                <a:latin typeface="Times New Roman" panose="02020603050405020304" pitchFamily="18" charset="0"/>
              </a:rPr>
              <a:t>Authors:</a:t>
            </a:r>
          </a:p>
        </p:txBody>
      </p:sp>
      <p:graphicFrame>
        <p:nvGraphicFramePr>
          <p:cNvPr id="3080" name="Group 8"/>
          <p:cNvGraphicFramePr>
            <a:graphicFrameLocks noGrp="1"/>
          </p:cNvGraphicFramePr>
          <p:nvPr/>
        </p:nvGraphicFramePr>
        <p:xfrm>
          <a:off x="795545" y="2731112"/>
          <a:ext cx="7419526" cy="2371848"/>
        </p:xfrm>
        <a:graphic>
          <a:graphicData uri="http://schemas.openxmlformats.org/drawingml/2006/table">
            <a:tbl>
              <a:tblPr/>
              <a:tblGrid>
                <a:gridCol w="1482715"/>
                <a:gridCol w="1482714"/>
                <a:gridCol w="1485096"/>
                <a:gridCol w="1482714"/>
                <a:gridCol w="1486287"/>
              </a:tblGrid>
              <a:tr h="399658">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Name</a:t>
                      </a:r>
                    </a:p>
                  </a:txBody>
                  <a:tcPr marL="67518" marR="67518" marT="155993"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Affiliations</a:t>
                      </a:r>
                    </a:p>
                  </a:txBody>
                  <a:tcPr marL="67518" marR="67518" marT="155993"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Address</a:t>
                      </a:r>
                    </a:p>
                  </a:txBody>
                  <a:tcPr marL="67518" marR="67518" marT="155993"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Phone</a:t>
                      </a:r>
                    </a:p>
                  </a:txBody>
                  <a:tcPr marL="67518" marR="67518" marT="155993"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email</a:t>
                      </a:r>
                    </a:p>
                  </a:txBody>
                  <a:tcPr marL="67518" marR="67518" marT="155993"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410873">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100" b="0"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James Gilb</a:t>
                      </a:r>
                    </a:p>
                  </a:txBody>
                  <a:tcPr marL="67518" marR="67518" marT="118453"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100" b="0"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GA-ASI, USD, Gilb Consulting</a:t>
                      </a:r>
                    </a:p>
                  </a:txBody>
                  <a:tcPr marL="67518" marR="67518" marT="118453"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100" b="0" i="0" u="none" strike="noStrike" cap="none" normalizeH="0" baseline="0" smtClean="0">
                          <a:ln>
                            <a:noFill/>
                          </a:ln>
                          <a:solidFill>
                            <a:srgbClr val="000000"/>
                          </a:solidFill>
                          <a:effectLst/>
                          <a:latin typeface="Times New Roman" panose="02020603050405020304" pitchFamily="18" charset="0"/>
                          <a:ea typeface="MS Gothic" panose="020B0609070205080204" pitchFamily="49" charset="-128"/>
                        </a:rPr>
                        <a:t>Gilb_IEEE@yahoo.com</a:t>
                      </a:r>
                    </a:p>
                  </a:txBody>
                  <a:tcPr marL="67518" marR="67518" marT="118453"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90627">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90627">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90627">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r h="389436">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lnSpc>
                          <a:spcPct val="93000"/>
                        </a:lnSpc>
                        <a:spcAft>
                          <a:spcPts val="14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Times New Roman" panose="02020603050405020304" pitchFamily="18" charset="0"/>
                          <a:ea typeface="MS Gothic" panose="020B0609070205080204" pitchFamily="49" charset="-128"/>
                        </a:defRPr>
                      </a:lvl1pPr>
                      <a:lvl2pPr eaLnBrk="0">
                        <a:lnSpc>
                          <a:spcPct val="93000"/>
                        </a:lnSpc>
                        <a:spcAft>
                          <a:spcPts val="113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Times New Roman" panose="02020603050405020304" pitchFamily="18" charset="0"/>
                          <a:ea typeface="MS Gothic" panose="020B0609070205080204" pitchFamily="49" charset="-128"/>
                        </a:defRPr>
                      </a:lvl2pPr>
                      <a:lvl3pPr eaLnBrk="0">
                        <a:lnSpc>
                          <a:spcPct val="93000"/>
                        </a:lnSpc>
                        <a:spcAft>
                          <a:spcPts val="85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Times New Roman" panose="02020603050405020304" pitchFamily="18" charset="0"/>
                          <a:ea typeface="MS Gothic" panose="020B0609070205080204" pitchFamily="49" charset="-128"/>
                        </a:defRPr>
                      </a:lvl4pPr>
                      <a:lvl5pPr eaLnBrk="0">
                        <a:lnSpc>
                          <a:spcPct val="93000"/>
                        </a:lnSpc>
                        <a:spcAft>
                          <a:spcPts val="288"/>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5pPr>
                      <a:lvl6pPr marL="25146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6pPr>
                      <a:lvl7pPr marL="29718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7pPr>
                      <a:lvl8pPr marL="34290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8pPr>
                      <a:lvl9pPr marL="3886200" indent="-228600" defTabSz="457200" eaLnBrk="0" fontAlgn="base" hangingPunct="0">
                        <a:lnSpc>
                          <a:spcPct val="93000"/>
                        </a:lnSpc>
                        <a:spcBef>
                          <a:spcPct val="0"/>
                        </a:spcBef>
                        <a:spcAft>
                          <a:spcPts val="288"/>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Times New Roman" panose="02020603050405020304" pitchFamily="18" charset="0"/>
                          <a:ea typeface="MS Gothic" panose="020B0609070205080204" pitchFamily="49" charset="-128"/>
                        </a:defRPr>
                      </a:lvl9pPr>
                    </a:lstStyle>
                    <a:p>
                      <a:pPr marL="0" marR="0" lvl="0" indent="0" algn="l" defTabSz="457200" rtl="0" eaLnBrk="1" fontAlgn="base" latinLnBrk="0" hangingPunct="0">
                        <a:lnSpc>
                          <a:spcPct val="89000"/>
                        </a:lnSpc>
                        <a:spcBef>
                          <a:spcPct val="0"/>
                        </a:spcBef>
                        <a:spcAft>
                          <a:spcPct val="0"/>
                        </a:spcAft>
                        <a:buClr>
                          <a:srgbClr val="000000"/>
                        </a:buClr>
                        <a:buSzPct val="100000"/>
                        <a:buFont typeface="Times New Roman" panose="02020603050405020304"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400" b="0" i="0" u="none" strike="noStrike" cap="none" normalizeH="0" baseline="0" smtClean="0">
                        <a:ln>
                          <a:noFill/>
                        </a:ln>
                        <a:solidFill>
                          <a:srgbClr val="000000"/>
                        </a:solidFill>
                        <a:effectLst/>
                        <a:latin typeface="Arial" panose="020B0604020202020204" pitchFamily="34" charset="0"/>
                        <a:ea typeface="MS Gothic" panose="020B0609070205080204" pitchFamily="49" charset="-128"/>
                      </a:endParaRPr>
                    </a:p>
                  </a:txBody>
                  <a:tcPr marL="67518" marR="67518" marT="110000" marB="35109"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1/4 of </a:t>
            </a:r>
            <a:r>
              <a:rPr lang="en-US" sz="1200" b="0" dirty="0"/>
              <a:t>11-18-0585 by James Gilb, GA-ASI, USD, Gilb Consulting</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3" name="Footer Placeholder 2"/>
          <p:cNvSpPr>
            <a:spLocks noGrp="1"/>
          </p:cNvSpPr>
          <p:nvPr>
            <p:ph type="ftr" idx="11"/>
          </p:nvPr>
        </p:nvSpPr>
        <p:spPr/>
        <p:txBody>
          <a:bodyPr/>
          <a:lstStyle/>
          <a:p>
            <a:r>
              <a:rPr lang="en-US" altLang="en-US" smtClean="0"/>
              <a:t>Adrian Stephens, Intel Corporation</a:t>
            </a:r>
            <a:endParaRPr lang="en-US" altLang="en-US"/>
          </a:p>
        </p:txBody>
      </p:sp>
      <p:sp>
        <p:nvSpPr>
          <p:cNvPr id="4" name="Slide Number Placeholder 3"/>
          <p:cNvSpPr>
            <a:spLocks noGrp="1"/>
          </p:cNvSpPr>
          <p:nvPr>
            <p:ph type="sldNum" idx="10"/>
          </p:nvPr>
        </p:nvSpPr>
        <p:spPr/>
        <p:txBody>
          <a:bodyPr/>
          <a:lstStyle/>
          <a:p>
            <a:r>
              <a:rPr lang="en-US" altLang="en-US" smtClean="0"/>
              <a:t>Slide </a:t>
            </a:r>
            <a:fld id="{76B1BD20-9471-4625-941C-2350EE4E4406}" type="slidenum">
              <a:rPr lang="en-US" altLang="en-US" smtClean="0"/>
              <a:pPr/>
              <a:t>127</a:t>
            </a:fld>
            <a:endParaRPr lang="en-US" altLang="en-US"/>
          </a:p>
        </p:txBody>
      </p:sp>
    </p:spTree>
    <p:extLst>
      <p:ext uri="{BB962C8B-B14F-4D97-AF65-F5344CB8AC3E}">
        <p14:creationId xmlns:p14="http://schemas.microsoft.com/office/powerpoint/2010/main" val="13240440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idx="11"/>
          </p:nvPr>
        </p:nvSpPr>
        <p:spPr>
          <a:xfrm>
            <a:off x="5809202" y="6475413"/>
            <a:ext cx="2734723" cy="184666"/>
          </a:xfrm>
        </p:spPr>
        <p:txBody>
          <a:bodyPr/>
          <a:lstStyle/>
          <a:p>
            <a:r>
              <a:rPr lang="en-US" altLang="en-US" smtClean="0"/>
              <a:t>Adrian Stephens, Intel Corporation</a:t>
            </a:r>
            <a:endParaRPr lang="en-US" altLang="en-US"/>
          </a:p>
        </p:txBody>
      </p:sp>
      <p:sp>
        <p:nvSpPr>
          <p:cNvPr id="4097" name="Text Box 1"/>
          <p:cNvSpPr txBox="1">
            <a:spLocks noChangeArrowheads="1"/>
          </p:cNvSpPr>
          <p:nvPr/>
        </p:nvSpPr>
        <p:spPr bwMode="auto">
          <a:xfrm>
            <a:off x="685979" y="1371064"/>
            <a:ext cx="7769661" cy="7991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138" tIns="34569" rIns="69138" bIns="34569"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000000"/>
                </a:solidFill>
                <a:latin typeface="Arial" panose="020B0604020202020204" pitchFamily="34" charset="0"/>
                <a:ea typeface="MS Gothic" panose="020B0609070205080204" pitchFamily="49" charset="-128"/>
              </a:defRPr>
            </a:lvl9pPr>
          </a:lstStyle>
          <a:p>
            <a:pPr hangingPunct="1">
              <a:lnSpc>
                <a:spcPct val="100000"/>
              </a:lnSpc>
              <a:buClrTx/>
              <a:buFontTx/>
              <a:buNone/>
            </a:pPr>
            <a:r>
              <a:rPr lang="en-GB" altLang="en-US" sz="2401">
                <a:latin typeface="Times New Roman" panose="02020603050405020304" pitchFamily="18" charset="0"/>
              </a:rPr>
              <a:t>Abstract</a:t>
            </a:r>
          </a:p>
        </p:txBody>
      </p:sp>
      <p:sp>
        <p:nvSpPr>
          <p:cNvPr id="4098" name="Text Box 2"/>
          <p:cNvSpPr txBox="1">
            <a:spLocks noChangeArrowheads="1"/>
          </p:cNvSpPr>
          <p:nvPr/>
        </p:nvSpPr>
        <p:spPr bwMode="auto">
          <a:xfrm>
            <a:off x="685979" y="2342868"/>
            <a:ext cx="7769661" cy="3085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9138" tIns="34569" rIns="69138" bIns="34569"/>
          <a:lstStyle>
            <a:lvl1pPr marL="342900" indent="-33655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000000"/>
                </a:solidFill>
                <a:latin typeface="Arial" panose="020B0604020202020204" pitchFamily="34" charset="0"/>
                <a:ea typeface="MS Gothic" panose="020B0609070205080204" pitchFamily="49" charset="-128"/>
              </a:defRPr>
            </a:lvl9pPr>
          </a:lstStyle>
          <a:p>
            <a:pPr algn="ctr" hangingPunct="1">
              <a:spcBef>
                <a:spcPts val="450"/>
              </a:spcBef>
            </a:pPr>
            <a:r>
              <a:rPr lang="en-GB" altLang="en-US" sz="1800">
                <a:latin typeface="Times New Roman" panose="02020603050405020304" pitchFamily="18" charset="0"/>
              </a:rPr>
              <a:t>Closing report for  802.11 FD TIG</a:t>
            </a:r>
            <a:br>
              <a:rPr lang="en-GB" altLang="en-US" sz="1800">
                <a:latin typeface="Times New Roman" panose="02020603050405020304" pitchFamily="18" charset="0"/>
              </a:rPr>
            </a:br>
            <a:r>
              <a:rPr lang="en-GB" altLang="en-US" sz="1500">
                <a:latin typeface="Times New Roman" panose="02020603050405020304" pitchFamily="18" charset="0"/>
              </a:rPr>
              <a:t>(Full Duplex Technical Interest Group)</a:t>
            </a:r>
          </a:p>
          <a:p>
            <a:pPr algn="ctr" hangingPunct="1">
              <a:spcBef>
                <a:spcPts val="450"/>
              </a:spcBef>
            </a:pPr>
            <a:r>
              <a:rPr lang="en-GB" altLang="en-US" sz="1800">
                <a:latin typeface="Times New Roman" panose="02020603050405020304" pitchFamily="18" charset="0"/>
              </a:rPr>
              <a:t>March 2018</a:t>
            </a:r>
          </a:p>
          <a:p>
            <a:pPr algn="ctr" hangingPunct="1">
              <a:spcBef>
                <a:spcPts val="450"/>
              </a:spcBef>
            </a:pPr>
            <a:r>
              <a:rPr lang="en-GB" altLang="en-US" sz="1800">
                <a:latin typeface="Times New Roman" panose="02020603050405020304" pitchFamily="18" charset="0"/>
              </a:rPr>
              <a:t>Hyatt Regency O’Hare, Rosemont, IL, USA</a:t>
            </a:r>
          </a:p>
          <a:p>
            <a:pPr algn="ctr" hangingPunct="1">
              <a:spcBef>
                <a:spcPts val="450"/>
              </a:spcBef>
            </a:pPr>
            <a:endParaRPr lang="en-GB" altLang="en-US" sz="1800">
              <a:latin typeface="Times New Roman" panose="02020603050405020304" pitchFamily="18" charset="0"/>
            </a:endParaRPr>
          </a:p>
          <a:p>
            <a:pPr algn="ctr" hangingPunct="1">
              <a:spcBef>
                <a:spcPts val="450"/>
              </a:spcBef>
            </a:pPr>
            <a:endParaRPr lang="en-GB" altLang="en-US" sz="1800">
              <a:latin typeface="Times New Roman" panose="02020603050405020304" pitchFamily="18"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2/4 of 11-18-0585 by James Gilb, GA-ASI, USD, Gilb Consulting</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March 2018</a:t>
            </a:r>
            <a:endParaRPr lang="en-US"/>
          </a:p>
        </p:txBody>
      </p:sp>
      <p:sp>
        <p:nvSpPr>
          <p:cNvPr id="3" name="Date Placeholder 2"/>
          <p:cNvSpPr>
            <a:spLocks noGrp="1"/>
          </p:cNvSpPr>
          <p:nvPr>
            <p:ph type="dt" sz="half" idx="10"/>
          </p:nvPr>
        </p:nvSpPr>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0A3E2874-852B-40F2-A72B-30C3B22A2F27}" type="slidenum">
              <a:rPr lang="en-US" smtClean="0"/>
              <a:pPr>
                <a:defRPr/>
              </a:pPr>
              <a:t>128</a:t>
            </a:fld>
            <a:endParaRPr lang="en-US" dirty="0"/>
          </a:p>
        </p:txBody>
      </p:sp>
    </p:spTree>
    <p:extLst>
      <p:ext uri="{BB962C8B-B14F-4D97-AF65-F5344CB8AC3E}">
        <p14:creationId xmlns:p14="http://schemas.microsoft.com/office/powerpoint/2010/main" val="3455839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a:xfrm>
            <a:off x="5809202" y="6475413"/>
            <a:ext cx="2734723" cy="184666"/>
          </a:xfrm>
        </p:spPr>
        <p:txBody>
          <a:bodyPr/>
          <a:lstStyle/>
          <a:p>
            <a:r>
              <a:rPr lang="en-US" altLang="en-US" smtClean="0"/>
              <a:t>Adrian Stephens, Intel Corporation</a:t>
            </a:r>
            <a:endParaRPr lang="en-US" altLang="en-US"/>
          </a:p>
        </p:txBody>
      </p:sp>
      <p:sp>
        <p:nvSpPr>
          <p:cNvPr id="5121" name="Rectangle 1"/>
          <p:cNvSpPr>
            <a:spLocks noGrp="1" noChangeArrowheads="1"/>
          </p:cNvSpPr>
          <p:nvPr>
            <p:ph type="title"/>
          </p:nvPr>
        </p:nvSpPr>
        <p:spPr>
          <a:xfrm>
            <a:off x="685979" y="1371064"/>
            <a:ext cx="7766088" cy="795545"/>
          </a:xfrm>
          <a:ln/>
        </p:spPr>
        <p:txBody>
          <a:bodyPr/>
          <a:lstStyle/>
          <a:p>
            <a:pPr>
              <a:tabLst>
                <a:tab pos="0" algn="l"/>
                <a:tab pos="342991" algn="l"/>
                <a:tab pos="685983" algn="l"/>
                <a:tab pos="1028974" algn="l"/>
                <a:tab pos="1371966" algn="l"/>
                <a:tab pos="1714957" algn="l"/>
                <a:tab pos="2057949" algn="l"/>
                <a:tab pos="2400940" algn="l"/>
                <a:tab pos="2743932" algn="l"/>
                <a:tab pos="3086923" algn="l"/>
                <a:tab pos="3429914" algn="l"/>
                <a:tab pos="3772906" algn="l"/>
                <a:tab pos="4115897" algn="l"/>
                <a:tab pos="4458889" algn="l"/>
                <a:tab pos="4801880" algn="l"/>
                <a:tab pos="5144872" algn="l"/>
                <a:tab pos="5487863" algn="l"/>
                <a:tab pos="5830854" algn="l"/>
                <a:tab pos="6173846" algn="l"/>
                <a:tab pos="6516837" algn="l"/>
                <a:tab pos="6859829" algn="l"/>
                <a:tab pos="7202820" algn="l"/>
                <a:tab pos="7545812" algn="l"/>
              </a:tabLst>
            </a:pPr>
            <a:r>
              <a:rPr lang="en-US" altLang="en-US"/>
              <a:t>Status</a:t>
            </a:r>
          </a:p>
        </p:txBody>
      </p:sp>
      <p:sp>
        <p:nvSpPr>
          <p:cNvPr id="5122" name="Rectangle 2"/>
          <p:cNvSpPr>
            <a:spLocks noGrp="1" noChangeArrowheads="1"/>
          </p:cNvSpPr>
          <p:nvPr>
            <p:ph type="body" idx="1"/>
          </p:nvPr>
        </p:nvSpPr>
        <p:spPr>
          <a:xfrm>
            <a:off x="685979" y="2228537"/>
            <a:ext cx="7766088" cy="3429893"/>
          </a:xfrm>
          <a:ln/>
        </p:spPr>
        <p:txBody>
          <a:bodyPr/>
          <a:lstStyle/>
          <a:p>
            <a:pPr marL="171496"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Accomplishments</a:t>
            </a:r>
          </a:p>
          <a:p>
            <a:pPr marL="445412" lvl="1"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2 presentations</a:t>
            </a:r>
          </a:p>
          <a:p>
            <a:pPr marL="445412" lvl="1"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Review draft framework for TIG report</a:t>
            </a:r>
          </a:p>
          <a:p>
            <a:pPr marL="445412" lvl="1"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Decided to hold teleconference before May interim</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11-18-0585 by James Gilb, GA-ASI, USD, Gilb Consulting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March 2018</a:t>
            </a:r>
            <a:endParaRPr lang="en-US"/>
          </a:p>
        </p:txBody>
      </p:sp>
      <p:sp>
        <p:nvSpPr>
          <p:cNvPr id="3" name="Date Placeholder 2"/>
          <p:cNvSpPr>
            <a:spLocks noGrp="1"/>
          </p:cNvSpPr>
          <p:nvPr>
            <p:ph type="dt" sz="half" idx="10"/>
          </p:nvPr>
        </p:nvSpPr>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129</a:t>
            </a:fld>
            <a:endParaRPr lang="en-US"/>
          </a:p>
        </p:txBody>
      </p:sp>
    </p:spTree>
    <p:extLst>
      <p:ext uri="{BB962C8B-B14F-4D97-AF65-F5344CB8AC3E}">
        <p14:creationId xmlns:p14="http://schemas.microsoft.com/office/powerpoint/2010/main" val="34009578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 guide review</a:t>
            </a:r>
            <a:endParaRPr lang="en-US" dirty="0"/>
          </a:p>
        </p:txBody>
      </p:sp>
      <p:sp>
        <p:nvSpPr>
          <p:cNvPr id="3" name="Content Placeholder 2"/>
          <p:cNvSpPr>
            <a:spLocks noGrp="1"/>
          </p:cNvSpPr>
          <p:nvPr>
            <p:ph idx="1"/>
          </p:nvPr>
        </p:nvSpPr>
        <p:spPr/>
        <p:txBody>
          <a:bodyPr/>
          <a:lstStyle/>
          <a:p>
            <a:r>
              <a:rPr lang="en-US" dirty="0" smtClean="0"/>
              <a:t>Updated style guide with references to MIB patterns in 15/0355r13</a:t>
            </a:r>
          </a:p>
          <a:p>
            <a:endParaRPr lang="en-US" dirty="0"/>
          </a:p>
          <a:p>
            <a:r>
              <a:rPr lang="en-US" dirty="0" smtClean="0"/>
              <a:t>Some discussion on how much checking was needed by the TG editor and during MDR regarding the correct way to reference MIB attributes</a:t>
            </a:r>
          </a:p>
          <a:p>
            <a:endParaRPr lang="en-US" dirty="0"/>
          </a:p>
          <a:p>
            <a:r>
              <a:rPr lang="en-US" dirty="0" smtClean="0"/>
              <a:t>Will continue the review at the May 2018 session</a:t>
            </a:r>
            <a:endParaRPr lang="en-US" dirty="0"/>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6/7 of 11-18-0290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13</a:t>
            </a:fld>
            <a:endParaRPr lang="en-US"/>
          </a:p>
        </p:txBody>
      </p:sp>
    </p:spTree>
    <p:extLst>
      <p:ext uri="{BB962C8B-B14F-4D97-AF65-F5344CB8AC3E}">
        <p14:creationId xmlns:p14="http://schemas.microsoft.com/office/powerpoint/2010/main" val="380110939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a:xfrm>
            <a:off x="5809202" y="6475413"/>
            <a:ext cx="2734723" cy="184666"/>
          </a:xfrm>
        </p:spPr>
        <p:txBody>
          <a:bodyPr/>
          <a:lstStyle/>
          <a:p>
            <a:r>
              <a:rPr lang="en-US" altLang="en-US" smtClean="0"/>
              <a:t>Adrian Stephens, Intel Corporation</a:t>
            </a:r>
            <a:endParaRPr lang="en-US" altLang="en-US"/>
          </a:p>
        </p:txBody>
      </p:sp>
      <p:sp>
        <p:nvSpPr>
          <p:cNvPr id="6145" name="Rectangle 1"/>
          <p:cNvSpPr>
            <a:spLocks noGrp="1" noChangeArrowheads="1"/>
          </p:cNvSpPr>
          <p:nvPr>
            <p:ph type="title"/>
          </p:nvPr>
        </p:nvSpPr>
        <p:spPr>
          <a:xfrm>
            <a:off x="685979" y="1371064"/>
            <a:ext cx="7766088" cy="795545"/>
          </a:xfrm>
          <a:ln/>
        </p:spPr>
        <p:txBody>
          <a:bodyPr/>
          <a:lstStyle/>
          <a:p>
            <a:pPr>
              <a:tabLst>
                <a:tab pos="0" algn="l"/>
                <a:tab pos="342991" algn="l"/>
                <a:tab pos="685983" algn="l"/>
                <a:tab pos="1028974" algn="l"/>
                <a:tab pos="1371966" algn="l"/>
                <a:tab pos="1714957" algn="l"/>
                <a:tab pos="2057949" algn="l"/>
                <a:tab pos="2400940" algn="l"/>
                <a:tab pos="2743932" algn="l"/>
                <a:tab pos="3086923" algn="l"/>
                <a:tab pos="3429914" algn="l"/>
                <a:tab pos="3772906" algn="l"/>
                <a:tab pos="4115897" algn="l"/>
                <a:tab pos="4458889" algn="l"/>
                <a:tab pos="4801880" algn="l"/>
                <a:tab pos="5144872" algn="l"/>
                <a:tab pos="5487863" algn="l"/>
                <a:tab pos="5830854" algn="l"/>
                <a:tab pos="6173846" algn="l"/>
                <a:tab pos="6516837" algn="l"/>
                <a:tab pos="6859829" algn="l"/>
                <a:tab pos="7202820" algn="l"/>
                <a:tab pos="7545812" algn="l"/>
              </a:tabLst>
            </a:pPr>
            <a:r>
              <a:rPr lang="en-US" altLang="en-US"/>
              <a:t>Future plans/actions</a:t>
            </a:r>
          </a:p>
        </p:txBody>
      </p:sp>
      <p:sp>
        <p:nvSpPr>
          <p:cNvPr id="6146" name="Rectangle 2"/>
          <p:cNvSpPr>
            <a:spLocks noGrp="1" noChangeArrowheads="1"/>
          </p:cNvSpPr>
          <p:nvPr>
            <p:ph type="body" idx="1"/>
          </p:nvPr>
        </p:nvSpPr>
        <p:spPr>
          <a:xfrm>
            <a:off x="685979" y="2228537"/>
            <a:ext cx="7766088" cy="3429893"/>
          </a:xfrm>
          <a:ln/>
        </p:spPr>
        <p:txBody>
          <a:bodyPr/>
          <a:lstStyle/>
          <a:p>
            <a:pPr marL="171496"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Call for contributions – 3/9</a:t>
            </a:r>
          </a:p>
          <a:p>
            <a:pPr marL="171496"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Teleconference 11 April 2018 at 9 am EDT (tentatively)</a:t>
            </a:r>
          </a:p>
          <a:p>
            <a:pPr marL="445412" lvl="1"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Agenda is to review use cases</a:t>
            </a:r>
          </a:p>
          <a:p>
            <a:pPr marL="171496"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Warsaw</a:t>
            </a:r>
          </a:p>
          <a:p>
            <a:pPr marL="445412" lvl="1"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More presentations</a:t>
            </a:r>
          </a:p>
          <a:p>
            <a:pPr marL="445412" lvl="1"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Add text to report</a:t>
            </a:r>
          </a:p>
          <a:p>
            <a:pPr marL="171496"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Sunny San Diego</a:t>
            </a:r>
          </a:p>
          <a:p>
            <a:pPr marL="445412" lvl="1"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Finalize report</a:t>
            </a:r>
          </a:p>
          <a:p>
            <a:pPr marL="445412" lvl="1" indent="-171496">
              <a:buSzPct val="80000"/>
              <a:buFont typeface="Symbol" panose="05050102010706020507" pitchFamily="18" charset="2"/>
              <a:buChar char=""/>
              <a:tabLst>
                <a:tab pos="171496" algn="l"/>
                <a:tab pos="256053" algn="l"/>
                <a:tab pos="599044" algn="l"/>
                <a:tab pos="942036" algn="l"/>
                <a:tab pos="1285027" algn="l"/>
                <a:tab pos="1628019" algn="l"/>
                <a:tab pos="1971010" algn="l"/>
                <a:tab pos="2314002" algn="l"/>
                <a:tab pos="2656993" algn="l"/>
                <a:tab pos="2999985" algn="l"/>
                <a:tab pos="3342976" algn="l"/>
                <a:tab pos="3685967" algn="l"/>
                <a:tab pos="4028959" algn="l"/>
                <a:tab pos="4371950" algn="l"/>
                <a:tab pos="4714942" algn="l"/>
                <a:tab pos="5057933" algn="l"/>
                <a:tab pos="5400925" algn="l"/>
                <a:tab pos="5743916" algn="l"/>
                <a:tab pos="6086907" algn="l"/>
                <a:tab pos="6429899" algn="l"/>
                <a:tab pos="6772890" algn="l"/>
                <a:tab pos="6859829" algn="l"/>
                <a:tab pos="7202820" algn="l"/>
                <a:tab pos="7545812" algn="l"/>
              </a:tabLst>
            </a:pPr>
            <a:r>
              <a:rPr lang="en-US" altLang="en-US"/>
              <a:t>Make recommendation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11-18-0585 by James Gilb, GA-ASI, USD, Gilb Consulting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March 2018</a:t>
            </a:r>
            <a:endParaRPr lang="en-US"/>
          </a:p>
        </p:txBody>
      </p:sp>
      <p:sp>
        <p:nvSpPr>
          <p:cNvPr id="3" name="Date Placeholder 2"/>
          <p:cNvSpPr>
            <a:spLocks noGrp="1"/>
          </p:cNvSpPr>
          <p:nvPr>
            <p:ph type="dt" sz="half" idx="10"/>
          </p:nvPr>
        </p:nvSpPr>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130</a:t>
            </a:fld>
            <a:endParaRPr lang="en-US"/>
          </a:p>
        </p:txBody>
      </p:sp>
    </p:spTree>
    <p:extLst>
      <p:ext uri="{BB962C8B-B14F-4D97-AF65-F5344CB8AC3E}">
        <p14:creationId xmlns:p14="http://schemas.microsoft.com/office/powerpoint/2010/main" val="1690762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a:defRPr/>
            </a:pPr>
            <a:r>
              <a:rPr lang="en-US" smtClean="0"/>
              <a:t>March 2018</a:t>
            </a:r>
            <a:endParaRPr lang="en-US" dirty="0"/>
          </a:p>
        </p:txBody>
      </p:sp>
      <p:sp>
        <p:nvSpPr>
          <p:cNvPr id="5" name="页脚占位符 4"/>
          <p:cNvSpPr>
            <a:spLocks noGrp="1"/>
          </p:cNvSpPr>
          <p:nvPr>
            <p:ph type="ftr" sz="quarter" idx="11"/>
          </p:nvPr>
        </p:nvSpPr>
        <p:spPr/>
        <p:txBody>
          <a:bodyPr/>
          <a:lstStyle/>
          <a:p>
            <a:pPr>
              <a:defRPr/>
            </a:pPr>
            <a:r>
              <a:rPr lang="en-US" smtClean="0"/>
              <a:t>Adrian Stephens, Intel Corporation</a:t>
            </a:r>
            <a:endParaRPr lang="en-US" dirty="0"/>
          </a:p>
        </p:txBody>
      </p:sp>
      <p:sp>
        <p:nvSpPr>
          <p:cNvPr id="10" name="Rectangle 2"/>
          <p:cNvSpPr>
            <a:spLocks noGrp="1" noChangeArrowheads="1"/>
          </p:cNvSpPr>
          <p:nvPr>
            <p:ph type="title"/>
          </p:nvPr>
        </p:nvSpPr>
        <p:spPr>
          <a:xfrm>
            <a:off x="685800" y="609600"/>
            <a:ext cx="7772400" cy="1066800"/>
          </a:xfrm>
        </p:spPr>
        <p:txBody>
          <a:bodyPr/>
          <a:lstStyle/>
          <a:p>
            <a:r>
              <a:rPr lang="en-US" altLang="en-US" dirty="0" smtClean="0"/>
              <a:t>Light Communications Study Group </a:t>
            </a:r>
            <a:br>
              <a:rPr lang="en-US" altLang="en-US" dirty="0" smtClean="0"/>
            </a:br>
            <a:r>
              <a:rPr lang="en-US" altLang="en-US" dirty="0" smtClean="0"/>
              <a:t>March 2018 Closing Report</a:t>
            </a:r>
          </a:p>
        </p:txBody>
      </p:sp>
      <p:sp>
        <p:nvSpPr>
          <p:cNvPr id="11" name="Rectangle 6"/>
          <p:cNvSpPr txBox="1">
            <a:spLocks noChangeArrowheads="1"/>
          </p:cNvSpPr>
          <p:nvPr/>
        </p:nvSpPr>
        <p:spPr bwMode="auto">
          <a:xfrm>
            <a:off x="685800" y="1752600"/>
            <a:ext cx="7772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a:buFontTx/>
              <a:buNone/>
            </a:pPr>
            <a:r>
              <a:rPr lang="en-US" altLang="en-US" sz="2000" kern="0" dirty="0" smtClean="0"/>
              <a:t>Date:</a:t>
            </a:r>
            <a:r>
              <a:rPr lang="en-US" altLang="en-US" sz="2000" b="0" kern="0" dirty="0" smtClean="0"/>
              <a:t> 2018-03-08</a:t>
            </a:r>
          </a:p>
        </p:txBody>
      </p:sp>
      <p:sp>
        <p:nvSpPr>
          <p:cNvPr id="12"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3" name="Object 11"/>
          <p:cNvGraphicFramePr>
            <a:graphicFrameLocks noChangeAspect="1"/>
          </p:cNvGraphicFramePr>
          <p:nvPr>
            <p:extLst/>
          </p:nvPr>
        </p:nvGraphicFramePr>
        <p:xfrm>
          <a:off x="671513" y="2667000"/>
          <a:ext cx="9126537" cy="1174750"/>
        </p:xfrm>
        <a:graphic>
          <a:graphicData uri="http://schemas.openxmlformats.org/presentationml/2006/ole">
            <mc:AlternateContent xmlns:mc="http://schemas.openxmlformats.org/markup-compatibility/2006">
              <mc:Choice xmlns:v="urn:schemas-microsoft-com:vml" Requires="v">
                <p:oleObj spid="_x0000_s16401" name="Document" r:id="rId3" imgW="8242841" imgH="1062289" progId="Word.Document.8">
                  <p:embed/>
                </p:oleObj>
              </mc:Choice>
              <mc:Fallback>
                <p:oleObj name="Document" r:id="rId3" imgW="8242841" imgH="1062289" progId="Word.Document.8">
                  <p:embed/>
                  <p:pic>
                    <p:nvPicPr>
                      <p:cNvPr id="0" name=""/>
                      <p:cNvPicPr>
                        <a:picLocks noChangeAspect="1" noChangeArrowheads="1"/>
                      </p:cNvPicPr>
                      <p:nvPr/>
                    </p:nvPicPr>
                    <p:blipFill>
                      <a:blip r:embed="rId4"/>
                      <a:srcRect/>
                      <a:stretch>
                        <a:fillRect/>
                      </a:stretch>
                    </p:blipFill>
                    <p:spPr bwMode="auto">
                      <a:xfrm>
                        <a:off x="671513" y="2667000"/>
                        <a:ext cx="9126537"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 of 11-18-0572 by John Li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131</a:t>
            </a:fld>
            <a:endParaRPr lang="en-US"/>
          </a:p>
        </p:txBody>
      </p:sp>
    </p:spTree>
    <p:extLst>
      <p:ext uri="{BB962C8B-B14F-4D97-AF65-F5344CB8AC3E}">
        <p14:creationId xmlns:p14="http://schemas.microsoft.com/office/powerpoint/2010/main" val="2540106325"/>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Abstract</a:t>
            </a:r>
            <a:endParaRPr lang="zh-CN" altLang="en-US" dirty="0"/>
          </a:p>
        </p:txBody>
      </p:sp>
      <p:sp>
        <p:nvSpPr>
          <p:cNvPr id="4" name="日期占位符 3"/>
          <p:cNvSpPr>
            <a:spLocks noGrp="1"/>
          </p:cNvSpPr>
          <p:nvPr>
            <p:ph type="dt" sz="half" idx="10"/>
          </p:nvPr>
        </p:nvSpPr>
        <p:spPr/>
        <p:txBody>
          <a:bodyPr/>
          <a:lstStyle/>
          <a:p>
            <a:pPr>
              <a:defRPr/>
            </a:pPr>
            <a:r>
              <a:rPr lang="en-US" smtClean="0"/>
              <a:t>March 2018</a:t>
            </a:r>
            <a:endParaRPr lang="en-US" dirty="0"/>
          </a:p>
        </p:txBody>
      </p:sp>
      <p:sp>
        <p:nvSpPr>
          <p:cNvPr id="5" name="页脚占位符 4"/>
          <p:cNvSpPr>
            <a:spLocks noGrp="1"/>
          </p:cNvSpPr>
          <p:nvPr>
            <p:ph type="ftr" sz="quarter" idx="11"/>
          </p:nvPr>
        </p:nvSpPr>
        <p:spPr/>
        <p:txBody>
          <a:bodyPr/>
          <a:lstStyle/>
          <a:p>
            <a:pPr>
              <a:defRPr/>
            </a:pPr>
            <a:r>
              <a:rPr lang="en-US" smtClean="0"/>
              <a:t>Adrian Stephens, Intel Corporation</a:t>
            </a:r>
            <a:endParaRPr lang="en-US" dirty="0"/>
          </a:p>
        </p:txBody>
      </p:sp>
      <p:sp>
        <p:nvSpPr>
          <p:cNvPr id="7"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a:t>This presentation contains the IEEE 802.11 Light Communications Study Group closing report for </a:t>
            </a:r>
            <a:r>
              <a:rPr lang="en-US" altLang="en-US"/>
              <a:t>the </a:t>
            </a:r>
            <a:r>
              <a:rPr lang="en-US" altLang="en-US" smtClean="0"/>
              <a:t>March 2018 </a:t>
            </a:r>
            <a:r>
              <a:rPr lang="en-US" altLang="en-US" dirty="0"/>
              <a:t>session.</a:t>
            </a:r>
          </a:p>
          <a:p>
            <a:pPr lvl="1"/>
            <a:endParaRPr lang="en-US" altLang="en-US" dirty="0"/>
          </a:p>
          <a:p>
            <a:pPr lvl="1"/>
            <a:endParaRPr lang="en-US" altLang="en-US"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 of 11-18-0572 by John Li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132</a:t>
            </a:fld>
            <a:endParaRPr lang="en-US"/>
          </a:p>
        </p:txBody>
      </p:sp>
    </p:spTree>
    <p:extLst>
      <p:ext uri="{BB962C8B-B14F-4D97-AF65-F5344CB8AC3E}">
        <p14:creationId xmlns:p14="http://schemas.microsoft.com/office/powerpoint/2010/main" val="35238604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endParaRPr lang="en-US" altLang="en-US" sz="1200" b="0" dirty="0" smtClean="0"/>
          </a:p>
        </p:txBody>
      </p:sp>
      <p:sp>
        <p:nvSpPr>
          <p:cNvPr id="7" name="Title 1"/>
          <p:cNvSpPr>
            <a:spLocks noGrp="1"/>
          </p:cNvSpPr>
          <p:nvPr>
            <p:ph type="title"/>
          </p:nvPr>
        </p:nvSpPr>
        <p:spPr>
          <a:xfrm>
            <a:off x="685800" y="685800"/>
            <a:ext cx="7772400" cy="838200"/>
          </a:xfrm>
        </p:spPr>
        <p:txBody>
          <a:bodyPr/>
          <a:lstStyle/>
          <a:p>
            <a:r>
              <a:rPr lang="en-CA" sz="3600" dirty="0" smtClean="0"/>
              <a:t>Work Completed</a:t>
            </a:r>
          </a:p>
        </p:txBody>
      </p:sp>
      <p:sp>
        <p:nvSpPr>
          <p:cNvPr id="8" name="Content Placeholder 2"/>
          <p:cNvSpPr>
            <a:spLocks noGrp="1"/>
          </p:cNvSpPr>
          <p:nvPr>
            <p:ph idx="1"/>
          </p:nvPr>
        </p:nvSpPr>
        <p:spPr>
          <a:xfrm>
            <a:off x="285720" y="2057400"/>
            <a:ext cx="8643998" cy="3931096"/>
          </a:xfrm>
        </p:spPr>
        <p:txBody>
          <a:bodyPr/>
          <a:lstStyle/>
          <a:p>
            <a:r>
              <a:rPr lang="en-GB" altLang="en-US" dirty="0" smtClean="0"/>
              <a:t>Responses to IEEE </a:t>
            </a:r>
            <a:r>
              <a:rPr lang="en-GB" altLang="en-US" dirty="0"/>
              <a:t>802 </a:t>
            </a:r>
            <a:r>
              <a:rPr lang="en-GB" altLang="en-US" dirty="0" smtClean="0"/>
              <a:t>comments against draft PAR and CSD </a:t>
            </a:r>
            <a:r>
              <a:rPr lang="en-US" altLang="en-US" dirty="0" smtClean="0"/>
              <a:t>c</a:t>
            </a:r>
            <a:r>
              <a:rPr lang="en-US" altLang="zh-CN" dirty="0" smtClean="0"/>
              <a:t>ompleted. </a:t>
            </a:r>
            <a:endParaRPr lang="en-GB" altLang="en-US" dirty="0" smtClean="0"/>
          </a:p>
          <a:p>
            <a:r>
              <a:rPr lang="en-US" altLang="zh-CN" dirty="0" smtClean="0"/>
              <a:t>One SG motion was passed to approve the responses to IEEE 802 comments against draft PAR and CSD</a:t>
            </a:r>
          </a:p>
          <a:p>
            <a:r>
              <a:rPr lang="en-US" altLang="zh-CN" dirty="0" smtClean="0"/>
              <a:t>Two SG motions were passed to approve the revised PAR and CSD to be forwarded to the WG</a:t>
            </a:r>
          </a:p>
          <a:p>
            <a:pPr lvl="1"/>
            <a:r>
              <a:rPr lang="en-US" altLang="zh-CN" dirty="0" smtClean="0"/>
              <a:t>Revised </a:t>
            </a:r>
            <a:r>
              <a:rPr lang="en-US" altLang="zh-CN" dirty="0"/>
              <a:t>PAR(</a:t>
            </a:r>
            <a:r>
              <a:rPr lang="en-GB" altLang="zh-CN" dirty="0"/>
              <a:t>doc. 11-17/1604r09</a:t>
            </a:r>
            <a:r>
              <a:rPr lang="en-US" altLang="zh-CN" dirty="0"/>
              <a:t>)</a:t>
            </a:r>
          </a:p>
          <a:p>
            <a:pPr lvl="1"/>
            <a:r>
              <a:rPr lang="en-US" altLang="zh-CN" dirty="0"/>
              <a:t>Revised CSD(</a:t>
            </a:r>
            <a:r>
              <a:rPr lang="en-GB" altLang="zh-CN" dirty="0"/>
              <a:t>doc. 11-17/1603r08</a:t>
            </a:r>
            <a:r>
              <a:rPr lang="en-US" altLang="zh-CN" dirty="0"/>
              <a:t>)</a:t>
            </a:r>
          </a:p>
          <a:p>
            <a:r>
              <a:rPr lang="en-US" altLang="zh-CN" dirty="0" smtClean="0"/>
              <a:t>1 submission on LC modulation schemes was treated</a:t>
            </a:r>
          </a:p>
          <a:p>
            <a:pPr lvl="1"/>
            <a:r>
              <a:rPr lang="en-US" altLang="zh-CN" dirty="0" smtClean="0"/>
              <a:t>Doc. 11-18/556r0 </a:t>
            </a:r>
            <a:r>
              <a:rPr lang="en-US" altLang="zh-CN" dirty="0"/>
              <a:t>“Modulation schemes for optical wireless communications</a:t>
            </a:r>
            <a:r>
              <a:rPr lang="en-US" altLang="zh-CN" dirty="0" smtClean="0"/>
              <a:t>”</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 of 11-18-0572 by John Li (pureLiFi)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133</a:t>
            </a:fld>
            <a:endParaRPr lang="en-US"/>
          </a:p>
        </p:txBody>
      </p:sp>
    </p:spTree>
    <p:extLst>
      <p:ext uri="{BB962C8B-B14F-4D97-AF65-F5344CB8AC3E}">
        <p14:creationId xmlns:p14="http://schemas.microsoft.com/office/powerpoint/2010/main" val="251164643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Motion of SG approval of response to PAR/CSD comment</a:t>
            </a:r>
            <a:endParaRPr lang="zh-CN" altLang="en-US" dirty="0"/>
          </a:p>
        </p:txBody>
      </p:sp>
      <p:sp>
        <p:nvSpPr>
          <p:cNvPr id="3" name="内容占位符 2"/>
          <p:cNvSpPr>
            <a:spLocks noGrp="1"/>
          </p:cNvSpPr>
          <p:nvPr>
            <p:ph idx="1"/>
          </p:nvPr>
        </p:nvSpPr>
        <p:spPr/>
        <p:txBody>
          <a:bodyPr/>
          <a:lstStyle/>
          <a:p>
            <a:pPr marL="342900" lvl="1" indent="-342900">
              <a:buFontTx/>
              <a:buChar char="•"/>
            </a:pPr>
            <a:r>
              <a:rPr lang="en-US" altLang="zh-CN" sz="2400" b="1" dirty="0"/>
              <a:t>Approve the LC PAR and CSD comment responses in </a:t>
            </a:r>
            <a:r>
              <a:rPr lang="en-US" altLang="zh-CN" sz="2400" b="1" dirty="0">
                <a:hlinkClick r:id="rId2"/>
              </a:rPr>
              <a:t>https://mentor.ieee.org/802.11/dcn/18/11-18-0559-01-00lc-response-to-comments-on-lc-sg-par-and-csd.pptx</a:t>
            </a:r>
            <a:r>
              <a:rPr lang="en-US" altLang="zh-CN" sz="2400" b="1" dirty="0"/>
              <a:t> and forward to the 802 EC</a:t>
            </a:r>
            <a:endParaRPr lang="zh-CN" altLang="zh-CN" sz="2400" b="1" dirty="0"/>
          </a:p>
          <a:p>
            <a:pPr marL="342900" lvl="1" indent="-342900">
              <a:buFontTx/>
              <a:buChar char="•"/>
            </a:pPr>
            <a:endParaRPr lang="en-GB" altLang="zh-CN" sz="2400" b="1" dirty="0"/>
          </a:p>
          <a:p>
            <a:pPr marL="342900" lvl="1" indent="-342900">
              <a:buFontTx/>
              <a:buChar char="•"/>
            </a:pPr>
            <a:r>
              <a:rPr lang="en-GB" altLang="zh-CN" sz="2400" b="1" dirty="0"/>
              <a:t>Moved: </a:t>
            </a:r>
            <a:r>
              <a:rPr lang="en-GB" altLang="zh-CN" sz="2400" b="1" dirty="0" err="1"/>
              <a:t>Tuncer</a:t>
            </a:r>
            <a:r>
              <a:rPr lang="en-GB" altLang="zh-CN" sz="2400" b="1" dirty="0"/>
              <a:t> </a:t>
            </a:r>
            <a:r>
              <a:rPr lang="en-GB" altLang="zh-CN" sz="2400" b="1" dirty="0" err="1"/>
              <a:t>Baykas</a:t>
            </a:r>
            <a:endParaRPr lang="en-GB" altLang="zh-CN" sz="2400" b="1" dirty="0"/>
          </a:p>
          <a:p>
            <a:pPr marL="342900" lvl="1" indent="-342900">
              <a:buFontTx/>
              <a:buChar char="•"/>
            </a:pPr>
            <a:r>
              <a:rPr lang="en-GB" altLang="zh-CN" sz="2400" b="1" dirty="0"/>
              <a:t>Seconded: Sang-</a:t>
            </a:r>
            <a:r>
              <a:rPr lang="en-GB" altLang="zh-CN" sz="2400" b="1" dirty="0" err="1"/>
              <a:t>Kyu</a:t>
            </a:r>
            <a:r>
              <a:rPr lang="en-GB" altLang="zh-CN" sz="2400" b="1" dirty="0"/>
              <a:t> Lim</a:t>
            </a:r>
          </a:p>
          <a:p>
            <a:pPr marL="342900" lvl="1" indent="-342900">
              <a:buFontTx/>
              <a:buChar char="•"/>
            </a:pPr>
            <a:r>
              <a:rPr lang="en-GB" altLang="zh-CN" sz="2400" b="1" dirty="0"/>
              <a:t>Result: Y: [ 28], N: [0 ], A: [0 ]; Motion </a:t>
            </a:r>
            <a:r>
              <a:rPr lang="en-GB" altLang="zh-CN" sz="2400" b="1" dirty="0" smtClean="0"/>
              <a:t>passes</a:t>
            </a:r>
            <a:endParaRPr lang="zh-CN" altLang="zh-CN" sz="2400" b="1" dirty="0"/>
          </a:p>
        </p:txBody>
      </p:sp>
      <p:sp>
        <p:nvSpPr>
          <p:cNvPr id="4" name="日期占位符 3"/>
          <p:cNvSpPr>
            <a:spLocks noGrp="1"/>
          </p:cNvSpPr>
          <p:nvPr>
            <p:ph type="dt" sz="half" idx="10"/>
          </p:nvPr>
        </p:nvSpPr>
        <p:spPr/>
        <p:txBody>
          <a:bodyPr/>
          <a:lstStyle/>
          <a:p>
            <a:pPr>
              <a:defRPr/>
            </a:pPr>
            <a:r>
              <a:rPr lang="en-US" smtClean="0"/>
              <a:t>March 2018</a:t>
            </a:r>
            <a:endParaRPr lang="en-US" dirty="0"/>
          </a:p>
        </p:txBody>
      </p:sp>
      <p:sp>
        <p:nvSpPr>
          <p:cNvPr id="5" name="页脚占位符 4"/>
          <p:cNvSpPr>
            <a:spLocks noGrp="1"/>
          </p:cNvSpPr>
          <p:nvPr>
            <p:ph type="ftr" sz="quarter" idx="11"/>
          </p:nvPr>
        </p:nvSpPr>
        <p:spPr/>
        <p:txBody>
          <a:bodyPr/>
          <a:lstStyle/>
          <a:p>
            <a:pPr>
              <a:defRPr/>
            </a:pPr>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4/8 of 11-18-0572 by John Li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134</a:t>
            </a:fld>
            <a:endParaRPr lang="en-US"/>
          </a:p>
        </p:txBody>
      </p:sp>
    </p:spTree>
    <p:extLst>
      <p:ext uri="{BB962C8B-B14F-4D97-AF65-F5344CB8AC3E}">
        <p14:creationId xmlns:p14="http://schemas.microsoft.com/office/powerpoint/2010/main" val="216986565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Motion of SG approval of PAR</a:t>
            </a:r>
            <a:endParaRPr lang="zh-CN" altLang="en-US" dirty="0"/>
          </a:p>
        </p:txBody>
      </p:sp>
      <p:sp>
        <p:nvSpPr>
          <p:cNvPr id="3" name="内容占位符 2"/>
          <p:cNvSpPr>
            <a:spLocks noGrp="1"/>
          </p:cNvSpPr>
          <p:nvPr>
            <p:ph idx="1"/>
          </p:nvPr>
        </p:nvSpPr>
        <p:spPr/>
        <p:txBody>
          <a:bodyPr/>
          <a:lstStyle/>
          <a:p>
            <a:pPr marL="342900" lvl="1" indent="-342900">
              <a:buFontTx/>
              <a:buChar char="•"/>
            </a:pPr>
            <a:r>
              <a:rPr lang="en-GB" altLang="zh-CN" sz="2400" b="1" dirty="0"/>
              <a:t>Believing that the PAR contained in the document referenced below meets IEEE-SA guidelines,</a:t>
            </a:r>
            <a:endParaRPr lang="zh-CN" altLang="zh-CN" sz="2400" b="1" dirty="0"/>
          </a:p>
          <a:p>
            <a:pPr marL="342900" lvl="1" indent="-342900">
              <a:buFontTx/>
              <a:buChar char="•"/>
            </a:pPr>
            <a:r>
              <a:rPr lang="en-GB" altLang="zh-CN" sz="2400" b="1" dirty="0"/>
              <a:t>Request that the PAR contained in [doc. 11-17/1604r09] be submitted to the IEEE 802.11 WG approval and submit to IEEE 802 EC for approval to submit to </a:t>
            </a:r>
            <a:r>
              <a:rPr lang="en-GB" altLang="zh-CN" sz="2400" b="1" dirty="0" err="1"/>
              <a:t>NesCom</a:t>
            </a:r>
            <a:r>
              <a:rPr lang="en-GB" altLang="zh-CN" sz="2400" b="1" dirty="0"/>
              <a:t>.</a:t>
            </a:r>
            <a:endParaRPr lang="zh-CN" altLang="zh-CN" sz="2400" b="1" dirty="0"/>
          </a:p>
          <a:p>
            <a:pPr marL="342900" lvl="1" indent="-342900">
              <a:buFontTx/>
              <a:buChar char="•"/>
            </a:pPr>
            <a:endParaRPr lang="en-GB" altLang="zh-CN" sz="2400" b="1" dirty="0"/>
          </a:p>
          <a:p>
            <a:pPr marL="342900" lvl="1" indent="-342900">
              <a:buFontTx/>
              <a:buChar char="•"/>
            </a:pPr>
            <a:r>
              <a:rPr lang="en-GB" altLang="zh-CN" sz="2400" b="1" dirty="0"/>
              <a:t>Moved: </a:t>
            </a:r>
            <a:r>
              <a:rPr lang="en-GB" altLang="zh-CN" sz="2400" b="1" dirty="0" err="1"/>
              <a:t>Tuncer</a:t>
            </a:r>
            <a:r>
              <a:rPr lang="en-GB" altLang="zh-CN" sz="2400" b="1" dirty="0"/>
              <a:t> </a:t>
            </a:r>
            <a:r>
              <a:rPr lang="en-GB" altLang="zh-CN" sz="2400" b="1" dirty="0" err="1"/>
              <a:t>Baykas</a:t>
            </a:r>
            <a:endParaRPr lang="en-GB" altLang="zh-CN" sz="2400" b="1" dirty="0"/>
          </a:p>
          <a:p>
            <a:pPr marL="342900" lvl="1" indent="-342900">
              <a:buFontTx/>
              <a:buChar char="•"/>
            </a:pPr>
            <a:r>
              <a:rPr lang="en-GB" altLang="zh-CN" sz="2400" b="1" dirty="0"/>
              <a:t>Seconded: </a:t>
            </a:r>
            <a:r>
              <a:rPr lang="en-US" altLang="zh-CN" sz="2400" b="1" dirty="0"/>
              <a:t>Volker Jungnickel </a:t>
            </a:r>
            <a:endParaRPr lang="en-GB" altLang="zh-CN" sz="2400" b="1" dirty="0"/>
          </a:p>
          <a:p>
            <a:pPr marL="342900" lvl="1" indent="-342900">
              <a:buFontTx/>
              <a:buChar char="•"/>
            </a:pPr>
            <a:r>
              <a:rPr lang="en-GB" altLang="zh-CN" sz="2400" b="1" dirty="0"/>
              <a:t>Result: Y: [ 24], N: [0 ], A: [ 2], Motion </a:t>
            </a:r>
            <a:r>
              <a:rPr lang="en-GB" altLang="zh-CN" sz="2400" b="1" dirty="0" smtClean="0"/>
              <a:t>passes</a:t>
            </a:r>
            <a:endParaRPr lang="zh-CN" altLang="zh-CN" sz="2400" b="1" dirty="0"/>
          </a:p>
        </p:txBody>
      </p:sp>
      <p:sp>
        <p:nvSpPr>
          <p:cNvPr id="4" name="日期占位符 3"/>
          <p:cNvSpPr>
            <a:spLocks noGrp="1"/>
          </p:cNvSpPr>
          <p:nvPr>
            <p:ph type="dt" sz="half" idx="10"/>
          </p:nvPr>
        </p:nvSpPr>
        <p:spPr/>
        <p:txBody>
          <a:bodyPr/>
          <a:lstStyle/>
          <a:p>
            <a:pPr>
              <a:defRPr/>
            </a:pPr>
            <a:r>
              <a:rPr lang="en-US" smtClean="0"/>
              <a:t>March 2018</a:t>
            </a:r>
            <a:endParaRPr lang="en-US" dirty="0"/>
          </a:p>
        </p:txBody>
      </p:sp>
      <p:sp>
        <p:nvSpPr>
          <p:cNvPr id="5" name="页脚占位符 4"/>
          <p:cNvSpPr>
            <a:spLocks noGrp="1"/>
          </p:cNvSpPr>
          <p:nvPr>
            <p:ph type="ftr" sz="quarter" idx="11"/>
          </p:nvPr>
        </p:nvSpPr>
        <p:spPr/>
        <p:txBody>
          <a:bodyPr/>
          <a:lstStyle/>
          <a:p>
            <a:pPr>
              <a:defRPr/>
            </a:pPr>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5/8 of 11-18-0572 by John Li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135</a:t>
            </a:fld>
            <a:endParaRPr lang="en-US"/>
          </a:p>
        </p:txBody>
      </p:sp>
    </p:spTree>
    <p:extLst>
      <p:ext uri="{BB962C8B-B14F-4D97-AF65-F5344CB8AC3E}">
        <p14:creationId xmlns:p14="http://schemas.microsoft.com/office/powerpoint/2010/main" val="126670091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Motion of SG approval of CSD</a:t>
            </a:r>
            <a:endParaRPr lang="zh-CN" altLang="en-US" dirty="0"/>
          </a:p>
        </p:txBody>
      </p:sp>
      <p:sp>
        <p:nvSpPr>
          <p:cNvPr id="3" name="内容占位符 2"/>
          <p:cNvSpPr>
            <a:spLocks noGrp="1"/>
          </p:cNvSpPr>
          <p:nvPr>
            <p:ph idx="1"/>
          </p:nvPr>
        </p:nvSpPr>
        <p:spPr/>
        <p:txBody>
          <a:bodyPr/>
          <a:lstStyle/>
          <a:p>
            <a:pPr marL="342900" lvl="1" indent="-342900">
              <a:buFontTx/>
              <a:buChar char="•"/>
            </a:pPr>
            <a:r>
              <a:rPr lang="en-GB" altLang="zh-CN" sz="2400" b="1" dirty="0"/>
              <a:t>Believing that the CSD contained in the document referenced below meets IEEE 802 guidelines,</a:t>
            </a:r>
            <a:endParaRPr lang="zh-CN" altLang="zh-CN" sz="2400" b="1" dirty="0"/>
          </a:p>
          <a:p>
            <a:pPr marL="342900" lvl="1" indent="-342900">
              <a:buFontTx/>
              <a:buChar char="•"/>
            </a:pPr>
            <a:r>
              <a:rPr lang="en-GB" altLang="zh-CN" sz="2400" b="1" dirty="0"/>
              <a:t>Request that the CSD contained in [doc. 11-17/1603r08] be submitted to the IEEE 802.11 WG approval and submit to IEEE 802 EC for approval.</a:t>
            </a:r>
          </a:p>
          <a:p>
            <a:pPr marL="342900" lvl="1" indent="-342900">
              <a:buFontTx/>
              <a:buChar char="•"/>
            </a:pPr>
            <a:endParaRPr lang="zh-CN" altLang="zh-CN" sz="2400" b="1" dirty="0"/>
          </a:p>
          <a:p>
            <a:pPr marL="342900" lvl="1" indent="-342900">
              <a:buFontTx/>
              <a:buChar char="•"/>
            </a:pPr>
            <a:r>
              <a:rPr lang="en-GB" altLang="zh-CN" sz="2400" b="1" dirty="0"/>
              <a:t>Moved: </a:t>
            </a:r>
            <a:r>
              <a:rPr lang="en-US" altLang="zh-CN" sz="2400" b="1" dirty="0"/>
              <a:t>Gaurav </a:t>
            </a:r>
            <a:r>
              <a:rPr lang="en-US" altLang="zh-CN" sz="2400" b="1" dirty="0" err="1"/>
              <a:t>Patwardhan</a:t>
            </a:r>
            <a:endParaRPr lang="zh-CN" altLang="zh-CN" sz="2400" b="1" dirty="0"/>
          </a:p>
          <a:p>
            <a:pPr marL="342900" lvl="1" indent="-342900">
              <a:buFontTx/>
              <a:buChar char="•"/>
            </a:pPr>
            <a:r>
              <a:rPr lang="en-GB" altLang="zh-CN" sz="2400" b="1" dirty="0"/>
              <a:t>Seconded: Sang-</a:t>
            </a:r>
            <a:r>
              <a:rPr lang="en-GB" altLang="zh-CN" sz="2400" b="1" dirty="0" err="1"/>
              <a:t>Kyu</a:t>
            </a:r>
            <a:r>
              <a:rPr lang="en-GB" altLang="zh-CN" sz="2400" b="1" dirty="0"/>
              <a:t> Lim</a:t>
            </a:r>
            <a:endParaRPr lang="zh-CN" altLang="zh-CN" sz="2400" b="1" dirty="0"/>
          </a:p>
          <a:p>
            <a:pPr marL="342900" lvl="1" indent="-342900">
              <a:buFontTx/>
              <a:buChar char="•"/>
            </a:pPr>
            <a:r>
              <a:rPr lang="en-GB" altLang="zh-CN" sz="2400" b="1" dirty="0"/>
              <a:t>Result: Y: [24 ], N: [0 ], A: [ 1], Motion </a:t>
            </a:r>
            <a:r>
              <a:rPr lang="en-GB" altLang="zh-CN" sz="2400" b="1" dirty="0" smtClean="0"/>
              <a:t>passes </a:t>
            </a:r>
            <a:endParaRPr lang="zh-CN" altLang="zh-CN" sz="2400" b="1" dirty="0"/>
          </a:p>
        </p:txBody>
      </p:sp>
      <p:sp>
        <p:nvSpPr>
          <p:cNvPr id="4" name="日期占位符 3"/>
          <p:cNvSpPr>
            <a:spLocks noGrp="1"/>
          </p:cNvSpPr>
          <p:nvPr>
            <p:ph type="dt" sz="half" idx="10"/>
          </p:nvPr>
        </p:nvSpPr>
        <p:spPr/>
        <p:txBody>
          <a:bodyPr/>
          <a:lstStyle/>
          <a:p>
            <a:pPr>
              <a:defRPr/>
            </a:pPr>
            <a:r>
              <a:rPr lang="en-US" smtClean="0"/>
              <a:t>March 2018</a:t>
            </a:r>
            <a:endParaRPr lang="en-US" dirty="0"/>
          </a:p>
        </p:txBody>
      </p:sp>
      <p:sp>
        <p:nvSpPr>
          <p:cNvPr id="5" name="页脚占位符 4"/>
          <p:cNvSpPr>
            <a:spLocks noGrp="1"/>
          </p:cNvSpPr>
          <p:nvPr>
            <p:ph type="ftr" sz="quarter" idx="11"/>
          </p:nvPr>
        </p:nvSpPr>
        <p:spPr/>
        <p:txBody>
          <a:bodyPr/>
          <a:lstStyle/>
          <a:p>
            <a:pPr>
              <a:defRPr/>
            </a:pPr>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6/8 of 11-18-0572 by John Li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136</a:t>
            </a:fld>
            <a:endParaRPr lang="en-US"/>
          </a:p>
        </p:txBody>
      </p:sp>
    </p:spTree>
    <p:extLst>
      <p:ext uri="{BB962C8B-B14F-4D97-AF65-F5344CB8AC3E}">
        <p14:creationId xmlns:p14="http://schemas.microsoft.com/office/powerpoint/2010/main" val="408766827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GB" altLang="en-US" dirty="0"/>
              <a:t>Goals for May 2018 interim</a:t>
            </a:r>
            <a:endParaRPr lang="zh-CN" altLang="en-US" dirty="0"/>
          </a:p>
        </p:txBody>
      </p:sp>
      <p:sp>
        <p:nvSpPr>
          <p:cNvPr id="3" name="内容占位符 2"/>
          <p:cNvSpPr>
            <a:spLocks noGrp="1"/>
          </p:cNvSpPr>
          <p:nvPr>
            <p:ph idx="1"/>
          </p:nvPr>
        </p:nvSpPr>
        <p:spPr/>
        <p:txBody>
          <a:bodyPr/>
          <a:lstStyle/>
          <a:p>
            <a:pPr marL="342900" lvl="1" indent="-342900">
              <a:buFontTx/>
              <a:buChar char="•"/>
            </a:pPr>
            <a:r>
              <a:rPr lang="en-US" altLang="zh-CN" sz="2400" b="1" dirty="0" smtClean="0"/>
              <a:t>Discuss time </a:t>
            </a:r>
            <a:r>
              <a:rPr lang="en-US" altLang="zh-CN" sz="2400" b="1" dirty="0"/>
              <a:t>line and working principles for </a:t>
            </a:r>
            <a:r>
              <a:rPr lang="en-US" altLang="zh-CN" sz="2400" b="1" dirty="0" smtClean="0"/>
              <a:t>potential TG</a:t>
            </a:r>
            <a:endParaRPr lang="en-US" altLang="zh-CN" sz="2400" b="1" dirty="0"/>
          </a:p>
          <a:p>
            <a:pPr marL="342900" lvl="1" indent="-342900">
              <a:buFontTx/>
              <a:buChar char="•"/>
            </a:pPr>
            <a:r>
              <a:rPr lang="en-US" altLang="zh-CN" sz="2400" b="1" dirty="0" smtClean="0"/>
              <a:t>Presentations</a:t>
            </a:r>
            <a:endParaRPr lang="en-US" altLang="zh-CN" sz="2400" b="1" dirty="0"/>
          </a:p>
        </p:txBody>
      </p:sp>
      <p:sp>
        <p:nvSpPr>
          <p:cNvPr id="4" name="日期占位符 3"/>
          <p:cNvSpPr>
            <a:spLocks noGrp="1"/>
          </p:cNvSpPr>
          <p:nvPr>
            <p:ph type="dt" sz="half" idx="10"/>
          </p:nvPr>
        </p:nvSpPr>
        <p:spPr/>
        <p:txBody>
          <a:bodyPr/>
          <a:lstStyle/>
          <a:p>
            <a:pPr>
              <a:defRPr/>
            </a:pPr>
            <a:r>
              <a:rPr lang="en-US" smtClean="0"/>
              <a:t>March 2018</a:t>
            </a:r>
            <a:endParaRPr lang="en-US" dirty="0"/>
          </a:p>
        </p:txBody>
      </p:sp>
      <p:sp>
        <p:nvSpPr>
          <p:cNvPr id="5" name="页脚占位符 4"/>
          <p:cNvSpPr>
            <a:spLocks noGrp="1"/>
          </p:cNvSpPr>
          <p:nvPr>
            <p:ph type="ftr" sz="quarter" idx="11"/>
          </p:nvPr>
        </p:nvSpPr>
        <p:spPr/>
        <p:txBody>
          <a:bodyPr/>
          <a:lstStyle/>
          <a:p>
            <a:pPr>
              <a:defRPr/>
            </a:pPr>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7/8 of 11-18-0572 by John Li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137</a:t>
            </a:fld>
            <a:endParaRPr lang="en-US"/>
          </a:p>
        </p:txBody>
      </p:sp>
    </p:spTree>
    <p:extLst>
      <p:ext uri="{BB962C8B-B14F-4D97-AF65-F5344CB8AC3E}">
        <p14:creationId xmlns:p14="http://schemas.microsoft.com/office/powerpoint/2010/main" val="413140554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Teleconference schedule</a:t>
            </a:r>
            <a:endParaRPr lang="zh-CN" altLang="en-US" dirty="0"/>
          </a:p>
        </p:txBody>
      </p:sp>
      <p:sp>
        <p:nvSpPr>
          <p:cNvPr id="3" name="内容占位符 2"/>
          <p:cNvSpPr>
            <a:spLocks noGrp="1"/>
          </p:cNvSpPr>
          <p:nvPr>
            <p:ph idx="1"/>
          </p:nvPr>
        </p:nvSpPr>
        <p:spPr/>
        <p:txBody>
          <a:bodyPr/>
          <a:lstStyle/>
          <a:p>
            <a:r>
              <a:rPr lang="en-US" altLang="zh-CN" dirty="0">
                <a:solidFill>
                  <a:srgbClr val="000000"/>
                </a:solidFill>
              </a:rPr>
              <a:t>Will schedule with 10-day notice </a:t>
            </a:r>
            <a:endParaRPr lang="en-US" altLang="zh-CN" sz="2000" dirty="0">
              <a:solidFill>
                <a:srgbClr val="000000"/>
              </a:solidFill>
            </a:endParaRPr>
          </a:p>
        </p:txBody>
      </p:sp>
      <p:sp>
        <p:nvSpPr>
          <p:cNvPr id="4" name="日期占位符 3"/>
          <p:cNvSpPr>
            <a:spLocks noGrp="1"/>
          </p:cNvSpPr>
          <p:nvPr>
            <p:ph type="dt" sz="half" idx="10"/>
          </p:nvPr>
        </p:nvSpPr>
        <p:spPr/>
        <p:txBody>
          <a:bodyPr/>
          <a:lstStyle/>
          <a:p>
            <a:pPr>
              <a:defRPr/>
            </a:pPr>
            <a:r>
              <a:rPr lang="en-US" smtClean="0"/>
              <a:t>March 2018</a:t>
            </a:r>
            <a:endParaRPr lang="en-US" dirty="0"/>
          </a:p>
        </p:txBody>
      </p:sp>
      <p:sp>
        <p:nvSpPr>
          <p:cNvPr id="5" name="页脚占位符 4"/>
          <p:cNvSpPr>
            <a:spLocks noGrp="1"/>
          </p:cNvSpPr>
          <p:nvPr>
            <p:ph type="ftr" sz="quarter" idx="11"/>
          </p:nvPr>
        </p:nvSpPr>
        <p:spPr/>
        <p:txBody>
          <a:bodyPr/>
          <a:lstStyle/>
          <a:p>
            <a:pPr>
              <a:defRPr/>
            </a:pPr>
            <a:r>
              <a:rPr lang="en-US" smtClean="0"/>
              <a:t>Adrian Stephens, Intel Corporation</a:t>
            </a:r>
            <a:endParaRPr lang="en-US"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8/8 of 11-18-0572 by John Li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138</a:t>
            </a:fld>
            <a:endParaRPr lang="en-US"/>
          </a:p>
        </p:txBody>
      </p:sp>
    </p:spTree>
    <p:extLst>
      <p:ext uri="{BB962C8B-B14F-4D97-AF65-F5344CB8AC3E}">
        <p14:creationId xmlns:p14="http://schemas.microsoft.com/office/powerpoint/2010/main" val="387669204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4294967295"/>
          </p:nvPr>
        </p:nvSpPr>
        <p:spPr>
          <a:xfrm>
            <a:off x="696912" y="228600"/>
            <a:ext cx="2303451" cy="273050"/>
          </a:xfrm>
          <a:prstGeom prst="rect">
            <a:avLst/>
          </a:prstGeom>
        </p:spPr>
        <p:txBody>
          <a:bodyPr/>
          <a:lstStyle/>
          <a:p>
            <a:r>
              <a:rPr lang="en-US" smtClean="0"/>
              <a:t>March 2018</a:t>
            </a:r>
            <a:endParaRPr lang="en-GB" dirty="0"/>
          </a:p>
        </p:txBody>
      </p:sp>
      <p:sp>
        <p:nvSpPr>
          <p:cNvPr id="7" name="Footer Placeholder 4"/>
          <p:cNvSpPr>
            <a:spLocks noGrp="1"/>
          </p:cNvSpPr>
          <p:nvPr>
            <p:ph type="ftr" idx="4294967295"/>
          </p:nvPr>
        </p:nvSpPr>
        <p:spPr>
          <a:xfrm>
            <a:off x="5500694" y="6475413"/>
            <a:ext cx="3041644" cy="180975"/>
          </a:xfrm>
          <a:prstGeom prst="rect">
            <a:avLst/>
          </a:prstGeom>
        </p:spPr>
        <p:txBody>
          <a:bodyPr/>
          <a:lstStyle/>
          <a:p>
            <a:pPr algn="r"/>
            <a:r>
              <a:rPr lang="en-GB" sz="1200" b="0" smtClean="0"/>
              <a:t>Adrian Stephens, Intel Corporation</a:t>
            </a:r>
            <a:endParaRPr lang="en-GB" sz="1200" b="0"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139</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latin typeface="Times New Roman" charset="0"/>
              </a:rPr>
              <a:t>IEEE 802.18 RR-TAG</a:t>
            </a:r>
            <a:br>
              <a:rPr lang="en-US" dirty="0">
                <a:latin typeface="Times New Roman" charset="0"/>
              </a:rPr>
            </a:br>
            <a:r>
              <a:rPr lang="en-US" dirty="0">
                <a:latin typeface="Times New Roman" charset="0"/>
              </a:rPr>
              <a:t>Chicago Plenary Agenda</a:t>
            </a:r>
            <a:endParaRPr lang="en-GB" dirty="0"/>
          </a:p>
        </p:txBody>
      </p:sp>
      <p:sp>
        <p:nvSpPr>
          <p:cNvPr id="3074" name="Rectangle 2"/>
          <p:cNvSpPr>
            <a:spLocks noGrp="1" noChangeArrowheads="1"/>
          </p:cNvSpPr>
          <p:nvPr>
            <p:ph type="body" idx="1"/>
          </p:nvPr>
        </p:nvSpPr>
        <p:spPr>
          <a:xfrm>
            <a:off x="685800" y="1889125"/>
            <a:ext cx="7772400" cy="701675"/>
          </a:xfrm>
          <a:ln/>
        </p:spPr>
        <p:txBody>
          <a:bodyPr/>
          <a:lstStyle/>
          <a:p>
            <a:pPr algn="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	Date:</a:t>
            </a:r>
            <a:r>
              <a:rPr lang="en-GB" sz="2000" b="0" dirty="0"/>
              <a:t> 2018-03-06</a:t>
            </a:r>
          </a:p>
        </p:txBody>
      </p:sp>
      <p:sp>
        <p:nvSpPr>
          <p:cNvPr id="3076" name="Rectangle 4"/>
          <p:cNvSpPr>
            <a:spLocks noChangeArrowheads="1"/>
          </p:cNvSpPr>
          <p:nvPr/>
        </p:nvSpPr>
        <p:spPr bwMode="auto">
          <a:xfrm>
            <a:off x="549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xmlns="" id="{A9943946-CAC7-4B5F-A0AD-61A516AFFB3A}"/>
              </a:ext>
            </a:extLst>
          </p:cNvPr>
          <p:cNvGraphicFramePr>
            <a:graphicFrameLocks noChangeAspect="1"/>
          </p:cNvGraphicFramePr>
          <p:nvPr>
            <p:extLst/>
          </p:nvPr>
        </p:nvGraphicFramePr>
        <p:xfrm>
          <a:off x="520700" y="3608388"/>
          <a:ext cx="8072438" cy="2478087"/>
        </p:xfrm>
        <a:graphic>
          <a:graphicData uri="http://schemas.openxmlformats.org/presentationml/2006/ole">
            <mc:AlternateContent xmlns:mc="http://schemas.openxmlformats.org/markup-compatibility/2006">
              <mc:Choice xmlns:v="urn:schemas-microsoft-com:vml" Requires="v">
                <p:oleObj spid="_x0000_s21509" name="Document" r:id="rId4" imgW="8248712" imgH="2534827" progId="Word.Document.8">
                  <p:embed/>
                </p:oleObj>
              </mc:Choice>
              <mc:Fallback>
                <p:oleObj name="Document" r:id="rId4" imgW="8248712" imgH="2534827" progId="Word.Document.8">
                  <p:embed/>
                  <p:pic>
                    <p:nvPicPr>
                      <p:cNvPr id="0" name=""/>
                      <p:cNvPicPr>
                        <a:picLocks noChangeAspect="1" noChangeArrowheads="1"/>
                      </p:cNvPicPr>
                      <p:nvPr/>
                    </p:nvPicPr>
                    <p:blipFill>
                      <a:blip r:embed="rId5"/>
                      <a:srcRect/>
                      <a:stretch>
                        <a:fillRect/>
                      </a:stretch>
                    </p:blipFill>
                    <p:spPr bwMode="auto">
                      <a:xfrm>
                        <a:off x="520700" y="3608388"/>
                        <a:ext cx="8072438" cy="2478087"/>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0" name="Rectangle 9"/>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1/19 </a:t>
            </a:r>
            <a:r>
              <a:rPr kumimoji="0" lang="en-US" sz="1200" b="0" i="0" u="none" strike="noStrike" cap="none" normalizeH="0" baseline="0" smtClean="0">
                <a:ln>
                  <a:noFill/>
                </a:ln>
                <a:solidFill>
                  <a:schemeClr val="tx1"/>
                </a:solidFill>
                <a:effectLst/>
                <a:latin typeface="Times New Roman" pitchFamily="18" charset="0"/>
              </a:rPr>
              <a:t>of </a:t>
            </a:r>
            <a:r>
              <a:rPr kumimoji="0" lang="en-US" sz="1200" b="0" i="0" u="none" strike="noStrike" cap="none" normalizeH="0" baseline="0" smtClean="0">
                <a:ln>
                  <a:noFill/>
                </a:ln>
                <a:solidFill>
                  <a:schemeClr val="tx1"/>
                </a:solidFill>
                <a:effectLst/>
                <a:latin typeface="Times New Roman" pitchFamily="18" charset="0"/>
              </a:rPr>
              <a:t>11-18-0595 </a:t>
            </a:r>
            <a:r>
              <a:rPr kumimoji="0" lang="en-US" sz="1200" b="0" i="0" u="none" strike="noStrike" cap="none" normalizeH="0" baseline="0" smtClean="0">
                <a:ln>
                  <a:noFill/>
                </a:ln>
                <a:solidFill>
                  <a:schemeClr val="tx1"/>
                </a:solidFill>
                <a:effectLst/>
                <a:latin typeface="Times New Roman" pitchFamily="18" charset="0"/>
              </a:rPr>
              <a:t>by </a:t>
            </a:r>
            <a:r>
              <a:rPr kumimoji="0" lang="en-US" sz="1200" b="0" i="0" u="none" strike="noStrike" cap="none" normalizeH="0" baseline="0" smtClean="0">
                <a:ln>
                  <a:noFill/>
                </a:ln>
                <a:solidFill>
                  <a:schemeClr val="tx1"/>
                </a:solidFill>
                <a:effectLst/>
                <a:latin typeface="Times New Roman" pitchFamily="18" charset="0"/>
              </a:rPr>
              <a:t>Rich Kennedy (Self)</a:t>
            </a:r>
            <a:endParaRPr kumimoji="0" lang="en-GB"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152699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Annex G discussion</a:t>
            </a:r>
            <a:endParaRPr lang="en-US" dirty="0"/>
          </a:p>
        </p:txBody>
      </p:sp>
      <p:sp>
        <p:nvSpPr>
          <p:cNvPr id="3" name="Content Placeholder 2"/>
          <p:cNvSpPr>
            <a:spLocks noGrp="1"/>
          </p:cNvSpPr>
          <p:nvPr>
            <p:ph idx="1"/>
          </p:nvPr>
        </p:nvSpPr>
        <p:spPr/>
        <p:txBody>
          <a:bodyPr/>
          <a:lstStyle/>
          <a:p>
            <a:r>
              <a:rPr lang="en-US" dirty="0" err="1" smtClean="0"/>
              <a:t>TGay</a:t>
            </a:r>
            <a:r>
              <a:rPr lang="en-US" dirty="0" smtClean="0"/>
              <a:t> to see if they can add a statement to the effect the Annex G does not apply to 60 GHz operation</a:t>
            </a:r>
            <a:endParaRPr lang="en-US" dirty="0"/>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7/7 of 11-18-0290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14</a:t>
            </a:fld>
            <a:endParaRPr lang="en-US"/>
          </a:p>
        </p:txBody>
      </p:sp>
    </p:spTree>
    <p:extLst>
      <p:ext uri="{BB962C8B-B14F-4D97-AF65-F5344CB8AC3E}">
        <p14:creationId xmlns:p14="http://schemas.microsoft.com/office/powerpoint/2010/main" val="119653611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z="4000" dirty="0">
                <a:latin typeface="Times New Roman" charset="0"/>
              </a:rPr>
              <a:t>Agenda</a:t>
            </a:r>
          </a:p>
        </p:txBody>
      </p:sp>
      <p:sp>
        <p:nvSpPr>
          <p:cNvPr id="31746" name="Content Placeholder 2"/>
          <p:cNvSpPr>
            <a:spLocks noGrp="1"/>
          </p:cNvSpPr>
          <p:nvPr>
            <p:ph idx="1"/>
          </p:nvPr>
        </p:nvSpPr>
        <p:spPr>
          <a:xfrm>
            <a:off x="685800" y="2057397"/>
            <a:ext cx="7772400" cy="4418015"/>
          </a:xfrm>
        </p:spPr>
        <p:txBody>
          <a:bodyPr/>
          <a:lstStyle/>
          <a:p>
            <a:pPr>
              <a:buFont typeface="Arial" panose="020B0604020202020204" pitchFamily="34" charset="0"/>
              <a:buChar char="•"/>
            </a:pPr>
            <a:r>
              <a:rPr lang="en-US" altLang="en-US" sz="2000" dirty="0"/>
              <a:t>Approve the agenda</a:t>
            </a:r>
          </a:p>
          <a:p>
            <a:pPr>
              <a:buFont typeface="Arial" panose="020B0604020202020204" pitchFamily="34" charset="0"/>
              <a:buChar char="•"/>
            </a:pPr>
            <a:r>
              <a:rPr lang="en-US" altLang="en-US" sz="2000" dirty="0"/>
              <a:t>Approve January minutes</a:t>
            </a:r>
          </a:p>
          <a:p>
            <a:pPr>
              <a:buFont typeface="Arial" panose="020B0604020202020204" pitchFamily="34" charset="0"/>
              <a:buChar char="•"/>
            </a:pPr>
            <a:r>
              <a:rPr lang="en-US" altLang="en-US" sz="2000" dirty="0"/>
              <a:t>Discussion items</a:t>
            </a:r>
          </a:p>
          <a:p>
            <a:pPr lvl="1">
              <a:buFont typeface="Arial" panose="020B0604020202020204" pitchFamily="34" charset="0"/>
              <a:buChar char="•"/>
            </a:pPr>
            <a:r>
              <a:rPr lang="en-US" altLang="en-US" sz="1800" dirty="0"/>
              <a:t>Fellowship program visitors</a:t>
            </a:r>
          </a:p>
          <a:p>
            <a:pPr lvl="1">
              <a:buFont typeface="Arial" panose="020B0604020202020204" pitchFamily="34" charset="0"/>
              <a:buChar char="•"/>
            </a:pPr>
            <a:r>
              <a:rPr lang="en-US" altLang="en-US" sz="1800" dirty="0"/>
              <a:t>The Officer elections</a:t>
            </a:r>
          </a:p>
          <a:p>
            <a:pPr lvl="1">
              <a:buFont typeface="Arial" panose="020B0604020202020204" pitchFamily="34" charset="0"/>
              <a:buChar char="•"/>
            </a:pPr>
            <a:r>
              <a:rPr lang="en-US" altLang="en-US" sz="1800" dirty="0"/>
              <a:t>UWB </a:t>
            </a:r>
            <a:r>
              <a:rPr lang="en-US" altLang="en-US" sz="1800" dirty="0" err="1"/>
              <a:t>inband</a:t>
            </a:r>
            <a:r>
              <a:rPr lang="en-US" altLang="en-US" sz="1800" dirty="0"/>
              <a:t> interference issues</a:t>
            </a:r>
          </a:p>
          <a:p>
            <a:pPr lvl="1">
              <a:buFont typeface="Arial" panose="020B0604020202020204" pitchFamily="34" charset="0"/>
              <a:buChar char="•"/>
            </a:pPr>
            <a:r>
              <a:rPr lang="en-US" altLang="en-US" sz="1800" dirty="0"/>
              <a:t>Open consultations?</a:t>
            </a:r>
          </a:p>
          <a:p>
            <a:pPr lvl="1">
              <a:buFont typeface="Arial" panose="020B0604020202020204" pitchFamily="34" charset="0"/>
              <a:buChar char="•"/>
            </a:pPr>
            <a:r>
              <a:rPr lang="en-US" altLang="en-US" sz="1800" dirty="0"/>
              <a:t>New FCC actions</a:t>
            </a:r>
          </a:p>
          <a:p>
            <a:pPr lvl="1">
              <a:buFont typeface="Arial" panose="020B0604020202020204" pitchFamily="34" charset="0"/>
              <a:buChar char="•"/>
            </a:pPr>
            <a:r>
              <a:rPr lang="en-US" altLang="en-US" sz="1800" dirty="0"/>
              <a:t>Other than just responding, what can we do?</a:t>
            </a:r>
          </a:p>
          <a:p>
            <a:pPr>
              <a:buFont typeface="Arial" panose="020B0604020202020204" pitchFamily="34" charset="0"/>
              <a:buChar char="•"/>
            </a:pPr>
            <a:r>
              <a:rPr lang="en-US" altLang="en-US" sz="2000" dirty="0"/>
              <a:t>Actions required</a:t>
            </a:r>
          </a:p>
          <a:p>
            <a:pPr lvl="1">
              <a:buFont typeface="Arial" panose="020B0604020202020204" pitchFamily="34" charset="0"/>
              <a:buChar char="•"/>
            </a:pPr>
            <a:r>
              <a:rPr lang="en-US" altLang="en-US" sz="1800" dirty="0"/>
              <a:t>TBD</a:t>
            </a:r>
          </a:p>
          <a:p>
            <a:pPr>
              <a:buFont typeface="Arial" panose="020B0604020202020204" pitchFamily="34" charset="0"/>
              <a:buChar char="•"/>
            </a:pPr>
            <a:r>
              <a:rPr lang="en-US" altLang="en-US" sz="2000" dirty="0"/>
              <a:t>AOB and Adjourn</a:t>
            </a:r>
            <a:endParaRPr lang="en-US" altLang="en-US" dirty="0"/>
          </a:p>
        </p:txBody>
      </p:sp>
      <p:sp>
        <p:nvSpPr>
          <p:cNvPr id="7" name="Date Placeholder 6"/>
          <p:cNvSpPr>
            <a:spLocks noGrp="1"/>
          </p:cNvSpPr>
          <p:nvPr>
            <p:ph type="dt" sz="quarter" idx="4294967295"/>
          </p:nvPr>
        </p:nvSpPr>
        <p:spPr>
          <a:xfrm>
            <a:off x="696912" y="333375"/>
            <a:ext cx="1589087" cy="276225"/>
          </a:xfrm>
          <a:prstGeom prst="rect">
            <a:avLst/>
          </a:prstGeom>
        </p:spPr>
        <p:txBody>
          <a:bodyPr/>
          <a:lstStyle/>
          <a:p>
            <a:pPr>
              <a:defRPr/>
            </a:pPr>
            <a:r>
              <a:rPr lang="en-US" smtClean="0"/>
              <a:t>March 2018</a:t>
            </a:r>
            <a:endParaRPr lang="en-US" dirty="0"/>
          </a:p>
        </p:txBody>
      </p:sp>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140</a:t>
            </a:fld>
            <a:endParaRPr lang="en-GB" dirty="0"/>
          </a:p>
        </p:txBody>
      </p:sp>
      <p:sp>
        <p:nvSpPr>
          <p:cNvPr id="4" name="TextBox 3"/>
          <p:cNvSpPr txBox="1"/>
          <p:nvPr/>
        </p:nvSpPr>
        <p:spPr>
          <a:xfrm>
            <a:off x="609600" y="6504801"/>
            <a:ext cx="838200" cy="276999"/>
          </a:xfrm>
          <a:prstGeom prst="rect">
            <a:avLst/>
          </a:prstGeom>
          <a:solidFill>
            <a:schemeClr val="bg1"/>
          </a:solidFill>
        </p:spPr>
        <p:txBody>
          <a:bodyPr wrap="square" rtlCol="0">
            <a:spAutoFit/>
          </a:bodyPr>
          <a:lstStyle/>
          <a:p>
            <a:r>
              <a:rPr lang="en-US" sz="1200" dirty="0">
                <a:solidFill>
                  <a:schemeClr val="tx1"/>
                </a:solidFill>
              </a:rPr>
              <a:t>Agenda</a:t>
            </a:r>
          </a:p>
        </p:txBody>
      </p:sp>
      <p:sp>
        <p:nvSpPr>
          <p:cNvPr id="8" name="Footer Placeholder 4"/>
          <p:cNvSpPr>
            <a:spLocks noGrp="1"/>
          </p:cNvSpPr>
          <p:nvPr>
            <p:ph type="ftr" idx="4294967295"/>
          </p:nvPr>
        </p:nvSpPr>
        <p:spPr>
          <a:xfrm>
            <a:off x="5500694" y="6475413"/>
            <a:ext cx="3041644" cy="180975"/>
          </a:xfrm>
          <a:prstGeom prst="rect">
            <a:avLst/>
          </a:prstGeom>
        </p:spPr>
        <p:txBody>
          <a:bodyPr/>
          <a:lstStyle/>
          <a:p>
            <a:pPr algn="r"/>
            <a:r>
              <a:rPr lang="en-GB" sz="1200" b="0" smtClean="0"/>
              <a:t>Adrian Stephens, Intel Corporation</a:t>
            </a:r>
            <a:endParaRPr lang="en-GB" sz="1200" b="0" dirty="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lang="en-US" sz="1200" b="0"/>
              <a:t>2</a:t>
            </a:r>
            <a:r>
              <a:rPr kumimoji="0" lang="en-US" sz="1200" b="0" i="0" u="none" strike="noStrike" cap="none" normalizeH="0" baseline="0" smtClean="0">
                <a:ln>
                  <a:noFill/>
                </a:ln>
                <a:solidFill>
                  <a:schemeClr val="tx1"/>
                </a:solidFill>
                <a:effectLst/>
                <a:latin typeface="Times New Roman" pitchFamily="18" charset="0"/>
              </a:rPr>
              <a:t>/19 </a:t>
            </a:r>
            <a:r>
              <a:rPr kumimoji="0" lang="en-US" sz="1200" b="0" i="0" u="none" strike="noStrike" cap="none" normalizeH="0" baseline="0" smtClean="0">
                <a:ln>
                  <a:noFill/>
                </a:ln>
                <a:solidFill>
                  <a:schemeClr val="tx1"/>
                </a:solidFill>
                <a:effectLst/>
                <a:latin typeface="Times New Roman" pitchFamily="18" charset="0"/>
              </a:rPr>
              <a:t>of </a:t>
            </a:r>
            <a:r>
              <a:rPr kumimoji="0" lang="en-US" sz="1200" b="0" i="0" u="none" strike="noStrike" cap="none" normalizeH="0" baseline="0" smtClean="0">
                <a:ln>
                  <a:noFill/>
                </a:ln>
                <a:solidFill>
                  <a:schemeClr val="tx1"/>
                </a:solidFill>
                <a:effectLst/>
                <a:latin typeface="Times New Roman" pitchFamily="18" charset="0"/>
              </a:rPr>
              <a:t>11-18-0595 </a:t>
            </a:r>
            <a:r>
              <a:rPr kumimoji="0" lang="en-US" sz="1200" b="0" i="0" u="none" strike="noStrike" cap="none" normalizeH="0" baseline="0" smtClean="0">
                <a:ln>
                  <a:noFill/>
                </a:ln>
                <a:solidFill>
                  <a:schemeClr val="tx1"/>
                </a:solidFill>
                <a:effectLst/>
                <a:latin typeface="Times New Roman" pitchFamily="18" charset="0"/>
              </a:rPr>
              <a:t>by </a:t>
            </a:r>
            <a:r>
              <a:rPr kumimoji="0" lang="en-US" sz="1200" b="0" i="0" u="none" strike="noStrike" cap="none" normalizeH="0" baseline="0" smtClean="0">
                <a:ln>
                  <a:noFill/>
                </a:ln>
                <a:solidFill>
                  <a:schemeClr val="tx1"/>
                </a:solidFill>
                <a:effectLst/>
                <a:latin typeface="Times New Roman" pitchFamily="18" charset="0"/>
              </a:rPr>
              <a:t>Rich Kennedy (Self)</a:t>
            </a:r>
            <a:endParaRPr kumimoji="0" lang="en-GB"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6817303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z="4000" dirty="0">
                <a:latin typeface="Times New Roman" charset="0"/>
              </a:rPr>
              <a:t>Administrative Items</a:t>
            </a:r>
          </a:p>
        </p:txBody>
      </p:sp>
      <p:sp>
        <p:nvSpPr>
          <p:cNvPr id="5123" name="Content Placeholder 2"/>
          <p:cNvSpPr>
            <a:spLocks noGrp="1"/>
          </p:cNvSpPr>
          <p:nvPr>
            <p:ph idx="1"/>
          </p:nvPr>
        </p:nvSpPr>
        <p:spPr>
          <a:xfrm>
            <a:off x="685800" y="2057400"/>
            <a:ext cx="7772400" cy="4114800"/>
          </a:xfrm>
        </p:spPr>
        <p:txBody>
          <a:bodyPr/>
          <a:lstStyle/>
          <a:p>
            <a:pPr eaLnBrk="1" hangingPunct="1">
              <a:defRPr/>
            </a:pPr>
            <a:r>
              <a:rPr lang="en-US" sz="2000" dirty="0">
                <a:ea typeface="+mn-ea"/>
                <a:cs typeface="+mn-cs"/>
              </a:rPr>
              <a:t>Required notices</a:t>
            </a:r>
          </a:p>
          <a:p>
            <a:pPr lvl="1">
              <a:defRPr/>
            </a:pPr>
            <a:r>
              <a:rPr lang="en-US" sz="1800" kern="1600" spc="-100" dirty="0"/>
              <a:t>Affiliation FAQ - </a:t>
            </a:r>
            <a:r>
              <a:rPr lang="en-US" sz="1800" u="sng" kern="1600" spc="-100" dirty="0">
                <a:hlinkClick r:id="rId2"/>
              </a:rPr>
              <a:t>http://standards.ieee.org/faqs/affiliationFAQ.html</a:t>
            </a:r>
            <a:endParaRPr lang="en-US" sz="1800" kern="1600" spc="-100" dirty="0"/>
          </a:p>
          <a:p>
            <a:pPr lvl="1">
              <a:defRPr/>
            </a:pPr>
            <a:r>
              <a:rPr lang="en-US" sz="1800" kern="1600" spc="-100" dirty="0"/>
              <a:t>Anti-Trust FAQ - </a:t>
            </a:r>
            <a:r>
              <a:rPr lang="en-US" sz="1800" u="sng" kern="1600" spc="-100" dirty="0">
                <a:hlinkClick r:id="rId3"/>
              </a:rPr>
              <a:t>http://standards.ieee.org/resources/antitrust-guidelines.pdf</a:t>
            </a:r>
            <a:endParaRPr lang="en-US" sz="1800" kern="1600" spc="-100" dirty="0"/>
          </a:p>
          <a:p>
            <a:pPr lvl="1">
              <a:defRPr/>
            </a:pPr>
            <a:r>
              <a:rPr lang="en-US" sz="1800" kern="1600" spc="-100" dirty="0"/>
              <a:t>Ethics - </a:t>
            </a:r>
            <a:r>
              <a:rPr lang="en-US" sz="1800" u="sng" kern="1600" spc="-100" dirty="0">
                <a:hlinkClick r:id="rId4"/>
              </a:rPr>
              <a:t>http://www.ieee.org/portal/cms_docs/about/CoE_poster.pdf</a:t>
            </a:r>
            <a:endParaRPr lang="en-US" sz="1800" kern="1600" spc="-100" dirty="0"/>
          </a:p>
          <a:p>
            <a:pPr lvl="1">
              <a:defRPr/>
            </a:pPr>
            <a:r>
              <a:rPr lang="en-US" sz="1800" kern="1600" spc="-100" dirty="0"/>
              <a:t>IEEE 802 WG Policies and Procedures - </a:t>
            </a:r>
            <a:r>
              <a:rPr lang="en-US" sz="1800" u="sng" kern="1600" spc="-100" dirty="0">
                <a:hlinkClick r:id="rId5"/>
              </a:rPr>
              <a:t>http://www.ieee802.org/devdocs.shtml</a:t>
            </a:r>
            <a:r>
              <a:rPr lang="en-US" sz="1800" u="sng" kern="1600" spc="-100" dirty="0"/>
              <a:t> </a:t>
            </a:r>
            <a:endParaRPr lang="en-US" sz="1800" b="1" spc="-100" dirty="0"/>
          </a:p>
          <a:p>
            <a:pPr eaLnBrk="1" hangingPunct="1">
              <a:defRPr/>
            </a:pPr>
            <a:r>
              <a:rPr lang="en-US" sz="2000" dirty="0">
                <a:ea typeface="+mn-ea"/>
                <a:cs typeface="+mn-cs"/>
              </a:rPr>
              <a:t>Officers</a:t>
            </a:r>
          </a:p>
          <a:p>
            <a:pPr lvl="1" eaLnBrk="1" hangingPunct="1">
              <a:defRPr/>
            </a:pPr>
            <a:r>
              <a:rPr lang="en-US" sz="1800" dirty="0"/>
              <a:t>Chair is Rich Kennedy (self)</a:t>
            </a:r>
          </a:p>
          <a:p>
            <a:pPr lvl="1" eaLnBrk="1" hangingPunct="1">
              <a:defRPr/>
            </a:pPr>
            <a:r>
              <a:rPr lang="en-US" sz="1800" dirty="0"/>
              <a:t>Vice-chair is Jay Holcomb (</a:t>
            </a:r>
            <a:r>
              <a:rPr lang="en-US" sz="1800" dirty="0" err="1"/>
              <a:t>Itron</a:t>
            </a:r>
            <a:r>
              <a:rPr lang="en-US" sz="1800" dirty="0"/>
              <a:t>) </a:t>
            </a:r>
          </a:p>
          <a:p>
            <a:pPr lvl="1" eaLnBrk="1" hangingPunct="1">
              <a:defRPr/>
            </a:pPr>
            <a:r>
              <a:rPr lang="en-US" sz="1800" dirty="0"/>
              <a:t>Secretary: Allan Zhu (Huawei)</a:t>
            </a:r>
          </a:p>
        </p:txBody>
      </p:sp>
      <p:sp>
        <p:nvSpPr>
          <p:cNvPr id="7" name="Date Placeholder 6"/>
          <p:cNvSpPr>
            <a:spLocks noGrp="1"/>
          </p:cNvSpPr>
          <p:nvPr>
            <p:ph type="dt" sz="quarter" idx="4294967295"/>
          </p:nvPr>
        </p:nvSpPr>
        <p:spPr>
          <a:xfrm>
            <a:off x="696912" y="333375"/>
            <a:ext cx="1589087" cy="276225"/>
          </a:xfrm>
          <a:prstGeom prst="rect">
            <a:avLst/>
          </a:prstGeom>
        </p:spPr>
        <p:txBody>
          <a:bodyPr/>
          <a:lstStyle/>
          <a:p>
            <a:pPr>
              <a:defRPr/>
            </a:pPr>
            <a:r>
              <a:rPr lang="en-US" smtClean="0"/>
              <a:t>March 2018</a:t>
            </a:r>
            <a:endParaRPr lang="en-US" dirty="0"/>
          </a:p>
        </p:txBody>
      </p:sp>
      <p:sp>
        <p:nvSpPr>
          <p:cNvPr id="2" name="Slide Number Placeholder 1"/>
          <p:cNvSpPr>
            <a:spLocks noGrp="1"/>
          </p:cNvSpPr>
          <p:nvPr>
            <p:ph type="sldNum" idx="12"/>
          </p:nvPr>
        </p:nvSpPr>
        <p:spPr/>
        <p:txBody>
          <a:bodyPr/>
          <a:lstStyle/>
          <a:p>
            <a:r>
              <a:rPr lang="en-GB"/>
              <a:t>Slide </a:t>
            </a:r>
            <a:fld id="{440F5867-744E-4AA6-B0ED-4C44D2DFBB7B}" type="slidenum">
              <a:rPr lang="en-GB" smtClean="0"/>
              <a:pPr/>
              <a:t>141</a:t>
            </a:fld>
            <a:endParaRPr lang="en-GB" dirty="0"/>
          </a:p>
        </p:txBody>
      </p:sp>
      <p:sp>
        <p:nvSpPr>
          <p:cNvPr id="8" name="Footer Placeholder 4"/>
          <p:cNvSpPr>
            <a:spLocks noGrp="1"/>
          </p:cNvSpPr>
          <p:nvPr>
            <p:ph type="ftr" idx="4294967295"/>
          </p:nvPr>
        </p:nvSpPr>
        <p:spPr>
          <a:xfrm>
            <a:off x="5492756" y="6524625"/>
            <a:ext cx="3041644" cy="180975"/>
          </a:xfrm>
          <a:prstGeom prst="rect">
            <a:avLst/>
          </a:prstGeom>
        </p:spPr>
        <p:txBody>
          <a:bodyPr/>
          <a:lstStyle/>
          <a:p>
            <a:pPr algn="r"/>
            <a:r>
              <a:rPr lang="en-GB" sz="1200" b="0" smtClean="0"/>
              <a:t>Adrian Stephens, Intel Corporation</a:t>
            </a:r>
            <a:endParaRPr lang="en-GB" sz="1200" b="0" dirty="0"/>
          </a:p>
        </p:txBody>
      </p:sp>
      <p:sp>
        <p:nvSpPr>
          <p:cNvPr id="9" name="Rectangle 8"/>
          <p:cNvSpPr/>
          <p:nvPr/>
        </p:nvSpPr>
        <p:spPr bwMode="auto">
          <a:xfrm>
            <a:off x="2087568"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lang="en-US" sz="1200" b="0"/>
              <a:t>3</a:t>
            </a:r>
            <a:r>
              <a:rPr kumimoji="0" lang="en-US" sz="1200" b="0" i="0" u="none" strike="noStrike" cap="none" normalizeH="0" baseline="0" smtClean="0">
                <a:ln>
                  <a:noFill/>
                </a:ln>
                <a:solidFill>
                  <a:schemeClr val="tx1"/>
                </a:solidFill>
                <a:effectLst/>
                <a:latin typeface="Times New Roman" pitchFamily="18" charset="0"/>
              </a:rPr>
              <a:t>/19 </a:t>
            </a:r>
            <a:r>
              <a:rPr kumimoji="0" lang="en-US" sz="1200" b="0" i="0" u="none" strike="noStrike" cap="none" normalizeH="0" baseline="0" smtClean="0">
                <a:ln>
                  <a:noFill/>
                </a:ln>
                <a:solidFill>
                  <a:schemeClr val="tx1"/>
                </a:solidFill>
                <a:effectLst/>
                <a:latin typeface="Times New Roman" pitchFamily="18" charset="0"/>
              </a:rPr>
              <a:t>of </a:t>
            </a:r>
            <a:r>
              <a:rPr kumimoji="0" lang="en-US" sz="1200" b="0" i="0" u="none" strike="noStrike" cap="none" normalizeH="0" baseline="0" smtClean="0">
                <a:ln>
                  <a:noFill/>
                </a:ln>
                <a:solidFill>
                  <a:schemeClr val="tx1"/>
                </a:solidFill>
                <a:effectLst/>
                <a:latin typeface="Times New Roman" pitchFamily="18" charset="0"/>
              </a:rPr>
              <a:t>11-18-0595 </a:t>
            </a:r>
            <a:r>
              <a:rPr kumimoji="0" lang="en-US" sz="1200" b="0" i="0" u="none" strike="noStrike" cap="none" normalizeH="0" baseline="0" smtClean="0">
                <a:ln>
                  <a:noFill/>
                </a:ln>
                <a:solidFill>
                  <a:schemeClr val="tx1"/>
                </a:solidFill>
                <a:effectLst/>
                <a:latin typeface="Times New Roman" pitchFamily="18" charset="0"/>
              </a:rPr>
              <a:t>by </a:t>
            </a:r>
            <a:r>
              <a:rPr kumimoji="0" lang="en-US" sz="1200" b="0" i="0" u="none" strike="noStrike" cap="none" normalizeH="0" baseline="0" smtClean="0">
                <a:ln>
                  <a:noFill/>
                </a:ln>
                <a:solidFill>
                  <a:schemeClr val="tx1"/>
                </a:solidFill>
                <a:effectLst/>
                <a:latin typeface="Times New Roman" pitchFamily="18" charset="0"/>
              </a:rPr>
              <a:t>Rich Kennedy (Self)</a:t>
            </a:r>
            <a:endParaRPr kumimoji="0" lang="en-GB"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1976238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ctrTitle"/>
          </p:nvPr>
        </p:nvSpPr>
        <p:spPr/>
        <p:txBody>
          <a:bodyPr/>
          <a:lstStyle/>
          <a:p>
            <a:r>
              <a:rPr lang="en-US" altLang="en-US" sz="4000" dirty="0"/>
              <a:t>Discussion Items</a:t>
            </a:r>
          </a:p>
        </p:txBody>
      </p:sp>
      <p:sp>
        <p:nvSpPr>
          <p:cNvPr id="18435" name="Subtitle 7"/>
          <p:cNvSpPr>
            <a:spLocks noGrp="1"/>
          </p:cNvSpPr>
          <p:nvPr>
            <p:ph type="subTitle" idx="1"/>
          </p:nvPr>
        </p:nvSpPr>
        <p:spPr>
          <a:xfrm>
            <a:off x="1371600" y="3505200"/>
            <a:ext cx="6400800" cy="2743200"/>
          </a:xfrm>
        </p:spPr>
        <p:txBody>
          <a:bodyPr/>
          <a:lstStyle/>
          <a:p>
            <a:pPr lvl="1"/>
            <a:r>
              <a:rPr lang="en-US" altLang="en-US" dirty="0"/>
              <a:t>Fellowship Program visitors</a:t>
            </a:r>
          </a:p>
          <a:p>
            <a:pPr lvl="1"/>
            <a:r>
              <a:rPr lang="en-US" altLang="en-US" dirty="0"/>
              <a:t>Officer elections</a:t>
            </a:r>
          </a:p>
          <a:p>
            <a:pPr lvl="1"/>
            <a:r>
              <a:rPr lang="en-US" altLang="en-US" dirty="0"/>
              <a:t>Open consultations?</a:t>
            </a:r>
          </a:p>
          <a:p>
            <a:pPr lvl="1"/>
            <a:r>
              <a:rPr lang="en-US" altLang="en-US" dirty="0"/>
              <a:t>New FCC actions</a:t>
            </a:r>
          </a:p>
          <a:p>
            <a:pPr lvl="1"/>
            <a:r>
              <a:rPr lang="en-US" altLang="en-US" dirty="0"/>
              <a:t>Other than just responding, what can we do?</a:t>
            </a:r>
          </a:p>
          <a:p>
            <a:pPr lvl="1"/>
            <a:endParaRPr lang="en-US" sz="2000" b="0" dirty="0"/>
          </a:p>
        </p:txBody>
      </p:sp>
      <p:sp>
        <p:nvSpPr>
          <p:cNvPr id="4" name="Date Placeholder 3"/>
          <p:cNvSpPr>
            <a:spLocks noGrp="1"/>
          </p:cNvSpPr>
          <p:nvPr>
            <p:ph type="dt" sz="quarter" idx="10"/>
          </p:nvPr>
        </p:nvSpPr>
        <p:spPr/>
        <p:txBody>
          <a:bodyPr/>
          <a:lstStyle/>
          <a:p>
            <a:pPr>
              <a:defRPr/>
            </a:pPr>
            <a:r>
              <a:rPr lang="en-US" smtClean="0"/>
              <a:t>March 2018</a:t>
            </a:r>
            <a:endParaRPr lang="en-US"/>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Slide Number Placeholder 1"/>
          <p:cNvSpPr>
            <a:spLocks noGrp="1"/>
          </p:cNvSpPr>
          <p:nvPr>
            <p:ph type="sldNum" idx="12"/>
          </p:nvPr>
        </p:nvSpPr>
        <p:spPr/>
        <p:txBody>
          <a:bodyPr/>
          <a:lstStyle/>
          <a:p>
            <a:r>
              <a:rPr lang="en-GB"/>
              <a:t>Slide </a:t>
            </a:r>
            <a:fld id="{DE40C9FC-4879-4F20-9ECA-A574A90476B7}" type="slidenum">
              <a:rPr lang="en-GB" smtClean="0"/>
              <a:pPr/>
              <a:t>142</a:t>
            </a:fld>
            <a:endParaRPr lang="en-GB"/>
          </a:p>
        </p:txBody>
      </p:sp>
      <p:sp>
        <p:nvSpPr>
          <p:cNvPr id="7" name="Footer Placeholder 4"/>
          <p:cNvSpPr txBox="1">
            <a:spLocks/>
          </p:cNvSpPr>
          <p:nvPr/>
        </p:nvSpPr>
        <p:spPr bwMode="auto">
          <a:xfrm>
            <a:off x="5500694" y="6475413"/>
            <a:ext cx="3041644" cy="180975"/>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r>
              <a:rPr lang="en-GB" smtClean="0"/>
              <a:t>Adrian Stephens, Intel Corporation</a:t>
            </a:r>
            <a:endParaRPr lang="en-GB" dirty="0"/>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10/19 </a:t>
            </a:r>
            <a:r>
              <a:rPr kumimoji="0" lang="en-US" sz="1200" b="0" i="0" u="none" strike="noStrike" cap="none" normalizeH="0" baseline="0" smtClean="0">
                <a:ln>
                  <a:noFill/>
                </a:ln>
                <a:solidFill>
                  <a:schemeClr val="tx1"/>
                </a:solidFill>
                <a:effectLst/>
                <a:latin typeface="Times New Roman" pitchFamily="18" charset="0"/>
              </a:rPr>
              <a:t>of </a:t>
            </a:r>
            <a:r>
              <a:rPr kumimoji="0" lang="en-US" sz="1200" b="0" i="0" u="none" strike="noStrike" cap="none" normalizeH="0" baseline="0" smtClean="0">
                <a:ln>
                  <a:noFill/>
                </a:ln>
                <a:solidFill>
                  <a:schemeClr val="tx1"/>
                </a:solidFill>
                <a:effectLst/>
                <a:latin typeface="Times New Roman" pitchFamily="18" charset="0"/>
              </a:rPr>
              <a:t>11-18-0595 </a:t>
            </a:r>
            <a:r>
              <a:rPr kumimoji="0" lang="en-US" sz="1200" b="0" i="0" u="none" strike="noStrike" cap="none" normalizeH="0" baseline="0" smtClean="0">
                <a:ln>
                  <a:noFill/>
                </a:ln>
                <a:solidFill>
                  <a:schemeClr val="tx1"/>
                </a:solidFill>
                <a:effectLst/>
                <a:latin typeface="Times New Roman" pitchFamily="18" charset="0"/>
              </a:rPr>
              <a:t>by </a:t>
            </a:r>
            <a:r>
              <a:rPr kumimoji="0" lang="en-US" sz="1200" b="0" i="0" u="none" strike="noStrike" cap="none" normalizeH="0" baseline="0" smtClean="0">
                <a:ln>
                  <a:noFill/>
                </a:ln>
                <a:solidFill>
                  <a:schemeClr val="tx1"/>
                </a:solidFill>
                <a:effectLst/>
                <a:latin typeface="Times New Roman" pitchFamily="18" charset="0"/>
              </a:rPr>
              <a:t>Rich Kennedy (Self)</a:t>
            </a:r>
            <a:endParaRPr kumimoji="0" lang="en-GB"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979986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D3681F-34FF-4A95-A7A1-3A2E3FA48510}"/>
              </a:ext>
            </a:extLst>
          </p:cNvPr>
          <p:cNvSpPr>
            <a:spLocks noGrp="1"/>
          </p:cNvSpPr>
          <p:nvPr>
            <p:ph type="title"/>
          </p:nvPr>
        </p:nvSpPr>
        <p:spPr/>
        <p:txBody>
          <a:bodyPr/>
          <a:lstStyle/>
          <a:p>
            <a:r>
              <a:rPr lang="en-US" altLang="en-US" dirty="0"/>
              <a:t>Fellowship Program Visitors</a:t>
            </a:r>
            <a:endParaRPr lang="en-US" dirty="0"/>
          </a:p>
        </p:txBody>
      </p:sp>
      <p:sp>
        <p:nvSpPr>
          <p:cNvPr id="3" name="Content Placeholder 2">
            <a:extLst>
              <a:ext uri="{FF2B5EF4-FFF2-40B4-BE49-F238E27FC236}">
                <a16:creationId xmlns:a16="http://schemas.microsoft.com/office/drawing/2014/main" xmlns="" id="{CA7167E3-DAFE-49BF-85E7-D5BCEE6C8379}"/>
              </a:ext>
            </a:extLst>
          </p:cNvPr>
          <p:cNvSpPr>
            <a:spLocks noGrp="1"/>
          </p:cNvSpPr>
          <p:nvPr>
            <p:ph idx="1"/>
          </p:nvPr>
        </p:nvSpPr>
        <p:spPr/>
        <p:txBody>
          <a:bodyPr/>
          <a:lstStyle/>
          <a:p>
            <a:r>
              <a:rPr lang="en-US" b="0" dirty="0"/>
              <a:t> </a:t>
            </a:r>
            <a:r>
              <a:rPr lang="en-US" sz="2000" dirty="0"/>
              <a:t>Mr</a:t>
            </a:r>
            <a:r>
              <a:rPr lang="en-US" sz="2000" b="0" dirty="0"/>
              <a:t>. </a:t>
            </a:r>
            <a:r>
              <a:rPr lang="en-US" sz="2000" dirty="0"/>
              <a:t>Richard </a:t>
            </a:r>
            <a:r>
              <a:rPr lang="en-US" sz="2000" dirty="0" err="1"/>
              <a:t>Anago</a:t>
            </a:r>
            <a:r>
              <a:rPr lang="en-US" sz="2000" dirty="0"/>
              <a:t> </a:t>
            </a:r>
            <a:r>
              <a:rPr lang="en-US" sz="2000" b="0" dirty="0"/>
              <a:t>is a telecommunications engineer and has more than 25 years of experience in the public and private telecommunications sector in Burkina Faso. </a:t>
            </a:r>
            <a:r>
              <a:rPr lang="en-US" sz="2000" dirty="0"/>
              <a:t>IEEE 802 areas of interest: </a:t>
            </a:r>
            <a:r>
              <a:rPr lang="en-US" sz="2000" b="0" dirty="0"/>
              <a:t>802.1 (Higher Layer LAN Protocols), 802.24 (Vertical Applications TAG)</a:t>
            </a:r>
          </a:p>
          <a:p>
            <a:r>
              <a:rPr lang="en-US" sz="2000" dirty="0"/>
              <a:t>Mr. Lloyd </a:t>
            </a:r>
            <a:r>
              <a:rPr lang="en-US" sz="2000" dirty="0" err="1"/>
              <a:t>Matabishi</a:t>
            </a:r>
            <a:r>
              <a:rPr lang="en-US" sz="2000" dirty="0"/>
              <a:t> </a:t>
            </a:r>
            <a:r>
              <a:rPr lang="en-US" sz="2000" b="0" dirty="0"/>
              <a:t>currently works for Zambia Information and Communication Technology (ZICTA) as a Spectrum Engineer-Planning and Licensing. His job is to plan and license the usage of the radio spectrum in Zambia. </a:t>
            </a:r>
            <a:r>
              <a:rPr lang="en-US" sz="2000" dirty="0"/>
              <a:t>IEEE 802 areas of interest: </a:t>
            </a:r>
            <a:r>
              <a:rPr lang="en-US" sz="2000" b="0" dirty="0"/>
              <a:t>802.11 (Wireless LAN), 802.19 (Wireless Coexistence), 802.22 (Wireless Regional Area Networks) </a:t>
            </a:r>
          </a:p>
          <a:p>
            <a:endParaRPr lang="en-US" sz="2000" b="0" dirty="0"/>
          </a:p>
        </p:txBody>
      </p:sp>
      <p:sp>
        <p:nvSpPr>
          <p:cNvPr id="4" name="Slide Number Placeholder 3">
            <a:extLst>
              <a:ext uri="{FF2B5EF4-FFF2-40B4-BE49-F238E27FC236}">
                <a16:creationId xmlns:a16="http://schemas.microsoft.com/office/drawing/2014/main" xmlns="" id="{0EF43743-6004-45C4-95FA-7FBA09F06AFF}"/>
              </a:ext>
            </a:extLst>
          </p:cNvPr>
          <p:cNvSpPr>
            <a:spLocks noGrp="1"/>
          </p:cNvSpPr>
          <p:nvPr>
            <p:ph type="sldNum" idx="12"/>
          </p:nvPr>
        </p:nvSpPr>
        <p:spPr/>
        <p:txBody>
          <a:bodyPr/>
          <a:lstStyle/>
          <a:p>
            <a:r>
              <a:rPr lang="en-GB"/>
              <a:t>Slide </a:t>
            </a:r>
            <a:fld id="{440F5867-744E-4AA6-B0ED-4C44D2DFBB7B}" type="slidenum">
              <a:rPr lang="en-GB" smtClean="0"/>
              <a:pPr/>
              <a:t>143</a:t>
            </a:fld>
            <a:endParaRPr lang="en-GB" dirty="0"/>
          </a:p>
        </p:txBody>
      </p:sp>
      <p:sp>
        <p:nvSpPr>
          <p:cNvPr id="6" name="Date Placeholder 5">
            <a:extLst>
              <a:ext uri="{FF2B5EF4-FFF2-40B4-BE49-F238E27FC236}">
                <a16:creationId xmlns:a16="http://schemas.microsoft.com/office/drawing/2014/main" xmlns="" id="{784042B0-AA4F-4DA7-BC6C-FE1B58214259}"/>
              </a:ext>
            </a:extLst>
          </p:cNvPr>
          <p:cNvSpPr>
            <a:spLocks noGrp="1"/>
          </p:cNvSpPr>
          <p:nvPr>
            <p:ph type="dt" idx="4294967295"/>
          </p:nvPr>
        </p:nvSpPr>
        <p:spPr>
          <a:xfrm>
            <a:off x="696912" y="333375"/>
            <a:ext cx="1874823" cy="273050"/>
          </a:xfrm>
          <a:prstGeom prst="rect">
            <a:avLst/>
          </a:prstGeom>
        </p:spPr>
        <p:txBody>
          <a:bodyPr/>
          <a:lstStyle/>
          <a:p>
            <a:r>
              <a:rPr lang="en-US" sz="1800" smtClean="0"/>
              <a:t>March 2018</a:t>
            </a:r>
            <a:endParaRPr lang="en-GB" sz="1800" dirty="0"/>
          </a:p>
        </p:txBody>
      </p:sp>
      <p:sp>
        <p:nvSpPr>
          <p:cNvPr id="7" name="Footer Placeholder 4"/>
          <p:cNvSpPr>
            <a:spLocks noGrp="1"/>
          </p:cNvSpPr>
          <p:nvPr>
            <p:ph type="ftr" idx="4294967295"/>
          </p:nvPr>
        </p:nvSpPr>
        <p:spPr>
          <a:xfrm>
            <a:off x="5500694" y="6475413"/>
            <a:ext cx="3041644" cy="180975"/>
          </a:xfrm>
          <a:prstGeom prst="rect">
            <a:avLst/>
          </a:prstGeom>
        </p:spPr>
        <p:txBody>
          <a:bodyPr/>
          <a:lstStyle/>
          <a:p>
            <a:pPr algn="r"/>
            <a:r>
              <a:rPr lang="en-GB" sz="1200" b="0" smtClean="0"/>
              <a:t>Adrian Stephens, Intel Corporation</a:t>
            </a:r>
            <a:endParaRPr lang="en-GB" sz="1200" b="0" dirty="0"/>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11/19 </a:t>
            </a:r>
            <a:r>
              <a:rPr kumimoji="0" lang="en-US" sz="1200" b="0" i="0" u="none" strike="noStrike" cap="none" normalizeH="0" baseline="0" smtClean="0">
                <a:ln>
                  <a:noFill/>
                </a:ln>
                <a:solidFill>
                  <a:schemeClr val="tx1"/>
                </a:solidFill>
                <a:effectLst/>
                <a:latin typeface="Times New Roman" pitchFamily="18" charset="0"/>
              </a:rPr>
              <a:t>of </a:t>
            </a:r>
            <a:r>
              <a:rPr kumimoji="0" lang="en-US" sz="1200" b="0" i="0" u="none" strike="noStrike" cap="none" normalizeH="0" baseline="0" smtClean="0">
                <a:ln>
                  <a:noFill/>
                </a:ln>
                <a:solidFill>
                  <a:schemeClr val="tx1"/>
                </a:solidFill>
                <a:effectLst/>
                <a:latin typeface="Times New Roman" pitchFamily="18" charset="0"/>
              </a:rPr>
              <a:t>11-18-0595 </a:t>
            </a:r>
            <a:r>
              <a:rPr kumimoji="0" lang="en-US" sz="1200" b="0" i="0" u="none" strike="noStrike" cap="none" normalizeH="0" baseline="0" smtClean="0">
                <a:ln>
                  <a:noFill/>
                </a:ln>
                <a:solidFill>
                  <a:schemeClr val="tx1"/>
                </a:solidFill>
                <a:effectLst/>
                <a:latin typeface="Times New Roman" pitchFamily="18" charset="0"/>
              </a:rPr>
              <a:t>by </a:t>
            </a:r>
            <a:r>
              <a:rPr kumimoji="0" lang="en-US" sz="1200" b="0" i="0" u="none" strike="noStrike" cap="none" normalizeH="0" baseline="0" smtClean="0">
                <a:ln>
                  <a:noFill/>
                </a:ln>
                <a:solidFill>
                  <a:schemeClr val="tx1"/>
                </a:solidFill>
                <a:effectLst/>
                <a:latin typeface="Times New Roman" pitchFamily="18" charset="0"/>
              </a:rPr>
              <a:t>Rich Kennedy (Self)</a:t>
            </a:r>
            <a:endParaRPr kumimoji="0" lang="en-GB"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4345321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D4BD01-A9FA-48A2-AE18-A9DF89AEA528}"/>
              </a:ext>
            </a:extLst>
          </p:cNvPr>
          <p:cNvSpPr>
            <a:spLocks noGrp="1"/>
          </p:cNvSpPr>
          <p:nvPr>
            <p:ph type="title"/>
          </p:nvPr>
        </p:nvSpPr>
        <p:spPr>
          <a:xfrm>
            <a:off x="696912" y="685800"/>
            <a:ext cx="7772400" cy="1066800"/>
          </a:xfrm>
        </p:spPr>
        <p:txBody>
          <a:bodyPr/>
          <a:lstStyle/>
          <a:p>
            <a:r>
              <a:rPr lang="en-US" altLang="en-US" dirty="0"/>
              <a:t>Fellowship Program Visitors</a:t>
            </a:r>
            <a:endParaRPr lang="en-US" dirty="0"/>
          </a:p>
        </p:txBody>
      </p:sp>
      <p:sp>
        <p:nvSpPr>
          <p:cNvPr id="3" name="Content Placeholder 2">
            <a:extLst>
              <a:ext uri="{FF2B5EF4-FFF2-40B4-BE49-F238E27FC236}">
                <a16:creationId xmlns:a16="http://schemas.microsoft.com/office/drawing/2014/main" xmlns="" id="{3B384AE9-90AB-4B5E-BC57-D7AFA040579A}"/>
              </a:ext>
            </a:extLst>
          </p:cNvPr>
          <p:cNvSpPr>
            <a:spLocks noGrp="1"/>
          </p:cNvSpPr>
          <p:nvPr>
            <p:ph idx="1"/>
          </p:nvPr>
        </p:nvSpPr>
        <p:spPr/>
        <p:txBody>
          <a:bodyPr/>
          <a:lstStyle/>
          <a:p>
            <a:r>
              <a:rPr lang="en-US" sz="2000" dirty="0"/>
              <a:t>Mrs. </a:t>
            </a:r>
            <a:r>
              <a:rPr lang="en-US" sz="2000" dirty="0" err="1"/>
              <a:t>Rudo</a:t>
            </a:r>
            <a:r>
              <a:rPr lang="en-US" sz="2000" dirty="0"/>
              <a:t> </a:t>
            </a:r>
            <a:r>
              <a:rPr lang="en-US" sz="2000" dirty="0" err="1"/>
              <a:t>Mudavanhu</a:t>
            </a:r>
            <a:r>
              <a:rPr lang="en-US" sz="2000" dirty="0"/>
              <a:t> </a:t>
            </a:r>
            <a:r>
              <a:rPr lang="en-US" sz="2000" b="0" dirty="0"/>
              <a:t>is a seasoned telecommunications expert and holds a Master in business administration (MBA) from the University of Zimbabwe. </a:t>
            </a:r>
            <a:r>
              <a:rPr lang="en-US" sz="2000" dirty="0"/>
              <a:t>IEEE 802 areas of interest: </a:t>
            </a:r>
            <a:r>
              <a:rPr lang="en-US" sz="2000" b="0" dirty="0"/>
              <a:t>802.11 (Wireless LAN), 802.19 (Wireless Coexistence), 802.22 (Wireless Regional Area Networks) </a:t>
            </a:r>
          </a:p>
          <a:p>
            <a:r>
              <a:rPr lang="en-US" sz="1800" dirty="0"/>
              <a:t>Ms. Yvonne </a:t>
            </a:r>
            <a:r>
              <a:rPr lang="en-US" sz="1800" dirty="0" err="1"/>
              <a:t>Umutoni</a:t>
            </a:r>
            <a:r>
              <a:rPr lang="en-US" sz="1800" dirty="0"/>
              <a:t> </a:t>
            </a:r>
            <a:r>
              <a:rPr lang="en-US" sz="1800" b="0" dirty="0"/>
              <a:t>holds a Master’s degree in communications networks and software from University of Surrey, Guildford, United Kingdom (UK) and a Bachelor’s degree in electronics and telecommunication engineering” from University of Rwanda, College of Science and Technology, Kigali Rwanda. </a:t>
            </a:r>
            <a:r>
              <a:rPr lang="en-US" sz="1800" dirty="0"/>
              <a:t>IEEE 802 areas of interest: </a:t>
            </a:r>
            <a:r>
              <a:rPr lang="en-US" sz="1800" b="0" dirty="0"/>
              <a:t>802.11 (Wireless LAN), 802.19 (Wireless Coexistence) </a:t>
            </a:r>
            <a:endParaRPr lang="en-US" sz="1600" dirty="0"/>
          </a:p>
          <a:p>
            <a:endParaRPr lang="en-US" sz="1800" b="0" dirty="0"/>
          </a:p>
        </p:txBody>
      </p:sp>
      <p:sp>
        <p:nvSpPr>
          <p:cNvPr id="4" name="Slide Number Placeholder 3">
            <a:extLst>
              <a:ext uri="{FF2B5EF4-FFF2-40B4-BE49-F238E27FC236}">
                <a16:creationId xmlns:a16="http://schemas.microsoft.com/office/drawing/2014/main" xmlns="" id="{C5253768-D5DA-4EBD-81B4-63D8F33721DC}"/>
              </a:ext>
            </a:extLst>
          </p:cNvPr>
          <p:cNvSpPr>
            <a:spLocks noGrp="1"/>
          </p:cNvSpPr>
          <p:nvPr>
            <p:ph type="sldNum" idx="12"/>
          </p:nvPr>
        </p:nvSpPr>
        <p:spPr/>
        <p:txBody>
          <a:bodyPr/>
          <a:lstStyle/>
          <a:p>
            <a:r>
              <a:rPr lang="en-GB"/>
              <a:t>Slide </a:t>
            </a:r>
            <a:fld id="{440F5867-744E-4AA6-B0ED-4C44D2DFBB7B}" type="slidenum">
              <a:rPr lang="en-GB" smtClean="0"/>
              <a:pPr/>
              <a:t>144</a:t>
            </a:fld>
            <a:endParaRPr lang="en-GB" dirty="0"/>
          </a:p>
        </p:txBody>
      </p:sp>
      <p:sp>
        <p:nvSpPr>
          <p:cNvPr id="6" name="Date Placeholder 5">
            <a:extLst>
              <a:ext uri="{FF2B5EF4-FFF2-40B4-BE49-F238E27FC236}">
                <a16:creationId xmlns:a16="http://schemas.microsoft.com/office/drawing/2014/main" xmlns="" id="{7D8CE2FA-7E5C-4829-9D93-F7B6C30473C5}"/>
              </a:ext>
            </a:extLst>
          </p:cNvPr>
          <p:cNvSpPr>
            <a:spLocks noGrp="1"/>
          </p:cNvSpPr>
          <p:nvPr>
            <p:ph type="dt" idx="4294967295"/>
          </p:nvPr>
        </p:nvSpPr>
        <p:spPr>
          <a:xfrm>
            <a:off x="696912" y="333375"/>
            <a:ext cx="1874823" cy="273050"/>
          </a:xfrm>
          <a:prstGeom prst="rect">
            <a:avLst/>
          </a:prstGeom>
        </p:spPr>
        <p:txBody>
          <a:bodyPr/>
          <a:lstStyle/>
          <a:p>
            <a:r>
              <a:rPr lang="en-US" sz="1800" smtClean="0"/>
              <a:t>March 2018</a:t>
            </a:r>
            <a:endParaRPr lang="en-GB" sz="1800" dirty="0"/>
          </a:p>
        </p:txBody>
      </p:sp>
      <p:sp>
        <p:nvSpPr>
          <p:cNvPr id="7" name="Footer Placeholder 4"/>
          <p:cNvSpPr>
            <a:spLocks noGrp="1"/>
          </p:cNvSpPr>
          <p:nvPr>
            <p:ph type="ftr" idx="4294967295"/>
          </p:nvPr>
        </p:nvSpPr>
        <p:spPr>
          <a:xfrm>
            <a:off x="5500694" y="6475413"/>
            <a:ext cx="3041644" cy="180975"/>
          </a:xfrm>
          <a:prstGeom prst="rect">
            <a:avLst/>
          </a:prstGeom>
        </p:spPr>
        <p:txBody>
          <a:bodyPr/>
          <a:lstStyle/>
          <a:p>
            <a:pPr algn="r"/>
            <a:r>
              <a:rPr lang="en-GB" sz="1200" b="0" smtClean="0"/>
              <a:t>Adrian Stephens, Intel Corporation</a:t>
            </a:r>
            <a:endParaRPr lang="en-GB" sz="1200" b="0" dirty="0"/>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12/19 </a:t>
            </a:r>
            <a:r>
              <a:rPr kumimoji="0" lang="en-US" sz="1200" b="0" i="0" u="none" strike="noStrike" cap="none" normalizeH="0" baseline="0" smtClean="0">
                <a:ln>
                  <a:noFill/>
                </a:ln>
                <a:solidFill>
                  <a:schemeClr val="tx1"/>
                </a:solidFill>
                <a:effectLst/>
                <a:latin typeface="Times New Roman" pitchFamily="18" charset="0"/>
              </a:rPr>
              <a:t>of </a:t>
            </a:r>
            <a:r>
              <a:rPr kumimoji="0" lang="en-US" sz="1200" b="0" i="0" u="none" strike="noStrike" cap="none" normalizeH="0" baseline="0" smtClean="0">
                <a:ln>
                  <a:noFill/>
                </a:ln>
                <a:solidFill>
                  <a:schemeClr val="tx1"/>
                </a:solidFill>
                <a:effectLst/>
                <a:latin typeface="Times New Roman" pitchFamily="18" charset="0"/>
              </a:rPr>
              <a:t>11-18-0595 </a:t>
            </a:r>
            <a:r>
              <a:rPr kumimoji="0" lang="en-US" sz="1200" b="0" i="0" u="none" strike="noStrike" cap="none" normalizeH="0" baseline="0" smtClean="0">
                <a:ln>
                  <a:noFill/>
                </a:ln>
                <a:solidFill>
                  <a:schemeClr val="tx1"/>
                </a:solidFill>
                <a:effectLst/>
                <a:latin typeface="Times New Roman" pitchFamily="18" charset="0"/>
              </a:rPr>
              <a:t>by </a:t>
            </a:r>
            <a:r>
              <a:rPr kumimoji="0" lang="en-US" sz="1200" b="0" i="0" u="none" strike="noStrike" cap="none" normalizeH="0" baseline="0" smtClean="0">
                <a:ln>
                  <a:noFill/>
                </a:ln>
                <a:solidFill>
                  <a:schemeClr val="tx1"/>
                </a:solidFill>
                <a:effectLst/>
                <a:latin typeface="Times New Roman" pitchFamily="18" charset="0"/>
              </a:rPr>
              <a:t>Rich Kennedy (Self)</a:t>
            </a:r>
            <a:endParaRPr kumimoji="0" lang="en-GB"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032034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5CD19E-900E-46F6-8D14-2B384095C522}"/>
              </a:ext>
            </a:extLst>
          </p:cNvPr>
          <p:cNvSpPr>
            <a:spLocks noGrp="1"/>
          </p:cNvSpPr>
          <p:nvPr>
            <p:ph type="title"/>
          </p:nvPr>
        </p:nvSpPr>
        <p:spPr/>
        <p:txBody>
          <a:bodyPr/>
          <a:lstStyle/>
          <a:p>
            <a:r>
              <a:rPr lang="en-US" dirty="0"/>
              <a:t>Officer Elections</a:t>
            </a:r>
          </a:p>
        </p:txBody>
      </p:sp>
      <p:sp>
        <p:nvSpPr>
          <p:cNvPr id="3" name="Content Placeholder 2">
            <a:extLst>
              <a:ext uri="{FF2B5EF4-FFF2-40B4-BE49-F238E27FC236}">
                <a16:creationId xmlns:a16="http://schemas.microsoft.com/office/drawing/2014/main" xmlns="" id="{5E58C912-638F-4916-949B-87E79E018D68}"/>
              </a:ext>
            </a:extLst>
          </p:cNvPr>
          <p:cNvSpPr>
            <a:spLocks noGrp="1"/>
          </p:cNvSpPr>
          <p:nvPr>
            <p:ph idx="1"/>
          </p:nvPr>
        </p:nvSpPr>
        <p:spPr/>
        <p:txBody>
          <a:bodyPr/>
          <a:lstStyle/>
          <a:p>
            <a:pPr>
              <a:buFont typeface="Arial" panose="020B0604020202020204" pitchFamily="34" charset="0"/>
              <a:buChar char="•"/>
            </a:pPr>
            <a:r>
              <a:rPr lang="en-US" sz="1800" dirty="0"/>
              <a:t>The term for all Working Group officers ends at the close of the first plenary session of each even numbered year. Elected officers maintain their offices until the next election opportunity unless they resign, are removed for cause, or are unable to serve for another reason. </a:t>
            </a:r>
          </a:p>
          <a:p>
            <a:pPr>
              <a:buFont typeface="Arial" panose="020B0604020202020204" pitchFamily="34" charset="0"/>
              <a:buChar char="•"/>
            </a:pPr>
            <a:r>
              <a:rPr lang="en-US" sz="1800" dirty="0"/>
              <a:t>A Working Group may elect a new Chair or Vice Chair at any plenary session, subject to confirmation by the IEEE802 LMSC Sponsor </a:t>
            </a:r>
          </a:p>
          <a:p>
            <a:pPr>
              <a:buFont typeface="Arial" panose="020B0604020202020204" pitchFamily="34" charset="0"/>
              <a:buChar char="•"/>
            </a:pPr>
            <a:r>
              <a:rPr lang="en-US" sz="2000" dirty="0"/>
              <a:t>Chair nominees</a:t>
            </a:r>
          </a:p>
          <a:p>
            <a:pPr lvl="1">
              <a:buFont typeface="Arial" panose="020B0604020202020204" pitchFamily="34" charset="0"/>
              <a:buChar char="•"/>
            </a:pPr>
            <a:r>
              <a:rPr lang="en-US" sz="1600" dirty="0"/>
              <a:t>Jay Holcomb (</a:t>
            </a:r>
            <a:r>
              <a:rPr lang="en-US" sz="1600" dirty="0" err="1"/>
              <a:t>Itron</a:t>
            </a:r>
            <a:r>
              <a:rPr lang="en-US" sz="1600" dirty="0"/>
              <a:t>)</a:t>
            </a:r>
          </a:p>
          <a:p>
            <a:pPr>
              <a:buFont typeface="Arial" panose="020B0604020202020204" pitchFamily="34" charset="0"/>
              <a:buChar char="•"/>
            </a:pPr>
            <a:r>
              <a:rPr lang="en-US" sz="2000" dirty="0"/>
              <a:t>Vice-chair nominees</a:t>
            </a:r>
          </a:p>
          <a:p>
            <a:pPr lvl="1">
              <a:buFont typeface="Arial" panose="020B0604020202020204" pitchFamily="34" charset="0"/>
              <a:buChar char="•"/>
            </a:pPr>
            <a:endParaRPr lang="en-US" sz="1600" dirty="0"/>
          </a:p>
          <a:p>
            <a:endParaRPr lang="en-US" dirty="0"/>
          </a:p>
        </p:txBody>
      </p:sp>
      <p:sp>
        <p:nvSpPr>
          <p:cNvPr id="4" name="Slide Number Placeholder 3">
            <a:extLst>
              <a:ext uri="{FF2B5EF4-FFF2-40B4-BE49-F238E27FC236}">
                <a16:creationId xmlns:a16="http://schemas.microsoft.com/office/drawing/2014/main" xmlns="" id="{E0C2A67C-678D-41CC-BCF5-394CDF2A7CDD}"/>
              </a:ext>
            </a:extLst>
          </p:cNvPr>
          <p:cNvSpPr>
            <a:spLocks noGrp="1"/>
          </p:cNvSpPr>
          <p:nvPr>
            <p:ph type="sldNum" idx="12"/>
          </p:nvPr>
        </p:nvSpPr>
        <p:spPr/>
        <p:txBody>
          <a:bodyPr/>
          <a:lstStyle/>
          <a:p>
            <a:r>
              <a:rPr lang="en-GB"/>
              <a:t>Slide </a:t>
            </a:r>
            <a:fld id="{440F5867-744E-4AA6-B0ED-4C44D2DFBB7B}" type="slidenum">
              <a:rPr lang="en-GB" smtClean="0"/>
              <a:pPr/>
              <a:t>145</a:t>
            </a:fld>
            <a:endParaRPr lang="en-GB" dirty="0"/>
          </a:p>
        </p:txBody>
      </p:sp>
      <p:sp>
        <p:nvSpPr>
          <p:cNvPr id="6" name="Date Placeholder 5">
            <a:extLst>
              <a:ext uri="{FF2B5EF4-FFF2-40B4-BE49-F238E27FC236}">
                <a16:creationId xmlns:a16="http://schemas.microsoft.com/office/drawing/2014/main" xmlns="" id="{4498BEF4-61BC-4C31-B648-F3332258CAD0}"/>
              </a:ext>
            </a:extLst>
          </p:cNvPr>
          <p:cNvSpPr>
            <a:spLocks noGrp="1"/>
          </p:cNvSpPr>
          <p:nvPr>
            <p:ph type="dt" idx="4294967295"/>
          </p:nvPr>
        </p:nvSpPr>
        <p:spPr>
          <a:xfrm>
            <a:off x="696912" y="333375"/>
            <a:ext cx="1874823" cy="273050"/>
          </a:xfrm>
          <a:prstGeom prst="rect">
            <a:avLst/>
          </a:prstGeom>
        </p:spPr>
        <p:txBody>
          <a:bodyPr/>
          <a:lstStyle/>
          <a:p>
            <a:r>
              <a:rPr lang="en-US" sz="1800" smtClean="0"/>
              <a:t>March 2018</a:t>
            </a:r>
            <a:endParaRPr lang="en-GB" sz="1800" dirty="0"/>
          </a:p>
        </p:txBody>
      </p:sp>
      <p:sp>
        <p:nvSpPr>
          <p:cNvPr id="7" name="Footer Placeholder 4"/>
          <p:cNvSpPr>
            <a:spLocks noGrp="1"/>
          </p:cNvSpPr>
          <p:nvPr>
            <p:ph type="ftr" idx="4294967295"/>
          </p:nvPr>
        </p:nvSpPr>
        <p:spPr>
          <a:xfrm>
            <a:off x="5500694" y="6475413"/>
            <a:ext cx="3041644" cy="180975"/>
          </a:xfrm>
          <a:prstGeom prst="rect">
            <a:avLst/>
          </a:prstGeom>
        </p:spPr>
        <p:txBody>
          <a:bodyPr/>
          <a:lstStyle/>
          <a:p>
            <a:pPr algn="r"/>
            <a:r>
              <a:rPr lang="en-GB" sz="1200" b="0" smtClean="0"/>
              <a:t>Adrian Stephens, Intel Corporation</a:t>
            </a:r>
            <a:endParaRPr lang="en-GB" sz="1200" b="0" dirty="0"/>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13/19 </a:t>
            </a:r>
            <a:r>
              <a:rPr kumimoji="0" lang="en-US" sz="1200" b="0" i="0" u="none" strike="noStrike" cap="none" normalizeH="0" baseline="0" smtClean="0">
                <a:ln>
                  <a:noFill/>
                </a:ln>
                <a:solidFill>
                  <a:schemeClr val="tx1"/>
                </a:solidFill>
                <a:effectLst/>
                <a:latin typeface="Times New Roman" pitchFamily="18" charset="0"/>
              </a:rPr>
              <a:t>of </a:t>
            </a:r>
            <a:r>
              <a:rPr kumimoji="0" lang="en-US" sz="1200" b="0" i="0" u="none" strike="noStrike" cap="none" normalizeH="0" baseline="0" smtClean="0">
                <a:ln>
                  <a:noFill/>
                </a:ln>
                <a:solidFill>
                  <a:schemeClr val="tx1"/>
                </a:solidFill>
                <a:effectLst/>
                <a:latin typeface="Times New Roman" pitchFamily="18" charset="0"/>
              </a:rPr>
              <a:t>11-18-0595 </a:t>
            </a:r>
            <a:r>
              <a:rPr kumimoji="0" lang="en-US" sz="1200" b="0" i="0" u="none" strike="noStrike" cap="none" normalizeH="0" baseline="0" smtClean="0">
                <a:ln>
                  <a:noFill/>
                </a:ln>
                <a:solidFill>
                  <a:schemeClr val="tx1"/>
                </a:solidFill>
                <a:effectLst/>
                <a:latin typeface="Times New Roman" pitchFamily="18" charset="0"/>
              </a:rPr>
              <a:t>by </a:t>
            </a:r>
            <a:r>
              <a:rPr kumimoji="0" lang="en-US" sz="1200" b="0" i="0" u="none" strike="noStrike" cap="none" normalizeH="0" baseline="0" smtClean="0">
                <a:ln>
                  <a:noFill/>
                </a:ln>
                <a:solidFill>
                  <a:schemeClr val="tx1"/>
                </a:solidFill>
                <a:effectLst/>
                <a:latin typeface="Times New Roman" pitchFamily="18" charset="0"/>
              </a:rPr>
              <a:t>Rich Kennedy (Self)</a:t>
            </a:r>
            <a:endParaRPr kumimoji="0" lang="en-GB"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6805865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D4719-137C-4A76-AB40-C3E6493E1766}"/>
              </a:ext>
            </a:extLst>
          </p:cNvPr>
          <p:cNvSpPr>
            <a:spLocks noGrp="1"/>
          </p:cNvSpPr>
          <p:nvPr>
            <p:ph type="title"/>
          </p:nvPr>
        </p:nvSpPr>
        <p:spPr/>
        <p:txBody>
          <a:bodyPr/>
          <a:lstStyle/>
          <a:p>
            <a:r>
              <a:rPr lang="en-US" altLang="en-US" dirty="0"/>
              <a:t>New FCC Actions &amp; Issues</a:t>
            </a:r>
            <a:endParaRPr lang="en-US" dirty="0"/>
          </a:p>
        </p:txBody>
      </p:sp>
      <p:sp>
        <p:nvSpPr>
          <p:cNvPr id="3" name="Content Placeholder 2">
            <a:extLst>
              <a:ext uri="{FF2B5EF4-FFF2-40B4-BE49-F238E27FC236}">
                <a16:creationId xmlns:a16="http://schemas.microsoft.com/office/drawing/2014/main" xmlns="" id="{E5284B1B-7261-46A7-8503-8E05CE543AA0}"/>
              </a:ext>
            </a:extLst>
          </p:cNvPr>
          <p:cNvSpPr>
            <a:spLocks noGrp="1"/>
          </p:cNvSpPr>
          <p:nvPr>
            <p:ph idx="1"/>
          </p:nvPr>
        </p:nvSpPr>
        <p:spPr>
          <a:xfrm>
            <a:off x="728128" y="1676400"/>
            <a:ext cx="7770813" cy="4494213"/>
          </a:xfrm>
        </p:spPr>
        <p:txBody>
          <a:bodyPr/>
          <a:lstStyle/>
          <a:p>
            <a:pPr>
              <a:buFont typeface="Arial" panose="020B0604020202020204" pitchFamily="34" charset="0"/>
              <a:buChar char="•"/>
            </a:pPr>
            <a:r>
              <a:rPr lang="en-US" sz="2000" dirty="0"/>
              <a:t>Announced on today’s FCC Open Meeting</a:t>
            </a:r>
          </a:p>
          <a:p>
            <a:pPr lvl="1">
              <a:buFont typeface="Arial" panose="020B0604020202020204" pitchFamily="34" charset="0"/>
              <a:buChar char="•"/>
            </a:pPr>
            <a:r>
              <a:rPr lang="en-US" altLang="en-US" sz="1800" dirty="0"/>
              <a:t>Open 95 to 3000 GHz for unlicensed use, including new licensing regimes</a:t>
            </a:r>
          </a:p>
          <a:p>
            <a:pPr lvl="1">
              <a:buFont typeface="Arial" panose="020B0604020202020204" pitchFamily="34" charset="0"/>
              <a:buChar char="•"/>
            </a:pPr>
            <a:r>
              <a:rPr lang="en-US" sz="1800" dirty="0"/>
              <a:t>Revision of Section 7 on expediting access for new technologies</a:t>
            </a:r>
          </a:p>
          <a:p>
            <a:pPr>
              <a:buFont typeface="Arial" panose="020B0604020202020204" pitchFamily="34" charset="0"/>
              <a:buChar char="•"/>
            </a:pPr>
            <a:r>
              <a:rPr lang="en-US" sz="2000" dirty="0"/>
              <a:t>We will review the documents </a:t>
            </a:r>
          </a:p>
          <a:p>
            <a:pPr lvl="1">
              <a:buFont typeface="Arial" panose="020B0604020202020204" pitchFamily="34" charset="0"/>
              <a:buChar char="•"/>
            </a:pPr>
            <a:r>
              <a:rPr lang="en-US" sz="1800" dirty="0">
                <a:hlinkClick r:id="rId2"/>
              </a:rPr>
              <a:t>https://mentor.ieee.org/802.18/dcn/18/18-18-0022-00-0000-draft-nprm-for-95-3000-ghz.pdf</a:t>
            </a:r>
            <a:r>
              <a:rPr lang="en-US" sz="1800" dirty="0"/>
              <a:t> (DRAFT) </a:t>
            </a:r>
            <a:endParaRPr lang="en-US" sz="1800" dirty="0">
              <a:hlinkClick r:id="" action="ppaction://noaction"/>
            </a:endParaRPr>
          </a:p>
          <a:p>
            <a:pPr lvl="1">
              <a:buFont typeface="Arial" panose="020B0604020202020204" pitchFamily="34" charset="0"/>
              <a:buChar char="•"/>
            </a:pPr>
            <a:r>
              <a:rPr lang="en-US" sz="1800" dirty="0">
                <a:hlinkClick r:id="rId3"/>
              </a:rPr>
              <a:t>https://mentor.ieee.org/802.18/dcn/18/18-18-0021-00-0000-nprm-fcc-18-18.docx</a:t>
            </a:r>
            <a:r>
              <a:rPr lang="en-US" sz="1800" dirty="0"/>
              <a:t>  </a:t>
            </a:r>
          </a:p>
          <a:p>
            <a:pPr>
              <a:buFont typeface="Arial" panose="020B0604020202020204" pitchFamily="34" charset="0"/>
              <a:buChar char="•"/>
            </a:pPr>
            <a:r>
              <a:rPr lang="en-US" sz="2000" dirty="0"/>
              <a:t>New National Broadband map</a:t>
            </a:r>
          </a:p>
          <a:p>
            <a:pPr lvl="1">
              <a:buFont typeface="Arial" panose="020B0604020202020204" pitchFamily="34" charset="0"/>
              <a:buChar char="•"/>
            </a:pPr>
            <a:r>
              <a:rPr lang="en-US" sz="1800" dirty="0"/>
              <a:t>broadbandmap.fcc.gov now available, but is it accurate or useful</a:t>
            </a:r>
          </a:p>
          <a:p>
            <a:pPr>
              <a:buFont typeface="Arial" panose="020B0604020202020204" pitchFamily="34" charset="0"/>
              <a:buChar char="•"/>
            </a:pPr>
            <a:r>
              <a:rPr lang="en-US" sz="2000" dirty="0"/>
              <a:t>Announced that NTIA studying repurposing 3450-3550 MHz band for wireless services</a:t>
            </a:r>
          </a:p>
          <a:p>
            <a:pPr>
              <a:buFont typeface="Arial" panose="020B0604020202020204" pitchFamily="34" charset="0"/>
              <a:buChar char="•"/>
            </a:pPr>
            <a:r>
              <a:rPr lang="en-US" sz="2000" dirty="0"/>
              <a:t>NOTE: Net neutrality rules rollback has been published </a:t>
            </a:r>
          </a:p>
          <a:p>
            <a:pPr>
              <a:buFont typeface="Arial" panose="020B0604020202020204" pitchFamily="34" charset="0"/>
              <a:buChar char="•"/>
            </a:pPr>
            <a:r>
              <a:rPr lang="en-US" sz="2000" dirty="0"/>
              <a:t>FCC Chairman’s legal issues</a:t>
            </a:r>
          </a:p>
        </p:txBody>
      </p:sp>
      <p:sp>
        <p:nvSpPr>
          <p:cNvPr id="4" name="Slide Number Placeholder 3">
            <a:extLst>
              <a:ext uri="{FF2B5EF4-FFF2-40B4-BE49-F238E27FC236}">
                <a16:creationId xmlns:a16="http://schemas.microsoft.com/office/drawing/2014/main" xmlns="" id="{A6951D5F-6254-420B-A513-B7064E6D93E0}"/>
              </a:ext>
            </a:extLst>
          </p:cNvPr>
          <p:cNvSpPr>
            <a:spLocks noGrp="1"/>
          </p:cNvSpPr>
          <p:nvPr>
            <p:ph type="sldNum" idx="12"/>
          </p:nvPr>
        </p:nvSpPr>
        <p:spPr/>
        <p:txBody>
          <a:bodyPr/>
          <a:lstStyle/>
          <a:p>
            <a:r>
              <a:rPr lang="en-GB"/>
              <a:t>Slide </a:t>
            </a:r>
            <a:fld id="{440F5867-744E-4AA6-B0ED-4C44D2DFBB7B}" type="slidenum">
              <a:rPr lang="en-GB" smtClean="0"/>
              <a:pPr/>
              <a:t>146</a:t>
            </a:fld>
            <a:endParaRPr lang="en-GB" dirty="0"/>
          </a:p>
        </p:txBody>
      </p:sp>
      <p:sp>
        <p:nvSpPr>
          <p:cNvPr id="6" name="Date Placeholder 5">
            <a:extLst>
              <a:ext uri="{FF2B5EF4-FFF2-40B4-BE49-F238E27FC236}">
                <a16:creationId xmlns:a16="http://schemas.microsoft.com/office/drawing/2014/main" xmlns="" id="{AC735A63-C8D6-4957-9AA7-3481227E78E7}"/>
              </a:ext>
            </a:extLst>
          </p:cNvPr>
          <p:cNvSpPr>
            <a:spLocks noGrp="1"/>
          </p:cNvSpPr>
          <p:nvPr>
            <p:ph type="dt" idx="4294967295"/>
          </p:nvPr>
        </p:nvSpPr>
        <p:spPr>
          <a:xfrm>
            <a:off x="696912" y="333375"/>
            <a:ext cx="1874823" cy="273050"/>
          </a:xfrm>
          <a:prstGeom prst="rect">
            <a:avLst/>
          </a:prstGeom>
        </p:spPr>
        <p:txBody>
          <a:bodyPr/>
          <a:lstStyle/>
          <a:p>
            <a:r>
              <a:rPr lang="en-US" sz="1800" smtClean="0"/>
              <a:t>March 2018</a:t>
            </a:r>
            <a:endParaRPr lang="en-GB" sz="1800" dirty="0"/>
          </a:p>
        </p:txBody>
      </p:sp>
      <p:sp>
        <p:nvSpPr>
          <p:cNvPr id="7" name="Footer Placeholder 4"/>
          <p:cNvSpPr>
            <a:spLocks noGrp="1"/>
          </p:cNvSpPr>
          <p:nvPr>
            <p:ph type="ftr" idx="4294967295"/>
          </p:nvPr>
        </p:nvSpPr>
        <p:spPr>
          <a:xfrm>
            <a:off x="5500694" y="6475413"/>
            <a:ext cx="3041644" cy="180975"/>
          </a:xfrm>
          <a:prstGeom prst="rect">
            <a:avLst/>
          </a:prstGeom>
        </p:spPr>
        <p:txBody>
          <a:bodyPr/>
          <a:lstStyle/>
          <a:p>
            <a:pPr algn="r"/>
            <a:r>
              <a:rPr lang="en-GB" sz="1200" b="0" smtClean="0"/>
              <a:t>Adrian Stephens, Intel Corporation</a:t>
            </a:r>
            <a:endParaRPr lang="en-GB" sz="1200" b="0" dirty="0"/>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15/19 </a:t>
            </a:r>
            <a:r>
              <a:rPr kumimoji="0" lang="en-US" sz="1200" b="0" i="0" u="none" strike="noStrike" cap="none" normalizeH="0" baseline="0" smtClean="0">
                <a:ln>
                  <a:noFill/>
                </a:ln>
                <a:solidFill>
                  <a:schemeClr val="tx1"/>
                </a:solidFill>
                <a:effectLst/>
                <a:latin typeface="Times New Roman" pitchFamily="18" charset="0"/>
              </a:rPr>
              <a:t>of </a:t>
            </a:r>
            <a:r>
              <a:rPr kumimoji="0" lang="en-US" sz="1200" b="0" i="0" u="none" strike="noStrike" cap="none" normalizeH="0" baseline="0" smtClean="0">
                <a:ln>
                  <a:noFill/>
                </a:ln>
                <a:solidFill>
                  <a:schemeClr val="tx1"/>
                </a:solidFill>
                <a:effectLst/>
                <a:latin typeface="Times New Roman" pitchFamily="18" charset="0"/>
              </a:rPr>
              <a:t>11-18-0595 </a:t>
            </a:r>
            <a:r>
              <a:rPr kumimoji="0" lang="en-US" sz="1200" b="0" i="0" u="none" strike="noStrike" cap="none" normalizeH="0" baseline="0" smtClean="0">
                <a:ln>
                  <a:noFill/>
                </a:ln>
                <a:solidFill>
                  <a:schemeClr val="tx1"/>
                </a:solidFill>
                <a:effectLst/>
                <a:latin typeface="Times New Roman" pitchFamily="18" charset="0"/>
              </a:rPr>
              <a:t>by </a:t>
            </a:r>
            <a:r>
              <a:rPr kumimoji="0" lang="en-US" sz="1200" b="0" i="0" u="none" strike="noStrike" cap="none" normalizeH="0" baseline="0" smtClean="0">
                <a:ln>
                  <a:noFill/>
                </a:ln>
                <a:solidFill>
                  <a:schemeClr val="tx1"/>
                </a:solidFill>
                <a:effectLst/>
                <a:latin typeface="Times New Roman" pitchFamily="18" charset="0"/>
              </a:rPr>
              <a:t>Rich Kennedy (Self)</a:t>
            </a:r>
            <a:endParaRPr kumimoji="0" lang="en-GB"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5777479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94C2B-D5E0-4AF1-AD4E-C517DC6589E0}"/>
              </a:ext>
            </a:extLst>
          </p:cNvPr>
          <p:cNvSpPr>
            <a:spLocks noGrp="1"/>
          </p:cNvSpPr>
          <p:nvPr>
            <p:ph type="title"/>
          </p:nvPr>
        </p:nvSpPr>
        <p:spPr/>
        <p:txBody>
          <a:bodyPr/>
          <a:lstStyle/>
          <a:p>
            <a:r>
              <a:rPr lang="en-US" dirty="0"/>
              <a:t>What Else Can We Do?</a:t>
            </a:r>
          </a:p>
        </p:txBody>
      </p:sp>
      <p:sp>
        <p:nvSpPr>
          <p:cNvPr id="3" name="Content Placeholder 2">
            <a:extLst>
              <a:ext uri="{FF2B5EF4-FFF2-40B4-BE49-F238E27FC236}">
                <a16:creationId xmlns:a16="http://schemas.microsoft.com/office/drawing/2014/main" xmlns="" id="{CC48BCD0-7B04-453F-BBBD-9B95EA5CDE83}"/>
              </a:ext>
            </a:extLst>
          </p:cNvPr>
          <p:cNvSpPr>
            <a:spLocks noGrp="1"/>
          </p:cNvSpPr>
          <p:nvPr>
            <p:ph idx="1"/>
          </p:nvPr>
        </p:nvSpPr>
        <p:spPr/>
        <p:txBody>
          <a:bodyPr/>
          <a:lstStyle/>
          <a:p>
            <a:pPr>
              <a:buFont typeface="Arial" panose="020B0604020202020204" pitchFamily="34" charset="0"/>
              <a:buChar char="•"/>
            </a:pPr>
            <a:r>
              <a:rPr lang="en-US" dirty="0"/>
              <a:t>Activism with regulators on behalf of people with poor or no Internet connectivity</a:t>
            </a:r>
          </a:p>
          <a:p>
            <a:pPr lvl="1">
              <a:buFont typeface="Arial" panose="020B0604020202020204" pitchFamily="34" charset="0"/>
              <a:buChar char="•"/>
            </a:pPr>
            <a:r>
              <a:rPr lang="en-US" dirty="0"/>
              <a:t>Developing nations</a:t>
            </a:r>
          </a:p>
          <a:p>
            <a:pPr lvl="1">
              <a:buFont typeface="Arial" panose="020B0604020202020204" pitchFamily="34" charset="0"/>
              <a:buChar char="•"/>
            </a:pPr>
            <a:r>
              <a:rPr lang="en-US" dirty="0"/>
              <a:t>Rural United States</a:t>
            </a:r>
          </a:p>
          <a:p>
            <a:pPr lvl="1">
              <a:buFont typeface="Arial" panose="020B0604020202020204" pitchFamily="34" charset="0"/>
              <a:buChar char="•"/>
            </a:pPr>
            <a:r>
              <a:rPr lang="en-US" dirty="0"/>
              <a:t>Native American areas</a:t>
            </a:r>
          </a:p>
          <a:p>
            <a:pPr>
              <a:buFont typeface="Arial" panose="020B0604020202020204" pitchFamily="34" charset="0"/>
              <a:buChar char="•"/>
            </a:pPr>
            <a:r>
              <a:rPr lang="en-US" dirty="0"/>
              <a:t>Other suggestions?</a:t>
            </a:r>
          </a:p>
          <a:p>
            <a:pPr lvl="1">
              <a:buFont typeface="Arial" panose="020B0604020202020204" pitchFamily="34" charset="0"/>
              <a:buChar char="•"/>
            </a:pPr>
            <a:r>
              <a:rPr lang="en-US" dirty="0"/>
              <a:t>Experimental licensing changes – time grants, etc.</a:t>
            </a:r>
          </a:p>
          <a:p>
            <a:pPr lvl="1">
              <a:buFont typeface="Arial" panose="020B0604020202020204" pitchFamily="34" charset="0"/>
              <a:buChar char="•"/>
            </a:pPr>
            <a:r>
              <a:rPr lang="en-US" dirty="0"/>
              <a:t>Lite-licensing, coordinating with incumbents</a:t>
            </a:r>
          </a:p>
          <a:p>
            <a:pPr lvl="1">
              <a:buFont typeface="Arial" panose="020B0604020202020204" pitchFamily="34" charset="0"/>
              <a:buChar char="•"/>
            </a:pPr>
            <a:r>
              <a:rPr lang="en-US" dirty="0"/>
              <a:t>Can we define “harmful” interference?</a:t>
            </a:r>
          </a:p>
        </p:txBody>
      </p:sp>
      <p:sp>
        <p:nvSpPr>
          <p:cNvPr id="4" name="Slide Number Placeholder 3">
            <a:extLst>
              <a:ext uri="{FF2B5EF4-FFF2-40B4-BE49-F238E27FC236}">
                <a16:creationId xmlns:a16="http://schemas.microsoft.com/office/drawing/2014/main" xmlns="" id="{8EF14653-D991-4A64-A9C2-C3DE75CC3535}"/>
              </a:ext>
            </a:extLst>
          </p:cNvPr>
          <p:cNvSpPr>
            <a:spLocks noGrp="1"/>
          </p:cNvSpPr>
          <p:nvPr>
            <p:ph type="sldNum" idx="12"/>
          </p:nvPr>
        </p:nvSpPr>
        <p:spPr/>
        <p:txBody>
          <a:bodyPr/>
          <a:lstStyle/>
          <a:p>
            <a:r>
              <a:rPr lang="en-GB"/>
              <a:t>Slide </a:t>
            </a:r>
            <a:fld id="{440F5867-744E-4AA6-B0ED-4C44D2DFBB7B}" type="slidenum">
              <a:rPr lang="en-GB" smtClean="0"/>
              <a:pPr/>
              <a:t>147</a:t>
            </a:fld>
            <a:endParaRPr lang="en-GB" dirty="0"/>
          </a:p>
        </p:txBody>
      </p:sp>
      <p:sp>
        <p:nvSpPr>
          <p:cNvPr id="6" name="Date Placeholder 5">
            <a:extLst>
              <a:ext uri="{FF2B5EF4-FFF2-40B4-BE49-F238E27FC236}">
                <a16:creationId xmlns:a16="http://schemas.microsoft.com/office/drawing/2014/main" xmlns="" id="{88BCD66A-50EE-4341-BAFE-371E4332C7AD}"/>
              </a:ext>
            </a:extLst>
          </p:cNvPr>
          <p:cNvSpPr>
            <a:spLocks noGrp="1"/>
          </p:cNvSpPr>
          <p:nvPr>
            <p:ph type="dt" idx="4294967295"/>
          </p:nvPr>
        </p:nvSpPr>
        <p:spPr>
          <a:xfrm>
            <a:off x="696912" y="333375"/>
            <a:ext cx="1874823" cy="273050"/>
          </a:xfrm>
          <a:prstGeom prst="rect">
            <a:avLst/>
          </a:prstGeom>
        </p:spPr>
        <p:txBody>
          <a:bodyPr/>
          <a:lstStyle/>
          <a:p>
            <a:r>
              <a:rPr lang="en-US" sz="1800" smtClean="0"/>
              <a:t>March 2018</a:t>
            </a:r>
            <a:endParaRPr lang="en-GB" sz="1800" dirty="0"/>
          </a:p>
        </p:txBody>
      </p:sp>
      <p:sp>
        <p:nvSpPr>
          <p:cNvPr id="7" name="Footer Placeholder 4"/>
          <p:cNvSpPr>
            <a:spLocks noGrp="1"/>
          </p:cNvSpPr>
          <p:nvPr>
            <p:ph type="ftr" idx="4294967295"/>
          </p:nvPr>
        </p:nvSpPr>
        <p:spPr>
          <a:xfrm>
            <a:off x="5500694" y="6475413"/>
            <a:ext cx="3041644" cy="180975"/>
          </a:xfrm>
          <a:prstGeom prst="rect">
            <a:avLst/>
          </a:prstGeom>
        </p:spPr>
        <p:txBody>
          <a:bodyPr/>
          <a:lstStyle/>
          <a:p>
            <a:pPr algn="r"/>
            <a:r>
              <a:rPr lang="en-GB" sz="1200" b="0" smtClean="0"/>
              <a:t>Adrian Stephens, Intel Corporation</a:t>
            </a:r>
            <a:endParaRPr lang="en-GB" sz="1200" b="0" dirty="0"/>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16/19 </a:t>
            </a:r>
            <a:r>
              <a:rPr kumimoji="0" lang="en-US" sz="1200" b="0" i="0" u="none" strike="noStrike" cap="none" normalizeH="0" baseline="0" smtClean="0">
                <a:ln>
                  <a:noFill/>
                </a:ln>
                <a:solidFill>
                  <a:schemeClr val="tx1"/>
                </a:solidFill>
                <a:effectLst/>
                <a:latin typeface="Times New Roman" pitchFamily="18" charset="0"/>
              </a:rPr>
              <a:t>of </a:t>
            </a:r>
            <a:r>
              <a:rPr kumimoji="0" lang="en-US" sz="1200" b="0" i="0" u="none" strike="noStrike" cap="none" normalizeH="0" baseline="0" smtClean="0">
                <a:ln>
                  <a:noFill/>
                </a:ln>
                <a:solidFill>
                  <a:schemeClr val="tx1"/>
                </a:solidFill>
                <a:effectLst/>
                <a:latin typeface="Times New Roman" pitchFamily="18" charset="0"/>
              </a:rPr>
              <a:t>11-18-0595 </a:t>
            </a:r>
            <a:r>
              <a:rPr kumimoji="0" lang="en-US" sz="1200" b="0" i="0" u="none" strike="noStrike" cap="none" normalizeH="0" baseline="0" smtClean="0">
                <a:ln>
                  <a:noFill/>
                </a:ln>
                <a:solidFill>
                  <a:schemeClr val="tx1"/>
                </a:solidFill>
                <a:effectLst/>
                <a:latin typeface="Times New Roman" pitchFamily="18" charset="0"/>
              </a:rPr>
              <a:t>by </a:t>
            </a:r>
            <a:r>
              <a:rPr kumimoji="0" lang="en-US" sz="1200" b="0" i="0" u="none" strike="noStrike" cap="none" normalizeH="0" baseline="0" smtClean="0">
                <a:ln>
                  <a:noFill/>
                </a:ln>
                <a:solidFill>
                  <a:schemeClr val="tx1"/>
                </a:solidFill>
                <a:effectLst/>
                <a:latin typeface="Times New Roman" pitchFamily="18" charset="0"/>
              </a:rPr>
              <a:t>Rich Kennedy (Self)</a:t>
            </a:r>
            <a:endParaRPr kumimoji="0" lang="en-GB"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201883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3569CA-DD5D-4531-8B60-62A8D85F230D}"/>
              </a:ext>
            </a:extLst>
          </p:cNvPr>
          <p:cNvSpPr>
            <a:spLocks noGrp="1"/>
          </p:cNvSpPr>
          <p:nvPr>
            <p:ph type="title"/>
          </p:nvPr>
        </p:nvSpPr>
        <p:spPr/>
        <p:txBody>
          <a:bodyPr/>
          <a:lstStyle/>
          <a:p>
            <a:r>
              <a:rPr lang="en-US" dirty="0"/>
              <a:t>Teleconferences</a:t>
            </a:r>
          </a:p>
        </p:txBody>
      </p:sp>
      <p:sp>
        <p:nvSpPr>
          <p:cNvPr id="3" name="Content Placeholder 2">
            <a:extLst>
              <a:ext uri="{FF2B5EF4-FFF2-40B4-BE49-F238E27FC236}">
                <a16:creationId xmlns:a16="http://schemas.microsoft.com/office/drawing/2014/main" xmlns="" id="{8F367488-1DA0-41DE-8755-8787F71FAB02}"/>
              </a:ext>
            </a:extLst>
          </p:cNvPr>
          <p:cNvSpPr>
            <a:spLocks noGrp="1"/>
          </p:cNvSpPr>
          <p:nvPr>
            <p:ph idx="1"/>
          </p:nvPr>
        </p:nvSpPr>
        <p:spPr/>
        <p:txBody>
          <a:bodyPr/>
          <a:lstStyle/>
          <a:p>
            <a:pPr lvl="0"/>
            <a:r>
              <a:rPr lang="en-US" u="sng" dirty="0"/>
              <a:t>Motion:</a:t>
            </a:r>
            <a:r>
              <a:rPr lang="en-US" dirty="0"/>
              <a:t> The 802.18 Chair or Vice Chair is directed to conduct, as necessary, teleconferences on Thursdays at 2:30pm ET through 30 August 2018</a:t>
            </a:r>
          </a:p>
          <a:p>
            <a:pPr>
              <a:buFont typeface="Arial" panose="020B0604020202020204" pitchFamily="34" charset="0"/>
              <a:buChar char="•"/>
            </a:pPr>
            <a:endParaRPr lang="en-US" dirty="0"/>
          </a:p>
          <a:p>
            <a:pPr>
              <a:buFont typeface="Arial" panose="020B0604020202020204" pitchFamily="34" charset="0"/>
              <a:buChar char="•"/>
            </a:pPr>
            <a:r>
              <a:rPr lang="en-US" dirty="0"/>
              <a:t>Moved by: Stuart</a:t>
            </a:r>
          </a:p>
          <a:p>
            <a:pPr>
              <a:buFont typeface="Arial" panose="020B0604020202020204" pitchFamily="34" charset="0"/>
              <a:buChar char="•"/>
            </a:pPr>
            <a:r>
              <a:rPr lang="en-US" dirty="0"/>
              <a:t>Seconded </a:t>
            </a:r>
            <a:r>
              <a:rPr lang="en-US"/>
              <a:t>by: John N</a:t>
            </a:r>
            <a:endParaRPr lang="en-US" dirty="0"/>
          </a:p>
          <a:p>
            <a:pPr>
              <a:buFont typeface="Arial" panose="020B0604020202020204" pitchFamily="34" charset="0"/>
              <a:buChar char="•"/>
            </a:pPr>
            <a:r>
              <a:rPr lang="en-US" dirty="0"/>
              <a:t>Discussion?</a:t>
            </a:r>
          </a:p>
          <a:p>
            <a:pPr>
              <a:buFont typeface="Arial" panose="020B0604020202020204" pitchFamily="34" charset="0"/>
              <a:buChar char="•"/>
            </a:pPr>
            <a:r>
              <a:rPr lang="en-US" dirty="0"/>
              <a:t>Vote: Approved by unanimous consent</a:t>
            </a:r>
          </a:p>
        </p:txBody>
      </p:sp>
      <p:sp>
        <p:nvSpPr>
          <p:cNvPr id="4" name="Slide Number Placeholder 3">
            <a:extLst>
              <a:ext uri="{FF2B5EF4-FFF2-40B4-BE49-F238E27FC236}">
                <a16:creationId xmlns:a16="http://schemas.microsoft.com/office/drawing/2014/main" xmlns="" id="{855F8AAC-7C83-4339-9FAA-723EED46C198}"/>
              </a:ext>
            </a:extLst>
          </p:cNvPr>
          <p:cNvSpPr>
            <a:spLocks noGrp="1"/>
          </p:cNvSpPr>
          <p:nvPr>
            <p:ph type="sldNum" idx="12"/>
          </p:nvPr>
        </p:nvSpPr>
        <p:spPr/>
        <p:txBody>
          <a:bodyPr/>
          <a:lstStyle/>
          <a:p>
            <a:r>
              <a:rPr lang="en-GB"/>
              <a:t>Slide </a:t>
            </a:r>
            <a:fld id="{440F5867-744E-4AA6-B0ED-4C44D2DFBB7B}" type="slidenum">
              <a:rPr lang="en-GB" smtClean="0"/>
              <a:pPr/>
              <a:t>148</a:t>
            </a:fld>
            <a:endParaRPr lang="en-GB" dirty="0"/>
          </a:p>
        </p:txBody>
      </p:sp>
      <p:sp>
        <p:nvSpPr>
          <p:cNvPr id="6" name="Date Placeholder 5">
            <a:extLst>
              <a:ext uri="{FF2B5EF4-FFF2-40B4-BE49-F238E27FC236}">
                <a16:creationId xmlns:a16="http://schemas.microsoft.com/office/drawing/2014/main" xmlns="" id="{9C43CFF9-498D-4214-8E02-E17C644CF865}"/>
              </a:ext>
            </a:extLst>
          </p:cNvPr>
          <p:cNvSpPr>
            <a:spLocks noGrp="1"/>
          </p:cNvSpPr>
          <p:nvPr>
            <p:ph type="dt" idx="4294967295"/>
          </p:nvPr>
        </p:nvSpPr>
        <p:spPr>
          <a:xfrm>
            <a:off x="696912" y="304800"/>
            <a:ext cx="1874823" cy="273050"/>
          </a:xfrm>
          <a:prstGeom prst="rect">
            <a:avLst/>
          </a:prstGeom>
        </p:spPr>
        <p:txBody>
          <a:bodyPr/>
          <a:lstStyle/>
          <a:p>
            <a:r>
              <a:rPr lang="en-US" sz="1800" smtClean="0"/>
              <a:t>March 2018</a:t>
            </a:r>
            <a:endParaRPr lang="en-GB" sz="1800" dirty="0"/>
          </a:p>
        </p:txBody>
      </p:sp>
      <p:sp>
        <p:nvSpPr>
          <p:cNvPr id="7" name="Footer Placeholder 4"/>
          <p:cNvSpPr>
            <a:spLocks noGrp="1"/>
          </p:cNvSpPr>
          <p:nvPr>
            <p:ph type="ftr" idx="4294967295"/>
          </p:nvPr>
        </p:nvSpPr>
        <p:spPr>
          <a:xfrm>
            <a:off x="5500694" y="6475413"/>
            <a:ext cx="3041644" cy="180975"/>
          </a:xfrm>
          <a:prstGeom prst="rect">
            <a:avLst/>
          </a:prstGeom>
        </p:spPr>
        <p:txBody>
          <a:bodyPr/>
          <a:lstStyle/>
          <a:p>
            <a:pPr algn="r"/>
            <a:r>
              <a:rPr lang="en-GB" sz="1200" b="0" smtClean="0"/>
              <a:t>Adrian Stephens, Intel Corporation</a:t>
            </a:r>
            <a:endParaRPr lang="en-GB" sz="1200" b="0" dirty="0"/>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18/19 </a:t>
            </a:r>
            <a:r>
              <a:rPr kumimoji="0" lang="en-US" sz="1200" b="0" i="0" u="none" strike="noStrike" cap="none" normalizeH="0" baseline="0" smtClean="0">
                <a:ln>
                  <a:noFill/>
                </a:ln>
                <a:solidFill>
                  <a:schemeClr val="tx1"/>
                </a:solidFill>
                <a:effectLst/>
                <a:latin typeface="Times New Roman" pitchFamily="18" charset="0"/>
              </a:rPr>
              <a:t>of </a:t>
            </a:r>
            <a:r>
              <a:rPr kumimoji="0" lang="en-US" sz="1200" b="0" i="0" u="none" strike="noStrike" cap="none" normalizeH="0" baseline="0" smtClean="0">
                <a:ln>
                  <a:noFill/>
                </a:ln>
                <a:solidFill>
                  <a:schemeClr val="tx1"/>
                </a:solidFill>
                <a:effectLst/>
                <a:latin typeface="Times New Roman" pitchFamily="18" charset="0"/>
              </a:rPr>
              <a:t>11-18-0595 </a:t>
            </a:r>
            <a:r>
              <a:rPr kumimoji="0" lang="en-US" sz="1200" b="0" i="0" u="none" strike="noStrike" cap="none" normalizeH="0" baseline="0" smtClean="0">
                <a:ln>
                  <a:noFill/>
                </a:ln>
                <a:solidFill>
                  <a:schemeClr val="tx1"/>
                </a:solidFill>
                <a:effectLst/>
                <a:latin typeface="Times New Roman" pitchFamily="18" charset="0"/>
              </a:rPr>
              <a:t>by </a:t>
            </a:r>
            <a:r>
              <a:rPr kumimoji="0" lang="en-US" sz="1200" b="0" i="0" u="none" strike="noStrike" cap="none" normalizeH="0" baseline="0" smtClean="0">
                <a:ln>
                  <a:noFill/>
                </a:ln>
                <a:solidFill>
                  <a:schemeClr val="tx1"/>
                </a:solidFill>
                <a:effectLst/>
                <a:latin typeface="Times New Roman" pitchFamily="18" charset="0"/>
              </a:rPr>
              <a:t>Rich Kennedy (Self)</a:t>
            </a:r>
            <a:endParaRPr kumimoji="0" lang="en-GB"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9437244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Any Other Business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Next meeting: </a:t>
            </a:r>
            <a:r>
              <a:rPr lang="en-US" b="0" dirty="0"/>
              <a:t>March 22</a:t>
            </a:r>
            <a:r>
              <a:rPr lang="en-US" b="0" baseline="30000" dirty="0"/>
              <a:t>nd</a:t>
            </a:r>
            <a:r>
              <a:rPr lang="en-US" b="0" dirty="0"/>
              <a:t> </a:t>
            </a:r>
            <a:r>
              <a:rPr lang="en-US" b="0"/>
              <a:t>via teleconference</a:t>
            </a:r>
            <a:endParaRPr lang="en-US" b="0" dirty="0"/>
          </a:p>
          <a:p>
            <a:pPr>
              <a:buFont typeface="Arial" panose="020B0604020202020204" pitchFamily="34" charset="0"/>
              <a:buChar char="•"/>
            </a:pPr>
            <a:endParaRPr lang="en-US" b="0" dirty="0"/>
          </a:p>
          <a:p>
            <a:pPr>
              <a:buFont typeface="Arial" panose="020B0604020202020204" pitchFamily="34" charset="0"/>
              <a:buChar char="•"/>
            </a:pPr>
            <a:endParaRPr lang="en-US" b="0" dirty="0"/>
          </a:p>
        </p:txBody>
      </p:sp>
      <p:sp>
        <p:nvSpPr>
          <p:cNvPr id="4" name="Date Placeholder 3"/>
          <p:cNvSpPr>
            <a:spLocks noGrp="1"/>
          </p:cNvSpPr>
          <p:nvPr>
            <p:ph type="dt" sz="half" idx="4294967295"/>
          </p:nvPr>
        </p:nvSpPr>
        <p:spPr>
          <a:xfrm>
            <a:off x="696912" y="333375"/>
            <a:ext cx="1589087" cy="276225"/>
          </a:xfrm>
          <a:prstGeom prst="rect">
            <a:avLst/>
          </a:prstGeom>
        </p:spPr>
        <p:txBody>
          <a:bodyPr/>
          <a:lstStyle/>
          <a:p>
            <a:pPr>
              <a:defRPr/>
            </a:pPr>
            <a:r>
              <a:rPr lang="en-US" smtClean="0"/>
              <a:t>March 2018</a:t>
            </a:r>
            <a:endParaRPr lang="en-US"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149</a:t>
            </a:fld>
            <a:endParaRPr lang="en-GB" dirty="0"/>
          </a:p>
        </p:txBody>
      </p:sp>
      <p:sp>
        <p:nvSpPr>
          <p:cNvPr id="8" name="Footer Placeholder 4"/>
          <p:cNvSpPr>
            <a:spLocks noGrp="1"/>
          </p:cNvSpPr>
          <p:nvPr>
            <p:ph type="ftr" idx="4294967295"/>
          </p:nvPr>
        </p:nvSpPr>
        <p:spPr>
          <a:xfrm>
            <a:off x="5500694" y="6475413"/>
            <a:ext cx="3041644" cy="180975"/>
          </a:xfrm>
          <a:prstGeom prst="rect">
            <a:avLst/>
          </a:prstGeom>
        </p:spPr>
        <p:txBody>
          <a:bodyPr/>
          <a:lstStyle/>
          <a:p>
            <a:pPr algn="r"/>
            <a:r>
              <a:rPr lang="en-GB" sz="1200" b="0" smtClean="0"/>
              <a:t>Adrian Stephens, Intel Corporation</a:t>
            </a:r>
            <a:endParaRPr lang="en-GB" sz="1200" b="0" dirty="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19/19 </a:t>
            </a:r>
            <a:r>
              <a:rPr kumimoji="0" lang="en-US" sz="1200" b="0" i="0" u="none" strike="noStrike" cap="none" normalizeH="0" baseline="0" smtClean="0">
                <a:ln>
                  <a:noFill/>
                </a:ln>
                <a:solidFill>
                  <a:schemeClr val="tx1"/>
                </a:solidFill>
                <a:effectLst/>
                <a:latin typeface="Times New Roman" pitchFamily="18" charset="0"/>
              </a:rPr>
              <a:t>of </a:t>
            </a:r>
            <a:r>
              <a:rPr kumimoji="0" lang="en-US" sz="1200" b="0" i="0" u="none" strike="noStrike" cap="none" normalizeH="0" baseline="0" smtClean="0">
                <a:ln>
                  <a:noFill/>
                </a:ln>
                <a:solidFill>
                  <a:schemeClr val="tx1"/>
                </a:solidFill>
                <a:effectLst/>
                <a:latin typeface="Times New Roman" pitchFamily="18" charset="0"/>
              </a:rPr>
              <a:t>11-18-0595 </a:t>
            </a:r>
            <a:r>
              <a:rPr kumimoji="0" lang="en-US" sz="1200" b="0" i="0" u="none" strike="noStrike" cap="none" normalizeH="0" baseline="0" smtClean="0">
                <a:ln>
                  <a:noFill/>
                </a:ln>
                <a:solidFill>
                  <a:schemeClr val="tx1"/>
                </a:solidFill>
                <a:effectLst/>
                <a:latin typeface="Times New Roman" pitchFamily="18" charset="0"/>
              </a:rPr>
              <a:t>by </a:t>
            </a:r>
            <a:r>
              <a:rPr kumimoji="0" lang="en-US" sz="1200" b="0" i="0" u="none" strike="noStrike" cap="none" normalizeH="0" baseline="0" smtClean="0">
                <a:ln>
                  <a:noFill/>
                </a:ln>
                <a:solidFill>
                  <a:schemeClr val="tx1"/>
                </a:solidFill>
                <a:effectLst/>
                <a:latin typeface="Times New Roman" pitchFamily="18" charset="0"/>
              </a:rPr>
              <a:t>Rich Kennedy (Self)</a:t>
            </a:r>
            <a:endParaRPr kumimoji="0" lang="en-GB"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25666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a:xfrm>
            <a:off x="6940922" y="6475413"/>
            <a:ext cx="1603003" cy="184666"/>
          </a:xfrm>
        </p:spPr>
        <p:txBody>
          <a:bodyPr/>
          <a:lstStyle/>
          <a:p>
            <a:r>
              <a:rPr lang="en-GB" smtClean="0"/>
              <a:t>Adrian Stephens, Intel Corporation</a:t>
            </a:r>
            <a:endParaRPr lang="en-GB" dirty="0"/>
          </a:p>
        </p:txBody>
      </p:sp>
      <p:sp>
        <p:nvSpPr>
          <p:cNvPr id="5" name="Rectangle 2"/>
          <p:cNvSpPr txBox="1">
            <a:spLocks noChangeArrowheads="1"/>
          </p:cNvSpPr>
          <p:nvPr/>
        </p:nvSpPr>
        <p:spPr>
          <a:xfrm>
            <a:off x="1285875" y="1341835"/>
            <a:ext cx="6543675" cy="800100"/>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100" kern="0" dirty="0"/>
              <a:t>AANI SC Closing Report  March 2018</a:t>
            </a:r>
          </a:p>
        </p:txBody>
      </p:sp>
      <p:sp>
        <p:nvSpPr>
          <p:cNvPr id="6" name="Rectangle 6"/>
          <p:cNvSpPr txBox="1">
            <a:spLocks noChangeArrowheads="1"/>
          </p:cNvSpPr>
          <p:nvPr/>
        </p:nvSpPr>
        <p:spPr bwMode="auto">
          <a:xfrm>
            <a:off x="1657350" y="2000250"/>
            <a:ext cx="5829300" cy="285750"/>
          </a:xfrm>
          <a:prstGeom prst="rect">
            <a:avLst/>
          </a:prstGeom>
          <a:noFill/>
          <a:ln w="9525">
            <a:noFill/>
            <a:round/>
            <a:headEnd/>
            <a:tailEnd/>
          </a:ln>
          <a:effectLst/>
        </p:spPr>
        <p:txBody>
          <a:bodyPr vert="horz" wrap="square" lIns="69120" tIns="34560" rIns="69120" bIns="3456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1500" kern="0" dirty="0"/>
              <a:t>Date:</a:t>
            </a:r>
            <a:r>
              <a:rPr lang="en-US" altLang="en-US" sz="1500" b="0" kern="0" dirty="0"/>
              <a:t> 2018-03-09</a:t>
            </a:r>
          </a:p>
        </p:txBody>
      </p:sp>
      <p:sp>
        <p:nvSpPr>
          <p:cNvPr id="7" name="Rectangle 12"/>
          <p:cNvSpPr>
            <a:spLocks noChangeArrowheads="1"/>
          </p:cNvSpPr>
          <p:nvPr/>
        </p:nvSpPr>
        <p:spPr bwMode="auto">
          <a:xfrm>
            <a:off x="1543050" y="2312194"/>
            <a:ext cx="10858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1500" dirty="0"/>
              <a:t>Authors:</a:t>
            </a:r>
            <a:endParaRPr lang="en-US" altLang="en-US" sz="1500" b="0" dirty="0"/>
          </a:p>
        </p:txBody>
      </p:sp>
      <p:graphicFrame>
        <p:nvGraphicFramePr>
          <p:cNvPr id="8" name="Object 3"/>
          <p:cNvGraphicFramePr>
            <a:graphicFrameLocks noChangeAspect="1"/>
          </p:cNvGraphicFramePr>
          <p:nvPr>
            <p:extLst/>
          </p:nvPr>
        </p:nvGraphicFramePr>
        <p:xfrm>
          <a:off x="1529954" y="2626519"/>
          <a:ext cx="6028134" cy="1847850"/>
        </p:xfrm>
        <a:graphic>
          <a:graphicData uri="http://schemas.openxmlformats.org/presentationml/2006/ole">
            <mc:AlternateContent xmlns:mc="http://schemas.openxmlformats.org/markup-compatibility/2006">
              <mc:Choice xmlns:v="urn:schemas-microsoft-com:vml" Requires="v">
                <p:oleObj spid="_x0000_s5137" name="Document" r:id="rId3" imgW="8253286" imgH="2534496" progId="Word.Document.8">
                  <p:embed/>
                </p:oleObj>
              </mc:Choice>
              <mc:Fallback>
                <p:oleObj name="Document" r:id="rId3" imgW="8253286" imgH="2534496" progId="Word.Document.8">
                  <p:embed/>
                  <p:pic>
                    <p:nvPicPr>
                      <p:cNvPr id="0" name=""/>
                      <p:cNvPicPr>
                        <a:picLocks noChangeAspect="1" noChangeArrowheads="1"/>
                      </p:cNvPicPr>
                      <p:nvPr/>
                    </p:nvPicPr>
                    <p:blipFill>
                      <a:blip r:embed="rId4"/>
                      <a:srcRect/>
                      <a:stretch>
                        <a:fillRect/>
                      </a:stretch>
                    </p:blipFill>
                    <p:spPr bwMode="auto">
                      <a:xfrm>
                        <a:off x="1529954" y="2626519"/>
                        <a:ext cx="6028134" cy="184785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 of 11-18-0583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0A3E2874-852B-40F2-A72B-30C3B22A2F27}" type="slidenum">
              <a:rPr lang="en-US" smtClean="0"/>
              <a:pPr>
                <a:defRPr/>
              </a:pPr>
              <a:t>15</a:t>
            </a:fld>
            <a:endParaRPr lang="en-US" dirty="0"/>
          </a:p>
        </p:txBody>
      </p:sp>
    </p:spTree>
    <p:extLst>
      <p:ext uri="{BB962C8B-B14F-4D97-AF65-F5344CB8AC3E}">
        <p14:creationId xmlns:p14="http://schemas.microsoft.com/office/powerpoint/2010/main" val="351131349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85800" y="1426096"/>
            <a:ext cx="7772400" cy="1066800"/>
          </a:xfrm>
          <a:noFill/>
        </p:spPr>
        <p:txBody>
          <a:bodyPr/>
          <a:lstStyle/>
          <a:p>
            <a:r>
              <a:rPr lang="en-GB" dirty="0"/>
              <a:t>802.24 Vertical Applications </a:t>
            </a:r>
            <a:br>
              <a:rPr lang="en-GB" dirty="0"/>
            </a:br>
            <a:r>
              <a:rPr lang="en-GB" dirty="0"/>
              <a:t>Technical Advisory Group</a:t>
            </a:r>
            <a:br>
              <a:rPr lang="en-GB" dirty="0"/>
            </a:br>
            <a:r>
              <a:rPr lang="en-GB" dirty="0"/>
              <a:t>Liaison Report</a:t>
            </a:r>
          </a:p>
        </p:txBody>
      </p:sp>
      <p:sp>
        <p:nvSpPr>
          <p:cNvPr id="1031" name="Rectangle 4"/>
          <p:cNvSpPr>
            <a:spLocks noGrp="1" noChangeArrowheads="1"/>
          </p:cNvSpPr>
          <p:nvPr>
            <p:ph idx="1"/>
          </p:nvPr>
        </p:nvSpPr>
        <p:spPr>
          <a:xfrm>
            <a:off x="685800" y="3284984"/>
            <a:ext cx="7772400" cy="2811016"/>
          </a:xfrm>
          <a:noFill/>
        </p:spPr>
        <p:txBody>
          <a:bodyPr/>
          <a:lstStyle/>
          <a:p>
            <a:pPr algn="ctr">
              <a:buFontTx/>
              <a:buNone/>
            </a:pPr>
            <a:r>
              <a:rPr lang="en-GB" sz="2000" dirty="0"/>
              <a:t>Date:</a:t>
            </a:r>
            <a:r>
              <a:rPr lang="en-GB" sz="2000" b="0" dirty="0"/>
              <a:t> 2018-03-08</a:t>
            </a:r>
          </a:p>
        </p:txBody>
      </p:sp>
      <p:graphicFrame>
        <p:nvGraphicFramePr>
          <p:cNvPr id="1026" name="Object 5"/>
          <p:cNvGraphicFramePr>
            <a:graphicFrameLocks noChangeAspect="1"/>
          </p:cNvGraphicFramePr>
          <p:nvPr>
            <p:extLst/>
          </p:nvPr>
        </p:nvGraphicFramePr>
        <p:xfrm>
          <a:off x="658813" y="3985220"/>
          <a:ext cx="8237537" cy="2324100"/>
        </p:xfrm>
        <a:graphic>
          <a:graphicData uri="http://schemas.openxmlformats.org/presentationml/2006/ole">
            <mc:AlternateContent xmlns:mc="http://schemas.openxmlformats.org/markup-compatibility/2006">
              <mc:Choice xmlns:v="urn:schemas-microsoft-com:vml" Requires="v">
                <p:oleObj spid="_x0000_s17425"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755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a:t>Author:</a:t>
            </a:r>
            <a:endParaRPr lang="en-GB" sz="2000" dirty="0"/>
          </a:p>
        </p:txBody>
      </p:sp>
      <p:sp>
        <p:nvSpPr>
          <p:cNvPr id="2" name="Footer Placeholder 1"/>
          <p:cNvSpPr>
            <a:spLocks noGrp="1"/>
          </p:cNvSpPr>
          <p:nvPr>
            <p:ph type="ftr" sz="quarter" idx="11"/>
          </p:nvPr>
        </p:nvSpPr>
        <p:spPr/>
        <p:txBody>
          <a:bodyPr/>
          <a:lstStyle/>
          <a:p>
            <a:pPr>
              <a:defRPr/>
            </a:pPr>
            <a:r>
              <a:rPr lang="en-GB" smtClean="0"/>
              <a:t>Adrian Stephens, Intel Corporation</a:t>
            </a:r>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 of 11-18-0588 by Tim Godfrey, EPRI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150</a:t>
            </a:fld>
            <a:endParaRPr lang="en-US"/>
          </a:p>
        </p:txBody>
      </p:sp>
    </p:spTree>
    <p:extLst>
      <p:ext uri="{BB962C8B-B14F-4D97-AF65-F5344CB8AC3E}">
        <p14:creationId xmlns:p14="http://schemas.microsoft.com/office/powerpoint/2010/main" val="110990437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640"/>
            <a:ext cx="7772400" cy="4471696"/>
          </a:xfrm>
        </p:spPr>
        <p:txBody>
          <a:bodyPr>
            <a:normAutofit fontScale="85000" lnSpcReduction="10000"/>
          </a:bodyPr>
          <a:lstStyle/>
          <a:p>
            <a:r>
              <a:rPr lang="en-US" dirty="0"/>
              <a:t>802.24 TAG Contribution</a:t>
            </a:r>
          </a:p>
          <a:p>
            <a:pPr lvl="1"/>
            <a:r>
              <a:rPr lang="en-US" dirty="0"/>
              <a:t>Presentation of “Omniran-18-0027r0-P802.1CF for vertical applications”</a:t>
            </a:r>
          </a:p>
          <a:p>
            <a:r>
              <a:rPr lang="en-US" dirty="0"/>
              <a:t>802.24.1 Smart Grid Task Group</a:t>
            </a:r>
          </a:p>
          <a:p>
            <a:pPr lvl="1"/>
            <a:r>
              <a:rPr lang="en-US" dirty="0"/>
              <a:t>Editing of Liaison Response to IEEE PES Power Systems Communications and Cyber-Security Committee Task Force S6: "Standards for integrating Home Automation IoT to Power Utilities Communication Systems”</a:t>
            </a:r>
          </a:p>
          <a:p>
            <a:pPr lvl="2"/>
            <a:r>
              <a:rPr lang="en-US"/>
              <a:t>Updated </a:t>
            </a:r>
            <a:r>
              <a:rPr lang="en-US" dirty="0"/>
              <a:t>response saved in 802.24 private area – To be forwarded back to S6 in April</a:t>
            </a:r>
          </a:p>
          <a:p>
            <a:r>
              <a:rPr lang="en-US" dirty="0"/>
              <a:t>802.24.2 IoT Task Group</a:t>
            </a:r>
          </a:p>
          <a:p>
            <a:pPr lvl="1"/>
            <a:r>
              <a:rPr lang="en-US" dirty="0"/>
              <a:t>Presentation of “24-18-0011r0-IoT-SPE-applications-white-paper” on Single Pair Ethernet</a:t>
            </a:r>
          </a:p>
          <a:p>
            <a:pPr lvl="1"/>
            <a:endParaRPr lang="en-US" dirty="0"/>
          </a:p>
          <a:p>
            <a:pPr algn="just"/>
            <a:r>
              <a:rPr lang="en-US" dirty="0"/>
              <a:t>March 2018 Agenda: 		</a:t>
            </a:r>
            <a:r>
              <a:rPr lang="en-US" dirty="0">
                <a:solidFill>
                  <a:srgbClr val="002060"/>
                </a:solidFill>
                <a:hlinkClick r:id="rId2"/>
              </a:rPr>
              <a:t>24-18-0006r2</a:t>
            </a:r>
            <a:endParaRPr lang="en-US" dirty="0">
              <a:solidFill>
                <a:srgbClr val="002060"/>
              </a:solidFill>
            </a:endParaRPr>
          </a:p>
          <a:p>
            <a:r>
              <a:rPr lang="en-US" dirty="0"/>
              <a:t>Closing Report 		</a:t>
            </a:r>
            <a:r>
              <a:rPr lang="en-US" dirty="0">
                <a:hlinkClick r:id="rId3"/>
              </a:rPr>
              <a:t>24-18-0007r1</a:t>
            </a:r>
            <a:endParaRPr lang="en-US" dirty="0"/>
          </a:p>
          <a:p>
            <a:r>
              <a:rPr lang="en-US" dirty="0"/>
              <a:t>Minutes			24-18-0010r0</a:t>
            </a:r>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grpSp>
        <p:nvGrpSpPr>
          <p:cNvPr id="13" name="Group 12">
            <a:extLst>
              <a:ext uri="{FF2B5EF4-FFF2-40B4-BE49-F238E27FC236}">
                <a16:creationId xmlns="" xmlns:a16="http://schemas.microsoft.com/office/drawing/2014/main" id="{6D063D36-5E48-4AA4-ACDF-2E0C987640A1}"/>
              </a:ext>
            </a:extLst>
          </p:cNvPr>
          <p:cNvGrpSpPr/>
          <p:nvPr/>
        </p:nvGrpSpPr>
        <p:grpSpPr>
          <a:xfrm>
            <a:off x="1763688" y="764704"/>
            <a:ext cx="5398368" cy="936104"/>
            <a:chOff x="827584" y="1412776"/>
            <a:chExt cx="7704856" cy="1440160"/>
          </a:xfrm>
        </p:grpSpPr>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1" dirty="0"/>
                <a:t>802.24 Vertical Applications TAG</a:t>
              </a:r>
              <a:endParaRPr kumimoji="0" lang="en-US" sz="1800" b="1" i="0" u="none" strike="noStrike" cap="none" normalizeH="0" baseline="0" dirty="0">
                <a:ln>
                  <a:noFill/>
                </a:ln>
                <a:solidFill>
                  <a:schemeClr val="tx1"/>
                </a:solidFill>
                <a:effectLst/>
              </a:endParaRP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400" dirty="0"/>
                <a:t>802.24.1 Smart Grid TG</a:t>
              </a:r>
              <a:endParaRPr kumimoji="0" lang="en-US" sz="1400" b="0" i="0" u="none" strike="noStrike" cap="none" normalizeH="0" baseline="0" dirty="0">
                <a:ln>
                  <a:noFill/>
                </a:ln>
                <a:solidFill>
                  <a:schemeClr val="tx1"/>
                </a:solidFill>
                <a:effectLst/>
              </a:endParaRPr>
            </a:p>
          </p:txBody>
        </p:sp>
        <p:sp>
          <p:nvSpPr>
            <p:cNvPr id="8" name="Rectangle 7"/>
            <p:cNvSpPr/>
            <p:nvPr/>
          </p:nvSpPr>
          <p:spPr bwMode="auto">
            <a:xfrm>
              <a:off x="478802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400" dirty="0"/>
                <a:t>802.24.2 IoT TG</a:t>
              </a: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gr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 of 11-18-0588 by Tim Godfrey, EPRI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4"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151</a:t>
            </a:fld>
            <a:endParaRPr lang="en-US"/>
          </a:p>
        </p:txBody>
      </p:sp>
    </p:spTree>
    <p:extLst>
      <p:ext uri="{BB962C8B-B14F-4D97-AF65-F5344CB8AC3E}">
        <p14:creationId xmlns:p14="http://schemas.microsoft.com/office/powerpoint/2010/main" val="35175165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IEEE 802.1 </a:t>
            </a:r>
            <a:r>
              <a:rPr lang="en-US" dirty="0" err="1"/>
              <a:t>OmniRAN</a:t>
            </a:r>
            <a:r>
              <a:rPr lang="en-US" dirty="0"/>
              <a:t> TG Status Report</a:t>
            </a:r>
            <a:br>
              <a:rPr lang="en-US" dirty="0"/>
            </a:br>
            <a:r>
              <a:rPr lang="en-US" dirty="0"/>
              <a:t>to IEEE 802 WGs</a:t>
            </a:r>
            <a:endParaRPr lang="en-GB" dirty="0"/>
          </a:p>
        </p:txBody>
      </p:sp>
      <p:sp>
        <p:nvSpPr>
          <p:cNvPr id="3074" name="Rectangle 2"/>
          <p:cNvSpPr>
            <a:spLocks noGrp="1" noChangeArrowheads="1"/>
          </p:cNvSpPr>
          <p:nvPr>
            <p:ph type="body" idx="1"/>
          </p:nvPr>
        </p:nvSpPr>
        <p:spPr>
          <a:xfrm>
            <a:off x="685800" y="2276872"/>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2018-03-08</a:t>
            </a:r>
          </a:p>
        </p:txBody>
      </p:sp>
      <p:graphicFrame>
        <p:nvGraphicFramePr>
          <p:cNvPr id="3075" name="Object 3"/>
          <p:cNvGraphicFramePr>
            <a:graphicFrameLocks noChangeAspect="1"/>
          </p:cNvGraphicFramePr>
          <p:nvPr>
            <p:extLst/>
          </p:nvPr>
        </p:nvGraphicFramePr>
        <p:xfrm>
          <a:off x="508000" y="3616722"/>
          <a:ext cx="8156575" cy="1327150"/>
        </p:xfrm>
        <a:graphic>
          <a:graphicData uri="http://schemas.openxmlformats.org/presentationml/2006/ole">
            <mc:AlternateContent xmlns:mc="http://schemas.openxmlformats.org/markup-compatibility/2006">
              <mc:Choice xmlns:v="urn:schemas-microsoft-com:vml" Requires="v">
                <p:oleObj spid="_x0000_s18449" name="Document" r:id="rId4" imgW="8255000" imgH="1346200" progId="Word.Document.8">
                  <p:embed/>
                </p:oleObj>
              </mc:Choice>
              <mc:Fallback>
                <p:oleObj name="Document" r:id="rId4" imgW="8255000" imgH="1346200" progId="Word.Document.8">
                  <p:embed/>
                  <p:pic>
                    <p:nvPicPr>
                      <p:cNvPr id="0" name=""/>
                      <p:cNvPicPr>
                        <a:picLocks noChangeAspect="1" noChangeArrowheads="1"/>
                      </p:cNvPicPr>
                      <p:nvPr/>
                    </p:nvPicPr>
                    <p:blipFill>
                      <a:blip r:embed="rId5"/>
                      <a:srcRect/>
                      <a:stretch>
                        <a:fillRect/>
                      </a:stretch>
                    </p:blipFill>
                    <p:spPr bwMode="auto">
                      <a:xfrm>
                        <a:off x="508000" y="3616722"/>
                        <a:ext cx="8156575" cy="1327150"/>
                      </a:xfrm>
                      <a:prstGeom prst="rect">
                        <a:avLst/>
                      </a:prstGeom>
                      <a:noFill/>
                      <a:extLst>
                        <a:ext uri="{909E8E84-426E-40dd-AFC4-6F175D3DCCD1}">
                          <a14:hiddenFill xmlns=""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2692797"/>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11-18-0593 by Max Riegel, Nokia Bell Labs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152</a:t>
            </a:fld>
            <a:endParaRPr lang="en-US"/>
          </a:p>
        </p:txBody>
      </p:sp>
    </p:spTree>
    <p:extLst>
      <p:ext uri="{BB962C8B-B14F-4D97-AF65-F5344CB8AC3E}">
        <p14:creationId xmlns:p14="http://schemas.microsoft.com/office/powerpoint/2010/main" val="198039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 802.1 OmniRAN TG Resources</a:t>
            </a:r>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err="1"/>
              <a:t>OmniRAN</a:t>
            </a:r>
            <a:r>
              <a:rPr lang="en-US" dirty="0"/>
              <a:t> TG page reflecting its status and achievements</a:t>
            </a:r>
          </a:p>
          <a:p>
            <a:pPr marL="800100" lvl="1" indent="-342900">
              <a:buFont typeface="Arial" panose="020B0604020202020204" pitchFamily="34" charset="0"/>
              <a:buChar char="•"/>
            </a:pPr>
            <a:r>
              <a:rPr lang="en-US" dirty="0">
                <a:hlinkClick r:id="rId2"/>
              </a:rPr>
              <a:t>https://1.ieee802.org/omniran/</a:t>
            </a:r>
            <a:endParaRPr lang="en-US" dirty="0"/>
          </a:p>
          <a:p>
            <a:pPr marL="800100" lvl="1" indent="-342900">
              <a:buFont typeface="Arial" panose="020B0604020202020204" pitchFamily="34" charset="0"/>
              <a:buChar char="•"/>
            </a:pPr>
            <a:r>
              <a:rPr lang="en-US" dirty="0"/>
              <a:t>Also showing meeting announcements and conference call dial-in information</a:t>
            </a:r>
          </a:p>
          <a:p>
            <a:pPr>
              <a:buFont typeface="Arial" panose="020B0604020202020204" pitchFamily="34" charset="0"/>
              <a:buChar char="•"/>
            </a:pPr>
            <a:r>
              <a:rPr lang="en-US" dirty="0" err="1"/>
              <a:t>OmniRAN</a:t>
            </a:r>
            <a:r>
              <a:rPr lang="en-US" dirty="0"/>
              <a:t> </a:t>
            </a:r>
            <a:r>
              <a:rPr lang="en-US" dirty="0" err="1"/>
              <a:t>filespace</a:t>
            </a:r>
            <a:r>
              <a:rPr lang="en-US" dirty="0"/>
              <a:t> on mentor is used for contributions and meeting documents</a:t>
            </a:r>
          </a:p>
          <a:p>
            <a:pPr marL="800100" lvl="1" indent="-342900">
              <a:buFont typeface="Arial" panose="020B0604020202020204" pitchFamily="34" charset="0"/>
              <a:buChar char="•"/>
            </a:pPr>
            <a:r>
              <a:rPr lang="en-US" dirty="0">
                <a:hlinkClick r:id="rId3"/>
              </a:rPr>
              <a:t>https://mentor.ieee.org/omniran/documents</a:t>
            </a:r>
            <a:endParaRPr lang="en-US" dirty="0"/>
          </a:p>
          <a:p>
            <a:pPr>
              <a:buFont typeface="Arial" panose="020B0604020202020204" pitchFamily="34" charset="0"/>
              <a:buChar char="•"/>
            </a:pPr>
            <a:r>
              <a:rPr lang="en-US" dirty="0"/>
              <a:t>Recent P802.1CF D1.0 draft is available by</a:t>
            </a:r>
          </a:p>
          <a:p>
            <a:pPr marL="800100" lvl="1" indent="-342900">
              <a:buFont typeface="Arial" panose="020B0604020202020204" pitchFamily="34" charset="0"/>
              <a:buChar char="•"/>
            </a:pPr>
            <a:r>
              <a:rPr lang="en-US" dirty="0">
                <a:hlinkClick r:id="rId4"/>
              </a:rPr>
              <a:t>http://www.ieee802.org/1/files/private/cf-drafts/d1/802-1cf-d1-0.pdf</a:t>
            </a:r>
            <a:endParaRPr lang="en-US" dirty="0"/>
          </a:p>
          <a:p>
            <a:pPr marL="1200150" lvl="2" indent="-342900">
              <a:buFont typeface="Arial" panose="020B0604020202020204" pitchFamily="34" charset="0"/>
              <a:buChar char="•"/>
            </a:pPr>
            <a:r>
              <a:rPr lang="en-US" dirty="0"/>
              <a:t>w/ 802.11 credentials</a:t>
            </a:r>
          </a:p>
          <a:p>
            <a:pPr>
              <a:buFont typeface="Arial" panose="020B0604020202020204" pitchFamily="34" charset="0"/>
              <a:buChar char="•"/>
            </a:pPr>
            <a:r>
              <a:rPr lang="en-US" dirty="0"/>
              <a:t>FYI: </a:t>
            </a:r>
            <a:r>
              <a:rPr lang="en-US" dirty="0" err="1"/>
              <a:t>OmniRAN</a:t>
            </a:r>
            <a:r>
              <a:rPr lang="en-US" dirty="0"/>
              <a:t> P802.1 PAR</a:t>
            </a:r>
          </a:p>
          <a:p>
            <a:pPr marL="800100" lvl="1" indent="-342900">
              <a:buFont typeface="Arial" panose="020B0604020202020204" pitchFamily="34" charset="0"/>
              <a:buChar char="•"/>
            </a:pPr>
            <a:r>
              <a:rPr lang="en-US" dirty="0">
                <a:hlinkClick r:id="rId5"/>
              </a:rPr>
              <a:t>https://development.standards.ieee.org/get-file/P802.1CF.pdf?t=81644900003</a:t>
            </a:r>
            <a:endParaRPr lang="en-US" dirty="0"/>
          </a:p>
        </p:txBody>
      </p:sp>
      <p:sp>
        <p:nvSpPr>
          <p:cNvPr id="7" name="Footer Placeholder 6">
            <a:extLst>
              <a:ext uri="{FF2B5EF4-FFF2-40B4-BE49-F238E27FC236}">
                <a16:creationId xmlns="" xmlns:a16="http://schemas.microsoft.com/office/drawing/2014/main" id="{C2D567DF-D343-2B48-B5F1-0CB368045244}"/>
              </a:ext>
            </a:extLst>
          </p:cNvPr>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11-18-0593 by Max Riegel, Nokia Bell Labs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153</a:t>
            </a:fld>
            <a:endParaRPr lang="en-US"/>
          </a:p>
        </p:txBody>
      </p:sp>
    </p:spTree>
    <p:extLst>
      <p:ext uri="{BB962C8B-B14F-4D97-AF65-F5344CB8AC3E}">
        <p14:creationId xmlns:p14="http://schemas.microsoft.com/office/powerpoint/2010/main" val="135682112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OmniRAN TG Achievements</a:t>
            </a:r>
            <a:br>
              <a:rPr lang="en-US"/>
            </a:br>
            <a:r>
              <a:rPr lang="en-US"/>
              <a:t>Rosemont, IL meeting, March 5th – 8th </a:t>
            </a:r>
            <a:endParaRPr lang="en-US" dirty="0"/>
          </a:p>
        </p:txBody>
      </p:sp>
      <p:sp>
        <p:nvSpPr>
          <p:cNvPr id="3" name="Content Placeholder 2"/>
          <p:cNvSpPr>
            <a:spLocks noGrp="1"/>
          </p:cNvSpPr>
          <p:nvPr>
            <p:ph idx="1"/>
          </p:nvPr>
        </p:nvSpPr>
        <p:spPr/>
        <p:txBody>
          <a:bodyPr>
            <a:normAutofit fontScale="92500" lnSpcReduction="20000"/>
          </a:bodyPr>
          <a:lstStyle/>
          <a:p>
            <a:pPr>
              <a:buFont typeface="Arial" panose="020B0604020202020204" pitchFamily="34" charset="0"/>
              <a:buChar char="•"/>
            </a:pPr>
            <a:r>
              <a:rPr lang="en-US" dirty="0"/>
              <a:t>Progressing P802.1CF</a:t>
            </a:r>
          </a:p>
          <a:p>
            <a:pPr marL="800100" lvl="1" indent="-342900">
              <a:buFont typeface="Arial" panose="020B0604020202020204" pitchFamily="34" charset="0"/>
              <a:buChar char="•"/>
            </a:pPr>
            <a:r>
              <a:rPr lang="en-US" dirty="0"/>
              <a:t>Result initial WG ballot in Jan 2018: approval 65%</a:t>
            </a:r>
          </a:p>
          <a:p>
            <a:pPr marL="800100" lvl="1" indent="-342900">
              <a:buFont typeface="Arial" panose="020B0604020202020204" pitchFamily="34" charset="0"/>
              <a:buChar char="•"/>
            </a:pPr>
            <a:r>
              <a:rPr lang="en-US" dirty="0"/>
              <a:t>D1.0 comment resolution and development of remedies proceeding</a:t>
            </a:r>
          </a:p>
          <a:p>
            <a:pPr marL="1200150" lvl="2" indent="-285750">
              <a:buFont typeface="Arial" panose="020B0604020202020204" pitchFamily="34" charset="0"/>
              <a:buChar char="•"/>
            </a:pPr>
            <a:r>
              <a:rPr lang="en-US" dirty="0"/>
              <a:t>Contributions adopted on further deployment scenarios</a:t>
            </a:r>
          </a:p>
          <a:p>
            <a:pPr marL="1200150" lvl="2" indent="-285750">
              <a:buFont typeface="Arial" panose="020B0604020202020204" pitchFamily="34" charset="0"/>
              <a:buChar char="•"/>
            </a:pPr>
            <a:r>
              <a:rPr lang="en-US" dirty="0"/>
              <a:t>Restructuring of information models and refinements of definitions</a:t>
            </a:r>
          </a:p>
          <a:p>
            <a:pPr marL="800100" lvl="1" indent="-342900">
              <a:buFont typeface="Arial" panose="020B0604020202020204" pitchFamily="34" charset="0"/>
              <a:buChar char="•"/>
            </a:pPr>
            <a:r>
              <a:rPr lang="en-US" dirty="0"/>
              <a:t>Addressing implementation issues</a:t>
            </a:r>
          </a:p>
          <a:p>
            <a:pPr marL="1200150" lvl="2" indent="-285750">
              <a:buFont typeface="Arial" panose="020B0604020202020204" pitchFamily="34" charset="0"/>
              <a:buChar char="•"/>
            </a:pPr>
            <a:r>
              <a:rPr lang="en-US" dirty="0"/>
              <a:t>Replacing content with references to other 802.1 standards</a:t>
            </a:r>
          </a:p>
          <a:p>
            <a:pPr marL="1200150" lvl="2" indent="-285750">
              <a:buFont typeface="Arial" panose="020B0604020202020204" pitchFamily="34" charset="0"/>
              <a:buChar char="•"/>
            </a:pPr>
            <a:r>
              <a:rPr lang="en-US" dirty="0"/>
              <a:t>Restructuring of chapter on softwarization</a:t>
            </a:r>
          </a:p>
          <a:p>
            <a:pPr>
              <a:buFont typeface="Arial" panose="020B0604020202020204" pitchFamily="34" charset="0"/>
              <a:buChar char="•"/>
            </a:pPr>
            <a:r>
              <a:rPr lang="en-US" dirty="0"/>
              <a:t>Estimated timeline for P802.1CF: </a:t>
            </a:r>
          </a:p>
          <a:p>
            <a:pPr marL="800100" lvl="1" indent="-342900">
              <a:buFont typeface="Arial" panose="020B0604020202020204" pitchFamily="34" charset="0"/>
              <a:buChar char="•"/>
            </a:pPr>
            <a:r>
              <a:rPr lang="en-US" dirty="0"/>
              <a:t>Sponsor Ballot potentially after Jul 2018</a:t>
            </a:r>
          </a:p>
          <a:p>
            <a:pPr>
              <a:buFont typeface="Arial" panose="020B0604020202020204" pitchFamily="34" charset="0"/>
              <a:buChar char="•"/>
            </a:pPr>
            <a:r>
              <a:rPr lang="en-US" dirty="0"/>
              <a:t>Discussion of contributions to IC NEND</a:t>
            </a:r>
          </a:p>
          <a:p>
            <a:pPr marL="800100" lvl="1" indent="-342900">
              <a:buFont typeface="Arial" panose="020B0604020202020204" pitchFamily="34" charset="0"/>
              <a:buChar char="•"/>
            </a:pPr>
            <a:r>
              <a:rPr lang="en-US" dirty="0"/>
              <a:t>Review of draft report on industrial </a:t>
            </a:r>
            <a:r>
              <a:rPr lang="en-US" dirty="0" err="1"/>
              <a:t>IoT</a:t>
            </a:r>
            <a:r>
              <a:rPr lang="en-US" dirty="0"/>
              <a:t> reviewed to provide hints adding information and revision prior to presentation to </a:t>
            </a:r>
            <a:r>
              <a:rPr lang="en-US" dirty="0" err="1"/>
              <a:t>Nendica</a:t>
            </a:r>
            <a:endParaRPr lang="en-US" dirty="0"/>
          </a:p>
        </p:txBody>
      </p:sp>
      <p:sp>
        <p:nvSpPr>
          <p:cNvPr id="9" name="Footer Placeholder 8">
            <a:extLst>
              <a:ext uri="{FF2B5EF4-FFF2-40B4-BE49-F238E27FC236}">
                <a16:creationId xmlns="" xmlns:a16="http://schemas.microsoft.com/office/drawing/2014/main" id="{0CCC9F00-9DFF-0549-81D9-ECB791A6D1EF}"/>
              </a:ext>
            </a:extLst>
          </p:cNvPr>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11-18-0593 by Max Riegel, Nokia Bell Labs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154</a:t>
            </a:fld>
            <a:endParaRPr lang="en-US"/>
          </a:p>
        </p:txBody>
      </p:sp>
    </p:spTree>
    <p:extLst>
      <p:ext uri="{BB962C8B-B14F-4D97-AF65-F5344CB8AC3E}">
        <p14:creationId xmlns:p14="http://schemas.microsoft.com/office/powerpoint/2010/main" val="164181456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Looking forward to next session in </a:t>
            </a:r>
            <a:br>
              <a:rPr lang="en-US"/>
            </a:br>
            <a:r>
              <a:rPr lang="en-US"/>
              <a:t>Pittsburgh, May 21-25, 2018</a:t>
            </a:r>
            <a:endParaRPr lang="en-US" dirty="0"/>
          </a:p>
        </p:txBody>
      </p:sp>
      <p:sp>
        <p:nvSpPr>
          <p:cNvPr id="3" name="Content Placeholder 2"/>
          <p:cNvSpPr>
            <a:spLocks noGrp="1"/>
          </p:cNvSpPr>
          <p:nvPr>
            <p:ph idx="1"/>
          </p:nvPr>
        </p:nvSpPr>
        <p:spPr>
          <a:xfrm>
            <a:off x="685800" y="1916832"/>
            <a:ext cx="7770813" cy="4616152"/>
          </a:xfrm>
        </p:spPr>
        <p:txBody>
          <a:bodyPr>
            <a:normAutofit fontScale="92500" lnSpcReduction="10000"/>
          </a:bodyPr>
          <a:lstStyle/>
          <a:p>
            <a:pPr>
              <a:buFont typeface="Arial" panose="020B0604020202020204" pitchFamily="34" charset="0"/>
              <a:buChar char="•"/>
            </a:pPr>
            <a:r>
              <a:rPr lang="en-US" dirty="0"/>
              <a:t>Envisioned topics:</a:t>
            </a:r>
          </a:p>
          <a:p>
            <a:pPr marL="800100" lvl="1" indent="-342900">
              <a:buFont typeface="Arial" panose="020B0604020202020204" pitchFamily="34" charset="0"/>
              <a:buChar char="•"/>
            </a:pPr>
            <a:r>
              <a:rPr lang="en-US" dirty="0"/>
              <a:t>Comment resolution of comments on P802.1CF D2.0</a:t>
            </a:r>
          </a:p>
          <a:p>
            <a:pPr marL="800100" lvl="1" indent="-342900">
              <a:buFont typeface="Arial" panose="020B0604020202020204" pitchFamily="34" charset="0"/>
              <a:buChar char="•"/>
            </a:pPr>
            <a:r>
              <a:rPr lang="en-US" dirty="0"/>
              <a:t>Potentially, review of intended submissions to </a:t>
            </a:r>
            <a:r>
              <a:rPr lang="en-US" dirty="0" err="1"/>
              <a:t>Nendica</a:t>
            </a:r>
            <a:endParaRPr lang="en-US" dirty="0"/>
          </a:p>
          <a:p>
            <a:pPr>
              <a:buFont typeface="Arial" panose="020B0604020202020204" pitchFamily="34" charset="0"/>
              <a:buChar char="•"/>
            </a:pPr>
            <a:r>
              <a:rPr lang="en-US" dirty="0"/>
              <a:t>Upcoming conference calls:</a:t>
            </a:r>
          </a:p>
          <a:p>
            <a:pPr marL="800100" lvl="1" indent="-342900">
              <a:buFont typeface="Arial" panose="020B0604020202020204" pitchFamily="34" charset="0"/>
              <a:buChar char="•"/>
            </a:pPr>
            <a:r>
              <a:rPr lang="en-US" dirty="0"/>
              <a:t>March 20th , 0930AM ET </a:t>
            </a:r>
          </a:p>
          <a:p>
            <a:pPr marL="1200150" lvl="2" indent="-285750">
              <a:buFont typeface="Arial" panose="020B0604020202020204" pitchFamily="34" charset="0"/>
              <a:buChar char="•"/>
            </a:pPr>
            <a:r>
              <a:rPr lang="en-US" dirty="0"/>
              <a:t>Open issues of implementation of remedies</a:t>
            </a:r>
          </a:p>
          <a:p>
            <a:pPr marL="1200150" lvl="2" indent="-285750">
              <a:buFont typeface="Arial" panose="020B0604020202020204" pitchFamily="34" charset="0"/>
              <a:buChar char="•"/>
            </a:pPr>
            <a:r>
              <a:rPr lang="en-US" dirty="0"/>
              <a:t>Review of information model revision (Clause 8.1)</a:t>
            </a:r>
          </a:p>
          <a:p>
            <a:pPr marL="800100" lvl="1" indent="-342900">
              <a:buFont typeface="Arial" panose="020B0604020202020204" pitchFamily="34" charset="0"/>
              <a:buChar char="•"/>
            </a:pPr>
            <a:r>
              <a:rPr lang="en-US" dirty="0"/>
              <a:t>April 3rd , 0930AM ET </a:t>
            </a:r>
          </a:p>
          <a:p>
            <a:pPr marL="1200150" lvl="2" indent="-285750">
              <a:buFont typeface="Arial" panose="020B0604020202020204" pitchFamily="34" charset="0"/>
              <a:buChar char="•"/>
            </a:pPr>
            <a:r>
              <a:rPr lang="en-US" dirty="0"/>
              <a:t>Review of revisions to clauses 7.1, 7.7, and 7.8</a:t>
            </a:r>
          </a:p>
          <a:p>
            <a:pPr marL="1200150" lvl="2" indent="-285750">
              <a:buFont typeface="Arial" panose="020B0604020202020204" pitchFamily="34" charset="0"/>
              <a:buChar char="•"/>
            </a:pPr>
            <a:r>
              <a:rPr lang="en-US" dirty="0"/>
              <a:t>Preparation of swapping figures to .</a:t>
            </a:r>
            <a:r>
              <a:rPr lang="en-US" dirty="0" err="1"/>
              <a:t>svg</a:t>
            </a:r>
            <a:endParaRPr lang="en-US" dirty="0"/>
          </a:p>
          <a:p>
            <a:pPr marL="800100" lvl="1" indent="-342900">
              <a:buFont typeface="Arial" panose="020B0604020202020204" pitchFamily="34" charset="0"/>
              <a:buChar char="•"/>
            </a:pPr>
            <a:r>
              <a:rPr lang="en-US" dirty="0"/>
              <a:t>April 13th, 0930AM ET</a:t>
            </a:r>
          </a:p>
          <a:p>
            <a:pPr marL="1200150" lvl="2" indent="-285750">
              <a:buFont typeface="Arial" panose="020B0604020202020204" pitchFamily="34" charset="0"/>
              <a:buChar char="•"/>
            </a:pPr>
            <a:r>
              <a:rPr lang="en-US" dirty="0"/>
              <a:t>Final review of D2.0 in preparation of WG ballot</a:t>
            </a:r>
          </a:p>
          <a:p>
            <a:pPr>
              <a:buFont typeface="Arial" panose="020B0604020202020204" pitchFamily="34" charset="0"/>
              <a:buChar char="•"/>
            </a:pPr>
            <a:r>
              <a:rPr lang="en-US" dirty="0"/>
              <a:t>Next WG ballot:</a:t>
            </a:r>
          </a:p>
          <a:p>
            <a:pPr marL="800100" lvl="1" indent="-342900">
              <a:buFont typeface="Arial" panose="020B0604020202020204" pitchFamily="34" charset="0"/>
              <a:buChar char="•"/>
            </a:pPr>
            <a:r>
              <a:rPr lang="en-US" dirty="0"/>
              <a:t>Start latest at April 18th with closure on May 19th</a:t>
            </a:r>
          </a:p>
        </p:txBody>
      </p:sp>
      <p:sp>
        <p:nvSpPr>
          <p:cNvPr id="9" name="Footer Placeholder 8">
            <a:extLst>
              <a:ext uri="{FF2B5EF4-FFF2-40B4-BE49-F238E27FC236}">
                <a16:creationId xmlns="" xmlns:a16="http://schemas.microsoft.com/office/drawing/2014/main" id="{652E7503-5CBB-8D43-91B6-850203E28566}"/>
              </a:ext>
            </a:extLst>
          </p:cNvPr>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11-18-0593 by Max Riegel, Nokia Bell Labs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155</a:t>
            </a:fld>
            <a:endParaRPr lang="en-US"/>
          </a:p>
        </p:txBody>
      </p:sp>
    </p:spTree>
    <p:extLst>
      <p:ext uri="{BB962C8B-B14F-4D97-AF65-F5344CB8AC3E}">
        <p14:creationId xmlns:p14="http://schemas.microsoft.com/office/powerpoint/2010/main" val="155514093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53" name="Rectangle 2"/>
          <p:cNvSpPr>
            <a:spLocks noGrp="1" noChangeArrowheads="1"/>
          </p:cNvSpPr>
          <p:nvPr>
            <p:ph type="title"/>
          </p:nvPr>
        </p:nvSpPr>
        <p:spPr>
          <a:noFill/>
        </p:spPr>
        <p:txBody>
          <a:bodyPr/>
          <a:lstStyle/>
          <a:p>
            <a:r>
              <a:rPr lang="en-US" dirty="0" smtClean="0"/>
              <a:t>IEEE 802.11-IETF Liaison Report</a:t>
            </a:r>
          </a:p>
        </p:txBody>
      </p:sp>
      <p:sp>
        <p:nvSpPr>
          <p:cNvPr id="2054" name="Rectangle 6"/>
          <p:cNvSpPr>
            <a:spLocks noGrp="1" noChangeArrowheads="1"/>
          </p:cNvSpPr>
          <p:nvPr>
            <p:ph type="body" idx="1"/>
          </p:nvPr>
        </p:nvSpPr>
        <p:spPr>
          <a:xfrm>
            <a:off x="685800" y="1524000"/>
            <a:ext cx="7772400" cy="381000"/>
          </a:xfrm>
          <a:noFill/>
        </p:spPr>
        <p:txBody>
          <a:bodyPr/>
          <a:lstStyle/>
          <a:p>
            <a:pPr algn="ctr">
              <a:lnSpc>
                <a:spcPct val="90000"/>
              </a:lnSpc>
              <a:buFontTx/>
              <a:buNone/>
            </a:pPr>
            <a:r>
              <a:rPr lang="en-US" sz="2000" dirty="0" smtClean="0"/>
              <a:t>Date:</a:t>
            </a:r>
            <a:r>
              <a:rPr lang="en-US" sz="2000" b="0" dirty="0" smtClean="0"/>
              <a:t> 2018-03-07</a:t>
            </a:r>
          </a:p>
        </p:txBody>
      </p:sp>
      <p:graphicFrame>
        <p:nvGraphicFramePr>
          <p:cNvPr id="2055" name="Object 11"/>
          <p:cNvGraphicFramePr>
            <a:graphicFrameLocks noChangeAspect="1"/>
          </p:cNvGraphicFramePr>
          <p:nvPr>
            <p:extLst/>
          </p:nvPr>
        </p:nvGraphicFramePr>
        <p:xfrm>
          <a:off x="531813" y="2286000"/>
          <a:ext cx="8186737" cy="2530475"/>
        </p:xfrm>
        <a:graphic>
          <a:graphicData uri="http://schemas.openxmlformats.org/presentationml/2006/ole">
            <mc:AlternateContent xmlns:mc="http://schemas.openxmlformats.org/markup-compatibility/2006">
              <mc:Choice xmlns:v="urn:schemas-microsoft-com:vml" Requires="v">
                <p:oleObj spid="_x0000_s19473" name="Document" r:id="rId4" imgW="8257888" imgH="2550332" progId="Word.Document.8">
                  <p:embed/>
                </p:oleObj>
              </mc:Choice>
              <mc:Fallback>
                <p:oleObj name="Document" r:id="rId4" imgW="8257888" imgH="2550332" progId="Word.Document.8">
                  <p:embed/>
                  <p:pic>
                    <p:nvPicPr>
                      <p:cNvPr id="0" name=""/>
                      <p:cNvPicPr>
                        <a:picLocks noChangeAspect="1" noChangeArrowheads="1"/>
                      </p:cNvPicPr>
                      <p:nvPr/>
                    </p:nvPicPr>
                    <p:blipFill>
                      <a:blip r:embed="rId5"/>
                      <a:srcRect/>
                      <a:stretch>
                        <a:fillRect/>
                      </a:stretch>
                    </p:blipFill>
                    <p:spPr bwMode="auto">
                      <a:xfrm>
                        <a:off x="531813" y="2286000"/>
                        <a:ext cx="8186737" cy="253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156</a:t>
            </a:fld>
            <a:endParaRPr lang="en-US"/>
          </a:p>
        </p:txBody>
      </p:sp>
    </p:spTree>
    <p:extLst>
      <p:ext uri="{BB962C8B-B14F-4D97-AF65-F5344CB8AC3E}">
        <p14:creationId xmlns:p14="http://schemas.microsoft.com/office/powerpoint/2010/main" val="213762241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	This presentation contains the IEEE 802.11 – IETF liaison report for March </a:t>
            </a:r>
            <a:r>
              <a:rPr lang="en-US" dirty="0"/>
              <a:t>2018.</a:t>
            </a:r>
            <a:endParaRPr lang="en-US"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157</a:t>
            </a:fld>
            <a:endParaRPr lang="en-US"/>
          </a:p>
        </p:txBody>
      </p:sp>
    </p:spTree>
    <p:extLst>
      <p:ext uri="{BB962C8B-B14F-4D97-AF65-F5344CB8AC3E}">
        <p14:creationId xmlns:p14="http://schemas.microsoft.com/office/powerpoint/2010/main" val="323230990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5" name="Rectangle 2"/>
          <p:cNvSpPr>
            <a:spLocks noGrp="1" noChangeArrowheads="1"/>
          </p:cNvSpPr>
          <p:nvPr>
            <p:ph type="title"/>
          </p:nvPr>
        </p:nvSpPr>
        <p:spPr>
          <a:noFill/>
        </p:spPr>
        <p:txBody>
          <a:bodyPr/>
          <a:lstStyle/>
          <a:p>
            <a:r>
              <a:rPr lang="en-US" dirty="0" smtClean="0"/>
              <a:t>IETF Meetings</a:t>
            </a:r>
          </a:p>
        </p:txBody>
      </p:sp>
      <p:sp>
        <p:nvSpPr>
          <p:cNvPr id="20486" name="Rectangle 3"/>
          <p:cNvSpPr>
            <a:spLocks noGrp="1" noChangeArrowheads="1"/>
          </p:cNvSpPr>
          <p:nvPr>
            <p:ph type="body" idx="1"/>
          </p:nvPr>
        </p:nvSpPr>
        <p:spPr>
          <a:xfrm>
            <a:off x="685800" y="1524000"/>
            <a:ext cx="7848600" cy="5029200"/>
          </a:xfrm>
          <a:noFill/>
        </p:spPr>
        <p:txBody>
          <a:bodyPr/>
          <a:lstStyle/>
          <a:p>
            <a:r>
              <a:rPr lang="en-US" dirty="0" smtClean="0"/>
              <a:t>Upcoming Meetings:</a:t>
            </a:r>
          </a:p>
          <a:p>
            <a:pPr lvl="1"/>
            <a:r>
              <a:rPr lang="en-US" dirty="0" smtClean="0"/>
              <a:t>March 18-23, 2018 – London</a:t>
            </a:r>
          </a:p>
          <a:p>
            <a:pPr lvl="1"/>
            <a:r>
              <a:rPr lang="en-US" dirty="0" smtClean="0"/>
              <a:t>July 14-20, </a:t>
            </a:r>
            <a:r>
              <a:rPr lang="en-US" dirty="0"/>
              <a:t>2018 –  </a:t>
            </a:r>
            <a:r>
              <a:rPr lang="en-US" dirty="0" smtClean="0"/>
              <a:t>Montreal</a:t>
            </a:r>
          </a:p>
          <a:p>
            <a:pPr lvl="1"/>
            <a:r>
              <a:rPr lang="en-US" dirty="0" smtClean="0"/>
              <a:t>November 3-9, 2018 – Bangkok</a:t>
            </a:r>
          </a:p>
          <a:p>
            <a:pPr lvl="1"/>
            <a:r>
              <a:rPr lang="en-US" dirty="0" smtClean="0"/>
              <a:t>March 23-29, 2019 - Prague</a:t>
            </a:r>
          </a:p>
          <a:p>
            <a:r>
              <a:rPr lang="en-US" dirty="0" smtClean="0">
                <a:hlinkClick r:id="rId3"/>
              </a:rPr>
              <a:t>http://www.ietf.org</a:t>
            </a:r>
            <a:endParaRPr lang="en-US" dirty="0" smtClean="0"/>
          </a:p>
          <a:p>
            <a:pPr lvl="1"/>
            <a:r>
              <a:rPr lang="en-US" dirty="0" smtClean="0"/>
              <a:t>Newcomer training: </a:t>
            </a:r>
            <a:r>
              <a:rPr lang="en-US" u="sng" dirty="0">
                <a:hlinkClick r:id="rId4"/>
              </a:rPr>
              <a:t>https://www.ietf.org/edu/process-oriented-tutorials.html#newcomers</a:t>
            </a:r>
            <a:r>
              <a:rPr lang="en-US" dirty="0"/>
              <a:t> </a:t>
            </a:r>
          </a:p>
          <a:p>
            <a:pPr lvl="1"/>
            <a:r>
              <a:rPr lang="en-US" sz="1800" dirty="0" smtClean="0"/>
              <a:t>April 2016: Wireless </a:t>
            </a:r>
            <a:r>
              <a:rPr lang="en-US" sz="1800" dirty="0"/>
              <a:t>Tutorial (Donald Eastlake), 802.11 &amp; 802.15 tutorials (Dorothy Stanley, Charlie </a:t>
            </a:r>
            <a:r>
              <a:rPr lang="en-US" sz="1800" dirty="0" smtClean="0"/>
              <a:t>Perkins), see 11-16/500, July 2016: Pat Thaler &amp; Juan Carlos </a:t>
            </a:r>
            <a:r>
              <a:rPr lang="en-US" sz="1800" dirty="0"/>
              <a:t>– 802.1E (Privacy Considerations) and 802.c (Local MAC address usage) </a:t>
            </a:r>
            <a:r>
              <a:rPr lang="en-US" dirty="0" smtClean="0">
                <a:hlinkClick r:id="rId5"/>
              </a:rPr>
              <a:t>https</a:t>
            </a:r>
            <a:r>
              <a:rPr lang="en-US" dirty="0">
                <a:hlinkClick r:id="rId5"/>
              </a:rPr>
              <a:t>://</a:t>
            </a:r>
            <a:r>
              <a:rPr lang="en-US" dirty="0" smtClean="0">
                <a:hlinkClick r:id="rId5"/>
              </a:rPr>
              <a:t>www.ietf.org/edu/tutorials.html</a:t>
            </a:r>
            <a:r>
              <a:rPr lang="en-US" dirty="0" smtClean="0"/>
              <a:t> </a:t>
            </a:r>
          </a:p>
          <a:p>
            <a:pPr lvl="1"/>
            <a:r>
              <a:rPr lang="en-US" dirty="0">
                <a:hlinkClick r:id="rId6"/>
              </a:rPr>
              <a:t>http://tools.ietf.org/dailydose</a:t>
            </a:r>
            <a:r>
              <a:rPr lang="en-US" dirty="0" smtClean="0">
                <a:hlinkClick r:id="rId6"/>
              </a:rPr>
              <a:t>/</a:t>
            </a:r>
            <a:r>
              <a:rPr lang="en-US"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158</a:t>
            </a:fld>
            <a:endParaRPr lang="en-US"/>
          </a:p>
        </p:txBody>
      </p:sp>
    </p:spTree>
    <p:extLst>
      <p:ext uri="{BB962C8B-B14F-4D97-AF65-F5344CB8AC3E}">
        <p14:creationId xmlns:p14="http://schemas.microsoft.com/office/powerpoint/2010/main" val="2694679515"/>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IETF- IEEE 802 Liaison Activity - 1  </a:t>
            </a:r>
          </a:p>
        </p:txBody>
      </p:sp>
      <p:sp>
        <p:nvSpPr>
          <p:cNvPr id="113667" name="Rectangle 3"/>
          <p:cNvSpPr>
            <a:spLocks noGrp="1" noChangeArrowheads="1"/>
          </p:cNvSpPr>
          <p:nvPr>
            <p:ph type="body" idx="1"/>
          </p:nvPr>
        </p:nvSpPr>
        <p:spPr>
          <a:xfrm>
            <a:off x="685800" y="1524000"/>
            <a:ext cx="8153400" cy="4876800"/>
          </a:xfrm>
        </p:spPr>
        <p:txBody>
          <a:bodyPr/>
          <a:lstStyle/>
          <a:p>
            <a:pPr marL="0" indent="0">
              <a:lnSpc>
                <a:spcPct val="80000"/>
              </a:lnSpc>
              <a:buFontTx/>
              <a:buNone/>
              <a:defRPr/>
            </a:pPr>
            <a:endParaRPr lang="en-US" sz="900" dirty="0" smtClean="0"/>
          </a:p>
          <a:p>
            <a:pPr>
              <a:lnSpc>
                <a:spcPct val="80000"/>
              </a:lnSpc>
              <a:defRPr/>
            </a:pPr>
            <a:r>
              <a:rPr lang="en-US" sz="2000" dirty="0" smtClean="0"/>
              <a:t>Joint meetings, agenda and presentations</a:t>
            </a:r>
          </a:p>
          <a:p>
            <a:pPr lvl="1">
              <a:lnSpc>
                <a:spcPct val="80000"/>
              </a:lnSpc>
              <a:defRPr/>
            </a:pPr>
            <a:r>
              <a:rPr lang="en-US" sz="1600" dirty="0" smtClean="0">
                <a:hlinkClick r:id="rId3"/>
              </a:rPr>
              <a:t>http://www.iab.org/activities/joint-activities/iab-ieee-coordination/</a:t>
            </a:r>
            <a:endParaRPr lang="en-US" sz="1600" dirty="0"/>
          </a:p>
          <a:p>
            <a:pPr lvl="1">
              <a:lnSpc>
                <a:spcPct val="80000"/>
              </a:lnSpc>
              <a:defRPr/>
            </a:pPr>
            <a:r>
              <a:rPr lang="en-US" sz="1600" dirty="0" smtClean="0"/>
              <a:t>Agenda topics included: YANG Models, Low Latency, Time Sensitive Networking/DETNET, </a:t>
            </a:r>
            <a:r>
              <a:rPr lang="en-US" sz="1600" dirty="0" err="1" smtClean="0"/>
              <a:t>FlexE</a:t>
            </a:r>
            <a:r>
              <a:rPr lang="en-US" sz="1600" dirty="0" smtClean="0"/>
              <a:t>, </a:t>
            </a:r>
            <a:r>
              <a:rPr lang="en-US" sz="1600" dirty="0"/>
              <a:t>Networking Slicing, 48-bit and 64-bit MAC addresses </a:t>
            </a:r>
            <a:r>
              <a:rPr lang="en-US" sz="1600" dirty="0" smtClean="0"/>
              <a:t>interworking, 5G</a:t>
            </a:r>
          </a:p>
          <a:p>
            <a:pPr lvl="1">
              <a:lnSpc>
                <a:spcPct val="80000"/>
              </a:lnSpc>
              <a:defRPr/>
            </a:pPr>
            <a:r>
              <a:rPr lang="en-US" sz="1600" b="1" dirty="0" smtClean="0"/>
              <a:t>Teleconference held 2018-02-12 – no new 802.11 items</a:t>
            </a:r>
            <a:r>
              <a:rPr lang="en-US" sz="1600" dirty="0" smtClean="0"/>
              <a:t/>
            </a:r>
            <a:br>
              <a:rPr lang="en-US" sz="1600" dirty="0" smtClean="0"/>
            </a:br>
            <a:endParaRPr lang="en-US" sz="1200" dirty="0" smtClean="0"/>
          </a:p>
          <a:p>
            <a:pPr>
              <a:lnSpc>
                <a:spcPct val="80000"/>
              </a:lnSpc>
              <a:defRPr/>
            </a:pPr>
            <a:r>
              <a:rPr lang="en-US" sz="2000" dirty="0" smtClean="0"/>
              <a:t>802.11 related items </a:t>
            </a:r>
          </a:p>
          <a:p>
            <a:pPr lvl="1">
              <a:lnSpc>
                <a:spcPct val="80000"/>
              </a:lnSpc>
              <a:defRPr/>
            </a:pPr>
            <a:r>
              <a:rPr lang="en-US" sz="1600" dirty="0" smtClean="0"/>
              <a:t>Tracked: CAPWAP, one remaining experimental draft:  </a:t>
            </a:r>
            <a:r>
              <a:rPr lang="en-US" sz="1600" dirty="0" smtClean="0">
                <a:hlinkClick r:id="rId4"/>
              </a:rPr>
              <a:t>https://datatracker.ietf.org/doc/draft-ietf-opsawg-capwap-alt-tunnel/</a:t>
            </a:r>
            <a:r>
              <a:rPr lang="en-US" sz="1600" dirty="0" smtClean="0"/>
              <a:t> - in queue for publication, so </a:t>
            </a:r>
            <a:r>
              <a:rPr lang="en-US" sz="1600" b="1" dirty="0" smtClean="0"/>
              <a:t>this item is closed</a:t>
            </a:r>
          </a:p>
          <a:p>
            <a:pPr lvl="1">
              <a:lnSpc>
                <a:spcPct val="80000"/>
              </a:lnSpc>
              <a:defRPr/>
            </a:pPr>
            <a:r>
              <a:rPr lang="en-GB" sz="1600" dirty="0" smtClean="0"/>
              <a:t>Tracked: Intelligent </a:t>
            </a:r>
            <a:r>
              <a:rPr lang="en-GB" sz="1600" dirty="0"/>
              <a:t>Transportation Systems (ITS</a:t>
            </a:r>
            <a:r>
              <a:rPr lang="en-GB" sz="1600" dirty="0" smtClean="0"/>
              <a:t>)- IETF IP Wireless Access in Vehicular Environments  </a:t>
            </a:r>
            <a:r>
              <a:rPr lang="en-GB" sz="1600" dirty="0" err="1" smtClean="0">
                <a:hlinkClick r:id="rId5"/>
              </a:rPr>
              <a:t>ipwave</a:t>
            </a:r>
            <a:endParaRPr lang="en-GB" sz="1600" dirty="0" smtClean="0"/>
          </a:p>
          <a:p>
            <a:pPr lvl="1">
              <a:lnSpc>
                <a:spcPct val="80000"/>
              </a:lnSpc>
              <a:defRPr/>
            </a:pPr>
            <a:r>
              <a:rPr lang="en-GB" sz="1600" dirty="0" smtClean="0"/>
              <a:t/>
            </a:r>
            <a:br>
              <a:rPr lang="en-GB" sz="1600" dirty="0" smtClean="0"/>
            </a:br>
            <a:endParaRPr lang="en-GB" sz="1600" dirty="0" smtClean="0"/>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159</a:t>
            </a:fld>
            <a:endParaRPr lang="en-US"/>
          </a:p>
        </p:txBody>
      </p:sp>
    </p:spTree>
    <p:extLst>
      <p:ext uri="{BB962C8B-B14F-4D97-AF65-F5344CB8AC3E}">
        <p14:creationId xmlns:p14="http://schemas.microsoft.com/office/powerpoint/2010/main" val="29461803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a:xfrm>
            <a:off x="6940922" y="6475413"/>
            <a:ext cx="1603003" cy="184666"/>
          </a:xfrm>
        </p:spPr>
        <p:txBody>
          <a:bodyPr/>
          <a:lstStyle/>
          <a:p>
            <a:r>
              <a:rPr lang="en-GB" smtClean="0"/>
              <a:t>Adrian Stephens, Intel Corporation</a:t>
            </a:r>
            <a:endParaRPr lang="en-GB" dirty="0"/>
          </a:p>
        </p:txBody>
      </p:sp>
      <p:sp>
        <p:nvSpPr>
          <p:cNvPr id="5" name="TextBox 4"/>
          <p:cNvSpPr txBox="1">
            <a:spLocks noChangeArrowheads="1"/>
          </p:cNvSpPr>
          <p:nvPr/>
        </p:nvSpPr>
        <p:spPr bwMode="auto">
          <a:xfrm>
            <a:off x="1662709" y="1401069"/>
            <a:ext cx="5828110" cy="798910"/>
          </a:xfrm>
          <a:prstGeom prst="rect">
            <a:avLst/>
          </a:prstGeom>
          <a:noFill/>
          <a:ln w="9525">
            <a:noFill/>
            <a:round/>
            <a:headEnd/>
            <a:tailEnd/>
          </a:ln>
          <a:effectLst/>
        </p:spPr>
        <p:txBody>
          <a:bodyPr vert="horz" wrap="square" lIns="69120" tIns="34560" rIns="69120" bIns="3456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sz="1800" kern="0" dirty="0"/>
              <a:t>Abstract</a:t>
            </a:r>
          </a:p>
        </p:txBody>
      </p:sp>
      <p:sp>
        <p:nvSpPr>
          <p:cNvPr id="6" name="TextBox 5"/>
          <p:cNvSpPr txBox="1">
            <a:spLocks noChangeArrowheads="1"/>
          </p:cNvSpPr>
          <p:nvPr/>
        </p:nvSpPr>
        <p:spPr bwMode="auto">
          <a:xfrm>
            <a:off x="1653184" y="2372024"/>
            <a:ext cx="5828110" cy="3084910"/>
          </a:xfrm>
          <a:prstGeom prst="rect">
            <a:avLst/>
          </a:prstGeom>
          <a:noFill/>
          <a:ln w="9525">
            <a:noFill/>
            <a:round/>
            <a:headEnd/>
            <a:tailEnd/>
          </a:ln>
          <a:effectLst/>
        </p:spPr>
        <p:txBody>
          <a:bodyPr vert="horz" wrap="square" lIns="69120" tIns="34560" rIns="69120" bIns="3456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sz="1800" kern="0" dirty="0"/>
              <a:t>This Document is the closing report for AANI SC, </a:t>
            </a:r>
          </a:p>
          <a:p>
            <a:pPr algn="ctr">
              <a:buFontTx/>
              <a:buNone/>
            </a:pPr>
            <a:r>
              <a:rPr lang="en-US" sz="1800" kern="0" dirty="0"/>
              <a:t>November 2016 Meeting in San Antonio, TX</a:t>
            </a:r>
          </a:p>
        </p:txBody>
      </p:sp>
      <p:sp>
        <p:nvSpPr>
          <p:cNvPr id="7" name="Rectangle 2"/>
          <p:cNvSpPr txBox="1">
            <a:spLocks noChangeArrowheads="1"/>
          </p:cNvSpPr>
          <p:nvPr/>
        </p:nvSpPr>
        <p:spPr bwMode="auto">
          <a:xfrm>
            <a:off x="1771651" y="1485901"/>
            <a:ext cx="5828110" cy="798910"/>
          </a:xfrm>
          <a:prstGeom prst="rect">
            <a:avLst/>
          </a:prstGeom>
          <a:noFill/>
          <a:ln w="9525">
            <a:noFill/>
            <a:round/>
            <a:headEnd/>
            <a:tailEnd/>
          </a:ln>
          <a:effectLst/>
        </p:spPr>
        <p:txBody>
          <a:bodyPr vert="horz" wrap="square" lIns="69120" tIns="34560" rIns="69120" bIns="3456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t>Abstract</a:t>
            </a:r>
          </a:p>
        </p:txBody>
      </p:sp>
      <p:sp>
        <p:nvSpPr>
          <p:cNvPr id="8" name="Rectangle 3"/>
          <p:cNvSpPr txBox="1">
            <a:spLocks noChangeArrowheads="1"/>
          </p:cNvSpPr>
          <p:nvPr/>
        </p:nvSpPr>
        <p:spPr bwMode="auto">
          <a:xfrm>
            <a:off x="1762126" y="2456856"/>
            <a:ext cx="5828110" cy="3084910"/>
          </a:xfrm>
          <a:prstGeom prst="rect">
            <a:avLst/>
          </a:prstGeom>
          <a:noFill/>
          <a:ln w="9525">
            <a:noFill/>
            <a:round/>
            <a:headEnd/>
            <a:tailEnd/>
          </a:ln>
          <a:effectLst/>
        </p:spPr>
        <p:txBody>
          <a:bodyPr vert="horz" wrap="square" lIns="69120" tIns="34560" rIns="69120" bIns="3456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None/>
            </a:pPr>
            <a:r>
              <a:rPr lang="en-US" sz="1800" kern="0" dirty="0"/>
              <a:t>This Document is the closing report for AANI SC, </a:t>
            </a:r>
          </a:p>
          <a:p>
            <a:pPr>
              <a:buFontTx/>
              <a:buNone/>
            </a:pPr>
            <a:r>
              <a:rPr lang="en-US" sz="1800" dirty="0"/>
              <a:t>March </a:t>
            </a:r>
            <a:r>
              <a:rPr lang="en-US" sz="1800" kern="0" dirty="0"/>
              <a:t>2018 Meeting in </a:t>
            </a:r>
            <a:r>
              <a:rPr lang="en-US" sz="1800" dirty="0"/>
              <a:t>Rosemont, IL, USA</a:t>
            </a:r>
            <a:endParaRPr lang="en-US" sz="1800" kern="0" dirty="0"/>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 of 11-18-0583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0A3E2874-852B-40F2-A72B-30C3B22A2F27}" type="slidenum">
              <a:rPr lang="en-US" smtClean="0"/>
              <a:pPr>
                <a:defRPr/>
              </a:pPr>
              <a:t>16</a:t>
            </a:fld>
            <a:endParaRPr lang="en-US" dirty="0"/>
          </a:p>
        </p:txBody>
      </p:sp>
    </p:spTree>
    <p:extLst>
      <p:ext uri="{BB962C8B-B14F-4D97-AF65-F5344CB8AC3E}">
        <p14:creationId xmlns:p14="http://schemas.microsoft.com/office/powerpoint/2010/main" val="307821442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IETF protocol use with 802.11 technology</a:t>
            </a:r>
          </a:p>
        </p:txBody>
      </p:sp>
      <p:sp>
        <p:nvSpPr>
          <p:cNvPr id="113667" name="Rectangle 3"/>
          <p:cNvSpPr>
            <a:spLocks noGrp="1" noChangeArrowheads="1"/>
          </p:cNvSpPr>
          <p:nvPr>
            <p:ph type="body" idx="1"/>
          </p:nvPr>
        </p:nvSpPr>
        <p:spPr>
          <a:xfrm>
            <a:off x="685800" y="1524000"/>
            <a:ext cx="8153400" cy="4876800"/>
          </a:xfrm>
        </p:spPr>
        <p:txBody>
          <a:bodyPr/>
          <a:lstStyle/>
          <a:p>
            <a:pPr marL="0" indent="0">
              <a:lnSpc>
                <a:spcPct val="80000"/>
              </a:lnSpc>
              <a:buFontTx/>
              <a:buNone/>
              <a:defRPr/>
            </a:pPr>
            <a:endParaRPr lang="en-US" sz="900" dirty="0" smtClean="0"/>
          </a:p>
          <a:p>
            <a:pPr>
              <a:lnSpc>
                <a:spcPct val="80000"/>
              </a:lnSpc>
              <a:defRPr/>
            </a:pPr>
            <a:r>
              <a:rPr lang="en-GB" b="0" dirty="0" smtClean="0"/>
              <a:t>RFC 8290 and applicability of </a:t>
            </a:r>
            <a:r>
              <a:rPr lang="en-US" b="0" dirty="0" smtClean="0">
                <a:solidFill>
                  <a:srgbClr val="000000"/>
                </a:solidFill>
                <a:ea typeface="Arial Unicode MS" pitchFamily="34" charset="-128"/>
                <a:cs typeface="Arial Unicode MS" pitchFamily="34" charset="-128"/>
              </a:rPr>
              <a:t>Flow </a:t>
            </a:r>
            <a:r>
              <a:rPr lang="en-US" b="0" dirty="0">
                <a:solidFill>
                  <a:srgbClr val="000000"/>
                </a:solidFill>
                <a:ea typeface="Arial Unicode MS" pitchFamily="34" charset="-128"/>
                <a:cs typeface="Arial Unicode MS" pitchFamily="34" charset="-128"/>
              </a:rPr>
              <a:t>Control Controlled Delay (FC-</a:t>
            </a:r>
            <a:r>
              <a:rPr lang="en-US" b="0" dirty="0" err="1">
                <a:solidFill>
                  <a:srgbClr val="000000"/>
                </a:solidFill>
                <a:ea typeface="Arial Unicode MS" pitchFamily="34" charset="-128"/>
                <a:cs typeface="Arial Unicode MS" pitchFamily="34" charset="-128"/>
              </a:rPr>
              <a:t>CoDel</a:t>
            </a:r>
            <a:r>
              <a:rPr lang="en-US" b="0" dirty="0">
                <a:solidFill>
                  <a:srgbClr val="000000"/>
                </a:solidFill>
                <a:ea typeface="Arial Unicode MS" pitchFamily="34" charset="-128"/>
                <a:cs typeface="Arial Unicode MS" pitchFamily="34" charset="-128"/>
              </a:rPr>
              <a:t>) to Wi-Fi/802.11 systems for reduction of latency and </a:t>
            </a:r>
            <a:r>
              <a:rPr lang="en-US" b="0" dirty="0" smtClean="0">
                <a:solidFill>
                  <a:srgbClr val="000000"/>
                </a:solidFill>
                <a:ea typeface="Arial Unicode MS" pitchFamily="34" charset="-128"/>
                <a:cs typeface="Arial Unicode MS" pitchFamily="34" charset="-128"/>
              </a:rPr>
              <a:t>jitter. </a:t>
            </a:r>
            <a:endParaRPr lang="en-US" b="0" dirty="0">
              <a:solidFill>
                <a:srgbClr val="000000"/>
              </a:solidFill>
              <a:ea typeface="Arial Unicode MS" pitchFamily="34" charset="-128"/>
              <a:cs typeface="Arial Unicode MS" pitchFamily="34" charset="-128"/>
            </a:endParaRPr>
          </a:p>
          <a:p>
            <a:pPr lvl="1"/>
            <a:r>
              <a:rPr lang="en-GB" u="sng" dirty="0" smtClean="0">
                <a:hlinkClick r:id="rId3"/>
              </a:rPr>
              <a:t>https</a:t>
            </a:r>
            <a:r>
              <a:rPr lang="en-GB" u="sng" dirty="0">
                <a:hlinkClick r:id="rId3"/>
              </a:rPr>
              <a:t>://www.ietf.org/blog/blind-men-and-elephant/</a:t>
            </a:r>
            <a:r>
              <a:rPr lang="en-GB" dirty="0"/>
              <a:t> </a:t>
            </a:r>
          </a:p>
          <a:p>
            <a:pPr lvl="1"/>
            <a:r>
              <a:rPr lang="en-GB" u="sng" dirty="0">
                <a:hlinkClick r:id="rId4"/>
              </a:rPr>
              <a:t>https://tools.ietf.org/html/rfc8290</a:t>
            </a:r>
            <a:r>
              <a:rPr lang="en-GB" dirty="0"/>
              <a:t> </a:t>
            </a:r>
          </a:p>
          <a:p>
            <a:pPr lvl="1"/>
            <a:r>
              <a:rPr lang="en-GB" u="sng" dirty="0">
                <a:hlinkClick r:id="rId5"/>
              </a:rPr>
              <a:t>https://www.usenix.org/system/files/conference/atc17/atc17-hoiland-jorgensen.pdf</a:t>
            </a:r>
            <a:r>
              <a:rPr lang="en-GB" dirty="0"/>
              <a:t> </a:t>
            </a:r>
          </a:p>
          <a:p>
            <a:pPr>
              <a:lnSpc>
                <a:spcPct val="80000"/>
              </a:lnSpc>
              <a:defRPr/>
            </a:pPr>
            <a:r>
              <a:rPr lang="en-US" b="0" dirty="0" smtClean="0">
                <a:solidFill>
                  <a:srgbClr val="000000"/>
                </a:solidFill>
                <a:ea typeface="Arial Unicode MS" pitchFamily="34" charset="-128"/>
                <a:cs typeface="Arial Unicode MS" pitchFamily="34" charset="-128"/>
              </a:rPr>
              <a:t>Multi-path extensions for QUIC – includes Wi-Fi and LTE QUIC flow example: </a:t>
            </a:r>
            <a:r>
              <a:rPr lang="en-US" b="0" dirty="0">
                <a:solidFill>
                  <a:srgbClr val="000000"/>
                </a:solidFill>
                <a:ea typeface="Arial Unicode MS" pitchFamily="34" charset="-128"/>
                <a:cs typeface="Arial Unicode MS" pitchFamily="34" charset="-128"/>
                <a:hlinkClick r:id="rId6"/>
              </a:rPr>
              <a:t>https://</a:t>
            </a:r>
            <a:r>
              <a:rPr lang="en-US" b="0" dirty="0" smtClean="0">
                <a:solidFill>
                  <a:srgbClr val="000000"/>
                </a:solidFill>
                <a:ea typeface="Arial Unicode MS" pitchFamily="34" charset="-128"/>
                <a:cs typeface="Arial Unicode MS" pitchFamily="34" charset="-128"/>
                <a:hlinkClick r:id="rId6"/>
              </a:rPr>
              <a:t>tools.ietf.org/html/draft-deconinck-multipath-quic-00</a:t>
            </a:r>
            <a:r>
              <a:rPr lang="en-US" b="0" dirty="0" smtClean="0">
                <a:solidFill>
                  <a:srgbClr val="000000"/>
                </a:solidFill>
                <a:ea typeface="Arial Unicode MS" pitchFamily="34" charset="-128"/>
                <a:cs typeface="Arial Unicode MS" pitchFamily="34" charset="-128"/>
              </a:rPr>
              <a:t> </a:t>
            </a:r>
          </a:p>
          <a:p>
            <a:pPr>
              <a:lnSpc>
                <a:spcPct val="80000"/>
              </a:lnSpc>
              <a:defRPr/>
            </a:pPr>
            <a:r>
              <a:rPr lang="en-US" b="0" dirty="0" smtClean="0">
                <a:solidFill>
                  <a:srgbClr val="000000"/>
                </a:solidFill>
                <a:ea typeface="Arial Unicode MS" pitchFamily="34" charset="-128"/>
                <a:cs typeface="Arial Unicode MS" pitchFamily="34" charset="-128"/>
              </a:rPr>
              <a:t>Published 2018 Feb: RFC8325: Mapping </a:t>
            </a:r>
            <a:r>
              <a:rPr lang="en-US" b="0" dirty="0" err="1" smtClean="0">
                <a:solidFill>
                  <a:srgbClr val="000000"/>
                </a:solidFill>
                <a:ea typeface="Arial Unicode MS" pitchFamily="34" charset="-128"/>
                <a:cs typeface="Arial Unicode MS" pitchFamily="34" charset="-128"/>
              </a:rPr>
              <a:t>Diffserv</a:t>
            </a:r>
            <a:r>
              <a:rPr lang="en-US" b="0" dirty="0" smtClean="0">
                <a:solidFill>
                  <a:srgbClr val="000000"/>
                </a:solidFill>
                <a:ea typeface="Arial Unicode MS" pitchFamily="34" charset="-128"/>
                <a:cs typeface="Arial Unicode MS" pitchFamily="34" charset="-128"/>
              </a:rPr>
              <a:t> to </a:t>
            </a:r>
            <a:r>
              <a:rPr lang="en-US" b="0" dirty="0">
                <a:solidFill>
                  <a:srgbClr val="000000"/>
                </a:solidFill>
                <a:ea typeface="Arial Unicode MS" pitchFamily="34" charset="-128"/>
                <a:cs typeface="Arial Unicode MS" pitchFamily="34" charset="-128"/>
              </a:rPr>
              <a:t>IEEE 802.11, see </a:t>
            </a:r>
            <a:r>
              <a:rPr lang="en-US" b="0" dirty="0">
                <a:solidFill>
                  <a:srgbClr val="000000"/>
                </a:solidFill>
                <a:ea typeface="Arial Unicode MS" pitchFamily="34" charset="-128"/>
                <a:cs typeface="Arial Unicode MS" pitchFamily="34" charset="-128"/>
                <a:hlinkClick r:id="rId7"/>
              </a:rPr>
              <a:t>https://</a:t>
            </a:r>
            <a:r>
              <a:rPr lang="en-US" b="0" dirty="0" smtClean="0">
                <a:solidFill>
                  <a:srgbClr val="000000"/>
                </a:solidFill>
                <a:ea typeface="Arial Unicode MS" pitchFamily="34" charset="-128"/>
                <a:cs typeface="Arial Unicode MS" pitchFamily="34" charset="-128"/>
                <a:hlinkClick r:id="rId7"/>
              </a:rPr>
              <a:t>tools.ietf.org/html/rfc8325</a:t>
            </a:r>
            <a:r>
              <a:rPr lang="en-US" b="0" dirty="0">
                <a:solidFill>
                  <a:srgbClr val="000000"/>
                </a:solidFill>
                <a:ea typeface="Arial Unicode MS" pitchFamily="34" charset="-128"/>
                <a:cs typeface="Arial Unicode MS" pitchFamily="34" charset="-128"/>
              </a:rPr>
              <a:t> and </a:t>
            </a:r>
            <a:r>
              <a:rPr lang="en-US" b="0" dirty="0">
                <a:solidFill>
                  <a:srgbClr val="000000"/>
                </a:solidFill>
                <a:ea typeface="Arial Unicode MS" pitchFamily="34" charset="-128"/>
                <a:cs typeface="Arial Unicode MS" pitchFamily="34" charset="-128"/>
                <a:hlinkClick r:id="rId8"/>
              </a:rPr>
              <a:t>https://</a:t>
            </a:r>
            <a:r>
              <a:rPr lang="en-US" b="0" dirty="0" smtClean="0">
                <a:solidFill>
                  <a:srgbClr val="000000"/>
                </a:solidFill>
                <a:ea typeface="Arial Unicode MS" pitchFamily="34" charset="-128"/>
                <a:cs typeface="Arial Unicode MS" pitchFamily="34" charset="-128"/>
                <a:hlinkClick r:id="rId8"/>
              </a:rPr>
              <a:t>mentor.ieee.org/802.11/dcn/18/11-18-0354-00-000m-qos-mapping-comment.pptx</a:t>
            </a:r>
            <a:r>
              <a:rPr lang="en-US" b="0" dirty="0" smtClean="0">
                <a:solidFill>
                  <a:srgbClr val="000000"/>
                </a:solidFill>
                <a:ea typeface="Arial Unicode MS" pitchFamily="34" charset="-128"/>
                <a:cs typeface="Arial Unicode MS" pitchFamily="34" charset="-128"/>
              </a:rPr>
              <a:t> </a:t>
            </a:r>
            <a:r>
              <a:rPr lang="en-GB" dirty="0" smtClean="0"/>
              <a:t/>
            </a:r>
            <a:br>
              <a:rPr lang="en-GB" dirty="0" smtClean="0"/>
            </a:br>
            <a:endParaRPr lang="en-GB" dirty="0" smtClean="0"/>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160</a:t>
            </a:fld>
            <a:endParaRPr lang="en-US"/>
          </a:p>
        </p:txBody>
      </p:sp>
    </p:spTree>
    <p:extLst>
      <p:ext uri="{BB962C8B-B14F-4D97-AF65-F5344CB8AC3E}">
        <p14:creationId xmlns:p14="http://schemas.microsoft.com/office/powerpoint/2010/main" val="126954218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5" name="Rectangle 2"/>
          <p:cNvSpPr>
            <a:spLocks noGrp="1" noChangeArrowheads="1"/>
          </p:cNvSpPr>
          <p:nvPr>
            <p:ph type="title"/>
          </p:nvPr>
        </p:nvSpPr>
        <p:spPr>
          <a:noFill/>
        </p:spPr>
        <p:txBody>
          <a:bodyPr/>
          <a:lstStyle/>
          <a:p>
            <a:r>
              <a:rPr lang="en-US" dirty="0" smtClean="0"/>
              <a:t>IETF BOFs IETF March 18-23, 2018</a:t>
            </a:r>
          </a:p>
        </p:txBody>
      </p:sp>
      <p:sp>
        <p:nvSpPr>
          <p:cNvPr id="20486" name="Rectangle 3"/>
          <p:cNvSpPr>
            <a:spLocks noGrp="1" noChangeArrowheads="1"/>
          </p:cNvSpPr>
          <p:nvPr>
            <p:ph type="body" idx="1"/>
          </p:nvPr>
        </p:nvSpPr>
        <p:spPr>
          <a:xfrm>
            <a:off x="685800" y="1752600"/>
            <a:ext cx="8153400" cy="4648200"/>
          </a:xfrm>
          <a:noFill/>
        </p:spPr>
        <p:txBody>
          <a:bodyPr/>
          <a:lstStyle/>
          <a:p>
            <a:endParaRPr lang="en-US" sz="2000" dirty="0" smtClean="0"/>
          </a:p>
          <a:p>
            <a:r>
              <a:rPr lang="en-US" sz="2000" dirty="0" smtClean="0"/>
              <a:t>See </a:t>
            </a:r>
            <a:r>
              <a:rPr lang="en-US" sz="2000" dirty="0">
                <a:hlinkClick r:id="rId3"/>
              </a:rPr>
              <a:t>https://datatracker.ietf.org/wg/bofs</a:t>
            </a:r>
            <a:r>
              <a:rPr lang="en-US" sz="2000" dirty="0" smtClean="0">
                <a:hlinkClick r:id="rId3"/>
              </a:rPr>
              <a:t>/</a:t>
            </a:r>
            <a:endParaRPr lang="en-US" sz="2000" dirty="0" smtClean="0"/>
          </a:p>
          <a:p>
            <a:endParaRPr lang="en-US" sz="2000" dirty="0" smtClean="0"/>
          </a:p>
        </p:txBody>
      </p:sp>
      <p:graphicFrame>
        <p:nvGraphicFramePr>
          <p:cNvPr id="2" name="Table 1"/>
          <p:cNvGraphicFramePr>
            <a:graphicFrameLocks noGrp="1"/>
          </p:cNvGraphicFramePr>
          <p:nvPr>
            <p:extLst/>
          </p:nvPr>
        </p:nvGraphicFramePr>
        <p:xfrm>
          <a:off x="1066800" y="2875632"/>
          <a:ext cx="6977557" cy="3261888"/>
        </p:xfrm>
        <a:graphic>
          <a:graphicData uri="http://schemas.openxmlformats.org/drawingml/2006/table">
            <a:tbl>
              <a:tblPr>
                <a:tableStyleId>{3C2FFA5D-87B4-456A-9821-1D502468CF0F}</a:tableStyleId>
              </a:tblPr>
              <a:tblGrid>
                <a:gridCol w="1524000"/>
                <a:gridCol w="5453557"/>
              </a:tblGrid>
              <a:tr h="496614">
                <a:tc>
                  <a:txBody>
                    <a:bodyPr/>
                    <a:lstStyle/>
                    <a:p>
                      <a:r>
                        <a:rPr lang="en-US" sz="1800" b="0" dirty="0" smtClean="0">
                          <a:hlinkClick r:id="rId4"/>
                        </a:rPr>
                        <a:t>Iasa2.0</a:t>
                      </a:r>
                      <a:endParaRPr lang="en-US" sz="1800" b="0" dirty="0"/>
                    </a:p>
                  </a:txBody>
                  <a:tcPr marL="70945" marR="70945" marT="35472" marB="35472" anchor="ctr"/>
                </a:tc>
                <a:tc>
                  <a:txBody>
                    <a:bodyPr/>
                    <a:lstStyle/>
                    <a:p>
                      <a:r>
                        <a:rPr lang="en-US" b="0" dirty="0" smtClean="0"/>
                        <a:t>IETF Administrative Support Activity 2.0 (IASA 2.0) Virtual Workshops;</a:t>
                      </a:r>
                      <a:r>
                        <a:rPr lang="en-US" b="0" baseline="0" dirty="0" smtClean="0"/>
                        <a:t> </a:t>
                      </a:r>
                      <a:r>
                        <a:rPr lang="en-US" b="0" dirty="0" smtClean="0"/>
                        <a:t>The IASA 2.0 process seeks to address which administrative arrangements will best support the IETF going forward.</a:t>
                      </a:r>
                      <a:endParaRPr lang="en-US" sz="1800" b="0" dirty="0"/>
                    </a:p>
                  </a:txBody>
                  <a:tcPr marL="70945" marR="70945" marT="35472" marB="35472" anchor="ctr"/>
                </a:tc>
              </a:tr>
              <a:tr h="523416">
                <a:tc>
                  <a:txBody>
                    <a:bodyPr/>
                    <a:lstStyle/>
                    <a:p>
                      <a:r>
                        <a:rPr lang="en-US" sz="1800" b="0" dirty="0" err="1" smtClean="0">
                          <a:hlinkClick r:id="rId5"/>
                        </a:rPr>
                        <a:t>teep</a:t>
                      </a:r>
                      <a:endParaRPr lang="en-US" sz="1800" b="0" dirty="0"/>
                    </a:p>
                  </a:txBody>
                  <a:tcPr marL="70945" marR="70945" marT="35472" marB="35472" anchor="ctr"/>
                </a:tc>
                <a:tc>
                  <a:txBody>
                    <a:bodyPr/>
                    <a:lstStyle/>
                    <a:p>
                      <a:r>
                        <a:rPr lang="en-GB" b="0" dirty="0" smtClean="0"/>
                        <a:t>Trusted Execution Environment Provisioning</a:t>
                      </a:r>
                      <a:endParaRPr lang="en-US" b="0" dirty="0"/>
                    </a:p>
                  </a:txBody>
                  <a:tcPr marL="70945" marR="70945" marT="35472" marB="35472" anchor="ctr"/>
                </a:tc>
              </a:tr>
              <a:tr h="523416">
                <a:tc>
                  <a:txBody>
                    <a:bodyPr/>
                    <a:lstStyle/>
                    <a:p>
                      <a:r>
                        <a:rPr lang="en-US" sz="1800" b="0" dirty="0" smtClean="0">
                          <a:hlinkClick r:id="rId6"/>
                        </a:rPr>
                        <a:t>coms</a:t>
                      </a:r>
                      <a:endParaRPr lang="en-US" sz="1800" b="0" dirty="0"/>
                    </a:p>
                  </a:txBody>
                  <a:tcPr marL="70945" marR="70945" marT="35472" marB="35472" anchor="ctr"/>
                </a:tc>
                <a:tc>
                  <a:txBody>
                    <a:bodyPr/>
                    <a:lstStyle/>
                    <a:p>
                      <a:r>
                        <a:rPr lang="en-US" sz="1800" b="0" dirty="0" smtClean="0"/>
                        <a:t>Common Operations and Management on network Slices</a:t>
                      </a:r>
                      <a:endParaRPr lang="en-US" sz="1800" b="0" dirty="0"/>
                    </a:p>
                  </a:txBody>
                  <a:tcPr marL="70945" marR="70945" marT="35472" marB="35472" anchor="ctr"/>
                </a:tc>
              </a:tr>
              <a:tr h="523416">
                <a:tc>
                  <a:txBody>
                    <a:bodyPr/>
                    <a:lstStyle/>
                    <a:p>
                      <a:r>
                        <a:rPr lang="en-US" sz="1800" b="0" dirty="0" err="1" smtClean="0">
                          <a:hlinkClick r:id="rId7"/>
                        </a:rPr>
                        <a:t>ila</a:t>
                      </a:r>
                      <a:endParaRPr lang="en-US" sz="1800" b="0" dirty="0"/>
                    </a:p>
                  </a:txBody>
                  <a:tcPr marL="70945" marR="70945" marT="35472" marB="35472" anchor="ctr"/>
                </a:tc>
                <a:tc>
                  <a:txBody>
                    <a:bodyPr/>
                    <a:lstStyle/>
                    <a:p>
                      <a:r>
                        <a:rPr lang="en-US" b="0" dirty="0" smtClean="0"/>
                        <a:t>Identifier Locator Addressing</a:t>
                      </a:r>
                      <a:endParaRPr lang="en-US" sz="1800" b="0" dirty="0"/>
                    </a:p>
                  </a:txBody>
                  <a:tcPr marL="70945" marR="70945" marT="35472" marB="35472" anchor="ctr"/>
                </a:tc>
              </a:tr>
              <a:tr h="523416">
                <a:tc>
                  <a:txBody>
                    <a:bodyPr/>
                    <a:lstStyle/>
                    <a:p>
                      <a:r>
                        <a:rPr lang="en-US" sz="1800" b="0" dirty="0" err="1" smtClean="0">
                          <a:hlinkClick r:id="rId8"/>
                        </a:rPr>
                        <a:t>mls</a:t>
                      </a:r>
                      <a:endParaRPr lang="en-US" sz="1800" b="0" dirty="0"/>
                    </a:p>
                  </a:txBody>
                  <a:tcPr marL="70945" marR="70945" marT="35472" marB="35472" anchor="ctr"/>
                </a:tc>
                <a:tc>
                  <a:txBody>
                    <a:bodyPr/>
                    <a:lstStyle/>
                    <a:p>
                      <a:r>
                        <a:rPr lang="en-US" sz="1800" b="0" dirty="0" smtClean="0"/>
                        <a:t>Messaging Layer Security</a:t>
                      </a:r>
                      <a:endParaRPr lang="en-US" sz="1800" b="0" dirty="0"/>
                    </a:p>
                  </a:txBody>
                  <a:tcPr marL="70945" marR="70945" marT="35472" marB="35472" anchor="ctr"/>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161</a:t>
            </a:fld>
            <a:endParaRPr lang="en-US"/>
          </a:p>
        </p:txBody>
      </p:sp>
    </p:spTree>
    <p:extLst>
      <p:ext uri="{BB962C8B-B14F-4D97-AF65-F5344CB8AC3E}">
        <p14:creationId xmlns:p14="http://schemas.microsoft.com/office/powerpoint/2010/main" val="145030101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5" name="Rectangle 2"/>
          <p:cNvSpPr>
            <a:spLocks noGrp="1" noChangeArrowheads="1"/>
          </p:cNvSpPr>
          <p:nvPr>
            <p:ph type="title"/>
          </p:nvPr>
        </p:nvSpPr>
        <p:spPr>
          <a:noFill/>
        </p:spPr>
        <p:txBody>
          <a:bodyPr/>
          <a:lstStyle/>
          <a:p>
            <a:r>
              <a:rPr lang="en-US" dirty="0" smtClean="0"/>
              <a:t>IETF New groups being chartered</a:t>
            </a:r>
          </a:p>
        </p:txBody>
      </p:sp>
      <p:sp>
        <p:nvSpPr>
          <p:cNvPr id="20486" name="Rectangle 3"/>
          <p:cNvSpPr>
            <a:spLocks noGrp="1" noChangeArrowheads="1"/>
          </p:cNvSpPr>
          <p:nvPr>
            <p:ph type="body" idx="1"/>
          </p:nvPr>
        </p:nvSpPr>
        <p:spPr>
          <a:xfrm>
            <a:off x="685800" y="1752600"/>
            <a:ext cx="8153400" cy="4648200"/>
          </a:xfrm>
          <a:noFill/>
        </p:spPr>
        <p:txBody>
          <a:bodyPr/>
          <a:lstStyle/>
          <a:p>
            <a:endParaRPr lang="en-US" sz="2000" dirty="0" smtClean="0"/>
          </a:p>
          <a:p>
            <a:r>
              <a:rPr lang="en-US" sz="2000" dirty="0" smtClean="0"/>
              <a:t>See </a:t>
            </a:r>
            <a:r>
              <a:rPr lang="en-US" sz="2000" dirty="0">
                <a:hlinkClick r:id="rId3"/>
              </a:rPr>
              <a:t>https://datatracker.ietf.org/group/chartering</a:t>
            </a:r>
            <a:r>
              <a:rPr lang="en-US" sz="2000" dirty="0" smtClean="0">
                <a:hlinkClick r:id="rId3"/>
              </a:rPr>
              <a:t>/</a:t>
            </a:r>
            <a:r>
              <a:rPr lang="en-US" sz="2000" dirty="0" smtClean="0"/>
              <a:t> </a:t>
            </a:r>
          </a:p>
        </p:txBody>
      </p:sp>
      <p:graphicFrame>
        <p:nvGraphicFramePr>
          <p:cNvPr id="2" name="Table 1"/>
          <p:cNvGraphicFramePr>
            <a:graphicFrameLocks noGrp="1"/>
          </p:cNvGraphicFramePr>
          <p:nvPr>
            <p:extLst/>
          </p:nvPr>
        </p:nvGraphicFramePr>
        <p:xfrm>
          <a:off x="1066800" y="2875632"/>
          <a:ext cx="6977557" cy="2590278"/>
        </p:xfrm>
        <a:graphic>
          <a:graphicData uri="http://schemas.openxmlformats.org/drawingml/2006/table">
            <a:tbl>
              <a:tblPr>
                <a:tableStyleId>{3C2FFA5D-87B4-456A-9821-1D502468CF0F}</a:tableStyleId>
              </a:tblPr>
              <a:tblGrid>
                <a:gridCol w="1524000"/>
                <a:gridCol w="5453557"/>
              </a:tblGrid>
              <a:tr h="496614">
                <a:tc>
                  <a:txBody>
                    <a:bodyPr/>
                    <a:lstStyle/>
                    <a:p>
                      <a:r>
                        <a:rPr lang="en-US" sz="1800" b="0" dirty="0" err="1" smtClean="0">
                          <a:hlinkClick r:id="rId4"/>
                        </a:rPr>
                        <a:t>dhc</a:t>
                      </a:r>
                      <a:endParaRPr lang="en-US" sz="1800" b="0" dirty="0"/>
                    </a:p>
                  </a:txBody>
                  <a:tcPr marL="70945" marR="70945" marT="35472" marB="35472" anchor="ctr"/>
                </a:tc>
                <a:tc>
                  <a:txBody>
                    <a:bodyPr/>
                    <a:lstStyle/>
                    <a:p>
                      <a:r>
                        <a:rPr lang="en-US" b="0" dirty="0" smtClean="0"/>
                        <a:t>Dynamic Host Configuration</a:t>
                      </a:r>
                      <a:endParaRPr lang="en-US" sz="1800" b="0" dirty="0"/>
                    </a:p>
                  </a:txBody>
                  <a:tcPr marL="70945" marR="70945" marT="35472" marB="35472" anchor="ctr"/>
                </a:tc>
              </a:tr>
              <a:tr h="523416">
                <a:tc>
                  <a:txBody>
                    <a:bodyPr/>
                    <a:lstStyle/>
                    <a:p>
                      <a:r>
                        <a:rPr lang="en-US" sz="1800" b="0" dirty="0" smtClean="0">
                          <a:hlinkClick r:id="rId5"/>
                        </a:rPr>
                        <a:t>emu</a:t>
                      </a:r>
                      <a:endParaRPr lang="en-US" sz="1800" b="0" dirty="0"/>
                    </a:p>
                  </a:txBody>
                  <a:tcPr marL="70945" marR="70945" marT="35472" marB="35472" anchor="ctr"/>
                </a:tc>
                <a:tc>
                  <a:txBody>
                    <a:bodyPr/>
                    <a:lstStyle/>
                    <a:p>
                      <a:r>
                        <a:rPr lang="en-US" b="1" dirty="0" smtClean="0"/>
                        <a:t>EAP </a:t>
                      </a:r>
                      <a:r>
                        <a:rPr lang="en-US" b="1" smtClean="0"/>
                        <a:t>Method Update</a:t>
                      </a:r>
                      <a:endParaRPr lang="en-US" sz="1800" b="1" dirty="0"/>
                    </a:p>
                  </a:txBody>
                  <a:tcPr marL="70945" marR="70945" marT="35472" marB="35472" anchor="ctr"/>
                </a:tc>
              </a:tr>
              <a:tr h="523416">
                <a:tc>
                  <a:txBody>
                    <a:bodyPr/>
                    <a:lstStyle/>
                    <a:p>
                      <a:r>
                        <a:rPr lang="en-US" sz="1800" b="0" dirty="0" err="1" smtClean="0">
                          <a:hlinkClick r:id="rId6"/>
                        </a:rPr>
                        <a:t>lsr</a:t>
                      </a:r>
                      <a:endParaRPr lang="en-US" sz="1800" b="0" dirty="0"/>
                    </a:p>
                  </a:txBody>
                  <a:tcPr marL="70945" marR="70945" marT="35472" marB="35472" anchor="ctr"/>
                </a:tc>
                <a:tc>
                  <a:txBody>
                    <a:bodyPr/>
                    <a:lstStyle/>
                    <a:p>
                      <a:r>
                        <a:rPr lang="en-GB" b="0" dirty="0" smtClean="0"/>
                        <a:t>Link State Routing</a:t>
                      </a:r>
                      <a:endParaRPr lang="en-US" b="0" dirty="0"/>
                    </a:p>
                  </a:txBody>
                  <a:tcPr marL="70945" marR="70945" marT="35472" marB="35472" anchor="ctr"/>
                </a:tc>
              </a:tr>
              <a:tr h="523416">
                <a:tc>
                  <a:txBody>
                    <a:bodyPr/>
                    <a:lstStyle/>
                    <a:p>
                      <a:r>
                        <a:rPr lang="en-US" sz="1800" b="0" dirty="0" err="1" smtClean="0">
                          <a:hlinkClick r:id="rId7"/>
                        </a:rPr>
                        <a:t>lsvr</a:t>
                      </a:r>
                      <a:endParaRPr lang="en-US" sz="1800" b="0" dirty="0"/>
                    </a:p>
                  </a:txBody>
                  <a:tcPr marL="70945" marR="70945" marT="35472" marB="35472" anchor="ctr"/>
                </a:tc>
                <a:tc>
                  <a:txBody>
                    <a:bodyPr/>
                    <a:lstStyle/>
                    <a:p>
                      <a:r>
                        <a:rPr lang="en-US" sz="1800" b="0" dirty="0" smtClean="0"/>
                        <a:t>Link State Vector Routing</a:t>
                      </a:r>
                      <a:endParaRPr lang="en-US" sz="1800" b="0" dirty="0"/>
                    </a:p>
                  </a:txBody>
                  <a:tcPr marL="70945" marR="70945" marT="35472" marB="35472" anchor="ctr"/>
                </a:tc>
              </a:tr>
              <a:tr h="523416">
                <a:tc>
                  <a:txBody>
                    <a:bodyPr/>
                    <a:lstStyle/>
                    <a:p>
                      <a:r>
                        <a:rPr lang="en-US" sz="1800" b="0" dirty="0" smtClean="0">
                          <a:hlinkClick r:id="rId8"/>
                        </a:rPr>
                        <a:t>taps</a:t>
                      </a:r>
                      <a:endParaRPr lang="en-US" sz="1800" b="0" dirty="0"/>
                    </a:p>
                  </a:txBody>
                  <a:tcPr marL="70945" marR="70945" marT="35472" marB="35472" anchor="ctr"/>
                </a:tc>
                <a:tc>
                  <a:txBody>
                    <a:bodyPr/>
                    <a:lstStyle/>
                    <a:p>
                      <a:r>
                        <a:rPr lang="en-US" b="0" dirty="0" smtClean="0"/>
                        <a:t>Transport Services</a:t>
                      </a:r>
                      <a:endParaRPr lang="en-US" sz="1800" b="0" dirty="0"/>
                    </a:p>
                  </a:txBody>
                  <a:tcPr marL="70945" marR="70945" marT="35472" marB="35472" anchor="ctr"/>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162</a:t>
            </a:fld>
            <a:endParaRPr lang="en-US"/>
          </a:p>
        </p:txBody>
      </p:sp>
    </p:spTree>
    <p:extLst>
      <p:ext uri="{BB962C8B-B14F-4D97-AF65-F5344CB8AC3E}">
        <p14:creationId xmlns:p14="http://schemas.microsoft.com/office/powerpoint/2010/main" val="417251216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err="1" smtClean="0"/>
              <a:t>IoT</a:t>
            </a:r>
            <a:r>
              <a:rPr lang="en-US" dirty="0" smtClean="0"/>
              <a:t> related work – feedback requested</a:t>
            </a:r>
          </a:p>
        </p:txBody>
      </p:sp>
      <p:sp>
        <p:nvSpPr>
          <p:cNvPr id="113667" name="Rectangle 3"/>
          <p:cNvSpPr>
            <a:spLocks noGrp="1" noChangeArrowheads="1"/>
          </p:cNvSpPr>
          <p:nvPr>
            <p:ph type="body" idx="1"/>
          </p:nvPr>
        </p:nvSpPr>
        <p:spPr>
          <a:xfrm>
            <a:off x="685800" y="1600200"/>
            <a:ext cx="8001000" cy="4724400"/>
          </a:xfrm>
        </p:spPr>
        <p:txBody>
          <a:bodyPr/>
          <a:lstStyle/>
          <a:p>
            <a:r>
              <a:rPr lang="en-US" dirty="0" smtClean="0"/>
              <a:t>IETF last call ongoing for </a:t>
            </a:r>
            <a:r>
              <a:rPr lang="en-US" dirty="0"/>
              <a:t>IPv6 over Networks of Resource-constrained </a:t>
            </a:r>
            <a:r>
              <a:rPr lang="en-US" dirty="0" smtClean="0"/>
              <a:t>Nodes (6LO) draft: “An update to 6LO ND”, see </a:t>
            </a:r>
            <a:r>
              <a:rPr lang="en-US" dirty="0">
                <a:hlinkClick r:id="rId3"/>
              </a:rPr>
              <a:t>https://</a:t>
            </a:r>
            <a:r>
              <a:rPr lang="en-US" dirty="0" smtClean="0">
                <a:hlinkClick r:id="rId3"/>
              </a:rPr>
              <a:t>tools.ietf.org/html/draft-ietf-6lo-rfc6775-update-11</a:t>
            </a:r>
            <a:r>
              <a:rPr lang="en-US" dirty="0" smtClean="0"/>
              <a:t> </a:t>
            </a:r>
            <a:endParaRPr lang="en-US" u="sng" dirty="0" smtClean="0"/>
          </a:p>
          <a:p>
            <a:pPr lvl="1"/>
            <a:r>
              <a:rPr lang="en-US" dirty="0" smtClean="0"/>
              <a:t>6LoWPAN Neighbor Discovery </a:t>
            </a:r>
            <a:r>
              <a:rPr lang="en-US" dirty="0"/>
              <a:t>for </a:t>
            </a:r>
            <a:r>
              <a:rPr lang="en-US" dirty="0" err="1" smtClean="0"/>
              <a:t>LoWPANs</a:t>
            </a:r>
            <a:r>
              <a:rPr lang="en-US" dirty="0"/>
              <a:t> </a:t>
            </a:r>
            <a:r>
              <a:rPr lang="en-US" dirty="0" smtClean="0"/>
              <a:t>was initially used only </a:t>
            </a:r>
            <a:r>
              <a:rPr lang="en-US" dirty="0"/>
              <a:t>for duplicate address </a:t>
            </a:r>
            <a:r>
              <a:rPr lang="en-US" dirty="0" smtClean="0"/>
              <a:t>detection. </a:t>
            </a:r>
          </a:p>
          <a:p>
            <a:pPr lvl="1"/>
            <a:r>
              <a:rPr lang="en-US" dirty="0" smtClean="0"/>
              <a:t>Now being extended </a:t>
            </a:r>
            <a:r>
              <a:rPr lang="en-US" dirty="0"/>
              <a:t>as a Layer-3 association process that enables IPv6 ND proxy operations. </a:t>
            </a:r>
            <a:endParaRPr lang="en-US" dirty="0" smtClean="0"/>
          </a:p>
          <a:p>
            <a:pPr lvl="1"/>
            <a:r>
              <a:rPr lang="en-US" dirty="0"/>
              <a:t>N</a:t>
            </a:r>
            <a:r>
              <a:rPr lang="en-US" dirty="0" smtClean="0"/>
              <a:t>othing </a:t>
            </a:r>
            <a:r>
              <a:rPr lang="en-US" dirty="0"/>
              <a:t>prevents its use in higher power environments such as </a:t>
            </a:r>
            <a:r>
              <a:rPr lang="en-US" dirty="0" smtClean="0"/>
              <a:t>802.11</a:t>
            </a:r>
          </a:p>
          <a:p>
            <a:r>
              <a:rPr lang="en-US" dirty="0" smtClean="0"/>
              <a:t>Invitation/request for review and feedback from 802.11 members, send to any comments to </a:t>
            </a:r>
            <a:r>
              <a:rPr lang="en-GB" dirty="0" smtClean="0">
                <a:hlinkClick r:id="rId4"/>
              </a:rPr>
              <a:t>6lo@ietf.org</a:t>
            </a:r>
            <a:r>
              <a:rPr lang="en-GB" dirty="0" smtClean="0"/>
              <a:t> </a:t>
            </a:r>
            <a:r>
              <a:rPr lang="en-US" sz="1400" i="1" dirty="0" smtClean="0"/>
              <a:t/>
            </a:r>
            <a:br>
              <a:rPr lang="en-US" sz="1400" i="1" dirty="0" smtClean="0"/>
            </a:br>
            <a:endParaRPr lang="en-US" sz="1400" dirty="0"/>
          </a:p>
          <a:p>
            <a:endParaRPr lang="en-US" sz="1400" dirty="0"/>
          </a:p>
          <a:p>
            <a:pPr marL="0" indent="0">
              <a:lnSpc>
                <a:spcPct val="80000"/>
              </a:lnSpc>
              <a:buNone/>
              <a:defRPr/>
            </a:pPr>
            <a:endParaRPr lang="en-US" sz="1400" dirty="0" smtClean="0"/>
          </a:p>
          <a:p>
            <a:pPr marL="457200" lvl="1" indent="0">
              <a:lnSpc>
                <a:spcPct val="80000"/>
              </a:lnSpc>
              <a:buNone/>
              <a:defRPr/>
            </a:pPr>
            <a:endParaRPr lang="en-US" sz="1400" dirty="0" smtClean="0"/>
          </a:p>
          <a:p>
            <a:pPr>
              <a:lnSpc>
                <a:spcPct val="80000"/>
              </a:lnSpc>
              <a:defRPr/>
            </a:pPr>
            <a:endParaRPr lang="en-US" sz="1400" dirty="0" smtClean="0"/>
          </a:p>
          <a:p>
            <a:pPr lvl="1">
              <a:lnSpc>
                <a:spcPct val="80000"/>
              </a:lnSpc>
              <a:defRPr/>
            </a:pPr>
            <a:endParaRPr lang="en-US" sz="1400" u="sng"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163</a:t>
            </a:fld>
            <a:endParaRPr lang="en-US"/>
          </a:p>
        </p:txBody>
      </p:sp>
    </p:spTree>
    <p:extLst>
      <p:ext uri="{BB962C8B-B14F-4D97-AF65-F5344CB8AC3E}">
        <p14:creationId xmlns:p14="http://schemas.microsoft.com/office/powerpoint/2010/main" val="160198688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609600"/>
            <a:ext cx="7772400" cy="1066800"/>
          </a:xfrm>
        </p:spPr>
        <p:txBody>
          <a:bodyPr/>
          <a:lstStyle/>
          <a:p>
            <a:r>
              <a:rPr lang="en-US" dirty="0" smtClean="0"/>
              <a:t>YANG Model Catalog</a:t>
            </a:r>
          </a:p>
        </p:txBody>
      </p:sp>
      <p:sp>
        <p:nvSpPr>
          <p:cNvPr id="113667" name="Rectangle 3"/>
          <p:cNvSpPr>
            <a:spLocks noGrp="1" noChangeArrowheads="1"/>
          </p:cNvSpPr>
          <p:nvPr>
            <p:ph type="body" idx="1"/>
          </p:nvPr>
        </p:nvSpPr>
        <p:spPr>
          <a:xfrm>
            <a:off x="685800" y="1676400"/>
            <a:ext cx="8001000" cy="4752975"/>
          </a:xfrm>
        </p:spPr>
        <p:txBody>
          <a:bodyPr/>
          <a:lstStyle/>
          <a:p>
            <a:pPr marL="0" indent="0">
              <a:lnSpc>
                <a:spcPct val="80000"/>
              </a:lnSpc>
              <a:buFontTx/>
              <a:buNone/>
              <a:defRPr/>
            </a:pPr>
            <a:endParaRPr lang="en-US" sz="900" dirty="0" smtClean="0"/>
          </a:p>
          <a:p>
            <a:pPr>
              <a:lnSpc>
                <a:spcPct val="80000"/>
              </a:lnSpc>
            </a:pPr>
            <a:r>
              <a:rPr lang="en-US" dirty="0" smtClean="0"/>
              <a:t>YANG catalog development</a:t>
            </a:r>
          </a:p>
          <a:p>
            <a:pPr lvl="1">
              <a:lnSpc>
                <a:spcPct val="80000"/>
              </a:lnSpc>
            </a:pPr>
            <a:r>
              <a:rPr lang="en-US" dirty="0"/>
              <a:t>A YANG model catalog and registry that allows users to find models relevant to their use cases from the large and growing number of YANG modules being published</a:t>
            </a:r>
            <a:r>
              <a:rPr lang="en-US" dirty="0" smtClean="0"/>
              <a:t>.</a:t>
            </a:r>
          </a:p>
          <a:p>
            <a:pPr lvl="1">
              <a:lnSpc>
                <a:spcPct val="80000"/>
              </a:lnSpc>
            </a:pPr>
            <a:r>
              <a:rPr lang="en-US" dirty="0" smtClean="0"/>
              <a:t>YANG </a:t>
            </a:r>
            <a:r>
              <a:rPr lang="en-US" dirty="0"/>
              <a:t>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endParaRPr lang="en-US" dirty="0" smtClean="0"/>
          </a:p>
          <a:p>
            <a:pPr lvl="1">
              <a:lnSpc>
                <a:spcPct val="80000"/>
              </a:lnSpc>
            </a:pPr>
            <a:endParaRPr lang="en-US" dirty="0"/>
          </a:p>
          <a:p>
            <a:pPr>
              <a:lnSpc>
                <a:spcPct val="80000"/>
              </a:lnSpc>
            </a:pPr>
            <a:r>
              <a:rPr lang="en-US" dirty="0" smtClean="0"/>
              <a:t>See </a:t>
            </a:r>
            <a:r>
              <a:rPr lang="en-US" dirty="0" smtClean="0">
                <a:hlinkClick r:id="rId3"/>
              </a:rPr>
              <a:t>https</a:t>
            </a:r>
            <a:r>
              <a:rPr lang="en-US" dirty="0">
                <a:hlinkClick r:id="rId3"/>
              </a:rPr>
              <a:t>://</a:t>
            </a:r>
            <a:r>
              <a:rPr lang="en-US" dirty="0" smtClean="0">
                <a:hlinkClick r:id="rId3"/>
              </a:rPr>
              <a:t>www.ietf.org/blog/2017/04/yang-catalog-latest-development-ietf-98-hackathon/Insights</a:t>
            </a:r>
            <a:endParaRPr lang="en-US" dirty="0" smtClean="0"/>
          </a:p>
          <a:p>
            <a:pPr>
              <a:lnSpc>
                <a:spcPct val="80000"/>
              </a:lnSpc>
            </a:pPr>
            <a:endParaRPr lang="en-US" dirty="0" smtClean="0"/>
          </a:p>
          <a:p>
            <a:pPr>
              <a:lnSpc>
                <a:spcPct val="80000"/>
              </a:lnSpc>
            </a:pPr>
            <a:r>
              <a:rPr lang="en-US" dirty="0" smtClean="0"/>
              <a:t>See </a:t>
            </a:r>
            <a:r>
              <a:rPr lang="en-US" dirty="0">
                <a:hlinkClick r:id="rId4"/>
              </a:rPr>
              <a:t>https://yangcatalog.org</a:t>
            </a:r>
            <a:r>
              <a:rPr lang="en-US" dirty="0" smtClean="0">
                <a:hlinkClick r:id="rId4"/>
              </a:rPr>
              <a:t>/</a:t>
            </a:r>
            <a:r>
              <a:rPr lang="en-US" dirty="0" smtClean="0"/>
              <a:t> </a:t>
            </a:r>
          </a:p>
          <a:p>
            <a:pPr>
              <a:lnSpc>
                <a:spcPct val="80000"/>
              </a:lnSpc>
            </a:pPr>
            <a:endParaRPr lang="en-US" dirty="0" smtClean="0"/>
          </a:p>
          <a:p>
            <a:pPr marL="0" indent="0">
              <a:buNone/>
            </a:pPr>
            <a:endParaRPr lang="en-US" sz="1800" dirty="0"/>
          </a:p>
          <a:p>
            <a:pPr marL="0" indent="0">
              <a:lnSpc>
                <a:spcPct val="80000"/>
              </a:lnSpc>
              <a:buNone/>
              <a:defRPr/>
            </a:pPr>
            <a:endParaRPr lang="en-US" sz="18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164</a:t>
            </a:fld>
            <a:endParaRPr lang="en-US"/>
          </a:p>
        </p:txBody>
      </p:sp>
    </p:spTree>
    <p:extLst>
      <p:ext uri="{BB962C8B-B14F-4D97-AF65-F5344CB8AC3E}">
        <p14:creationId xmlns:p14="http://schemas.microsoft.com/office/powerpoint/2010/main" val="182381297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381000"/>
            <a:ext cx="7772400" cy="1066800"/>
          </a:xfrm>
        </p:spPr>
        <p:txBody>
          <a:bodyPr/>
          <a:lstStyle/>
          <a:p>
            <a:r>
              <a:rPr lang="en-US" dirty="0" smtClean="0"/>
              <a:t>Multicast Topics</a:t>
            </a:r>
          </a:p>
        </p:txBody>
      </p:sp>
      <p:sp>
        <p:nvSpPr>
          <p:cNvPr id="113667" name="Rectangle 3"/>
          <p:cNvSpPr>
            <a:spLocks noGrp="1" noChangeArrowheads="1"/>
          </p:cNvSpPr>
          <p:nvPr>
            <p:ph type="body" idx="1"/>
          </p:nvPr>
        </p:nvSpPr>
        <p:spPr>
          <a:xfrm>
            <a:off x="685800" y="1295400"/>
            <a:ext cx="8001000" cy="5105400"/>
          </a:xfrm>
        </p:spPr>
        <p:txBody>
          <a:bodyPr/>
          <a:lstStyle/>
          <a:p>
            <a:pPr marL="0" indent="0">
              <a:lnSpc>
                <a:spcPct val="80000"/>
              </a:lnSpc>
              <a:buFontTx/>
              <a:buNone/>
              <a:defRPr/>
            </a:pPr>
            <a:endParaRPr lang="en-US" sz="900" dirty="0" smtClean="0"/>
          </a:p>
          <a:p>
            <a:pPr>
              <a:lnSpc>
                <a:spcPct val="80000"/>
              </a:lnSpc>
            </a:pPr>
            <a:r>
              <a:rPr lang="en-US" sz="2000" dirty="0" smtClean="0"/>
              <a:t>Multicast issues were discussed at the IETF-IEEE 802 meeting Sept 29</a:t>
            </a:r>
            <a:r>
              <a:rPr lang="en-US" sz="2000" baseline="30000" dirty="0" smtClean="0"/>
              <a:t>th</a:t>
            </a:r>
            <a:r>
              <a:rPr lang="en-US" sz="2000" dirty="0" smtClean="0"/>
              <a:t> 2015 and a presentation given at the November 2015 IETF meeting</a:t>
            </a:r>
          </a:p>
          <a:p>
            <a:pPr lvl="1">
              <a:lnSpc>
                <a:spcPct val="80000"/>
              </a:lnSpc>
            </a:pPr>
            <a:r>
              <a:rPr lang="en-US" sz="1600" dirty="0" smtClean="0"/>
              <a:t>See </a:t>
            </a:r>
            <a:r>
              <a:rPr lang="en-US" sz="1600" dirty="0">
                <a:hlinkClick r:id="rId3"/>
              </a:rPr>
              <a:t>https://</a:t>
            </a:r>
            <a:r>
              <a:rPr lang="en-US" sz="1600" dirty="0" smtClean="0">
                <a:hlinkClick r:id="rId3"/>
              </a:rPr>
              <a:t>mentor.ieee.org/802.11/dcn/15/11-15-1261-02-0arc-mulicast-performance-optimization-features-overview-for-ietf-nov-2015.ppt</a:t>
            </a:r>
            <a:r>
              <a:rPr lang="en-US" sz="1600" dirty="0" smtClean="0"/>
              <a:t>  </a:t>
            </a:r>
          </a:p>
          <a:p>
            <a:pPr lvl="1">
              <a:lnSpc>
                <a:spcPct val="80000"/>
              </a:lnSpc>
            </a:pPr>
            <a:r>
              <a:rPr lang="en-US" sz="1600" dirty="0" smtClean="0"/>
              <a:t>Further actions: </a:t>
            </a:r>
            <a:r>
              <a:rPr lang="en-US" sz="1600" dirty="0" err="1" smtClean="0"/>
              <a:t>ietf</a:t>
            </a:r>
            <a:r>
              <a:rPr lang="en-US" sz="1600" dirty="0" smtClean="0"/>
              <a:t> mailing list has been established for ongoing discussion, will include additional 802. wireless groups</a:t>
            </a:r>
            <a:r>
              <a:rPr lang="en-US" sz="1600" dirty="0"/>
              <a:t>, see </a:t>
            </a:r>
            <a:r>
              <a:rPr lang="en-US" sz="1600" dirty="0">
                <a:hlinkClick r:id="rId4"/>
              </a:rPr>
              <a:t>http://</a:t>
            </a:r>
            <a:r>
              <a:rPr lang="en-US" sz="1600" dirty="0" smtClean="0">
                <a:hlinkClick r:id="rId4"/>
              </a:rPr>
              <a:t>www.ieee802.org/11/email/stds-802-11/msg01838.html</a:t>
            </a:r>
            <a:r>
              <a:rPr lang="en-US" sz="1600" dirty="0" smtClean="0"/>
              <a:t> </a:t>
            </a:r>
          </a:p>
          <a:p>
            <a:pPr lvl="1">
              <a:lnSpc>
                <a:spcPct val="80000"/>
              </a:lnSpc>
            </a:pPr>
            <a:r>
              <a:rPr lang="en-US" sz="1600" dirty="0" smtClean="0"/>
              <a:t>Multicast considerations Internet draft describing use cases, issues, etc. under development, </a:t>
            </a:r>
            <a:r>
              <a:rPr lang="en-US" sz="1600" dirty="0"/>
              <a:t>see </a:t>
            </a:r>
            <a:r>
              <a:rPr lang="en-US" sz="1600" dirty="0">
                <a:hlinkClick r:id="rId5"/>
              </a:rPr>
              <a:t>https://</a:t>
            </a:r>
            <a:r>
              <a:rPr lang="en-US" sz="1600" dirty="0" smtClean="0">
                <a:hlinkClick r:id="rId5"/>
              </a:rPr>
              <a:t>tools.ietf.org/html/draft-perkins-intarea-multicast-ieee802-03</a:t>
            </a:r>
            <a:r>
              <a:rPr lang="en-US" sz="1600" dirty="0" smtClean="0"/>
              <a:t> </a:t>
            </a:r>
            <a:br>
              <a:rPr lang="en-US" sz="1600" dirty="0" smtClean="0"/>
            </a:br>
            <a:r>
              <a:rPr lang="en-US" sz="1600" dirty="0" smtClean="0"/>
              <a:t>and </a:t>
            </a:r>
            <a:r>
              <a:rPr lang="en-GB" sz="1600" u="sng" dirty="0">
                <a:hlinkClick r:id="rId6"/>
              </a:rPr>
              <a:t>https://www.ietf.org/id/draft-mcbride-mboned-wifi-mcast-problem-statement-01.txt</a:t>
            </a:r>
            <a:endParaRPr lang="en-GB" sz="1600" dirty="0"/>
          </a:p>
          <a:p>
            <a:pPr lvl="1">
              <a:lnSpc>
                <a:spcPct val="80000"/>
              </a:lnSpc>
            </a:pPr>
            <a:endParaRPr lang="en-US" sz="1600" dirty="0" smtClean="0"/>
          </a:p>
          <a:p>
            <a:pPr>
              <a:lnSpc>
                <a:spcPct val="80000"/>
              </a:lnSpc>
            </a:pPr>
            <a:r>
              <a:rPr lang="en-US" sz="2000" dirty="0" smtClean="0"/>
              <a:t>See</a:t>
            </a:r>
            <a:r>
              <a:rPr lang="en-US" sz="2000" b="1" dirty="0" smtClean="0"/>
              <a:t> </a:t>
            </a:r>
            <a:r>
              <a:rPr lang="en-GB" sz="2000" dirty="0" smtClean="0">
                <a:hlinkClick r:id="rId7"/>
              </a:rPr>
              <a:t>https://www.ietf.org/proceedings/98/slides/slides-98-intarea-80211-multicast-testbed-and-results-00.pdf</a:t>
            </a:r>
            <a:r>
              <a:rPr lang="en-GB" sz="2000" dirty="0" smtClean="0"/>
              <a:t> ; </a:t>
            </a:r>
          </a:p>
          <a:p>
            <a:pPr lvl="1">
              <a:lnSpc>
                <a:spcPct val="80000"/>
              </a:lnSpc>
            </a:pPr>
            <a:r>
              <a:rPr lang="en-GB" sz="1600" dirty="0" err="1" smtClean="0"/>
              <a:t>TGmd</a:t>
            </a:r>
            <a:r>
              <a:rPr lang="en-GB" sz="1600" dirty="0" smtClean="0"/>
              <a:t> teleconference held  with the authors 2017-05-30</a:t>
            </a:r>
            <a:endParaRPr lang="en-GB" sz="1600" dirty="0"/>
          </a:p>
          <a:p>
            <a:pPr lvl="1">
              <a:lnSpc>
                <a:spcPct val="80000"/>
              </a:lnSpc>
            </a:pPr>
            <a:endParaRPr lang="en-US" sz="1600" b="1"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165</a:t>
            </a:fld>
            <a:endParaRPr lang="en-US"/>
          </a:p>
        </p:txBody>
      </p:sp>
    </p:spTree>
    <p:extLst>
      <p:ext uri="{BB962C8B-B14F-4D97-AF65-F5344CB8AC3E}">
        <p14:creationId xmlns:p14="http://schemas.microsoft.com/office/powerpoint/2010/main" val="304272751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err="1" smtClean="0"/>
              <a:t>IoT</a:t>
            </a:r>
            <a:r>
              <a:rPr lang="en-US" dirty="0" smtClean="0"/>
              <a:t> related work</a:t>
            </a:r>
          </a:p>
        </p:txBody>
      </p:sp>
      <p:sp>
        <p:nvSpPr>
          <p:cNvPr id="113667" name="Rectangle 3"/>
          <p:cNvSpPr>
            <a:spLocks noGrp="1" noChangeArrowheads="1"/>
          </p:cNvSpPr>
          <p:nvPr>
            <p:ph type="body" idx="1"/>
          </p:nvPr>
        </p:nvSpPr>
        <p:spPr>
          <a:xfrm>
            <a:off x="685800" y="1600200"/>
            <a:ext cx="8001000" cy="4724400"/>
          </a:xfrm>
        </p:spPr>
        <p:txBody>
          <a:bodyPr/>
          <a:lstStyle/>
          <a:p>
            <a:pPr>
              <a:lnSpc>
                <a:spcPct val="80000"/>
              </a:lnSpc>
            </a:pPr>
            <a:r>
              <a:rPr lang="en-GB" sz="1800" dirty="0" smtClean="0">
                <a:solidFill>
                  <a:srgbClr val="000000"/>
                </a:solidFill>
                <a:ea typeface="Arial Unicode MS" pitchFamily="34" charset="-128"/>
                <a:cs typeface="Arial Unicode MS" pitchFamily="34" charset="-128"/>
              </a:rPr>
              <a:t>6LO</a:t>
            </a:r>
          </a:p>
          <a:p>
            <a:pPr lvl="1">
              <a:lnSpc>
                <a:spcPct val="80000"/>
              </a:lnSpc>
            </a:pPr>
            <a:r>
              <a:rPr lang="en-GB" sz="1400" dirty="0" smtClean="0">
                <a:solidFill>
                  <a:srgbClr val="000000"/>
                </a:solidFill>
                <a:ea typeface="Arial Unicode MS" pitchFamily="34" charset="-128"/>
                <a:cs typeface="Arial Unicode MS" pitchFamily="34" charset="-128"/>
              </a:rPr>
              <a:t>Working </a:t>
            </a:r>
            <a:r>
              <a:rPr lang="en-GB" sz="1400" dirty="0">
                <a:solidFill>
                  <a:srgbClr val="000000"/>
                </a:solidFill>
                <a:ea typeface="Arial Unicode MS" pitchFamily="34" charset="-128"/>
                <a:cs typeface="Arial Unicode MS" pitchFamily="34" charset="-128"/>
              </a:rPr>
              <a:t>Group website: </a:t>
            </a:r>
            <a:r>
              <a:rPr lang="en-GB" sz="1400" dirty="0">
                <a:hlinkClick r:id="rId3"/>
              </a:rPr>
              <a:t>http://datatracker.ietf.org/wg/6lo/charter</a:t>
            </a:r>
            <a:r>
              <a:rPr lang="en-GB" sz="1400" dirty="0" smtClean="0">
                <a:hlinkClick r:id="rId3"/>
              </a:rPr>
              <a:t>/</a:t>
            </a:r>
            <a:r>
              <a:rPr lang="en-GB" sz="1400" dirty="0" smtClean="0"/>
              <a:t> </a:t>
            </a:r>
          </a:p>
          <a:p>
            <a:pPr lvl="1">
              <a:lnSpc>
                <a:spcPct val="80000"/>
              </a:lnSpc>
            </a:pPr>
            <a:r>
              <a:rPr lang="en-US" sz="1400" dirty="0" smtClean="0"/>
              <a:t>Focus</a:t>
            </a:r>
            <a:r>
              <a:rPr lang="en-US" sz="1400" dirty="0"/>
              <a:t>: IPv6 over Networks of Resource-constrained </a:t>
            </a:r>
            <a:r>
              <a:rPr lang="en-US" sz="1400" dirty="0" smtClean="0"/>
              <a:t>Nodes</a:t>
            </a:r>
          </a:p>
          <a:p>
            <a:pPr lvl="1">
              <a:lnSpc>
                <a:spcPct val="80000"/>
              </a:lnSpc>
            </a:pPr>
            <a:r>
              <a:rPr lang="en-US" sz="1400" dirty="0" smtClean="0"/>
              <a:t>See WNG presentation: </a:t>
            </a:r>
            <a:r>
              <a:rPr lang="en-US" sz="1400" dirty="0">
                <a:hlinkClick r:id="rId4"/>
              </a:rPr>
              <a:t>https://</a:t>
            </a:r>
            <a:r>
              <a:rPr lang="en-US" sz="1400" dirty="0" smtClean="0">
                <a:hlinkClick r:id="rId4"/>
              </a:rPr>
              <a:t>mentor.ieee.org/802.11/dcn/15/11-15-1085-00-0wng-6lowpan-over-802-11.pptx</a:t>
            </a:r>
            <a:r>
              <a:rPr lang="en-US" sz="1400" dirty="0"/>
              <a:t> </a:t>
            </a:r>
            <a:r>
              <a:rPr lang="en-US" sz="1400" dirty="0" smtClean="0"/>
              <a:t>and</a:t>
            </a:r>
          </a:p>
          <a:p>
            <a:pPr lvl="1">
              <a:lnSpc>
                <a:spcPct val="80000"/>
              </a:lnSpc>
            </a:pPr>
            <a:r>
              <a:rPr lang="en-US" sz="1400" dirty="0" smtClean="0">
                <a:hlinkClick r:id="rId5"/>
              </a:rPr>
              <a:t>http</a:t>
            </a:r>
            <a:r>
              <a:rPr lang="en-US" sz="1400" dirty="0">
                <a:hlinkClick r:id="rId5"/>
              </a:rPr>
              <a:t>://datatracker.ietf.org/doc/draft-delcarpio-6lo-wlanah</a:t>
            </a:r>
            <a:r>
              <a:rPr lang="en-US" sz="1400" dirty="0" smtClean="0">
                <a:hlinkClick r:id="rId5"/>
              </a:rPr>
              <a:t>/</a:t>
            </a:r>
            <a:r>
              <a:rPr lang="en-US" sz="1400" dirty="0" smtClean="0"/>
              <a:t> </a:t>
            </a:r>
          </a:p>
          <a:p>
            <a:pPr lvl="1">
              <a:lnSpc>
                <a:spcPct val="80000"/>
              </a:lnSpc>
            </a:pPr>
            <a:r>
              <a:rPr lang="en-US" sz="1400" dirty="0">
                <a:hlinkClick r:id="rId6"/>
              </a:rPr>
              <a:t>https://</a:t>
            </a:r>
            <a:r>
              <a:rPr lang="en-US" sz="1400" dirty="0" smtClean="0">
                <a:hlinkClick r:id="rId6"/>
              </a:rPr>
              <a:t>tools.ietf.org/html/draft-thubert-6lo-routing-dispatch-06</a:t>
            </a:r>
            <a:r>
              <a:rPr lang="en-US" sz="1400" dirty="0" smtClean="0"/>
              <a:t> </a:t>
            </a:r>
          </a:p>
          <a:p>
            <a:pPr lvl="1">
              <a:lnSpc>
                <a:spcPct val="80000"/>
              </a:lnSpc>
            </a:pPr>
            <a:r>
              <a:rPr lang="en-US" sz="1400" dirty="0">
                <a:hlinkClick r:id="rId7"/>
              </a:rPr>
              <a:t>https://</a:t>
            </a:r>
            <a:r>
              <a:rPr lang="en-US" sz="1400" dirty="0" smtClean="0">
                <a:hlinkClick r:id="rId7"/>
              </a:rPr>
              <a:t>tools.ietf.org/html/draft-thubert-6lo-backbone-router-02</a:t>
            </a:r>
            <a:r>
              <a:rPr lang="en-US" sz="1400" dirty="0" smtClean="0"/>
              <a:t> </a:t>
            </a:r>
            <a:endParaRPr lang="en-US" sz="1400" dirty="0"/>
          </a:p>
          <a:p>
            <a:pPr lvl="1">
              <a:lnSpc>
                <a:spcPct val="80000"/>
              </a:lnSpc>
            </a:pPr>
            <a:r>
              <a:rPr lang="en-US" sz="1400" dirty="0" smtClean="0"/>
              <a:t>Unique </a:t>
            </a:r>
            <a:r>
              <a:rPr lang="en-US" sz="1400" dirty="0"/>
              <a:t>IPv6 Prefix Per Host, </a:t>
            </a:r>
            <a:r>
              <a:rPr lang="en-US" sz="1400" dirty="0">
                <a:hlinkClick r:id="rId8"/>
              </a:rPr>
              <a:t>https://</a:t>
            </a:r>
            <a:r>
              <a:rPr lang="en-US" sz="1400" dirty="0" smtClean="0">
                <a:hlinkClick r:id="rId8"/>
              </a:rPr>
              <a:t>tools.ietf.org/html/draft-jjmb-v6ops-unique-ipv6-prefix-per-host-00</a:t>
            </a:r>
            <a:r>
              <a:rPr lang="en-US" sz="1400" dirty="0" smtClean="0"/>
              <a:t>  </a:t>
            </a:r>
          </a:p>
          <a:p>
            <a:pPr lvl="2">
              <a:lnSpc>
                <a:spcPct val="80000"/>
              </a:lnSpc>
            </a:pPr>
            <a:r>
              <a:rPr lang="en-US" sz="1400" i="1" dirty="0" smtClean="0"/>
              <a:t>The </a:t>
            </a:r>
            <a:r>
              <a:rPr lang="en-US" sz="1400" i="1" dirty="0"/>
              <a:t>concepts in this document were originally developed as part of a large scale, production deployment of IPv6 support for a community Wi-Fi service</a:t>
            </a:r>
            <a:r>
              <a:rPr lang="en-US" sz="1400" i="1" dirty="0" smtClean="0"/>
              <a:t>. </a:t>
            </a:r>
            <a:br>
              <a:rPr lang="en-US" sz="1400" i="1" dirty="0" smtClean="0"/>
            </a:br>
            <a:endParaRPr lang="en-US" sz="1400" i="1" dirty="0"/>
          </a:p>
          <a:p>
            <a:pPr>
              <a:lnSpc>
                <a:spcPct val="80000"/>
              </a:lnSpc>
            </a:pPr>
            <a:r>
              <a:rPr lang="en-US" sz="1800" dirty="0" smtClean="0"/>
              <a:t> ROLL: </a:t>
            </a:r>
            <a:r>
              <a:rPr lang="en-GB" sz="1800" dirty="0" smtClean="0">
                <a:solidFill>
                  <a:srgbClr val="000000"/>
                </a:solidFill>
                <a:ea typeface="Arial Unicode MS" pitchFamily="34" charset="-128"/>
                <a:cs typeface="Arial Unicode MS" pitchFamily="34" charset="-128"/>
              </a:rPr>
              <a:t>Working </a:t>
            </a:r>
            <a:r>
              <a:rPr lang="en-GB" sz="1800" dirty="0">
                <a:solidFill>
                  <a:srgbClr val="000000"/>
                </a:solidFill>
                <a:ea typeface="Arial Unicode MS" pitchFamily="34" charset="-128"/>
                <a:cs typeface="Arial Unicode MS" pitchFamily="34" charset="-128"/>
              </a:rPr>
              <a:t>Group website: </a:t>
            </a:r>
            <a:r>
              <a:rPr lang="en-GB" sz="1800" b="0" dirty="0">
                <a:hlinkClick r:id="rId9"/>
              </a:rPr>
              <a:t>http://datatracker.ietf.org/wg/roll/</a:t>
            </a:r>
            <a:r>
              <a:rPr lang="en-GB" sz="1800" dirty="0"/>
              <a:t> </a:t>
            </a:r>
          </a:p>
          <a:p>
            <a:pPr lvl="1"/>
            <a:r>
              <a:rPr lang="en-US" sz="1400" dirty="0"/>
              <a:t>Focus: Routing over Low Power and </a:t>
            </a:r>
            <a:r>
              <a:rPr lang="en-US" sz="1400" dirty="0" err="1"/>
              <a:t>Lossy</a:t>
            </a:r>
            <a:r>
              <a:rPr lang="en-US" sz="1400" dirty="0"/>
              <a:t> </a:t>
            </a:r>
            <a:r>
              <a:rPr lang="en-US" sz="1400" dirty="0" smtClean="0"/>
              <a:t>Networks</a:t>
            </a:r>
          </a:p>
          <a:p>
            <a:pPr lvl="1"/>
            <a:r>
              <a:rPr lang="en-US" sz="1400" dirty="0" smtClean="0"/>
              <a:t>Of interest: </a:t>
            </a:r>
            <a:r>
              <a:rPr lang="en-US" sz="1400" b="1" dirty="0" smtClean="0">
                <a:hlinkClick r:id="rId10"/>
              </a:rPr>
              <a:t>https://tools.ietf.org/html/draft-ietf-6lo-ethertype-request-01</a:t>
            </a:r>
            <a:r>
              <a:rPr lang="en-US" sz="1400" b="1" dirty="0" smtClean="0"/>
              <a:t> </a:t>
            </a:r>
          </a:p>
          <a:p>
            <a:r>
              <a:rPr lang="en-GB" sz="1800" dirty="0" smtClean="0">
                <a:solidFill>
                  <a:srgbClr val="000000"/>
                </a:solidFill>
                <a:ea typeface="Arial Unicode MS" pitchFamily="34" charset="-128"/>
                <a:cs typeface="Arial Unicode MS" pitchFamily="34" charset="-128"/>
              </a:rPr>
              <a:t>CORE : (</a:t>
            </a:r>
            <a:r>
              <a:rPr lang="en-US" sz="1800" dirty="0"/>
              <a:t>Constrained </a:t>
            </a:r>
            <a:r>
              <a:rPr lang="en-US" sz="1800" dirty="0" err="1"/>
              <a:t>RESTful</a:t>
            </a:r>
            <a:r>
              <a:rPr lang="en-US" sz="1800" dirty="0"/>
              <a:t> Environments) </a:t>
            </a:r>
            <a:r>
              <a:rPr lang="en-GB" sz="1800" dirty="0">
                <a:solidFill>
                  <a:srgbClr val="000000"/>
                </a:solidFill>
                <a:ea typeface="Arial Unicode MS" pitchFamily="34" charset="-128"/>
                <a:cs typeface="Arial Unicode MS" pitchFamily="34" charset="-128"/>
              </a:rPr>
              <a:t>Working Group website: </a:t>
            </a:r>
            <a:r>
              <a:rPr lang="en-GB" sz="1800" b="0" dirty="0">
                <a:hlinkClick r:id="rId11"/>
              </a:rPr>
              <a:t>http://datatracker.ietf.org/wg/core/</a:t>
            </a:r>
            <a:r>
              <a:rPr lang="en-GB" sz="1800" b="0" dirty="0"/>
              <a:t> </a:t>
            </a:r>
            <a:endParaRPr lang="en-GB" sz="1800" dirty="0"/>
          </a:p>
          <a:p>
            <a:pPr lvl="1"/>
            <a:r>
              <a:rPr lang="en-US" sz="1400" dirty="0"/>
              <a:t>Focus: framework for resource-oriented applications intended to run on constrained </a:t>
            </a:r>
            <a:r>
              <a:rPr lang="en-US" sz="1400" dirty="0" smtClean="0"/>
              <a:t>IP </a:t>
            </a:r>
            <a:r>
              <a:rPr lang="en-US" sz="1400" dirty="0"/>
              <a:t>networks. </a:t>
            </a:r>
            <a:endParaRPr lang="en-US" sz="1400" dirty="0" smtClean="0"/>
          </a:p>
          <a:p>
            <a:pPr marL="0" indent="0">
              <a:buNone/>
            </a:pPr>
            <a:endParaRPr lang="en-US" sz="1400" dirty="0"/>
          </a:p>
          <a:p>
            <a:endParaRPr lang="en-US" sz="1400" dirty="0"/>
          </a:p>
          <a:p>
            <a:pPr marL="0" indent="0">
              <a:lnSpc>
                <a:spcPct val="80000"/>
              </a:lnSpc>
              <a:buNone/>
              <a:defRPr/>
            </a:pPr>
            <a:endParaRPr lang="en-US" sz="1400" dirty="0" smtClean="0"/>
          </a:p>
          <a:p>
            <a:pPr marL="457200" lvl="1" indent="0">
              <a:lnSpc>
                <a:spcPct val="80000"/>
              </a:lnSpc>
              <a:buNone/>
              <a:defRPr/>
            </a:pPr>
            <a:endParaRPr lang="en-US" sz="1400" dirty="0" smtClean="0"/>
          </a:p>
          <a:p>
            <a:pPr>
              <a:lnSpc>
                <a:spcPct val="80000"/>
              </a:lnSpc>
              <a:defRPr/>
            </a:pPr>
            <a:endParaRPr lang="en-US" sz="1400" dirty="0" smtClean="0"/>
          </a:p>
          <a:p>
            <a:pPr lvl="1">
              <a:lnSpc>
                <a:spcPct val="80000"/>
              </a:lnSpc>
              <a:defRPr/>
            </a:pPr>
            <a:endParaRPr lang="en-US" sz="1400" u="sng"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166</a:t>
            </a:fld>
            <a:endParaRPr lang="en-US"/>
          </a:p>
        </p:txBody>
      </p:sp>
    </p:spTree>
    <p:extLst>
      <p:ext uri="{BB962C8B-B14F-4D97-AF65-F5344CB8AC3E}">
        <p14:creationId xmlns:p14="http://schemas.microsoft.com/office/powerpoint/2010/main" val="2458393378"/>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5" name="Rectangle 2"/>
          <p:cNvSpPr>
            <a:spLocks noGrp="1" noChangeArrowheads="1"/>
          </p:cNvSpPr>
          <p:nvPr>
            <p:ph type="title"/>
          </p:nvPr>
        </p:nvSpPr>
        <p:spPr>
          <a:noFill/>
        </p:spPr>
        <p:txBody>
          <a:bodyPr/>
          <a:lstStyle/>
          <a:p>
            <a:r>
              <a:rPr lang="en-US" dirty="0" smtClean="0"/>
              <a:t>CAPPORT WG</a:t>
            </a:r>
          </a:p>
        </p:txBody>
      </p:sp>
      <p:sp>
        <p:nvSpPr>
          <p:cNvPr id="20486" name="Rectangle 3"/>
          <p:cNvSpPr>
            <a:spLocks noGrp="1" noChangeArrowheads="1"/>
          </p:cNvSpPr>
          <p:nvPr>
            <p:ph type="body" idx="1"/>
          </p:nvPr>
        </p:nvSpPr>
        <p:spPr>
          <a:xfrm>
            <a:off x="685800" y="1524000"/>
            <a:ext cx="7848600" cy="5029200"/>
          </a:xfrm>
          <a:noFill/>
        </p:spPr>
        <p:txBody>
          <a:bodyPr/>
          <a:lstStyle/>
          <a:p>
            <a:r>
              <a:rPr lang="en-US" sz="2000" dirty="0" err="1" smtClean="0"/>
              <a:t>CAPtive</a:t>
            </a:r>
            <a:r>
              <a:rPr lang="en-US" sz="2000" dirty="0" smtClean="0"/>
              <a:t> </a:t>
            </a:r>
            <a:r>
              <a:rPr lang="en-US" sz="2000" dirty="0" err="1" smtClean="0"/>
              <a:t>PORTal</a:t>
            </a:r>
            <a:r>
              <a:rPr lang="en-US" sz="2000" dirty="0" smtClean="0"/>
              <a:t>:  </a:t>
            </a:r>
            <a:r>
              <a:rPr lang="en-US" sz="2000" dirty="0">
                <a:hlinkClick r:id="rId3"/>
              </a:rPr>
              <a:t>https://datatracker.ietf.org/wg/capport/charter</a:t>
            </a:r>
            <a:r>
              <a:rPr lang="en-US" sz="2000" dirty="0" smtClean="0">
                <a:hlinkClick r:id="rId3"/>
              </a:rPr>
              <a:t>/</a:t>
            </a:r>
            <a:r>
              <a:rPr lang="en-US" sz="2000" dirty="0" smtClean="0"/>
              <a:t> </a:t>
            </a:r>
          </a:p>
          <a:p>
            <a:r>
              <a:rPr lang="en-US" sz="2000" dirty="0" smtClean="0"/>
              <a:t>The </a:t>
            </a:r>
            <a:r>
              <a:rPr lang="en-US" sz="2000" dirty="0"/>
              <a:t>CAPPORT Working Group will define secure mechanisms and protocols </a:t>
            </a:r>
            <a:r>
              <a:rPr lang="en-US" sz="2000" dirty="0" smtClean="0"/>
              <a:t>to</a:t>
            </a:r>
          </a:p>
          <a:p>
            <a:pPr lvl="1"/>
            <a:r>
              <a:rPr lang="en-US" sz="1600" dirty="0" smtClean="0"/>
              <a:t>allow </a:t>
            </a:r>
            <a:r>
              <a:rPr lang="en-US" sz="1600" dirty="0"/>
              <a:t>endpoints to discover that they are in this sort of limited environment</a:t>
            </a:r>
            <a:r>
              <a:rPr lang="en-US" sz="1600" dirty="0" smtClean="0"/>
              <a:t>,</a:t>
            </a:r>
          </a:p>
          <a:p>
            <a:pPr lvl="1"/>
            <a:r>
              <a:rPr lang="en-US" sz="1600" dirty="0" smtClean="0"/>
              <a:t>provide </a:t>
            </a:r>
            <a:r>
              <a:rPr lang="en-US" sz="1600" dirty="0"/>
              <a:t>a URL to interact with the Captive Portal, - allow endpoints to learn about the parameters of their confinement</a:t>
            </a:r>
            <a:r>
              <a:rPr lang="en-US" sz="1600" dirty="0" smtClean="0"/>
              <a:t>,</a:t>
            </a:r>
          </a:p>
          <a:p>
            <a:pPr lvl="1"/>
            <a:r>
              <a:rPr lang="en-US" sz="1600" dirty="0" smtClean="0"/>
              <a:t>interact </a:t>
            </a:r>
            <a:r>
              <a:rPr lang="en-US" sz="1600" dirty="0"/>
              <a:t>with the Captive Portal to obtain information such as status and remaining access time, </a:t>
            </a:r>
            <a:r>
              <a:rPr lang="en-US" sz="1600" dirty="0" smtClean="0"/>
              <a:t>and</a:t>
            </a:r>
          </a:p>
          <a:p>
            <a:pPr lvl="1"/>
            <a:r>
              <a:rPr lang="en-US" sz="1600" dirty="0" smtClean="0"/>
              <a:t>optionally</a:t>
            </a:r>
            <a:r>
              <a:rPr lang="en-US" sz="1600" dirty="0"/>
              <a:t>, advertise a service whereby devices can enable or disable access to the Internet without human interaction. (RFC 7710 may be a full or partial solution to the first two bullets</a:t>
            </a:r>
            <a:r>
              <a:rPr lang="en-US" sz="1600" dirty="0" smtClean="0"/>
              <a:t>)</a:t>
            </a:r>
          </a:p>
          <a:p>
            <a:r>
              <a:rPr lang="en-US" sz="2000"/>
              <a:t>Updates </a:t>
            </a:r>
            <a:r>
              <a:rPr lang="en-US" sz="2000" smtClean="0"/>
              <a:t>[Mar </a:t>
            </a:r>
            <a:r>
              <a:rPr lang="en-US" sz="2000" dirty="0" smtClean="0"/>
              <a:t>2018]</a:t>
            </a:r>
            <a:endParaRPr lang="en-US" sz="2000" dirty="0"/>
          </a:p>
          <a:p>
            <a:pPr lvl="1"/>
            <a:r>
              <a:rPr lang="en-US" sz="1600"/>
              <a:t>New: Captive Portal API, see </a:t>
            </a:r>
            <a:r>
              <a:rPr lang="en-US" sz="1600">
                <a:hlinkClick r:id="rId4"/>
              </a:rPr>
              <a:t>https://datatracker.ietf.org/doc/draft-ietf-capport-api</a:t>
            </a:r>
            <a:r>
              <a:rPr lang="en-US" sz="1600" smtClean="0">
                <a:hlinkClick r:id="rId4"/>
              </a:rPr>
              <a:t>/</a:t>
            </a:r>
            <a:r>
              <a:rPr lang="en-US" sz="1600" smtClean="0"/>
              <a:t> </a:t>
            </a:r>
          </a:p>
          <a:p>
            <a:pPr lvl="1"/>
            <a:r>
              <a:rPr lang="en-US" sz="1600" smtClean="0"/>
              <a:t>Of interest: </a:t>
            </a:r>
            <a:r>
              <a:rPr lang="en-US" sz="1600" dirty="0" smtClean="0"/>
              <a:t>CAPPORT architecture: </a:t>
            </a:r>
            <a:r>
              <a:rPr lang="en-US" sz="1600" dirty="0">
                <a:hlinkClick r:id="rId5"/>
              </a:rPr>
              <a:t>https://datatracker.ietf.org/doc/draft-ietf-capport-architecture</a:t>
            </a:r>
            <a:r>
              <a:rPr lang="en-US" sz="1600" dirty="0" smtClean="0">
                <a:hlinkClick r:id="rId5"/>
              </a:rPr>
              <a:t>/</a:t>
            </a:r>
            <a:r>
              <a:rPr lang="en-US" sz="1600"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167</a:t>
            </a:fld>
            <a:endParaRPr lang="en-US"/>
          </a:p>
        </p:txBody>
      </p:sp>
    </p:spTree>
    <p:extLst>
      <p:ext uri="{BB962C8B-B14F-4D97-AF65-F5344CB8AC3E}">
        <p14:creationId xmlns:p14="http://schemas.microsoft.com/office/powerpoint/2010/main" val="3331111648"/>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19461" name="Rectangle 2"/>
          <p:cNvSpPr>
            <a:spLocks noGrp="1" noChangeArrowheads="1"/>
          </p:cNvSpPr>
          <p:nvPr>
            <p:ph type="title"/>
          </p:nvPr>
        </p:nvSpPr>
        <p:spPr/>
        <p:txBody>
          <a:bodyPr/>
          <a:lstStyle/>
          <a:p>
            <a:r>
              <a:rPr lang="en-US" dirty="0" smtClean="0"/>
              <a:t>RADEXT WG</a:t>
            </a:r>
          </a:p>
        </p:txBody>
      </p:sp>
      <p:sp>
        <p:nvSpPr>
          <p:cNvPr id="19462" name="Rectangle 3"/>
          <p:cNvSpPr>
            <a:spLocks noGrp="1" noChangeArrowheads="1"/>
          </p:cNvSpPr>
          <p:nvPr>
            <p:ph type="body" idx="1"/>
          </p:nvPr>
        </p:nvSpPr>
        <p:spPr>
          <a:xfrm>
            <a:off x="685800" y="1676400"/>
            <a:ext cx="7772400" cy="4648200"/>
          </a:xfrm>
        </p:spPr>
        <p:txBody>
          <a:bodyPr/>
          <a:lstStyle/>
          <a:p>
            <a:pPr>
              <a:lnSpc>
                <a:spcPct val="80000"/>
              </a:lnSpc>
            </a:pPr>
            <a:r>
              <a:rPr lang="en-US" sz="1800" dirty="0" smtClean="0"/>
              <a:t>See </a:t>
            </a:r>
            <a:r>
              <a:rPr lang="en-US" sz="1800" dirty="0" smtClean="0">
                <a:hlinkClick r:id="rId3"/>
              </a:rPr>
              <a:t>http://datatracker.ietf.org/wg/radext/</a:t>
            </a:r>
            <a:r>
              <a:rPr lang="en-US" sz="1800" dirty="0" smtClean="0"/>
              <a:t> </a:t>
            </a:r>
          </a:p>
          <a:p>
            <a:pPr>
              <a:lnSpc>
                <a:spcPct val="80000"/>
              </a:lnSpc>
            </a:pPr>
            <a:endParaRPr lang="en-US" sz="1800" dirty="0" smtClean="0"/>
          </a:p>
          <a:p>
            <a:pPr>
              <a:lnSpc>
                <a:spcPct val="80000"/>
              </a:lnSpc>
            </a:pPr>
            <a:r>
              <a:rPr lang="en-US" sz="1800" dirty="0" smtClean="0"/>
              <a:t>RADIUS Extensions</a:t>
            </a:r>
          </a:p>
          <a:p>
            <a:pPr lvl="1">
              <a:lnSpc>
                <a:spcPct val="80000"/>
              </a:lnSpc>
            </a:pPr>
            <a:r>
              <a:rPr lang="en-US" sz="1600" dirty="0" smtClean="0"/>
              <a:t>The RADIUS Extensions Working Group will focus on extensions to the</a:t>
            </a:r>
            <a:br>
              <a:rPr lang="en-US" sz="1600" dirty="0" smtClean="0"/>
            </a:br>
            <a:r>
              <a:rPr lang="en-US" sz="1600" dirty="0" smtClean="0"/>
              <a:t>RADIUS protocol required to define extensions to the standard attribute space as well as to address cryptographic algorithm agility and use over new transports. </a:t>
            </a:r>
          </a:p>
          <a:p>
            <a:pPr lvl="1">
              <a:lnSpc>
                <a:spcPct val="80000"/>
              </a:lnSpc>
            </a:pPr>
            <a:r>
              <a:rPr lang="en-US" sz="1600" dirty="0" smtClean="0"/>
              <a:t>In addition, RADEXT will work on RADIUS Design Guidelines and define new attributes for particular applications of authentication, authorization and</a:t>
            </a:r>
            <a:br>
              <a:rPr lang="en-US" sz="1600" dirty="0" smtClean="0"/>
            </a:br>
            <a:r>
              <a:rPr lang="en-US" sz="1600" dirty="0" smtClean="0"/>
              <a:t>accounting such as NAS management and local area network (LAN) usage. </a:t>
            </a:r>
          </a:p>
          <a:p>
            <a:pPr lvl="1">
              <a:lnSpc>
                <a:spcPct val="80000"/>
              </a:lnSpc>
            </a:pPr>
            <a:endParaRPr lang="en-US" sz="1800" dirty="0" smtClean="0"/>
          </a:p>
          <a:p>
            <a:pPr>
              <a:lnSpc>
                <a:spcPct val="80000"/>
              </a:lnSpc>
            </a:pPr>
            <a:r>
              <a:rPr lang="en-US" sz="1800" smtClean="0"/>
              <a:t>Updates [Mar </a:t>
            </a:r>
            <a:r>
              <a:rPr lang="en-US" sz="1800" dirty="0" smtClean="0"/>
              <a:t>2018]</a:t>
            </a:r>
          </a:p>
          <a:p>
            <a:pPr lvl="1">
              <a:lnSpc>
                <a:spcPct val="80000"/>
              </a:lnSpc>
            </a:pPr>
            <a:endParaRPr lang="en-US" sz="1600" dirty="0" smtClean="0"/>
          </a:p>
          <a:p>
            <a:pPr lvl="1">
              <a:lnSpc>
                <a:spcPct val="80000"/>
              </a:lnSpc>
            </a:pPr>
            <a:r>
              <a:rPr lang="en-US" sz="1600" smtClean="0"/>
              <a:t>Of interest: </a:t>
            </a:r>
            <a:r>
              <a:rPr lang="en-US" sz="1600" dirty="0" smtClean="0"/>
              <a:t>Dynamic Authorization </a:t>
            </a:r>
            <a:r>
              <a:rPr lang="en-US" sz="1600" dirty="0"/>
              <a:t>Proxy: </a:t>
            </a:r>
            <a:r>
              <a:rPr lang="en-US" sz="1600" dirty="0">
                <a:hlinkClick r:id="rId4"/>
              </a:rPr>
              <a:t>https://datatracker.ietf.org/doc/draft-ietf-radext-coa-proxy</a:t>
            </a:r>
            <a:r>
              <a:rPr lang="en-US" sz="1600" dirty="0" smtClean="0">
                <a:hlinkClick r:id="rId4"/>
              </a:rPr>
              <a:t>/</a:t>
            </a:r>
            <a:endParaRPr lang="en-US" sz="16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168</a:t>
            </a:fld>
            <a:endParaRPr lang="en-US"/>
          </a:p>
        </p:txBody>
      </p:sp>
    </p:spTree>
    <p:extLst>
      <p:ext uri="{BB962C8B-B14F-4D97-AF65-F5344CB8AC3E}">
        <p14:creationId xmlns:p14="http://schemas.microsoft.com/office/powerpoint/2010/main" val="1685239403"/>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Operations Area Working Group</a:t>
            </a:r>
          </a:p>
        </p:txBody>
      </p:sp>
      <p:sp>
        <p:nvSpPr>
          <p:cNvPr id="113667" name="Rectangle 3"/>
          <p:cNvSpPr>
            <a:spLocks noGrp="1" noChangeArrowheads="1"/>
          </p:cNvSpPr>
          <p:nvPr>
            <p:ph type="body" idx="1"/>
          </p:nvPr>
        </p:nvSpPr>
        <p:spPr>
          <a:xfrm>
            <a:off x="685800" y="1295400"/>
            <a:ext cx="8001000" cy="5181600"/>
          </a:xfrm>
        </p:spPr>
        <p:txBody>
          <a:bodyPr/>
          <a:lstStyle/>
          <a:p>
            <a:pPr>
              <a:lnSpc>
                <a:spcPct val="80000"/>
              </a:lnSpc>
              <a:defRPr/>
            </a:pPr>
            <a:r>
              <a:rPr lang="en-US" sz="2000" dirty="0" smtClean="0">
                <a:hlinkClick r:id="rId3"/>
              </a:rPr>
              <a:t>http</a:t>
            </a:r>
            <a:r>
              <a:rPr lang="en-US" sz="2000" dirty="0">
                <a:hlinkClick r:id="rId3"/>
              </a:rPr>
              <a:t>://datatracker.ietf.org/wg/opsawg</a:t>
            </a:r>
            <a:r>
              <a:rPr lang="en-US" sz="2000" dirty="0" smtClean="0">
                <a:hlinkClick r:id="rId3"/>
              </a:rPr>
              <a:t>/</a:t>
            </a:r>
            <a:endParaRPr lang="en-US" sz="2000" dirty="0" smtClean="0"/>
          </a:p>
          <a:p>
            <a:pPr marL="457200" lvl="1" indent="0">
              <a:lnSpc>
                <a:spcPct val="80000"/>
              </a:lnSpc>
              <a:buNone/>
              <a:defRPr/>
            </a:pPr>
            <a:endParaRPr lang="en-US" sz="1400" dirty="0" smtClean="0"/>
          </a:p>
          <a:p>
            <a:pPr>
              <a:lnSpc>
                <a:spcPct val="80000"/>
              </a:lnSpc>
              <a:defRPr/>
            </a:pPr>
            <a:r>
              <a:rPr lang="en-US" sz="1800" smtClean="0"/>
              <a:t>Updates [Mar </a:t>
            </a:r>
            <a:r>
              <a:rPr lang="en-US" sz="1800" dirty="0" smtClean="0"/>
              <a:t>2018] Operations Area Working Group work group items</a:t>
            </a:r>
          </a:p>
          <a:p>
            <a:pPr lvl="1">
              <a:lnSpc>
                <a:spcPct val="80000"/>
              </a:lnSpc>
              <a:defRPr/>
            </a:pPr>
            <a:r>
              <a:rPr lang="en-US" sz="1600" smtClean="0"/>
              <a:t>In RFC Editor Queue, Experimental: </a:t>
            </a:r>
            <a:r>
              <a:rPr lang="en-US" sz="1600" dirty="0" smtClean="0"/>
              <a:t>Alternate Tunnel Encapsulation for Data Frames in CAPWAP, see  </a:t>
            </a:r>
            <a:r>
              <a:rPr lang="en-US" sz="1600" dirty="0">
                <a:hlinkClick r:id="rId4"/>
              </a:rPr>
              <a:t>https://</a:t>
            </a:r>
            <a:r>
              <a:rPr lang="en-US" sz="1600">
                <a:hlinkClick r:id="rId4"/>
              </a:rPr>
              <a:t>datatracker.ietf.org/doc/draft-ietf-opsawg-capwap-alt-tunnel</a:t>
            </a:r>
            <a:r>
              <a:rPr lang="en-US" sz="1600" smtClean="0">
                <a:hlinkClick r:id="rId4"/>
              </a:rPr>
              <a:t>/</a:t>
            </a:r>
            <a:r>
              <a:rPr lang="en-US" sz="1600" smtClean="0"/>
              <a:t/>
            </a:r>
            <a:br>
              <a:rPr lang="en-US" sz="1600" smtClean="0"/>
            </a:br>
            <a:r>
              <a:rPr lang="en-US" sz="1600" smtClean="0"/>
              <a:t> </a:t>
            </a:r>
            <a:endParaRPr lang="en-US" sz="1600" dirty="0" smtClean="0"/>
          </a:p>
          <a:p>
            <a:pPr lvl="1">
              <a:lnSpc>
                <a:spcPct val="80000"/>
              </a:lnSpc>
              <a:defRPr/>
            </a:pPr>
            <a:r>
              <a:rPr lang="en-US" sz="1600" dirty="0" smtClean="0"/>
              <a:t>Of interest: RFC6632, An Overview of the IETF Network Management Protocols, </a:t>
            </a:r>
            <a:r>
              <a:rPr lang="en-US" sz="1600" dirty="0"/>
              <a:t>see </a:t>
            </a:r>
            <a:r>
              <a:rPr lang="en-US" sz="1600" dirty="0">
                <a:hlinkClick r:id="rId5"/>
              </a:rPr>
              <a:t>https://</a:t>
            </a:r>
            <a:r>
              <a:rPr lang="en-US" sz="1600" dirty="0" smtClean="0">
                <a:hlinkClick r:id="rId5"/>
              </a:rPr>
              <a:t>tools.ietf.org/html/rfc6632</a:t>
            </a:r>
            <a:r>
              <a:rPr lang="en-US" sz="1600" dirty="0" smtClean="0"/>
              <a:t> </a:t>
            </a:r>
          </a:p>
          <a:p>
            <a:pPr lvl="1">
              <a:lnSpc>
                <a:spcPct val="80000"/>
              </a:lnSpc>
              <a:defRPr/>
            </a:pPr>
            <a:r>
              <a:rPr lang="en-US" sz="1600" dirty="0"/>
              <a:t>Of Interest: </a:t>
            </a:r>
            <a:r>
              <a:rPr lang="en-US" sz="1600" dirty="0" smtClean="0"/>
              <a:t>RFC7548, Management of Networks with Constrained Devices: Use Cases, see </a:t>
            </a:r>
            <a:r>
              <a:rPr lang="en-US" sz="1600" dirty="0">
                <a:hlinkClick r:id="rId6"/>
              </a:rPr>
              <a:t>https://datatracker.ietf.org/doc/rfc7548</a:t>
            </a:r>
            <a:r>
              <a:rPr lang="en-US" sz="1600" dirty="0" smtClean="0">
                <a:hlinkClick r:id="rId6"/>
              </a:rPr>
              <a:t>/</a:t>
            </a:r>
            <a:r>
              <a:rPr lang="en-US" sz="1600" dirty="0" smtClean="0"/>
              <a:t> </a:t>
            </a:r>
          </a:p>
          <a:p>
            <a:pPr lvl="1">
              <a:lnSpc>
                <a:spcPct val="80000"/>
              </a:lnSpc>
              <a:defRPr/>
            </a:pPr>
            <a:r>
              <a:rPr lang="en-US" sz="1600" dirty="0" smtClean="0"/>
              <a:t>Automated network management, including YANG data models, </a:t>
            </a:r>
            <a:r>
              <a:rPr lang="en-US" sz="1600" dirty="0"/>
              <a:t>see </a:t>
            </a:r>
            <a:r>
              <a:rPr lang="en-US" sz="1600" dirty="0">
                <a:hlinkClick r:id="rId7"/>
              </a:rPr>
              <a:t>https://www.ietf.org/topics/netmgmt</a:t>
            </a:r>
            <a:r>
              <a:rPr lang="en-US" sz="1600" dirty="0" smtClean="0">
                <a:hlinkClick r:id="rId7"/>
              </a:rPr>
              <a:t>/</a:t>
            </a:r>
            <a:r>
              <a:rPr lang="en-US" sz="1600" dirty="0" smtClean="0"/>
              <a:t> </a:t>
            </a:r>
          </a:p>
          <a:p>
            <a:pPr>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169</a:t>
            </a:fld>
            <a:endParaRPr lang="en-US"/>
          </a:p>
        </p:txBody>
      </p:sp>
    </p:spTree>
    <p:extLst>
      <p:ext uri="{BB962C8B-B14F-4D97-AF65-F5344CB8AC3E}">
        <p14:creationId xmlns:p14="http://schemas.microsoft.com/office/powerpoint/2010/main" val="168666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066800"/>
            <a:ext cx="5828110" cy="457200"/>
          </a:xfrm>
        </p:spPr>
        <p:txBody>
          <a:bodyPr/>
          <a:lstStyle/>
          <a:p>
            <a:r>
              <a:rPr lang="en-US" dirty="0"/>
              <a:t>802.11 AANI SC – March 2018</a:t>
            </a:r>
          </a:p>
        </p:txBody>
      </p:sp>
      <p:sp>
        <p:nvSpPr>
          <p:cNvPr id="3" name="Content Placeholder 2"/>
          <p:cNvSpPr>
            <a:spLocks noGrp="1"/>
          </p:cNvSpPr>
          <p:nvPr>
            <p:ph idx="1"/>
          </p:nvPr>
        </p:nvSpPr>
        <p:spPr>
          <a:xfrm>
            <a:off x="614561" y="1714500"/>
            <a:ext cx="7913687" cy="3895971"/>
          </a:xfrm>
        </p:spPr>
        <p:txBody>
          <a:bodyPr/>
          <a:lstStyle/>
          <a:p>
            <a:pPr marL="300038">
              <a:buFont typeface="Arial" panose="020B0604020202020204" pitchFamily="34" charset="0"/>
              <a:buChar char="•"/>
            </a:pPr>
            <a:r>
              <a:rPr lang="en-US" altLang="en-US" sz="1500" dirty="0"/>
              <a:t>Meeting Goals: </a:t>
            </a:r>
          </a:p>
          <a:p>
            <a:pPr marL="728663" lvl="1" indent="-342900">
              <a:buFont typeface="+mj-lt"/>
              <a:buAutoNum type="arabicPeriod"/>
            </a:pPr>
            <a:r>
              <a:rPr lang="en-US" altLang="en-US" dirty="0"/>
              <a:t>802.11 technical performance relative to IMT-2020 requirements</a:t>
            </a:r>
          </a:p>
          <a:p>
            <a:pPr marL="728663" lvl="1" indent="-342900">
              <a:buFont typeface="+mj-lt"/>
              <a:buAutoNum type="arabicPeriod"/>
            </a:pPr>
            <a:r>
              <a:rPr lang="en-US" altLang="en-US" dirty="0"/>
              <a:t>Status of 3GPP SA specifications for 3GPP </a:t>
            </a:r>
            <a:r>
              <a:rPr lang="en-US" dirty="0"/>
              <a:t>core network and 802.11 interworking</a:t>
            </a:r>
          </a:p>
          <a:p>
            <a:pPr marL="728663" lvl="1" indent="-342900">
              <a:buFont typeface="+mj-lt"/>
              <a:buAutoNum type="arabicPeriod"/>
            </a:pPr>
            <a:r>
              <a:rPr lang="en-US" altLang="en-US" dirty="0"/>
              <a:t>Discuss the future of the AANI SC</a:t>
            </a:r>
          </a:p>
          <a:p>
            <a:pPr marL="300038">
              <a:buFont typeface="Arial" panose="020B0604020202020204" pitchFamily="34" charset="0"/>
              <a:buChar char="•"/>
            </a:pPr>
            <a:r>
              <a:rPr lang="en-US" altLang="en-US" sz="1500" dirty="0"/>
              <a:t>Agenda:</a:t>
            </a:r>
            <a:r>
              <a:rPr lang="en-US" altLang="en-US" sz="1500" b="0" dirty="0"/>
              <a:t> </a:t>
            </a:r>
            <a:r>
              <a:rPr lang="en-US" altLang="en-US" sz="1500" b="0" dirty="0">
                <a:hlinkClick r:id="rId2"/>
              </a:rPr>
              <a:t>11-18/0311r3</a:t>
            </a:r>
            <a:r>
              <a:rPr lang="en-US" altLang="en-US" sz="1500" b="0" dirty="0"/>
              <a:t>, met for 4 hours</a:t>
            </a:r>
          </a:p>
          <a:p>
            <a:pPr marL="300038">
              <a:buFont typeface="Arial" panose="020B0604020202020204" pitchFamily="34" charset="0"/>
              <a:buChar char="•"/>
            </a:pPr>
            <a:r>
              <a:rPr lang="en-US" altLang="en-US" sz="1500" dirty="0"/>
              <a:t>Minutes: </a:t>
            </a:r>
            <a:r>
              <a:rPr lang="en-US" altLang="en-US" sz="1500" b="0" dirty="0">
                <a:hlinkClick r:id="rId3"/>
              </a:rPr>
              <a:t>11-18/0531r1</a:t>
            </a:r>
            <a:r>
              <a:rPr lang="en-US" altLang="en-US" sz="1500" b="0" dirty="0"/>
              <a:t>  </a:t>
            </a:r>
          </a:p>
          <a:p>
            <a:pPr marL="300038">
              <a:buFont typeface="Arial" panose="020B0604020202020204" pitchFamily="34" charset="0"/>
              <a:buChar char="•"/>
            </a:pPr>
            <a:r>
              <a:rPr lang="en-US" altLang="en-US" sz="1500" dirty="0"/>
              <a:t>Meeting Activity:</a:t>
            </a:r>
          </a:p>
          <a:p>
            <a:pPr marL="600075" lvl="1">
              <a:buFont typeface="Arial" panose="020B0604020202020204" pitchFamily="34" charset="0"/>
              <a:buChar char="•"/>
            </a:pPr>
            <a:r>
              <a:rPr lang="en-US" altLang="en-US" sz="1800" dirty="0"/>
              <a:t>Reviewed AANI SC Status/Background</a:t>
            </a:r>
          </a:p>
          <a:p>
            <a:pPr marL="600075" lvl="1">
              <a:buFont typeface="Arial" panose="020B0604020202020204" pitchFamily="34" charset="0"/>
              <a:buChar char="•"/>
            </a:pPr>
            <a:r>
              <a:rPr lang="en-US" altLang="en-US" sz="1800" dirty="0"/>
              <a:t>Contributions Presented: </a:t>
            </a:r>
          </a:p>
          <a:p>
            <a:pPr marL="942975" lvl="2" indent="-342900">
              <a:buFont typeface="+mj-lt"/>
              <a:buAutoNum type="arabicPeriod"/>
            </a:pPr>
            <a:r>
              <a:rPr lang="en-US" sz="2100" dirty="0">
                <a:hlinkClick r:id="rId4"/>
              </a:rPr>
              <a:t>11-18/0517r0</a:t>
            </a:r>
            <a:r>
              <a:rPr lang="en-US" sz="2100" dirty="0"/>
              <a:t> – “802.11ax for IMT-2020 eMBB Indoor Hotspot and Dense Urban” </a:t>
            </a:r>
          </a:p>
          <a:p>
            <a:pPr marL="942975" lvl="2" indent="-342900">
              <a:buFont typeface="+mj-lt"/>
              <a:buAutoNum type="arabicPeriod"/>
            </a:pPr>
            <a:r>
              <a:rPr lang="en-US" sz="2100" dirty="0">
                <a:hlinkClick r:id="rId5"/>
              </a:rPr>
              <a:t>11-18/0481r0</a:t>
            </a:r>
            <a:r>
              <a:rPr lang="en-US" sz="2100" dirty="0"/>
              <a:t> – “3GPP TSG SA Status Update” </a:t>
            </a:r>
          </a:p>
          <a:p>
            <a:pPr marL="600075" lvl="1">
              <a:buFont typeface="Arial" panose="020B0604020202020204" pitchFamily="34" charset="0"/>
              <a:buChar char="•"/>
            </a:pPr>
            <a:r>
              <a:rPr lang="en-US" altLang="en-US" sz="1800" dirty="0"/>
              <a:t>Discussed future potential useful outputs for the AANI SC</a:t>
            </a:r>
          </a:p>
          <a:p>
            <a:pPr marL="642938" lvl="1" indent="-342900">
              <a:buFont typeface="Arial" panose="020B0604020202020204" pitchFamily="34" charset="0"/>
              <a:buChar char="•"/>
            </a:pPr>
            <a:endParaRPr lang="en-US" sz="1950" dirty="0"/>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3/8 of 11-18-0583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17</a:t>
            </a:fld>
            <a:endParaRPr lang="en-US"/>
          </a:p>
        </p:txBody>
      </p:sp>
    </p:spTree>
    <p:extLst>
      <p:ext uri="{BB962C8B-B14F-4D97-AF65-F5344CB8AC3E}">
        <p14:creationId xmlns:p14="http://schemas.microsoft.com/office/powerpoint/2010/main" val="215610393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Transport Layer Security (TLS)</a:t>
            </a:r>
          </a:p>
        </p:txBody>
      </p:sp>
      <p:sp>
        <p:nvSpPr>
          <p:cNvPr id="113667" name="Rectangle 3"/>
          <p:cNvSpPr>
            <a:spLocks noGrp="1" noChangeArrowheads="1"/>
          </p:cNvSpPr>
          <p:nvPr>
            <p:ph type="body" idx="1"/>
          </p:nvPr>
        </p:nvSpPr>
        <p:spPr>
          <a:xfrm>
            <a:off x="685800" y="1676400"/>
            <a:ext cx="8001000" cy="4572000"/>
          </a:xfrm>
        </p:spPr>
        <p:txBody>
          <a:bodyPr/>
          <a:lstStyle/>
          <a:p>
            <a:pPr>
              <a:lnSpc>
                <a:spcPct val="80000"/>
              </a:lnSpc>
              <a:defRPr/>
            </a:pPr>
            <a:r>
              <a:rPr lang="en-US" sz="2000" dirty="0" smtClean="0"/>
              <a:t>Transport Layer Security Working Group website: </a:t>
            </a:r>
            <a:r>
              <a:rPr lang="en-US" sz="2000" dirty="0">
                <a:hlinkClick r:id="rId3"/>
              </a:rPr>
              <a:t>http://datatracker.ietf.org/wg/tls/charter</a:t>
            </a:r>
            <a:r>
              <a:rPr lang="en-US" sz="2000" dirty="0" smtClean="0">
                <a:hlinkClick r:id="rId3"/>
              </a:rPr>
              <a:t>/</a:t>
            </a:r>
            <a:r>
              <a:rPr lang="en-US" sz="2000" dirty="0" smtClean="0"/>
              <a:t> </a:t>
            </a:r>
          </a:p>
          <a:p>
            <a:pPr>
              <a:lnSpc>
                <a:spcPct val="80000"/>
              </a:lnSpc>
              <a:defRPr/>
            </a:pPr>
            <a:endParaRPr lang="en-US" sz="2000" dirty="0" smtClean="0"/>
          </a:p>
          <a:p>
            <a:pPr>
              <a:lnSpc>
                <a:spcPct val="80000"/>
              </a:lnSpc>
              <a:defRPr/>
            </a:pPr>
            <a:r>
              <a:rPr lang="en-US" sz="1800" dirty="0" smtClean="0"/>
              <a:t>Work underway on a new version of TLS (used in EAP methods): Transport Layer Security Protocol Version 1.3</a:t>
            </a:r>
          </a:p>
          <a:p>
            <a:pPr lvl="1">
              <a:lnSpc>
                <a:spcPct val="80000"/>
              </a:lnSpc>
              <a:defRPr/>
            </a:pPr>
            <a:endParaRPr lang="en-US" sz="1400" dirty="0"/>
          </a:p>
          <a:p>
            <a:pPr>
              <a:lnSpc>
                <a:spcPct val="80000"/>
              </a:lnSpc>
              <a:defRPr/>
            </a:pPr>
            <a:r>
              <a:rPr lang="en-US" sz="1800" smtClean="0"/>
              <a:t>Updates [Mar </a:t>
            </a:r>
            <a:r>
              <a:rPr lang="en-US" sz="1800" dirty="0" smtClean="0"/>
              <a:t>2018]</a:t>
            </a:r>
          </a:p>
          <a:p>
            <a:pPr lvl="1">
              <a:lnSpc>
                <a:spcPct val="80000"/>
              </a:lnSpc>
              <a:defRPr/>
            </a:pPr>
            <a:r>
              <a:rPr lang="en-US" sz="1600" smtClean="0"/>
              <a:t>Submitted to IESG for publication: TLS version 1.3 </a:t>
            </a:r>
            <a:r>
              <a:rPr lang="en-US" sz="1600" u="sng" smtClean="0">
                <a:hlinkClick r:id="rId4"/>
              </a:rPr>
              <a:t>https://datatracker.ietf.org/doc/draft-ietf-tls-tls13/</a:t>
            </a:r>
            <a:r>
              <a:rPr lang="en-US" sz="1600" u="sng" smtClean="0"/>
              <a:t> </a:t>
            </a:r>
          </a:p>
          <a:p>
            <a:pPr lvl="1">
              <a:lnSpc>
                <a:spcPct val="80000"/>
              </a:lnSpc>
              <a:defRPr/>
            </a:pPr>
            <a:r>
              <a:rPr lang="en-US" sz="1600" smtClean="0"/>
              <a:t>Of interest: </a:t>
            </a:r>
            <a:r>
              <a:rPr lang="en-US" sz="1600" dirty="0" smtClean="0"/>
              <a:t>Datagram Transport Layer Security (DTLS) Protocol </a:t>
            </a:r>
            <a:r>
              <a:rPr lang="en-US" sz="1600" dirty="0"/>
              <a:t>Version 1.3,see </a:t>
            </a:r>
            <a:r>
              <a:rPr lang="en-US" sz="1600" dirty="0">
                <a:hlinkClick r:id="rId5"/>
              </a:rPr>
              <a:t>https://datatracker.ietf.org/doc/draft-ietf-tls-dtls13</a:t>
            </a:r>
            <a:r>
              <a:rPr lang="en-US" sz="1600" dirty="0" smtClean="0">
                <a:hlinkClick r:id="rId5"/>
              </a:rPr>
              <a:t>/</a:t>
            </a:r>
            <a:r>
              <a:rPr lang="en-US" sz="1600" dirty="0" smtClean="0"/>
              <a:t> </a:t>
            </a:r>
          </a:p>
          <a:p>
            <a:pPr lvl="1">
              <a:lnSpc>
                <a:spcPct val="80000"/>
              </a:lnSpc>
              <a:defRPr/>
            </a:pPr>
            <a:r>
              <a:rPr lang="en-US" sz="1600" smtClean="0"/>
              <a:t>Of </a:t>
            </a:r>
            <a:r>
              <a:rPr lang="en-US" sz="1600" dirty="0" smtClean="0"/>
              <a:t>interest: </a:t>
            </a:r>
            <a:r>
              <a:rPr lang="en-US" sz="1600" dirty="0"/>
              <a:t>Example Handshake Traces for TLS 1.3, see </a:t>
            </a:r>
            <a:r>
              <a:rPr lang="en-US" sz="1600" dirty="0">
                <a:hlinkClick r:id="rId6"/>
              </a:rPr>
              <a:t>https://datatracker.ietf.org/doc/draft-ietf-tls-tls13-vectors</a:t>
            </a:r>
            <a:r>
              <a:rPr lang="en-US" sz="1600" dirty="0" smtClean="0">
                <a:hlinkClick r:id="rId6"/>
              </a:rPr>
              <a:t>/</a:t>
            </a:r>
            <a:r>
              <a:rPr lang="en-US" sz="1600" dirty="0" smtClean="0"/>
              <a:t>  </a:t>
            </a:r>
            <a:endParaRPr lang="en-US" sz="1600" dirty="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170</a:t>
            </a:fld>
            <a:endParaRPr lang="en-US"/>
          </a:p>
        </p:txBody>
      </p:sp>
    </p:spTree>
    <p:extLst>
      <p:ext uri="{BB962C8B-B14F-4D97-AF65-F5344CB8AC3E}">
        <p14:creationId xmlns:p14="http://schemas.microsoft.com/office/powerpoint/2010/main" val="3046396237"/>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Deterministic Networking (DETNET)</a:t>
            </a:r>
            <a:endParaRPr lang="en-US" dirty="0"/>
          </a:p>
        </p:txBody>
      </p:sp>
      <p:sp>
        <p:nvSpPr>
          <p:cNvPr id="113667" name="Rectangle 3"/>
          <p:cNvSpPr>
            <a:spLocks noGrp="1" noChangeArrowheads="1"/>
          </p:cNvSpPr>
          <p:nvPr>
            <p:ph type="body" idx="1"/>
          </p:nvPr>
        </p:nvSpPr>
        <p:spPr>
          <a:xfrm>
            <a:off x="685800" y="990600"/>
            <a:ext cx="8001000" cy="54864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DETNET</a:t>
            </a:r>
            <a:r>
              <a:rPr lang="en-US" sz="2000" dirty="0">
                <a:solidFill>
                  <a:srgbClr val="000000"/>
                </a:solidFill>
                <a:ea typeface="Arial Unicode MS" pitchFamily="34" charset="-128"/>
                <a:cs typeface="Arial Unicode MS" pitchFamily="34" charset="-128"/>
              </a:rPr>
              <a:t>: </a:t>
            </a:r>
            <a:r>
              <a:rPr lang="en-US" sz="2000" dirty="0">
                <a:solidFill>
                  <a:srgbClr val="000000"/>
                </a:solidFill>
                <a:ea typeface="Arial Unicode MS" pitchFamily="34" charset="-128"/>
                <a:cs typeface="Arial Unicode MS" pitchFamily="34" charset="-128"/>
                <a:hlinkClick r:id="rId3"/>
              </a:rPr>
              <a:t>https://datatracker.ietf.org/wg/detnet/charter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a:t>
            </a:r>
            <a:r>
              <a:rPr lang="en-US" sz="1400" dirty="0" smtClean="0"/>
              <a:t>on deterministic </a:t>
            </a:r>
            <a:r>
              <a:rPr lang="en-US" sz="1400" dirty="0"/>
              <a:t>data paths that operate over Layer 2 bridged and Layer </a:t>
            </a:r>
            <a:r>
              <a:rPr lang="en-US" sz="1400" dirty="0" smtClean="0"/>
              <a:t>3 routed </a:t>
            </a:r>
            <a:r>
              <a:rPr lang="en-US" sz="1400" dirty="0"/>
              <a:t>segments, where such paths can provide bounds on latency, loss</a:t>
            </a:r>
            <a:r>
              <a:rPr lang="en-US" sz="1400" dirty="0" smtClean="0"/>
              <a:t>, and </a:t>
            </a:r>
            <a:r>
              <a:rPr lang="en-US" sz="1400" dirty="0"/>
              <a:t>packet delay variation (jitter), and high reliability. </a:t>
            </a:r>
            <a:endParaRPr lang="en-US" sz="1400" dirty="0" smtClean="0"/>
          </a:p>
          <a:p>
            <a:pPr lvl="1"/>
            <a:r>
              <a:rPr lang="en-US" sz="1400" dirty="0" smtClean="0"/>
              <a:t>Addresses </a:t>
            </a:r>
            <a:r>
              <a:rPr lang="en-US" sz="1400" dirty="0"/>
              <a:t>Layer 3 aspects in support of applications </a:t>
            </a:r>
            <a:r>
              <a:rPr lang="en-US" sz="1400" dirty="0" smtClean="0"/>
              <a:t>requiring deterministic </a:t>
            </a:r>
            <a:r>
              <a:rPr lang="en-US" sz="1400" dirty="0"/>
              <a:t>networking. </a:t>
            </a:r>
            <a:endParaRPr lang="en-US" sz="1400" dirty="0" smtClean="0"/>
          </a:p>
          <a:p>
            <a:pPr lvl="1"/>
            <a:r>
              <a:rPr lang="en-US" sz="1400" dirty="0" smtClean="0"/>
              <a:t>The </a:t>
            </a:r>
            <a:r>
              <a:rPr lang="en-US" sz="1400" dirty="0"/>
              <a:t>Working Group collaborates with </a:t>
            </a:r>
            <a:r>
              <a:rPr lang="en-US" sz="1400" dirty="0" smtClean="0"/>
              <a:t>IEEE802.1 Time </a:t>
            </a:r>
            <a:r>
              <a:rPr lang="en-US" sz="1400" dirty="0"/>
              <a:t>Sensitive Networking (TSN), which is responsible for Layer </a:t>
            </a:r>
            <a:r>
              <a:rPr lang="en-US" sz="1400" dirty="0" smtClean="0"/>
              <a:t>2 operations</a:t>
            </a:r>
            <a:r>
              <a:rPr lang="en-US" sz="1400" dirty="0"/>
              <a:t>, to define a common architecture for both Layer 2 and </a:t>
            </a:r>
            <a:r>
              <a:rPr lang="en-US" sz="1400" dirty="0" smtClean="0"/>
              <a:t>Layer 3</a:t>
            </a:r>
            <a:r>
              <a:rPr lang="en-US" sz="1400" dirty="0"/>
              <a:t>. </a:t>
            </a:r>
            <a:endParaRPr lang="en-US" sz="1400" dirty="0" smtClean="0"/>
          </a:p>
          <a:p>
            <a:pPr lvl="1"/>
            <a:r>
              <a:rPr lang="en-US" sz="1400" dirty="0" smtClean="0"/>
              <a:t>Example </a:t>
            </a:r>
            <a:r>
              <a:rPr lang="en-US" sz="1400" dirty="0"/>
              <a:t>applications for deterministic networks include </a:t>
            </a:r>
            <a:r>
              <a:rPr lang="en-US" sz="1400" dirty="0" smtClean="0"/>
              <a:t>professional and </a:t>
            </a:r>
            <a:r>
              <a:rPr lang="en-US" sz="1400" dirty="0"/>
              <a:t>home audio/video, multimedia in transportation, engine </a:t>
            </a:r>
            <a:r>
              <a:rPr lang="en-US" sz="1400" dirty="0" smtClean="0"/>
              <a:t>control systems</a:t>
            </a:r>
            <a:r>
              <a:rPr lang="en-US" sz="1400" dirty="0"/>
              <a:t>, and other general industrial and vehicular applications </a:t>
            </a:r>
            <a:r>
              <a:rPr lang="en-US" sz="1400" dirty="0" smtClean="0"/>
              <a:t>being considered </a:t>
            </a:r>
            <a:r>
              <a:rPr lang="en-US" sz="1400" dirty="0"/>
              <a:t>by the IEEE 802.1 TSN Task Group.</a:t>
            </a:r>
          </a:p>
          <a:p>
            <a:pPr marL="0" indent="0">
              <a:buNone/>
            </a:pPr>
            <a:r>
              <a:rPr lang="en-US" sz="1800" dirty="0" smtClean="0"/>
              <a:t>Of interest:</a:t>
            </a:r>
          </a:p>
          <a:p>
            <a:pPr lvl="1"/>
            <a:r>
              <a:rPr lang="en-US" sz="1400" dirty="0" smtClean="0"/>
              <a:t>New:</a:t>
            </a:r>
            <a:r>
              <a:rPr lang="en-US" sz="1400" dirty="0"/>
              <a:t> </a:t>
            </a:r>
            <a:r>
              <a:rPr lang="en-US" sz="1400" dirty="0" err="1"/>
              <a:t>DetNet</a:t>
            </a:r>
            <a:r>
              <a:rPr lang="en-US" sz="1400" dirty="0"/>
              <a:t> </a:t>
            </a:r>
            <a:r>
              <a:rPr lang="en-US" sz="1400" dirty="0" smtClean="0"/>
              <a:t>Security Considerations, </a:t>
            </a:r>
            <a:r>
              <a:rPr lang="en-US" sz="1400" dirty="0"/>
              <a:t>see </a:t>
            </a:r>
            <a:r>
              <a:rPr lang="en-US" sz="1400" dirty="0" smtClean="0">
                <a:hlinkClick r:id="rId4"/>
              </a:rPr>
              <a:t>https://</a:t>
            </a:r>
            <a:r>
              <a:rPr lang="en-US" sz="1400" dirty="0">
                <a:hlinkClick r:id="rId4"/>
              </a:rPr>
              <a:t>datatracker.ietf.org/doc/draft-ietf-detnet-security</a:t>
            </a:r>
            <a:r>
              <a:rPr lang="en-US" sz="1400" dirty="0" smtClean="0">
                <a:hlinkClick r:id="rId4"/>
              </a:rPr>
              <a:t>/</a:t>
            </a:r>
            <a:r>
              <a:rPr lang="en-US" sz="1400" dirty="0" smtClean="0"/>
              <a:t>  </a:t>
            </a:r>
          </a:p>
          <a:p>
            <a:pPr lvl="1"/>
            <a:r>
              <a:rPr lang="en-US" sz="1400" dirty="0" smtClean="0"/>
              <a:t>Updated: </a:t>
            </a:r>
            <a:r>
              <a:rPr lang="en-US" sz="1400" dirty="0" err="1" smtClean="0"/>
              <a:t>DetNet</a:t>
            </a:r>
            <a:r>
              <a:rPr lang="en-US" sz="1400" dirty="0" smtClean="0"/>
              <a:t> </a:t>
            </a:r>
            <a:r>
              <a:rPr lang="en-US" sz="1400" dirty="0"/>
              <a:t>Data Plane Protocol and Solution Alternatives, see </a:t>
            </a:r>
            <a:r>
              <a:rPr lang="en-US" sz="1400" dirty="0">
                <a:hlinkClick r:id="rId5"/>
              </a:rPr>
              <a:t>https://datatracker.ietf.org/doc/draft-ietf-detnet-dp-alt</a:t>
            </a:r>
            <a:r>
              <a:rPr lang="en-US" sz="1400" dirty="0" smtClean="0">
                <a:hlinkClick r:id="rId5"/>
              </a:rPr>
              <a:t>/</a:t>
            </a:r>
            <a:r>
              <a:rPr lang="en-US" sz="1400" dirty="0" smtClean="0"/>
              <a:t> </a:t>
            </a:r>
          </a:p>
          <a:p>
            <a:pPr lvl="1"/>
            <a:r>
              <a:rPr lang="en-US" sz="1400" dirty="0" err="1" smtClean="0"/>
              <a:t>Updated:Deterministic</a:t>
            </a:r>
            <a:r>
              <a:rPr lang="en-US" sz="1400" dirty="0" smtClean="0"/>
              <a:t> </a:t>
            </a:r>
            <a:r>
              <a:rPr lang="en-US" sz="1400" dirty="0"/>
              <a:t>Networking Architecture, see </a:t>
            </a:r>
            <a:r>
              <a:rPr lang="en-US" sz="1400" dirty="0">
                <a:hlinkClick r:id="rId6"/>
              </a:rPr>
              <a:t>https://datatracker.ietf.org/doc/draft-ietf-detnet-architecture</a:t>
            </a:r>
            <a:r>
              <a:rPr lang="en-US" sz="1400" dirty="0" smtClean="0">
                <a:hlinkClick r:id="rId6"/>
              </a:rPr>
              <a:t>/</a:t>
            </a:r>
            <a:r>
              <a:rPr lang="en-US" sz="1400" dirty="0" smtClean="0"/>
              <a:t>  </a:t>
            </a:r>
          </a:p>
          <a:p>
            <a:pPr lvl="1"/>
            <a:r>
              <a:rPr lang="en-US" sz="1400" dirty="0" smtClean="0"/>
              <a:t>Deterministic Networking Use Cases, see </a:t>
            </a:r>
            <a:r>
              <a:rPr lang="en-US" sz="1400" dirty="0" smtClean="0">
                <a:hlinkClick r:id="rId7"/>
              </a:rPr>
              <a:t>https://datatracker.ietf.org/doc/draft-ietf-detnet-use-cases/</a:t>
            </a:r>
            <a:r>
              <a:rPr lang="en-US" sz="1400" dirty="0" smtClean="0"/>
              <a:t> (note 5.1.1, reference to </a:t>
            </a:r>
            <a:r>
              <a:rPr lang="en-US" sz="1400" dirty="0" err="1" smtClean="0"/>
              <a:t>WiFi</a:t>
            </a:r>
            <a:r>
              <a:rPr lang="en-US" sz="1400" dirty="0" smtClean="0"/>
              <a:t>)</a:t>
            </a:r>
          </a:p>
          <a:p>
            <a:pPr lvl="1"/>
            <a:r>
              <a:rPr lang="en-US" sz="1400" dirty="0" smtClean="0"/>
              <a:t>Updated: Deterministic </a:t>
            </a:r>
            <a:r>
              <a:rPr lang="en-US" sz="1400" dirty="0"/>
              <a:t>Networking Problem Statement, see </a:t>
            </a:r>
            <a:r>
              <a:rPr lang="en-US" sz="1400" dirty="0">
                <a:hlinkClick r:id="rId8"/>
              </a:rPr>
              <a:t>https://datatracker.ietf.org/doc/draft-ietf-detnet-problem-statement/</a:t>
            </a:r>
            <a:r>
              <a:rPr lang="en-US" sz="1400" dirty="0"/>
              <a:t> </a:t>
            </a:r>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171</a:t>
            </a:fld>
            <a:endParaRPr lang="en-US"/>
          </a:p>
        </p:txBody>
      </p:sp>
    </p:spTree>
    <p:extLst>
      <p:ext uri="{BB962C8B-B14F-4D97-AF65-F5344CB8AC3E}">
        <p14:creationId xmlns:p14="http://schemas.microsoft.com/office/powerpoint/2010/main" val="3608911664"/>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a:xfrm>
            <a:off x="685800" y="685800"/>
            <a:ext cx="8077200" cy="1066800"/>
          </a:xfrm>
        </p:spPr>
        <p:txBody>
          <a:bodyPr/>
          <a:lstStyle/>
          <a:p>
            <a:r>
              <a:rPr lang="en-US" dirty="0"/>
              <a:t>IP Wireless Access in Vehicular </a:t>
            </a:r>
            <a:r>
              <a:rPr lang="en-US" dirty="0" smtClean="0"/>
              <a:t>Environments  (IPWAVE)</a:t>
            </a:r>
            <a:endParaRPr lang="en-US" dirty="0"/>
          </a:p>
        </p:txBody>
      </p:sp>
      <p:sp>
        <p:nvSpPr>
          <p:cNvPr id="113667" name="Rectangle 3"/>
          <p:cNvSpPr>
            <a:spLocks noGrp="1" noChangeArrowheads="1"/>
          </p:cNvSpPr>
          <p:nvPr>
            <p:ph type="body" idx="1"/>
          </p:nvPr>
        </p:nvSpPr>
        <p:spPr>
          <a:xfrm>
            <a:off x="990600" y="1981200"/>
            <a:ext cx="7696200" cy="44958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IPWAVE</a:t>
            </a:r>
            <a:r>
              <a:rPr lang="en-US" sz="2000" dirty="0">
                <a:solidFill>
                  <a:srgbClr val="000000"/>
                </a:solidFill>
                <a:ea typeface="Arial Unicode MS" pitchFamily="34" charset="-128"/>
                <a:cs typeface="Arial Unicode MS" pitchFamily="34" charset="-128"/>
              </a:rPr>
              <a:t>: </a:t>
            </a:r>
            <a:r>
              <a:rPr lang="en-US" sz="2000" dirty="0">
                <a:solidFill>
                  <a:srgbClr val="000000"/>
                </a:solidFill>
                <a:ea typeface="Arial Unicode MS" pitchFamily="34" charset="-128"/>
                <a:cs typeface="Arial Unicode MS" pitchFamily="34" charset="-128"/>
                <a:hlinkClick r:id="rId3"/>
              </a:rPr>
              <a:t>https://datatracker.ietf.org/group/ipwave/about</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a:lnSpc>
                <a:spcPct val="80000"/>
              </a:lnSpc>
            </a:pPr>
            <a:endParaRPr lang="en-US" sz="2000" dirty="0" smtClean="0">
              <a:solidFill>
                <a:srgbClr val="000000"/>
              </a:solidFill>
              <a:ea typeface="Arial Unicode MS" pitchFamily="34" charset="-128"/>
              <a:cs typeface="Arial Unicode MS" pitchFamily="34" charset="-128"/>
            </a:endParaRPr>
          </a:p>
          <a:p>
            <a:pPr>
              <a:lnSpc>
                <a:spcPct val="80000"/>
              </a:lnSpc>
            </a:pPr>
            <a:r>
              <a:rPr lang="en-US" sz="2000" dirty="0" smtClean="0">
                <a:solidFill>
                  <a:srgbClr val="000000"/>
                </a:solidFill>
                <a:ea typeface="Arial Unicode MS" pitchFamily="34" charset="-128"/>
                <a:cs typeface="Arial Unicode MS" pitchFamily="34" charset="-128"/>
              </a:rPr>
              <a:t>Deliverable is: </a:t>
            </a:r>
            <a:r>
              <a:rPr lang="en-US" sz="2000" dirty="0"/>
              <a:t>document that will specify the mechanisms for</a:t>
            </a:r>
            <a:br>
              <a:rPr lang="en-US" sz="2000" dirty="0"/>
            </a:br>
            <a:r>
              <a:rPr lang="en-US" sz="2000" dirty="0"/>
              <a:t>transmission of IPv6 datagrams over IEEE 802.11-OCB mode</a:t>
            </a:r>
          </a:p>
          <a:p>
            <a:pPr marL="0" indent="0">
              <a:buNone/>
            </a:pPr>
            <a:endParaRPr lang="en-US" sz="1800" dirty="0" smtClean="0"/>
          </a:p>
          <a:p>
            <a:pPr marL="0" indent="0">
              <a:buNone/>
            </a:pPr>
            <a:r>
              <a:rPr lang="en-US" sz="1800" dirty="0" smtClean="0"/>
              <a:t>For further information:</a:t>
            </a:r>
          </a:p>
          <a:p>
            <a:pPr lvl="1"/>
            <a:r>
              <a:rPr lang="en-US" sz="1800" dirty="0" smtClean="0"/>
              <a:t>Updated Use cases and problem statement document: </a:t>
            </a:r>
            <a:r>
              <a:rPr lang="en-US" sz="1800" dirty="0">
                <a:hlinkClick r:id="rId4"/>
              </a:rPr>
              <a:t>https://datatracker.ietf.org/doc/draft-ietf-ipwave-vehicular-networking</a:t>
            </a:r>
            <a:r>
              <a:rPr lang="en-US" sz="1800" dirty="0" smtClean="0">
                <a:hlinkClick r:id="rId4"/>
              </a:rPr>
              <a:t>/</a:t>
            </a:r>
            <a:r>
              <a:rPr lang="en-US" sz="1800" dirty="0" smtClean="0"/>
              <a:t> </a:t>
            </a:r>
          </a:p>
          <a:p>
            <a:pPr lvl="1"/>
            <a:r>
              <a:rPr lang="en-US" sz="1800" dirty="0" smtClean="0"/>
              <a:t>Updated Draft </a:t>
            </a:r>
            <a:r>
              <a:rPr lang="en-US" sz="1800" dirty="0"/>
              <a:t>deliverable: </a:t>
            </a:r>
            <a:r>
              <a:rPr lang="en-US" sz="1800" dirty="0">
                <a:hlinkClick r:id="rId5"/>
              </a:rPr>
              <a:t>https://datatracker.ietf.org/doc/draft-ietf-ipwave-ipv6-over-80211ocb</a:t>
            </a:r>
            <a:r>
              <a:rPr lang="en-US" sz="1800" dirty="0" smtClean="0">
                <a:hlinkClick r:id="rId5"/>
              </a:rPr>
              <a:t>/</a:t>
            </a:r>
            <a:r>
              <a:rPr lang="en-US" sz="1800" dirty="0" smtClean="0"/>
              <a:t> </a:t>
            </a: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172</a:t>
            </a:fld>
            <a:endParaRPr lang="en-US"/>
          </a:p>
        </p:txBody>
      </p:sp>
    </p:spTree>
    <p:extLst>
      <p:ext uri="{BB962C8B-B14F-4D97-AF65-F5344CB8AC3E}">
        <p14:creationId xmlns:p14="http://schemas.microsoft.com/office/powerpoint/2010/main" val="1639706354"/>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5" name="Rectangle 2"/>
          <p:cNvSpPr>
            <a:spLocks noGrp="1" noChangeArrowheads="1"/>
          </p:cNvSpPr>
          <p:nvPr>
            <p:ph type="title"/>
          </p:nvPr>
        </p:nvSpPr>
        <p:spPr/>
        <p:txBody>
          <a:bodyPr/>
          <a:lstStyle/>
          <a:p>
            <a:r>
              <a:rPr lang="en-US" dirty="0" smtClean="0"/>
              <a:t>References</a:t>
            </a:r>
          </a:p>
        </p:txBody>
      </p:sp>
      <p:sp>
        <p:nvSpPr>
          <p:cNvPr id="113667" name="Rectangle 3"/>
          <p:cNvSpPr>
            <a:spLocks noGrp="1" noChangeArrowheads="1"/>
          </p:cNvSpPr>
          <p:nvPr>
            <p:ph type="body" idx="1"/>
          </p:nvPr>
        </p:nvSpPr>
        <p:spPr>
          <a:xfrm>
            <a:off x="685800" y="1676400"/>
            <a:ext cx="8153400" cy="4876800"/>
          </a:xfrm>
        </p:spPr>
        <p:txBody>
          <a:bodyPr/>
          <a:lstStyle/>
          <a:p>
            <a:pPr marL="0" indent="0">
              <a:lnSpc>
                <a:spcPct val="80000"/>
              </a:lnSpc>
              <a:buFontTx/>
              <a:buNone/>
              <a:defRPr/>
            </a:pPr>
            <a:endParaRPr lang="en-US" sz="900" dirty="0" smtClean="0"/>
          </a:p>
          <a:p>
            <a:pPr marL="457200" lvl="1" indent="0">
              <a:lnSpc>
                <a:spcPct val="80000"/>
              </a:lnSpc>
              <a:buNone/>
              <a:defRPr/>
            </a:pPr>
            <a:endParaRPr lang="en-US" sz="1200" dirty="0" smtClean="0"/>
          </a:p>
          <a:p>
            <a:pPr>
              <a:lnSpc>
                <a:spcPct val="80000"/>
              </a:lnSpc>
              <a:defRPr/>
            </a:pPr>
            <a:r>
              <a:rPr lang="en-US" sz="2000" dirty="0" smtClean="0"/>
              <a:t>RFC </a:t>
            </a:r>
            <a:r>
              <a:rPr lang="en-US" sz="2000" dirty="0"/>
              <a:t>7241, “The IEEE 802/IETF Relationship” </a:t>
            </a:r>
            <a:r>
              <a:rPr lang="en-US" sz="2000" dirty="0" smtClean="0"/>
              <a:t>(RFC4441 </a:t>
            </a:r>
            <a:r>
              <a:rPr lang="en-US" sz="2000" dirty="0"/>
              <a:t>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smtClean="0"/>
              <a:t>IEEE </a:t>
            </a:r>
            <a:r>
              <a:rPr lang="en-US" sz="2000" dirty="0"/>
              <a:t>802 Liaisons list is available </a:t>
            </a:r>
          </a:p>
          <a:p>
            <a:pPr lvl="1">
              <a:lnSpc>
                <a:spcPct val="80000"/>
              </a:lnSpc>
              <a:defRPr/>
            </a:pPr>
            <a:r>
              <a:rPr lang="en-US" sz="1600" u="sng" dirty="0">
                <a:hlinkClick r:id="rId4"/>
              </a:rPr>
              <a:t>http://</a:t>
            </a:r>
            <a:r>
              <a:rPr lang="en-US" sz="1600" u="sng" dirty="0" smtClean="0">
                <a:hlinkClick r:id="rId4"/>
              </a:rPr>
              <a:t>ieee-sa.centraldesktop.com/802liaisondb/FrontPage</a:t>
            </a:r>
            <a:endParaRPr lang="en-US" sz="1600" u="sng" dirty="0" smtClean="0"/>
          </a:p>
          <a:p>
            <a:pPr lvl="1">
              <a:lnSpc>
                <a:spcPct val="80000"/>
              </a:lnSpc>
              <a:defRPr/>
            </a:pPr>
            <a:endParaRPr lang="en-US" sz="1600" u="sng" dirty="0"/>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18/18 of 11-18-0305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173</a:t>
            </a:fld>
            <a:endParaRPr lang="en-US"/>
          </a:p>
        </p:txBody>
      </p:sp>
    </p:spTree>
    <p:extLst>
      <p:ext uri="{BB962C8B-B14F-4D97-AF65-F5344CB8AC3E}">
        <p14:creationId xmlns:p14="http://schemas.microsoft.com/office/powerpoint/2010/main" val="377367413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smtClean="0"/>
              <a:t>Adrian Stephens, Intel Corporation</a:t>
            </a:r>
          </a:p>
        </p:txBody>
      </p:sp>
      <p:sp>
        <p:nvSpPr>
          <p:cNvPr id="4101" name="Rectangle 2"/>
          <p:cNvSpPr>
            <a:spLocks noGrp="1" noChangeArrowheads="1"/>
          </p:cNvSpPr>
          <p:nvPr>
            <p:ph type="title"/>
          </p:nvPr>
        </p:nvSpPr>
        <p:spPr>
          <a:noFill/>
        </p:spPr>
        <p:txBody>
          <a:bodyPr/>
          <a:lstStyle/>
          <a:p>
            <a:r>
              <a:rPr lang="en-GB" altLang="en-US" smtClean="0"/>
              <a:t>Wi-Fi Alliance Liaison Update</a:t>
            </a:r>
          </a:p>
        </p:txBody>
      </p:sp>
      <p:sp>
        <p:nvSpPr>
          <p:cNvPr id="4102"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dirty="0" smtClean="0"/>
              <a:t>Date:</a:t>
            </a:r>
            <a:r>
              <a:rPr lang="en-GB" altLang="en-US" sz="2000" b="0" dirty="0" smtClean="0"/>
              <a:t> 2018-03-07</a:t>
            </a:r>
          </a:p>
        </p:txBody>
      </p:sp>
      <p:graphicFrame>
        <p:nvGraphicFramePr>
          <p:cNvPr id="4103" name="Object 5"/>
          <p:cNvGraphicFramePr>
            <a:graphicFrameLocks noChangeAspect="1"/>
          </p:cNvGraphicFramePr>
          <p:nvPr>
            <p:extLst/>
          </p:nvPr>
        </p:nvGraphicFramePr>
        <p:xfrm>
          <a:off x="534988" y="2348880"/>
          <a:ext cx="7813675" cy="2232025"/>
        </p:xfrm>
        <a:graphic>
          <a:graphicData uri="http://schemas.openxmlformats.org/presentationml/2006/ole">
            <mc:AlternateContent xmlns:mc="http://schemas.openxmlformats.org/markup-compatibility/2006">
              <mc:Choice xmlns:v="urn:schemas-microsoft-com:vml" Requires="v">
                <p:oleObj spid="_x0000_s20497" name="Document" r:id="rId4" imgW="8152815" imgH="2326402" progId="Word.Document.8">
                  <p:embed/>
                </p:oleObj>
              </mc:Choice>
              <mc:Fallback>
                <p:oleObj name="Document" r:id="rId4" imgW="8152815" imgH="2326402" progId="Word.Document.8">
                  <p:embed/>
                  <p:pic>
                    <p:nvPicPr>
                      <p:cNvPr id="0" name=""/>
                      <p:cNvPicPr>
                        <a:picLocks noChangeAspect="1" noChangeArrowheads="1"/>
                      </p:cNvPicPr>
                      <p:nvPr/>
                    </p:nvPicPr>
                    <p:blipFill>
                      <a:blip r:embed="rId5"/>
                      <a:srcRect/>
                      <a:stretch>
                        <a:fillRect/>
                      </a:stretch>
                    </p:blipFill>
                    <p:spPr bwMode="auto">
                      <a:xfrm>
                        <a:off x="534988" y="2348880"/>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533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1/4 of 11-18-0562 by Ian Sherlock, Texas Instruments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174</a:t>
            </a:fld>
            <a:endParaRPr lang="en-US"/>
          </a:p>
        </p:txBody>
      </p:sp>
    </p:spTree>
    <p:extLst>
      <p:ext uri="{BB962C8B-B14F-4D97-AF65-F5344CB8AC3E}">
        <p14:creationId xmlns:p14="http://schemas.microsoft.com/office/powerpoint/2010/main" val="3475510258"/>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4704"/>
            <a:ext cx="8062913" cy="5400005"/>
          </a:xfrm>
        </p:spPr>
        <p:txBody>
          <a:bodyPr>
            <a:normAutofit fontScale="92500" lnSpcReduction="10000"/>
          </a:bodyPr>
          <a:lstStyle/>
          <a:p>
            <a:pPr>
              <a:defRPr/>
            </a:pPr>
            <a:r>
              <a:rPr lang="en-US" altLang="en-US" sz="2000" b="0" dirty="0" smtClean="0"/>
              <a:t>The last WFA member meeting was held in the week of 5</a:t>
            </a:r>
            <a:r>
              <a:rPr lang="en-US" altLang="en-US" sz="2000" b="0" baseline="30000" dirty="0" smtClean="0"/>
              <a:t>th</a:t>
            </a:r>
            <a:r>
              <a:rPr lang="en-US" altLang="en-US" sz="2000" b="0" dirty="0" smtClean="0"/>
              <a:t> Feb 2018 </a:t>
            </a:r>
            <a:r>
              <a:rPr lang="en-US" altLang="en-US" sz="2000" b="0" dirty="0"/>
              <a:t>in </a:t>
            </a:r>
            <a:r>
              <a:rPr lang="en-US" altLang="en-US" sz="2000" b="0" dirty="0" smtClean="0"/>
              <a:t>Hong Kong.</a:t>
            </a:r>
          </a:p>
          <a:p>
            <a:pPr>
              <a:defRPr/>
            </a:pPr>
            <a:endParaRPr lang="en-US" altLang="en-US" sz="2000" b="0" dirty="0" smtClean="0"/>
          </a:p>
          <a:p>
            <a:pPr>
              <a:defRPr/>
            </a:pPr>
            <a:r>
              <a:rPr lang="en-US" altLang="en-US" sz="2000" b="0" dirty="0" smtClean="0"/>
              <a:t>Recent Items of note</a:t>
            </a:r>
          </a:p>
          <a:p>
            <a:pPr lvl="1">
              <a:defRPr/>
            </a:pPr>
            <a:r>
              <a:rPr lang="en-US" altLang="en-US" sz="1600" dirty="0" smtClean="0"/>
              <a:t>19</a:t>
            </a:r>
            <a:r>
              <a:rPr lang="en-US" altLang="en-US" sz="1600" baseline="30000" dirty="0" smtClean="0"/>
              <a:t>th</a:t>
            </a:r>
            <a:r>
              <a:rPr lang="en-US" altLang="en-US" sz="1600" dirty="0" smtClean="0"/>
              <a:t> February 2018 Wi-Fi </a:t>
            </a:r>
            <a:r>
              <a:rPr lang="en-US" altLang="en-US" sz="1600" dirty="0"/>
              <a:t>CERTIFIED Optimized Connectivity™ enhances Wi-Fi® roaming </a:t>
            </a:r>
            <a:r>
              <a:rPr lang="en-US" altLang="en-US" sz="1600" dirty="0" smtClean="0"/>
              <a:t>experience</a:t>
            </a:r>
          </a:p>
          <a:p>
            <a:pPr lvl="2">
              <a:defRPr/>
            </a:pPr>
            <a:r>
              <a:rPr lang="en-US" altLang="en-US" sz="1400" dirty="0">
                <a:hlinkClick r:id="rId3"/>
              </a:rPr>
              <a:t>https://</a:t>
            </a:r>
            <a:r>
              <a:rPr lang="en-US" altLang="en-US" sz="1400" dirty="0" smtClean="0">
                <a:hlinkClick r:id="rId3"/>
              </a:rPr>
              <a:t>www.wi-fi.org/news-events/newsroom/wi-fi-certified-optimized-connectivity-enhances-wi-fi-roaming-experience</a:t>
            </a:r>
            <a:r>
              <a:rPr lang="en-US" altLang="en-US" sz="1400" dirty="0" smtClean="0"/>
              <a:t> </a:t>
            </a:r>
            <a:endParaRPr lang="en-US" altLang="en-US" sz="1400" dirty="0"/>
          </a:p>
          <a:p>
            <a:pPr marL="857250" lvl="2" indent="0">
              <a:buNone/>
              <a:defRPr/>
            </a:pPr>
            <a:endParaRPr lang="en-US" altLang="en-US" sz="1600" dirty="0"/>
          </a:p>
          <a:p>
            <a:pPr>
              <a:defRPr/>
            </a:pPr>
            <a:r>
              <a:rPr lang="en-US" altLang="en-US" sz="2000" b="0" dirty="0" smtClean="0"/>
              <a:t>Ongoing technical activity at WFA leading to certification, based on IEEE programs</a:t>
            </a:r>
          </a:p>
          <a:p>
            <a:pPr marL="457200" lvl="1" indent="0">
              <a:buNone/>
              <a:defRPr/>
            </a:pPr>
            <a:r>
              <a:rPr lang="en-US" altLang="en-US" sz="1600" dirty="0" smtClean="0"/>
              <a:t>  </a:t>
            </a:r>
          </a:p>
          <a:p>
            <a:pPr lvl="1">
              <a:defRPr/>
            </a:pPr>
            <a:r>
              <a:rPr lang="en-US" altLang="en-US" sz="1600" dirty="0" smtClean="0"/>
              <a:t>60GHz</a:t>
            </a:r>
          </a:p>
          <a:p>
            <a:pPr lvl="1">
              <a:defRPr/>
            </a:pPr>
            <a:r>
              <a:rPr lang="en-US" altLang="en-US" sz="1600" dirty="0" err="1" smtClean="0"/>
              <a:t>HaLow</a:t>
            </a:r>
            <a:endParaRPr lang="en-US" altLang="en-US" sz="1600" dirty="0" smtClean="0"/>
          </a:p>
          <a:p>
            <a:pPr lvl="1">
              <a:defRPr/>
            </a:pPr>
            <a:r>
              <a:rPr lang="en-US" altLang="en-US" sz="1600" dirty="0" smtClean="0"/>
              <a:t>Timing Measurement  (</a:t>
            </a:r>
            <a:r>
              <a:rPr lang="en-US" altLang="en-US" sz="1600" dirty="0" err="1" smtClean="0"/>
              <a:t>TimeSync</a:t>
            </a:r>
            <a:r>
              <a:rPr lang="en-US" altLang="en-US" sz="1600" dirty="0"/>
              <a:t> </a:t>
            </a:r>
            <a:r>
              <a:rPr lang="en-US" altLang="en-US" sz="1600" dirty="0" smtClean="0"/>
              <a:t>)</a:t>
            </a:r>
          </a:p>
          <a:p>
            <a:pPr lvl="1">
              <a:defRPr/>
            </a:pPr>
            <a:r>
              <a:rPr lang="en-US" altLang="en-US" sz="1600" dirty="0" smtClean="0"/>
              <a:t>Pre Association </a:t>
            </a:r>
            <a:r>
              <a:rPr lang="en-US" altLang="en-US" sz="1600" dirty="0"/>
              <a:t>I</a:t>
            </a:r>
            <a:r>
              <a:rPr lang="en-US" altLang="en-US" sz="1600" dirty="0" smtClean="0"/>
              <a:t>nfrastructure Service Discovery</a:t>
            </a:r>
          </a:p>
          <a:p>
            <a:pPr lvl="1">
              <a:defRPr/>
            </a:pPr>
            <a:r>
              <a:rPr lang="en-US" altLang="en-US" sz="1600" dirty="0" smtClean="0"/>
              <a:t>Optimized Connectivity Experience</a:t>
            </a:r>
          </a:p>
          <a:p>
            <a:pPr lvl="1">
              <a:defRPr/>
            </a:pPr>
            <a:r>
              <a:rPr lang="en-US" altLang="en-US" sz="1600" dirty="0" smtClean="0"/>
              <a:t>DSRC</a:t>
            </a:r>
          </a:p>
          <a:p>
            <a:pPr lvl="1">
              <a:defRPr/>
            </a:pPr>
            <a:r>
              <a:rPr lang="en-US" altLang="en-US" sz="1600" dirty="0" smtClean="0"/>
              <a:t>ax</a:t>
            </a:r>
            <a:endParaRPr lang="en-US" altLang="en-US" sz="1600" dirty="0"/>
          </a:p>
          <a:p>
            <a:pPr lvl="1">
              <a:defRPr/>
            </a:pPr>
            <a:endParaRPr lang="en-US" altLang="en-US" sz="16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2/4 of </a:t>
            </a:r>
            <a:r>
              <a:rPr lang="en-US" sz="1200" b="0" dirty="0"/>
              <a:t>11-18-0562 by Ian Sherlock, Texas Instruments</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175</a:t>
            </a:fld>
            <a:endParaRPr lang="en-US"/>
          </a:p>
        </p:txBody>
      </p:sp>
    </p:spTree>
    <p:extLst>
      <p:ext uri="{BB962C8B-B14F-4D97-AF65-F5344CB8AC3E}">
        <p14:creationId xmlns:p14="http://schemas.microsoft.com/office/powerpoint/2010/main" val="10750718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5175"/>
            <a:ext cx="7772400" cy="5616575"/>
          </a:xfrm>
        </p:spPr>
        <p:txBody>
          <a:bodyPr/>
          <a:lstStyle/>
          <a:p>
            <a:pPr marL="0" indent="0">
              <a:buFontTx/>
              <a:buNone/>
              <a:defRPr/>
            </a:pPr>
            <a:endParaRPr lang="en-US" altLang="en-US" sz="2000" b="0" dirty="0" smtClean="0"/>
          </a:p>
          <a:p>
            <a:pPr>
              <a:defRPr/>
            </a:pPr>
            <a:r>
              <a:rPr lang="en-US" altLang="en-US" sz="2000" b="0" dirty="0" smtClean="0"/>
              <a:t>Examples of other technical work ongoing in WFA</a:t>
            </a:r>
          </a:p>
          <a:p>
            <a:pPr lvl="1">
              <a:defRPr/>
            </a:pPr>
            <a:r>
              <a:rPr lang="en-US" altLang="en-US" sz="1600" dirty="0" smtClean="0"/>
              <a:t>Neighbor Awareness Networking – low power </a:t>
            </a:r>
            <a:r>
              <a:rPr lang="en-US" altLang="en-US" sz="1600" dirty="0"/>
              <a:t>discovery, many-to-many </a:t>
            </a:r>
            <a:r>
              <a:rPr lang="en-US" altLang="en-US" sz="1600" dirty="0" smtClean="0"/>
              <a:t>data </a:t>
            </a:r>
            <a:r>
              <a:rPr lang="en-US" altLang="en-US" sz="1600" dirty="0"/>
              <a:t>connectivity, </a:t>
            </a:r>
            <a:r>
              <a:rPr lang="en-US" altLang="en-US" sz="1600" dirty="0" smtClean="0"/>
              <a:t>and accurate ranging</a:t>
            </a:r>
          </a:p>
          <a:p>
            <a:pPr lvl="1">
              <a:defRPr/>
            </a:pPr>
            <a:r>
              <a:rPr lang="en-US" altLang="en-US" sz="1600" dirty="0" smtClean="0"/>
              <a:t>Display</a:t>
            </a:r>
          </a:p>
          <a:p>
            <a:pPr lvl="1">
              <a:defRPr/>
            </a:pPr>
            <a:r>
              <a:rPr lang="en-US" altLang="en-US" sz="1600" dirty="0" smtClean="0"/>
              <a:t>Security </a:t>
            </a:r>
          </a:p>
          <a:p>
            <a:pPr lvl="1">
              <a:defRPr/>
            </a:pPr>
            <a:r>
              <a:rPr lang="en-US" altLang="en-US" sz="1600" dirty="0" smtClean="0"/>
              <a:t>Device Provisioning Protocol</a:t>
            </a:r>
          </a:p>
          <a:p>
            <a:pPr lvl="1">
              <a:defRPr/>
            </a:pPr>
            <a:r>
              <a:rPr lang="en-US" altLang="en-US" sz="1600" dirty="0" err="1" smtClean="0"/>
              <a:t>Passpoint</a:t>
            </a:r>
            <a:endParaRPr lang="en-US" altLang="en-US" sz="1600" dirty="0" smtClean="0"/>
          </a:p>
          <a:p>
            <a:pPr lvl="1">
              <a:defRPr/>
            </a:pPr>
            <a:r>
              <a:rPr lang="en-US" altLang="en-US" sz="1600" dirty="0" smtClean="0"/>
              <a:t>Home Experience</a:t>
            </a:r>
          </a:p>
          <a:p>
            <a:pPr lvl="1">
              <a:defRPr/>
            </a:pPr>
            <a:r>
              <a:rPr lang="en-US" altLang="en-US" sz="1600" dirty="0" smtClean="0"/>
              <a:t>Data Elements</a:t>
            </a:r>
            <a:endParaRPr lang="en-US" altLang="en-US" sz="1600" dirty="0"/>
          </a:p>
          <a:p>
            <a:pPr lvl="1">
              <a:defRPr/>
            </a:pPr>
            <a:endParaRPr lang="en-US" altLang="en-US" dirty="0" smtClean="0"/>
          </a:p>
          <a:p>
            <a:pPr>
              <a:defRPr/>
            </a:pPr>
            <a:r>
              <a:rPr lang="en-US" altLang="en-US" sz="2000" b="0" dirty="0" smtClean="0"/>
              <a:t>Examples of WFA Activity in other areas, potentially leading to technical work </a:t>
            </a:r>
          </a:p>
          <a:p>
            <a:pPr lvl="1">
              <a:defRPr/>
            </a:pPr>
            <a:r>
              <a:rPr lang="en-US" altLang="en-US" sz="1600" dirty="0" smtClean="0"/>
              <a:t>Automotive</a:t>
            </a:r>
          </a:p>
          <a:p>
            <a:pPr lvl="1">
              <a:defRPr/>
            </a:pPr>
            <a:r>
              <a:rPr lang="en-US" altLang="en-US" sz="1600" dirty="0" smtClean="0"/>
              <a:t>Healthcare</a:t>
            </a:r>
          </a:p>
          <a:p>
            <a:pPr lvl="1">
              <a:defRPr/>
            </a:pPr>
            <a:r>
              <a:rPr lang="en-US" altLang="en-US" sz="1600" dirty="0" smtClean="0"/>
              <a:t>Internet of Things</a:t>
            </a:r>
          </a:p>
          <a:p>
            <a:pPr marL="0" indent="0">
              <a:buFontTx/>
              <a:buNone/>
              <a:defRPr/>
            </a:pPr>
            <a:endParaRPr lang="en-GB" altLang="en-US" sz="2000" b="0" dirty="0" smtClean="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3/4 of </a:t>
            </a:r>
            <a:r>
              <a:rPr lang="en-US" sz="1200" b="0" dirty="0"/>
              <a:t>11-18-0562 by Ian Sherlock, Texas Instruments</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2" name="Footer Placeholder 1"/>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176</a:t>
            </a:fld>
            <a:endParaRPr lang="en-US"/>
          </a:p>
        </p:txBody>
      </p:sp>
    </p:spTree>
    <p:extLst>
      <p:ext uri="{BB962C8B-B14F-4D97-AF65-F5344CB8AC3E}">
        <p14:creationId xmlns:p14="http://schemas.microsoft.com/office/powerpoint/2010/main" val="110710258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685800" y="765175"/>
            <a:ext cx="7772400" cy="5616575"/>
          </a:xfrm>
        </p:spPr>
        <p:txBody>
          <a:bodyPr/>
          <a:lstStyle/>
          <a:p>
            <a:pPr marL="0" indent="0">
              <a:buFontTx/>
              <a:buNone/>
              <a:defRPr/>
            </a:pPr>
            <a:endParaRPr lang="en-US" altLang="en-US" sz="2000" b="0" dirty="0" smtClean="0"/>
          </a:p>
          <a:p>
            <a:pPr>
              <a:defRPr/>
            </a:pPr>
            <a:r>
              <a:rPr lang="en-US" altLang="en-US" sz="2000" b="0" dirty="0" smtClean="0"/>
              <a:t>For more information on current areas of work see</a:t>
            </a:r>
          </a:p>
          <a:p>
            <a:pPr lvl="1">
              <a:defRPr/>
            </a:pPr>
            <a:r>
              <a:rPr lang="en-US" altLang="en-US" sz="1600" dirty="0">
                <a:hlinkClick r:id="rId3"/>
              </a:rPr>
              <a:t>http://</a:t>
            </a:r>
            <a:r>
              <a:rPr lang="en-US" altLang="en-US" sz="1600" dirty="0" smtClean="0">
                <a:hlinkClick r:id="rId3"/>
              </a:rPr>
              <a:t>www.wi-fi.org/who-we-are/current-work-areas</a:t>
            </a:r>
            <a:endParaRPr lang="en-US" altLang="en-US" sz="1600" dirty="0" smtClean="0"/>
          </a:p>
          <a:p>
            <a:pPr>
              <a:defRPr/>
            </a:pPr>
            <a:endParaRPr lang="en-US" altLang="en-US" sz="2000" b="0" dirty="0" smtClean="0"/>
          </a:p>
          <a:p>
            <a:pPr>
              <a:defRPr/>
            </a:pPr>
            <a:r>
              <a:rPr lang="en-US" altLang="en-US" sz="2000" b="0" dirty="0" smtClean="0"/>
              <a:t>If those sound like interesting topics please plan to attend the next member meeting which is scheduled for the week of 4</a:t>
            </a:r>
            <a:r>
              <a:rPr lang="en-US" altLang="en-US" sz="2000" b="0" baseline="30000" dirty="0" smtClean="0"/>
              <a:t>th</a:t>
            </a:r>
            <a:r>
              <a:rPr lang="en-US" altLang="en-US" sz="2000" b="0" dirty="0" smtClean="0"/>
              <a:t> Jun 2018 in Manhattan Beach CA.</a:t>
            </a:r>
          </a:p>
          <a:p>
            <a:pPr>
              <a:defRPr/>
            </a:pPr>
            <a:endParaRPr lang="en-GB" altLang="en-US" sz="2000" b="0" dirty="0" smtClean="0"/>
          </a:p>
          <a:p>
            <a:pPr>
              <a:defRPr/>
            </a:pPr>
            <a:r>
              <a:rPr lang="en-GB" altLang="en-US" sz="2000" b="0" dirty="0" smtClean="0"/>
              <a:t>Further general information at </a:t>
            </a:r>
            <a:r>
              <a:rPr lang="en-GB" altLang="en-US" sz="2000" b="0" dirty="0" smtClean="0">
                <a:hlinkClick r:id="rId4"/>
              </a:rPr>
              <a:t>http://www.wi-fi.org/</a:t>
            </a:r>
            <a:r>
              <a:rPr lang="en-GB" altLang="en-US" sz="2000" b="0"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4/4 of </a:t>
            </a:r>
            <a:r>
              <a:rPr lang="en-US" sz="1200" b="0" dirty="0"/>
              <a:t>11-18-0562 by Ian Sherlock, Texas Instruments</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177</a:t>
            </a:fld>
            <a:endParaRPr lang="en-US"/>
          </a:p>
        </p:txBody>
      </p:sp>
    </p:spTree>
    <p:extLst>
      <p:ext uri="{BB962C8B-B14F-4D97-AF65-F5344CB8AC3E}">
        <p14:creationId xmlns:p14="http://schemas.microsoft.com/office/powerpoint/2010/main" val="13929581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506" y="1348979"/>
            <a:ext cx="8229599" cy="342899"/>
          </a:xfrm>
        </p:spPr>
        <p:txBody>
          <a:bodyPr/>
          <a:lstStyle/>
          <a:p>
            <a:pPr>
              <a:spcBef>
                <a:spcPts val="150"/>
              </a:spcBef>
              <a:defRPr/>
            </a:pPr>
            <a:r>
              <a:rPr lang="en-US" dirty="0"/>
              <a:t>AANI SC Possible Useful Outputs (summarized by the Chair)</a:t>
            </a:r>
          </a:p>
        </p:txBody>
      </p:sp>
      <p:sp>
        <p:nvSpPr>
          <p:cNvPr id="3" name="Content Placeholder 2"/>
          <p:cNvSpPr>
            <a:spLocks noGrp="1"/>
          </p:cNvSpPr>
          <p:nvPr>
            <p:ph idx="1"/>
          </p:nvPr>
        </p:nvSpPr>
        <p:spPr>
          <a:xfrm>
            <a:off x="180182" y="1896665"/>
            <a:ext cx="8858249" cy="3885011"/>
          </a:xfrm>
        </p:spPr>
        <p:txBody>
          <a:bodyPr/>
          <a:lstStyle/>
          <a:p>
            <a:r>
              <a:rPr lang="en-US" dirty="0"/>
              <a:t>Coordinate and support 3GPP integration:</a:t>
            </a:r>
          </a:p>
          <a:p>
            <a:pPr lvl="1">
              <a:buFont typeface="Arial" panose="020B0604020202020204" pitchFamily="34" charset="0"/>
              <a:buChar char="•"/>
            </a:pPr>
            <a:r>
              <a:rPr lang="en-US" sz="1800" dirty="0"/>
              <a:t>Review and comment on the 3GPP SA specifications and send the comment to 3GPP SA </a:t>
            </a:r>
          </a:p>
          <a:p>
            <a:pPr lvl="1">
              <a:buFont typeface="Arial" panose="020B0604020202020204" pitchFamily="34" charset="0"/>
              <a:buChar char="•"/>
            </a:pPr>
            <a:r>
              <a:rPr lang="en-US" sz="1800" dirty="0"/>
              <a:t>Review the 3GPP SA specifications and create an 802.11 specification gap analysis to be provided to the WG.</a:t>
            </a:r>
          </a:p>
          <a:p>
            <a:pPr marL="0" indent="0"/>
            <a:r>
              <a:rPr lang="en-US" dirty="0"/>
              <a:t>Regarding NANDICA:</a:t>
            </a:r>
          </a:p>
          <a:p>
            <a:pPr marL="642938" lvl="1" indent="-342900">
              <a:buFont typeface="Arial" panose="020B0604020202020204" pitchFamily="34" charset="0"/>
              <a:buChar char="•"/>
            </a:pPr>
            <a:r>
              <a:rPr lang="en-US" sz="1800" dirty="0"/>
              <a:t>Choose an industry of interest to 802.11 and coordinate with NANDICA to create a white paper detailing the industry’s WLAN requirement.</a:t>
            </a:r>
          </a:p>
          <a:p>
            <a:pPr marL="642938" lvl="1" indent="-342900">
              <a:buFont typeface="Arial" panose="020B0604020202020204" pitchFamily="34" charset="0"/>
              <a:buChar char="•"/>
            </a:pPr>
            <a:r>
              <a:rPr lang="en-US" sz="1800" dirty="0"/>
              <a:t>Review and comment on current NANDICA draft white papers</a:t>
            </a:r>
          </a:p>
          <a:p>
            <a:pPr marL="0" indent="0"/>
            <a:r>
              <a:rPr lang="en-US" dirty="0"/>
              <a:t>Regarding IMT-2020 (new scope):</a:t>
            </a:r>
          </a:p>
          <a:p>
            <a:pPr marL="642938" lvl="1" indent="-342900">
              <a:buFont typeface="Arial" panose="020B0604020202020204" pitchFamily="34" charset="0"/>
              <a:buChar char="•"/>
            </a:pPr>
            <a:r>
              <a:rPr lang="en-US" sz="1800" dirty="0"/>
              <a:t>Generate a white paper on 802.11 IMT-2020 performance for publication/publicity</a:t>
            </a:r>
          </a:p>
          <a:p>
            <a:pPr marL="642938" lvl="1" indent="-342900">
              <a:buFont typeface="Arial" panose="020B0604020202020204" pitchFamily="34" charset="0"/>
              <a:buChar char="•"/>
            </a:pPr>
            <a:r>
              <a:rPr lang="en-US" sz="1800" dirty="0"/>
              <a:t>Generate a IMT-2020 self evaluation based on 802.11 addressing eMBB (indoor Hotspot, Dense Urban)</a:t>
            </a:r>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4/8 of 11-18-0583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18</a:t>
            </a:fld>
            <a:endParaRPr lang="en-US"/>
          </a:p>
        </p:txBody>
      </p:sp>
    </p:spTree>
    <p:extLst>
      <p:ext uri="{BB962C8B-B14F-4D97-AF65-F5344CB8AC3E}">
        <p14:creationId xmlns:p14="http://schemas.microsoft.com/office/powerpoint/2010/main" val="4260001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990600"/>
            <a:ext cx="7770813" cy="342899"/>
          </a:xfrm>
        </p:spPr>
        <p:txBody>
          <a:bodyPr/>
          <a:lstStyle/>
          <a:p>
            <a:pPr>
              <a:spcBef>
                <a:spcPts val="150"/>
              </a:spcBef>
              <a:defRPr/>
            </a:pPr>
            <a:r>
              <a:rPr lang="en-US" dirty="0"/>
              <a:t>AANI SC Way Forward – Straw Poll</a:t>
            </a:r>
          </a:p>
        </p:txBody>
      </p:sp>
      <p:sp>
        <p:nvSpPr>
          <p:cNvPr id="3" name="Content Placeholder 2"/>
          <p:cNvSpPr>
            <a:spLocks noGrp="1"/>
          </p:cNvSpPr>
          <p:nvPr>
            <p:ph idx="1"/>
          </p:nvPr>
        </p:nvSpPr>
        <p:spPr>
          <a:xfrm>
            <a:off x="308373" y="1447800"/>
            <a:ext cx="8607028" cy="3975931"/>
          </a:xfrm>
        </p:spPr>
        <p:txBody>
          <a:bodyPr/>
          <a:lstStyle/>
          <a:p>
            <a:pPr marL="42863" indent="0"/>
            <a:r>
              <a:rPr lang="en-US" sz="2000" dirty="0"/>
              <a:t>Will you contribute to:</a:t>
            </a:r>
          </a:p>
          <a:p>
            <a:pPr marL="385763">
              <a:buFont typeface="+mj-lt"/>
              <a:buAutoNum type="arabicPeriod"/>
            </a:pPr>
            <a:r>
              <a:rPr lang="en-US" sz="2000" dirty="0">
                <a:solidFill>
                  <a:srgbClr val="FF0000"/>
                </a:solidFill>
              </a:rPr>
              <a:t>Review and comment on the 3GPP SA specifications and LS with 3GPP SA </a:t>
            </a:r>
          </a:p>
          <a:p>
            <a:pPr marL="385763">
              <a:buFont typeface="+mj-lt"/>
              <a:buAutoNum type="arabicPeriod"/>
            </a:pPr>
            <a:r>
              <a:rPr lang="en-US" sz="2000" dirty="0">
                <a:solidFill>
                  <a:srgbClr val="FFC000"/>
                </a:solidFill>
              </a:rPr>
              <a:t>Review the 3GPP SA specifications and create a gap analysis for the WG.</a:t>
            </a:r>
          </a:p>
          <a:p>
            <a:pPr>
              <a:buFont typeface="+mj-lt"/>
              <a:buAutoNum type="arabicPeriod"/>
            </a:pPr>
            <a:r>
              <a:rPr lang="en-US" sz="2000" dirty="0">
                <a:solidFill>
                  <a:srgbClr val="FF0000"/>
                </a:solidFill>
              </a:rPr>
              <a:t>Choose an industry of interest to 802.11 and coordinate with NANDICA to create a white paper detailing the industry’s WLAN requirement.</a:t>
            </a:r>
          </a:p>
          <a:p>
            <a:pPr>
              <a:buFont typeface="+mj-lt"/>
              <a:buAutoNum type="arabicPeriod"/>
            </a:pPr>
            <a:r>
              <a:rPr lang="en-US" sz="2000" dirty="0">
                <a:solidFill>
                  <a:srgbClr val="92D050"/>
                </a:solidFill>
              </a:rPr>
              <a:t>Generate a white paper on 802.11 IMT-2020 performance for publication/publicity</a:t>
            </a:r>
          </a:p>
          <a:p>
            <a:pPr>
              <a:buFont typeface="+mj-lt"/>
              <a:buAutoNum type="arabicPeriod"/>
            </a:pPr>
            <a:r>
              <a:rPr lang="en-US" sz="2000" dirty="0">
                <a:solidFill>
                  <a:srgbClr val="92D050"/>
                </a:solidFill>
              </a:rPr>
              <a:t>Generate a IMT-2020 self evaluation based on 802.11 addressing eMBB (indoor Hotspot, Dense Urban)</a:t>
            </a:r>
          </a:p>
          <a:p>
            <a:pPr>
              <a:buFont typeface="+mj-lt"/>
              <a:buAutoNum type="arabicPeriod"/>
            </a:pPr>
            <a:r>
              <a:rPr lang="en-US" sz="2000" dirty="0">
                <a:solidFill>
                  <a:srgbClr val="FF0000"/>
                </a:solidFill>
              </a:rPr>
              <a:t>Move/allow IMT-2020 discussion in WNG</a:t>
            </a:r>
          </a:p>
          <a:p>
            <a:pPr>
              <a:buFont typeface="+mj-lt"/>
              <a:buAutoNum type="arabicPeriod"/>
            </a:pPr>
            <a:r>
              <a:rPr lang="en-US" dirty="0">
                <a:solidFill>
                  <a:srgbClr val="92D050"/>
                </a:solidFill>
              </a:rPr>
              <a:t>802.11 should not do any of the above</a:t>
            </a:r>
          </a:p>
          <a:p>
            <a:pPr marL="0" indent="0"/>
            <a:r>
              <a:rPr lang="en-US" dirty="0"/>
              <a:t>1)</a:t>
            </a:r>
            <a:r>
              <a:rPr lang="en-US" dirty="0">
                <a:solidFill>
                  <a:srgbClr val="FF0000"/>
                </a:solidFill>
              </a:rPr>
              <a:t>0</a:t>
            </a:r>
            <a:r>
              <a:rPr lang="en-US" dirty="0"/>
              <a:t>  2)</a:t>
            </a:r>
            <a:r>
              <a:rPr lang="en-US" dirty="0">
                <a:solidFill>
                  <a:srgbClr val="FFC000"/>
                </a:solidFill>
              </a:rPr>
              <a:t>4 </a:t>
            </a:r>
            <a:r>
              <a:rPr lang="en-US" dirty="0"/>
              <a:t>3)</a:t>
            </a:r>
            <a:r>
              <a:rPr lang="en-US" dirty="0">
                <a:solidFill>
                  <a:srgbClr val="FF0000"/>
                </a:solidFill>
              </a:rPr>
              <a:t>1</a:t>
            </a:r>
            <a:r>
              <a:rPr lang="en-US" dirty="0"/>
              <a:t> 4)</a:t>
            </a:r>
            <a:r>
              <a:rPr lang="en-US" dirty="0">
                <a:solidFill>
                  <a:srgbClr val="92D050"/>
                </a:solidFill>
              </a:rPr>
              <a:t>14</a:t>
            </a:r>
            <a:r>
              <a:rPr lang="en-US" dirty="0"/>
              <a:t>  5)</a:t>
            </a:r>
            <a:r>
              <a:rPr lang="en-US" dirty="0">
                <a:solidFill>
                  <a:srgbClr val="92D050"/>
                </a:solidFill>
              </a:rPr>
              <a:t>10</a:t>
            </a:r>
            <a:r>
              <a:rPr lang="en-US" dirty="0"/>
              <a:t>  6)</a:t>
            </a:r>
            <a:r>
              <a:rPr lang="en-US" dirty="0">
                <a:solidFill>
                  <a:srgbClr val="FF0000"/>
                </a:solidFill>
              </a:rPr>
              <a:t>1</a:t>
            </a:r>
            <a:r>
              <a:rPr lang="en-US" dirty="0"/>
              <a:t>  7)</a:t>
            </a:r>
            <a:r>
              <a:rPr lang="en-US" dirty="0">
                <a:solidFill>
                  <a:srgbClr val="92D050"/>
                </a:solidFill>
              </a:rPr>
              <a:t>12 </a:t>
            </a:r>
            <a:r>
              <a:rPr lang="en-US" dirty="0"/>
              <a:t> </a:t>
            </a:r>
          </a:p>
          <a:p>
            <a:pPr marL="0" indent="0" algn="ctr"/>
            <a:r>
              <a:rPr lang="en-US" b="0" i="1" dirty="0"/>
              <a:t>Color added after the poll </a:t>
            </a:r>
          </a:p>
          <a:p>
            <a:pPr marL="642938" lvl="1" indent="-342900">
              <a:buFont typeface="Arial" panose="020B0604020202020204" pitchFamily="34" charset="0"/>
              <a:buChar char="•"/>
            </a:pPr>
            <a:endParaRPr lang="en-US" sz="1800" dirty="0"/>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5/8 of 11-18-0583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19</a:t>
            </a:fld>
            <a:endParaRPr lang="en-US"/>
          </a:p>
        </p:txBody>
      </p:sp>
    </p:spTree>
    <p:extLst>
      <p:ext uri="{BB962C8B-B14F-4D97-AF65-F5344CB8AC3E}">
        <p14:creationId xmlns:p14="http://schemas.microsoft.com/office/powerpoint/2010/main" val="76463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dirty="0" smtClean="0"/>
              <a:t>Abstract</a:t>
            </a:r>
          </a:p>
        </p:txBody>
      </p:sp>
      <p:sp>
        <p:nvSpPr>
          <p:cNvPr id="4102" name="Rectangle 3"/>
          <p:cNvSpPr>
            <a:spLocks noGrp="1" noChangeArrowheads="1"/>
          </p:cNvSpPr>
          <p:nvPr>
            <p:ph type="body" idx="1"/>
          </p:nvPr>
        </p:nvSpPr>
        <p:spPr/>
        <p:txBody>
          <a:bodyPr/>
          <a:lstStyle/>
          <a:p>
            <a:r>
              <a:rPr lang="en-GB" dirty="0" smtClean="0"/>
              <a:t>This document is a digest of the closing reports of all 802.11 sub-groups for presentation at the March </a:t>
            </a:r>
            <a:r>
              <a:rPr lang="en-GB" dirty="0"/>
              <a:t>2018 </a:t>
            </a:r>
            <a:r>
              <a:rPr lang="en-GB" dirty="0" smtClean="0"/>
              <a:t>closing plenary meeting. Attendance information and liaison reports (including liaison reports from the mid-week plenary) are also included</a:t>
            </a:r>
            <a:r>
              <a:rPr lang="en-GB" dirty="0" smtClean="0"/>
              <a:t>.</a:t>
            </a:r>
          </a:p>
          <a:p>
            <a:endParaRPr lang="en-US" dirty="0"/>
          </a:p>
          <a:p>
            <a:r>
              <a:rPr lang="en-US" dirty="0" smtClean="0"/>
              <a:t>R1: Updates PAR slides, adds 802.18 liaison report</a:t>
            </a:r>
            <a:endParaRPr lang="en-GB" dirty="0" smtClean="0"/>
          </a:p>
          <a:p>
            <a:endParaRPr lang="en-US" dirty="0"/>
          </a:p>
          <a:p>
            <a:endParaRPr lang="en-US" dirty="0" smtClean="0"/>
          </a:p>
          <a:p>
            <a:pPr marL="0" indent="0">
              <a:buNone/>
            </a:pPr>
            <a:endParaRPr lang="en-GB" dirty="0" smtClean="0"/>
          </a:p>
        </p:txBody>
      </p:sp>
      <p:sp>
        <p:nvSpPr>
          <p:cNvPr id="3" name="Date Placeholder 2"/>
          <p:cNvSpPr>
            <a:spLocks noGrp="1"/>
          </p:cNvSpPr>
          <p:nvPr>
            <p:ph type="dt" sz="half" idx="10"/>
          </p:nvPr>
        </p:nvSpPr>
        <p:spPr/>
        <p:txBody>
          <a:bodyPr/>
          <a:lstStyle/>
          <a:p>
            <a:pPr>
              <a:defRPr/>
            </a:pPr>
            <a:r>
              <a:rPr lang="en-US" smtClean="0"/>
              <a:t>March 2018</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219CDBFA-76A2-4597-AA38-8543ED035B58}"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762000"/>
            <a:ext cx="7770813" cy="628649"/>
          </a:xfrm>
        </p:spPr>
        <p:txBody>
          <a:bodyPr/>
          <a:lstStyle/>
          <a:p>
            <a:r>
              <a:rPr lang="en-US" sz="2700" dirty="0"/>
              <a:t>View of the AANI Chair</a:t>
            </a:r>
          </a:p>
        </p:txBody>
      </p:sp>
      <p:sp>
        <p:nvSpPr>
          <p:cNvPr id="3" name="Content Placeholder 2"/>
          <p:cNvSpPr>
            <a:spLocks noGrp="1"/>
          </p:cNvSpPr>
          <p:nvPr>
            <p:ph idx="1"/>
          </p:nvPr>
        </p:nvSpPr>
        <p:spPr>
          <a:xfrm>
            <a:off x="313136" y="1524000"/>
            <a:ext cx="8516143" cy="3713561"/>
          </a:xfrm>
        </p:spPr>
        <p:txBody>
          <a:bodyPr/>
          <a:lstStyle/>
          <a:p>
            <a:r>
              <a:rPr lang="en-US" dirty="0"/>
              <a:t>There is significant number of participants willing to work to:</a:t>
            </a:r>
          </a:p>
          <a:p>
            <a:pPr>
              <a:buFont typeface="Arial" panose="020B0604020202020204" pitchFamily="34" charset="0"/>
              <a:buChar char="•"/>
            </a:pPr>
            <a:r>
              <a:rPr lang="en-US" dirty="0"/>
              <a:t>Generate a white paper on 802.11 IMT-2020 performance for publication/publicity (14)</a:t>
            </a:r>
          </a:p>
          <a:p>
            <a:pPr>
              <a:buFont typeface="Arial" panose="020B0604020202020204" pitchFamily="34" charset="0"/>
              <a:buChar char="•"/>
            </a:pPr>
            <a:r>
              <a:rPr lang="en-US" dirty="0"/>
              <a:t>Generate a IMT-2020 self evaluation based on 802.11 addressing eMBB (indoor Hotspot, Dense Urban) (10)</a:t>
            </a:r>
          </a:p>
          <a:p>
            <a:pPr marL="0" indent="0"/>
            <a:r>
              <a:rPr lang="en-US" i="1" dirty="0"/>
              <a:t>These outputs are not in the original AANI SC formation proposal</a:t>
            </a:r>
          </a:p>
          <a:p>
            <a:pPr>
              <a:buFont typeface="Arial" panose="020B0604020202020204" pitchFamily="34" charset="0"/>
              <a:buChar char="•"/>
            </a:pPr>
            <a:endParaRPr lang="en-US" dirty="0"/>
          </a:p>
          <a:p>
            <a:pPr marL="0" indent="0"/>
            <a:r>
              <a:rPr lang="en-US" dirty="0"/>
              <a:t>Note a significant number of AANI participants support: </a:t>
            </a:r>
          </a:p>
          <a:p>
            <a:pPr>
              <a:buFont typeface="Arial" panose="020B0604020202020204" pitchFamily="34" charset="0"/>
              <a:buChar char="•"/>
            </a:pPr>
            <a:r>
              <a:rPr lang="en-US" dirty="0"/>
              <a:t>Doing no work in the AANI SC (12)</a:t>
            </a:r>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6/8 of 11-18-0583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20</a:t>
            </a:fld>
            <a:endParaRPr lang="en-US"/>
          </a:p>
        </p:txBody>
      </p:sp>
    </p:spTree>
    <p:extLst>
      <p:ext uri="{BB962C8B-B14F-4D97-AF65-F5344CB8AC3E}">
        <p14:creationId xmlns:p14="http://schemas.microsoft.com/office/powerpoint/2010/main" val="2745962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a:xfrm>
            <a:off x="6940922" y="6475413"/>
            <a:ext cx="1603003" cy="184666"/>
          </a:xfrm>
        </p:spPr>
        <p:txBody>
          <a:bodyPr/>
          <a:lstStyle/>
          <a:p>
            <a:r>
              <a:rPr lang="en-GB" smtClean="0"/>
              <a:t>Adrian Stephens, Intel Corporation</a:t>
            </a:r>
            <a:endParaRPr lang="en-GB" dirty="0"/>
          </a:p>
        </p:txBody>
      </p:sp>
      <p:sp>
        <p:nvSpPr>
          <p:cNvPr id="7" name="Title 1"/>
          <p:cNvSpPr txBox="1">
            <a:spLocks/>
          </p:cNvSpPr>
          <p:nvPr/>
        </p:nvSpPr>
        <p:spPr>
          <a:xfrm>
            <a:off x="1657350" y="1371600"/>
            <a:ext cx="5829300" cy="45720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400" kern="0" dirty="0"/>
              <a:t>Future Session Planning</a:t>
            </a:r>
          </a:p>
        </p:txBody>
      </p:sp>
      <p:sp>
        <p:nvSpPr>
          <p:cNvPr id="8" name="Content Placeholder 2"/>
          <p:cNvSpPr txBox="1">
            <a:spLocks/>
          </p:cNvSpPr>
          <p:nvPr/>
        </p:nvSpPr>
        <p:spPr>
          <a:xfrm>
            <a:off x="457994" y="1899047"/>
            <a:ext cx="8302625" cy="3825479"/>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altLang="en-US" sz="1800" dirty="0"/>
              <a:t>Teleconference: </a:t>
            </a:r>
          </a:p>
          <a:p>
            <a:r>
              <a:rPr lang="en-US" altLang="en-US" sz="1500" dirty="0"/>
              <a:t>	</a:t>
            </a:r>
            <a:r>
              <a:rPr lang="en-US" altLang="en-US" sz="1800" dirty="0"/>
              <a:t>As required with 10 days’ notice</a:t>
            </a:r>
          </a:p>
          <a:p>
            <a:endParaRPr lang="en-US" altLang="en-US" sz="1800" dirty="0"/>
          </a:p>
          <a:p>
            <a:r>
              <a:rPr lang="en-US" altLang="en-US" sz="1800" dirty="0"/>
              <a:t>6-11 May 2018 F2F, </a:t>
            </a:r>
            <a:r>
              <a:rPr lang="en-GB" sz="1800" dirty="0"/>
              <a:t>Marriott Hotel, Warsaw, Poland:</a:t>
            </a:r>
          </a:p>
          <a:p>
            <a:pPr>
              <a:buFont typeface="Arial" panose="020B0604020202020204" pitchFamily="34" charset="0"/>
              <a:buChar char="•"/>
            </a:pPr>
            <a:r>
              <a:rPr lang="en-US" altLang="en-US" sz="1800" dirty="0"/>
              <a:t>	Topics for discussion/contribution (TBC):</a:t>
            </a:r>
          </a:p>
          <a:p>
            <a:pPr marL="685800" lvl="1" indent="-385763">
              <a:buFont typeface="+mj-lt"/>
              <a:buAutoNum type="arabicPeriod"/>
            </a:pPr>
            <a:r>
              <a:rPr lang="en-US" sz="2100" dirty="0">
                <a:solidFill>
                  <a:schemeClr val="tx1"/>
                </a:solidFill>
              </a:rPr>
              <a:t>802.11 IMT-2020 performance contributions for publication/publicity</a:t>
            </a:r>
          </a:p>
          <a:p>
            <a:pPr marL="685800" lvl="1" indent="-385763">
              <a:buFont typeface="+mj-lt"/>
              <a:buAutoNum type="arabicPeriod"/>
            </a:pPr>
            <a:r>
              <a:rPr lang="en-US" sz="2100" dirty="0">
                <a:solidFill>
                  <a:schemeClr val="tx1"/>
                </a:solidFill>
              </a:rPr>
              <a:t>IMT-2020 self evaluation for 802.11 for eMBB (indoor Hotspot, Dense Urban, only)</a:t>
            </a:r>
          </a:p>
          <a:p>
            <a:pPr marL="385763" indent="-385763">
              <a:buFont typeface="Arial" panose="020B0604020202020204" pitchFamily="34" charset="0"/>
              <a:buChar char="•"/>
            </a:pPr>
            <a:r>
              <a:rPr lang="en-US" sz="1800" dirty="0"/>
              <a:t> </a:t>
            </a:r>
            <a:r>
              <a:rPr lang="en-US" altLang="en-US" sz="1800" dirty="0"/>
              <a:t>Meeting time requested: 2 sessions: Monday PM1, and Thursday AM2 – TBC</a:t>
            </a:r>
          </a:p>
          <a:p>
            <a:endParaRPr lang="en-US" altLang="en-US" sz="1800"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7/8 of 11-18-0583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2" name="Slide Number Placeholder 1"/>
          <p:cNvSpPr>
            <a:spLocks noGrp="1"/>
          </p:cNvSpPr>
          <p:nvPr>
            <p:ph type="sldNum" sz="quarter" idx="12"/>
          </p:nvPr>
        </p:nvSpPr>
        <p:spPr/>
        <p:txBody>
          <a:bodyPr/>
          <a:lstStyle/>
          <a:p>
            <a:pPr>
              <a:defRPr/>
            </a:pPr>
            <a:r>
              <a:rPr lang="en-US" smtClean="0"/>
              <a:t>Slide </a:t>
            </a:r>
            <a:fld id="{0A3E2874-852B-40F2-A72B-30C3B22A2F27}" type="slidenum">
              <a:rPr lang="en-US" smtClean="0"/>
              <a:pPr>
                <a:defRPr/>
              </a:pPr>
              <a:t>21</a:t>
            </a:fld>
            <a:endParaRPr lang="en-US" dirty="0"/>
          </a:p>
        </p:txBody>
      </p:sp>
    </p:spTree>
    <p:extLst>
      <p:ext uri="{BB962C8B-B14F-4D97-AF65-F5344CB8AC3E}">
        <p14:creationId xmlns:p14="http://schemas.microsoft.com/office/powerpoint/2010/main" val="2841881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a:t>References</a:t>
            </a:r>
          </a:p>
        </p:txBody>
      </p:sp>
      <p:sp>
        <p:nvSpPr>
          <p:cNvPr id="2" name="Content Placeholder 1"/>
          <p:cNvSpPr>
            <a:spLocks noGrp="1"/>
          </p:cNvSpPr>
          <p:nvPr>
            <p:ph idx="1"/>
          </p:nvPr>
        </p:nvSpPr>
        <p:spPr/>
        <p:txBody>
          <a:bodyPr/>
          <a:lstStyle/>
          <a:p>
            <a:endParaRPr lang="en-US" dirty="0"/>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6" name="Rectangle 5"/>
          <p:cNvSpPr/>
          <p:nvPr/>
        </p:nvSpPr>
        <p:spPr>
          <a:xfrm>
            <a:off x="2286000" y="3117377"/>
            <a:ext cx="4572000" cy="646331"/>
          </a:xfrm>
          <a:prstGeom prst="rect">
            <a:avLst/>
          </a:prstGeom>
        </p:spPr>
        <p:txBody>
          <a:bodyPr>
            <a:spAutoFit/>
          </a:bodyPr>
          <a:lstStyle/>
          <a:p>
            <a:r>
              <a:rPr lang="en-US" altLang="en-US" sz="1800" dirty="0"/>
              <a:t>At the July 802 Plenary 802.11 passed a motion forming the AANI SC [</a:t>
            </a:r>
            <a:r>
              <a:rPr lang="en-US" sz="1800" dirty="0">
                <a:hlinkClick r:id="rId3"/>
              </a:rPr>
              <a:t>11-16/1057r1</a:t>
            </a:r>
            <a:r>
              <a:rPr lang="en-US" altLang="en-US" sz="1800" dirty="0"/>
              <a:t>]</a:t>
            </a:r>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8/8 of 11-18-0583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22</a:t>
            </a:fld>
            <a:endParaRPr lang="en-US"/>
          </a:p>
        </p:txBody>
      </p:sp>
    </p:spTree>
    <p:extLst>
      <p:ext uri="{BB962C8B-B14F-4D97-AF65-F5344CB8AC3E}">
        <p14:creationId xmlns:p14="http://schemas.microsoft.com/office/powerpoint/2010/main" val="40006097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a:t>Date:</a:t>
            </a:r>
            <a:r>
              <a:rPr lang="en-US" sz="2000" b="0" dirty="0"/>
              <a:t> 2018-03-08</a:t>
            </a:r>
          </a:p>
        </p:txBody>
      </p:sp>
      <p:graphicFrame>
        <p:nvGraphicFramePr>
          <p:cNvPr id="1026" name="Object 11"/>
          <p:cNvGraphicFramePr>
            <a:graphicFrameLocks noChangeAspect="1"/>
          </p:cNvGraphicFramePr>
          <p:nvPr>
            <p:extLst/>
          </p:nvPr>
        </p:nvGraphicFramePr>
        <p:xfrm>
          <a:off x="519113" y="2286000"/>
          <a:ext cx="7613650" cy="2646363"/>
        </p:xfrm>
        <a:graphic>
          <a:graphicData uri="http://schemas.openxmlformats.org/presentationml/2006/ole">
            <mc:AlternateContent xmlns:mc="http://schemas.openxmlformats.org/markup-compatibility/2006">
              <mc:Choice xmlns:v="urn:schemas-microsoft-com:vml" Requires="v">
                <p:oleObj spid="_x0000_s6161"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519113" y="2286000"/>
                        <a:ext cx="7613650" cy="264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1/8 of 11-18-0581 by Mark Hamilton, Ruckus/ARRIS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23</a:t>
            </a:fld>
            <a:endParaRPr lang="en-US"/>
          </a:p>
        </p:txBody>
      </p:sp>
    </p:spTree>
    <p:extLst>
      <p:ext uri="{BB962C8B-B14F-4D97-AF65-F5344CB8AC3E}">
        <p14:creationId xmlns:p14="http://schemas.microsoft.com/office/powerpoint/2010/main" val="1840591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March 2018 Meeting in Chicago, Illinois,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2/8 of </a:t>
            </a:r>
            <a:r>
              <a:rPr lang="en-US" sz="1200" b="0" dirty="0"/>
              <a:t>11-18-0581 by Mark Hamilton, Ruckus/ARRIS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24</a:t>
            </a:fld>
            <a:endParaRPr lang="en-US"/>
          </a:p>
        </p:txBody>
      </p:sp>
    </p:spTree>
    <p:extLst>
      <p:ext uri="{BB962C8B-B14F-4D97-AF65-F5344CB8AC3E}">
        <p14:creationId xmlns:p14="http://schemas.microsoft.com/office/powerpoint/2010/main" val="2626639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381000" y="1304144"/>
            <a:ext cx="8382000" cy="5029200"/>
          </a:xfrm>
        </p:spPr>
        <p:txBody>
          <a:bodyPr/>
          <a:lstStyle/>
          <a:p>
            <a:pPr>
              <a:spcBef>
                <a:spcPts val="0"/>
              </a:spcBef>
            </a:pPr>
            <a:r>
              <a:rPr lang="en-US" dirty="0"/>
              <a:t>Agenda is here: </a:t>
            </a:r>
            <a:r>
              <a:rPr lang="en-US" dirty="0">
                <a:hlinkClick r:id="rId3"/>
              </a:rPr>
              <a:t>11-18/0310r4</a:t>
            </a:r>
            <a:r>
              <a:rPr lang="en-US" dirty="0"/>
              <a:t>   </a:t>
            </a:r>
            <a:endParaRPr lang="en-US" b="0" dirty="0"/>
          </a:p>
          <a:p>
            <a:pPr marL="0" indent="0">
              <a:spcBef>
                <a:spcPts val="0"/>
              </a:spcBef>
              <a:buNone/>
            </a:pPr>
            <a:endParaRPr lang="en-US" dirty="0"/>
          </a:p>
          <a:p>
            <a:pPr>
              <a:spcBef>
                <a:spcPts val="0"/>
              </a:spcBef>
            </a:pPr>
            <a:r>
              <a:rPr lang="en-US" dirty="0"/>
              <a:t>YANG/NETCONF</a:t>
            </a:r>
          </a:p>
          <a:p>
            <a:pPr lvl="1">
              <a:spcBef>
                <a:spcPts val="0"/>
              </a:spcBef>
            </a:pPr>
            <a:r>
              <a:rPr lang="en-US" dirty="0"/>
              <a:t>Great discussion this session (thank you Scott Mansfield!).  There seems to be interest, and lot of supporting materials and people/groups.  </a:t>
            </a:r>
          </a:p>
          <a:p>
            <a:pPr lvl="1">
              <a:spcBef>
                <a:spcPts val="0"/>
              </a:spcBef>
            </a:pPr>
            <a:r>
              <a:rPr lang="en-US" dirty="0"/>
              <a:t>Some examples: </a:t>
            </a:r>
            <a:r>
              <a:rPr lang="en-US" altLang="en-US" dirty="0">
                <a:hlinkClick r:id="rId4"/>
              </a:rPr>
              <a:t>http://www.ieee802.org/1/files/public/docs2017/yang-parsons-open-source-motivation-1217.pdf</a:t>
            </a:r>
            <a:r>
              <a:rPr lang="en-US" altLang="en-US" dirty="0"/>
              <a:t>, </a:t>
            </a:r>
            <a:r>
              <a:rPr lang="en-US" altLang="en-US" dirty="0">
                <a:hlinkClick r:id="rId5"/>
              </a:rPr>
              <a:t>https://yangcatalog.org/</a:t>
            </a:r>
            <a:r>
              <a:rPr lang="en-US" altLang="en-US" dirty="0"/>
              <a:t> </a:t>
            </a:r>
            <a:r>
              <a:rPr lang="en-US" u="sng" dirty="0">
                <a:hlinkClick r:id="rId6"/>
              </a:rPr>
              <a:t>https://1.ieee802.org/yangsters/</a:t>
            </a:r>
            <a:r>
              <a:rPr lang="en-US" dirty="0"/>
              <a:t>, </a:t>
            </a:r>
            <a:r>
              <a:rPr lang="en-US" altLang="en-US" dirty="0">
                <a:hlinkClick r:id="rId7"/>
              </a:rPr>
              <a:t>https://github.com/YangModels/yang</a:t>
            </a:r>
            <a:r>
              <a:rPr lang="en-US" altLang="en-US" dirty="0"/>
              <a:t> , 802.1 work (802.1Qcc; 802.1Xck; 802.1ABcu), and UML models work</a:t>
            </a:r>
            <a:endParaRPr lang="en-US" dirty="0"/>
          </a:p>
          <a:p>
            <a:pPr lvl="1">
              <a:spcBef>
                <a:spcPts val="0"/>
              </a:spcBef>
            </a:pPr>
            <a:r>
              <a:rPr lang="en-US" dirty="0"/>
              <a:t>This work is best done with focused effort, by interested experts, in a dedicated venue.  </a:t>
            </a:r>
          </a:p>
          <a:p>
            <a:pPr lvl="1">
              <a:spcBef>
                <a:spcPts val="0"/>
              </a:spcBef>
            </a:pPr>
            <a:r>
              <a:rPr lang="en-US" dirty="0"/>
              <a:t>Recommend starting interest discussions (TIG?) in May.</a:t>
            </a:r>
          </a:p>
          <a:p>
            <a:pPr lvl="1">
              <a:spcBef>
                <a:spcPts val="0"/>
              </a:spcBef>
            </a:pPr>
            <a:r>
              <a:rPr lang="en-US" b="1" u="sng" dirty="0">
                <a:solidFill>
                  <a:srgbClr val="FF0000"/>
                </a:solidFill>
              </a:rPr>
              <a:t>Anybody with interest, please help with plan for May!</a:t>
            </a:r>
          </a:p>
          <a:p>
            <a:pPr marL="0" indent="0">
              <a:spcBef>
                <a:spcPts val="0"/>
              </a:spcBef>
              <a:buNone/>
            </a:pPr>
            <a:endParaRPr lang="en-US" dirty="0"/>
          </a:p>
          <a:p>
            <a:pPr>
              <a:spcBef>
                <a:spcPts val="0"/>
              </a:spcBef>
            </a:pPr>
            <a:endParaRPr lang="en-US" u="sng"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3/8 of </a:t>
            </a:r>
            <a:r>
              <a:rPr lang="en-US" sz="1200" b="0" dirty="0"/>
              <a:t>11-18-0581 by Mark Hamilton, Ruckus/ARRIS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25</a:t>
            </a:fld>
            <a:endParaRPr lang="en-US"/>
          </a:p>
        </p:txBody>
      </p:sp>
    </p:spTree>
    <p:extLst>
      <p:ext uri="{BB962C8B-B14F-4D97-AF65-F5344CB8AC3E}">
        <p14:creationId xmlns:p14="http://schemas.microsoft.com/office/powerpoint/2010/main" val="3103996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4572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304800" y="1143000"/>
            <a:ext cx="8382000" cy="5181600"/>
          </a:xfrm>
        </p:spPr>
        <p:txBody>
          <a:bodyPr/>
          <a:lstStyle/>
          <a:p>
            <a:pPr marL="0" indent="0">
              <a:spcBef>
                <a:spcPts val="0"/>
              </a:spcBef>
              <a:buNone/>
            </a:pPr>
            <a:endParaRPr lang="en-US" dirty="0"/>
          </a:p>
          <a:p>
            <a:pPr>
              <a:spcBef>
                <a:spcPts val="0"/>
              </a:spcBef>
            </a:pPr>
            <a:r>
              <a:rPr lang="en-US" dirty="0"/>
              <a:t>11ba architecture implications</a:t>
            </a:r>
          </a:p>
          <a:p>
            <a:pPr lvl="1">
              <a:spcBef>
                <a:spcPts val="0"/>
              </a:spcBef>
            </a:pPr>
            <a:r>
              <a:rPr lang="en-US" dirty="0"/>
              <a:t>Good discussion this session, with the experts we had in the room.</a:t>
            </a:r>
          </a:p>
          <a:p>
            <a:pPr lvl="1">
              <a:spcBef>
                <a:spcPts val="0"/>
              </a:spcBef>
            </a:pPr>
            <a:r>
              <a:rPr lang="en-US" dirty="0"/>
              <a:t>Agreed to joint meeting with </a:t>
            </a:r>
            <a:r>
              <a:rPr lang="en-US" dirty="0" err="1"/>
              <a:t>TGba</a:t>
            </a:r>
            <a:r>
              <a:rPr lang="en-US" dirty="0"/>
              <a:t> in May, to get more experts involved, and as they are now ready for this level of discussion.</a:t>
            </a:r>
          </a:p>
          <a:p>
            <a:pPr lvl="1">
              <a:spcBef>
                <a:spcPts val="0"/>
              </a:spcBef>
            </a:pPr>
            <a:endParaRPr lang="en-US" dirty="0"/>
          </a:p>
          <a:p>
            <a:pPr>
              <a:spcBef>
                <a:spcPts val="0"/>
              </a:spcBef>
            </a:pPr>
            <a:r>
              <a:rPr lang="en-US" dirty="0"/>
              <a:t>IETF/802 coordination</a:t>
            </a:r>
          </a:p>
          <a:p>
            <a:pPr lvl="1">
              <a:spcBef>
                <a:spcPts val="0"/>
              </a:spcBef>
            </a:pPr>
            <a:r>
              <a:rPr lang="en-US" dirty="0"/>
              <a:t>Noted that IETF document on Deterministic networks’ use cases discusses 802.15 potential, but not 802.11.  No contributions this time, looking for input next session.</a:t>
            </a:r>
          </a:p>
          <a:p>
            <a:pPr lvl="1">
              <a:spcBef>
                <a:spcPts val="0"/>
              </a:spcBef>
            </a:pPr>
            <a:r>
              <a:rPr lang="en-US" dirty="0"/>
              <a:t>Noted </a:t>
            </a:r>
            <a:r>
              <a:rPr lang="en-GB" u="sng" dirty="0">
                <a:hlinkClick r:id="rId3"/>
              </a:rPr>
              <a:t>https://www.ietf.org/blog/blind-men-and-elephant/</a:t>
            </a:r>
            <a:r>
              <a:rPr lang="en-US" dirty="0"/>
              <a:t> “RFC 8290 on </a:t>
            </a:r>
            <a:r>
              <a:rPr lang="en-GB" dirty="0"/>
              <a:t>applicability of </a:t>
            </a:r>
            <a:r>
              <a:rPr lang="en-US" dirty="0"/>
              <a:t>Flow Control Controlled Delay (FC-</a:t>
            </a:r>
            <a:r>
              <a:rPr lang="en-US" dirty="0" err="1"/>
              <a:t>CoDel</a:t>
            </a:r>
            <a:r>
              <a:rPr lang="en-US" dirty="0"/>
              <a:t>) to Wi-Fi/802.11 systems for reduction of latency and jitter.”.  Review off-line for May, and consider taking actions.</a:t>
            </a:r>
          </a:p>
          <a:p>
            <a:pPr lvl="1">
              <a:spcBef>
                <a:spcPts val="0"/>
              </a:spcBef>
            </a:pPr>
            <a:r>
              <a:rPr lang="en-US" dirty="0"/>
              <a:t>Noted the new work on broadcast service over 802.11, which is probably related to the IETF multicast over 802.11 discussion.</a:t>
            </a:r>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4/8 of </a:t>
            </a:r>
            <a:r>
              <a:rPr lang="en-US" sz="1200" b="0" dirty="0"/>
              <a:t>11-18-0581 by Mark Hamilton, Ruckus/ARRIS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26</a:t>
            </a:fld>
            <a:endParaRPr lang="en-US"/>
          </a:p>
        </p:txBody>
      </p:sp>
    </p:spTree>
    <p:extLst>
      <p:ext uri="{BB962C8B-B14F-4D97-AF65-F5344CB8AC3E}">
        <p14:creationId xmlns:p14="http://schemas.microsoft.com/office/powerpoint/2010/main" val="3110284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a:t>Work Completed (</a:t>
            </a:r>
            <a:r>
              <a:rPr lang="en-US" dirty="0" err="1"/>
              <a:t>cont</a:t>
            </a:r>
            <a:r>
              <a:rPr lang="en-US" dirty="0"/>
              <a:t>) – or not …</a:t>
            </a:r>
          </a:p>
        </p:txBody>
      </p:sp>
      <p:sp>
        <p:nvSpPr>
          <p:cNvPr id="15366" name="Rectangle 3"/>
          <p:cNvSpPr>
            <a:spLocks noGrp="1" noChangeArrowheads="1"/>
          </p:cNvSpPr>
          <p:nvPr>
            <p:ph type="body" idx="1"/>
          </p:nvPr>
        </p:nvSpPr>
        <p:spPr>
          <a:xfrm>
            <a:off x="381000" y="1219200"/>
            <a:ext cx="8382000" cy="5029200"/>
          </a:xfrm>
        </p:spPr>
        <p:txBody>
          <a:bodyPr/>
          <a:lstStyle/>
          <a:p>
            <a:pPr>
              <a:spcBef>
                <a:spcPts val="0"/>
              </a:spcBef>
            </a:pPr>
            <a:r>
              <a:rPr lang="en-US" dirty="0" err="1"/>
              <a:t>TGax</a:t>
            </a:r>
            <a:r>
              <a:rPr lang="en-US" dirty="0"/>
              <a:t> ballot comments and proposed resolution on subclause 10.2 and Figure 10-1</a:t>
            </a:r>
          </a:p>
          <a:p>
            <a:pPr lvl="1">
              <a:spcBef>
                <a:spcPts val="0"/>
              </a:spcBef>
            </a:pPr>
            <a:r>
              <a:rPr lang="en-US" dirty="0"/>
              <a:t>Presented materials.  Agreed to review off-line, for discussion in May</a:t>
            </a:r>
          </a:p>
          <a:p>
            <a:pPr lvl="1">
              <a:spcBef>
                <a:spcPts val="0"/>
              </a:spcBef>
            </a:pPr>
            <a:endParaRPr lang="en-US" dirty="0"/>
          </a:p>
          <a:p>
            <a:pPr>
              <a:spcBef>
                <a:spcPts val="0"/>
              </a:spcBef>
            </a:pPr>
            <a:r>
              <a:rPr lang="en-US" dirty="0"/>
              <a:t>“What is an ESS?”</a:t>
            </a:r>
          </a:p>
          <a:p>
            <a:pPr lvl="1">
              <a:spcBef>
                <a:spcPts val="0"/>
              </a:spcBef>
            </a:pPr>
            <a:r>
              <a:rPr lang="en-US" dirty="0"/>
              <a:t>Review of materials and existing text continued our confusion about current definitions/intent.  This gets worse when examining HESS concepts, and usage of Wi-Fi Alliance Hotspot 2.0 variation on these concepts.</a:t>
            </a:r>
          </a:p>
          <a:p>
            <a:pPr lvl="1">
              <a:spcBef>
                <a:spcPts val="0"/>
              </a:spcBef>
            </a:pPr>
            <a:r>
              <a:rPr lang="en-US" dirty="0"/>
              <a:t>As agreed last session, tried to start with what we think these concepts are _supposed_ to accomplish, and after building up that model, compare to the actual document(s).  Couldn’t finish.</a:t>
            </a:r>
          </a:p>
          <a:p>
            <a:pPr lvl="1">
              <a:spcBef>
                <a:spcPts val="0"/>
              </a:spcBef>
            </a:pPr>
            <a:r>
              <a:rPr lang="en-US" dirty="0"/>
              <a:t>This is ongoing…</a:t>
            </a:r>
          </a:p>
          <a:p>
            <a:pPr>
              <a:spcBef>
                <a:spcPts val="0"/>
              </a:spcBef>
            </a:pPr>
            <a:endParaRPr lang="en-US" dirty="0"/>
          </a:p>
          <a:p>
            <a:pPr>
              <a:spcBef>
                <a:spcPts val="0"/>
              </a:spcBef>
            </a:pPr>
            <a:r>
              <a:rPr lang="en-US" dirty="0"/>
              <a:t>MLME-RESET, versus MLME-JOIN and MLME-START</a:t>
            </a:r>
          </a:p>
          <a:p>
            <a:pPr lvl="1">
              <a:spcBef>
                <a:spcPts val="0"/>
              </a:spcBef>
            </a:pPr>
            <a:r>
              <a:rPr lang="en-US" dirty="0"/>
              <a:t>Didn’t have time.  Will carry over to May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5/8 of </a:t>
            </a:r>
            <a:r>
              <a:rPr lang="en-US" sz="1200" b="0" dirty="0"/>
              <a:t>11-18-0581, by Mark Hamilton, Ruckus/ARRIS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27</a:t>
            </a:fld>
            <a:endParaRPr lang="en-US"/>
          </a:p>
        </p:txBody>
      </p:sp>
    </p:spTree>
    <p:extLst>
      <p:ext uri="{BB962C8B-B14F-4D97-AF65-F5344CB8AC3E}">
        <p14:creationId xmlns:p14="http://schemas.microsoft.com/office/powerpoint/2010/main" val="1452177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381000" y="1447800"/>
            <a:ext cx="8382000" cy="5029200"/>
          </a:xfrm>
        </p:spPr>
        <p:txBody>
          <a:bodyPr/>
          <a:lstStyle/>
          <a:p>
            <a:pPr>
              <a:spcBef>
                <a:spcPts val="0"/>
              </a:spcBef>
            </a:pPr>
            <a:r>
              <a:rPr lang="en-US" dirty="0"/>
              <a:t>802.1AS-rev use of Fine Timing Measurement</a:t>
            </a:r>
          </a:p>
          <a:p>
            <a:pPr lvl="1">
              <a:spcBef>
                <a:spcPts val="0"/>
              </a:spcBef>
            </a:pPr>
            <a:r>
              <a:rPr lang="en-US" dirty="0"/>
              <a:t>Draft 6.0 is available.  Our previous inputs have been incorporated.</a:t>
            </a:r>
          </a:p>
          <a:p>
            <a:pPr lvl="1">
              <a:spcBef>
                <a:spcPts val="0"/>
              </a:spcBef>
            </a:pPr>
            <a:r>
              <a:rPr lang="en-US" dirty="0"/>
              <a:t>Being worked directly by 802.11 experts, with 802.1AS</a:t>
            </a:r>
          </a:p>
          <a:p>
            <a:pPr>
              <a:spcBef>
                <a:spcPts val="0"/>
              </a:spcBef>
            </a:pPr>
            <a:endParaRPr lang="en-US" dirty="0"/>
          </a:p>
          <a:p>
            <a:pPr>
              <a:spcBef>
                <a:spcPts val="0"/>
              </a:spcBef>
            </a:pPr>
            <a:r>
              <a:rPr lang="en-US" dirty="0"/>
              <a:t>AP/DS/Portal architecture, 802/802.1 mappings</a:t>
            </a:r>
          </a:p>
          <a:p>
            <a:pPr lvl="1">
              <a:spcBef>
                <a:spcPts val="0"/>
              </a:spcBef>
            </a:pPr>
            <a:r>
              <a:rPr lang="en-US" dirty="0"/>
              <a:t>No progress this session.</a:t>
            </a:r>
          </a:p>
          <a:p>
            <a:pPr lvl="1">
              <a:spcBef>
                <a:spcPts val="0"/>
              </a:spcBef>
            </a:pPr>
            <a:r>
              <a:rPr lang="en-US" dirty="0"/>
              <a:t>Need to consolidate agreements, and provide input to </a:t>
            </a:r>
            <a:r>
              <a:rPr lang="en-US" dirty="0" err="1"/>
              <a:t>REVmd</a:t>
            </a:r>
            <a:r>
              <a:rPr lang="en-US" dirty="0"/>
              <a:t>.</a:t>
            </a:r>
          </a:p>
          <a:p>
            <a:pPr>
              <a:spcBef>
                <a:spcPts val="0"/>
              </a:spcBef>
            </a:pPr>
            <a:endParaRPr lang="en-US" dirty="0"/>
          </a:p>
          <a:p>
            <a:pPr>
              <a:spcBef>
                <a:spcPts val="0"/>
              </a:spcBef>
            </a:pPr>
            <a:r>
              <a:rPr lang="en-US" dirty="0"/>
              <a:t>Noted status of IEEE 1588 mapping to IEEE 802.11</a:t>
            </a:r>
          </a:p>
          <a:p>
            <a:pPr lvl="1">
              <a:spcBef>
                <a:spcPts val="0"/>
              </a:spcBef>
            </a:pPr>
            <a:r>
              <a:rPr lang="en-US" dirty="0"/>
              <a:t>No changes.  Ongoing balloting.  No action needed.</a:t>
            </a:r>
          </a:p>
          <a:p>
            <a:pPr lvl="1">
              <a:spcBef>
                <a:spcPts val="0"/>
              </a:spcBef>
            </a:pPr>
            <a:r>
              <a:rPr lang="en-US" dirty="0"/>
              <a:t>Related activity: 802.1AS </a:t>
            </a:r>
            <a:r>
              <a:rPr lang="en-US" dirty="0" err="1"/>
              <a:t>REVision</a:t>
            </a:r>
            <a:r>
              <a:rPr lang="en-US" dirty="0"/>
              <a:t> use of FTM</a:t>
            </a:r>
          </a:p>
          <a:p>
            <a:pPr>
              <a:spcBef>
                <a:spcPts val="0"/>
              </a:spcBef>
            </a:pPr>
            <a:endParaRPr lang="en-US" dirty="0"/>
          </a:p>
          <a:p>
            <a:pPr>
              <a:spcBef>
                <a:spcPts val="0"/>
              </a:spcBef>
            </a:pPr>
            <a:r>
              <a:rPr lang="en-US" dirty="0"/>
              <a:t>Noted IEEE 802 activities relevant to 802.11/ARC</a:t>
            </a:r>
          </a:p>
          <a:p>
            <a:pPr lvl="1"/>
            <a:r>
              <a:rPr lang="en-US" altLang="en-US" dirty="0"/>
              <a:t>No change: 802.1AC is now published, 802.1Q revision underway.</a:t>
            </a:r>
          </a:p>
          <a:p>
            <a:pPr>
              <a:spcBef>
                <a:spcPts val="0"/>
              </a:spcBef>
            </a:pPr>
            <a:endParaRPr lang="en-US" dirty="0"/>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6/8 of </a:t>
            </a:r>
            <a:r>
              <a:rPr lang="en-US" sz="1200" b="0" dirty="0"/>
              <a:t>11-18-0581, by Mark Hamilton, Ruckus/ARRIS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28</a:t>
            </a:fld>
            <a:endParaRPr lang="en-US"/>
          </a:p>
        </p:txBody>
      </p:sp>
    </p:spTree>
    <p:extLst>
      <p:ext uri="{BB962C8B-B14F-4D97-AF65-F5344CB8AC3E}">
        <p14:creationId xmlns:p14="http://schemas.microsoft.com/office/powerpoint/2010/main" val="874855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685800" y="1676400"/>
            <a:ext cx="7772400" cy="4419600"/>
          </a:xfrm>
          <a:ln>
            <a:solidFill>
              <a:schemeClr val="bg1"/>
            </a:solidFill>
          </a:ln>
        </p:spPr>
        <p:txBody>
          <a:bodyPr/>
          <a:lstStyle/>
          <a:p>
            <a:pPr>
              <a:lnSpc>
                <a:spcPct val="90000"/>
              </a:lnSpc>
            </a:pPr>
            <a:r>
              <a:rPr lang="en-US" sz="3200" dirty="0"/>
              <a:t>None planned</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7/8 of </a:t>
            </a:r>
            <a:r>
              <a:rPr lang="en-US" sz="1200" b="0" dirty="0"/>
              <a:t>11-18-0581, by Mark Hamilton, Ruckus/ARRIS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29</a:t>
            </a:fld>
            <a:endParaRPr lang="en-US"/>
          </a:p>
        </p:txBody>
      </p:sp>
    </p:spTree>
    <p:extLst>
      <p:ext uri="{BB962C8B-B14F-4D97-AF65-F5344CB8AC3E}">
        <p14:creationId xmlns:p14="http://schemas.microsoft.com/office/powerpoint/2010/main" val="176186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514600" cy="1600200"/>
          </a:xfrm>
        </p:spPr>
        <p:txBody>
          <a:bodyPr/>
          <a:lstStyle/>
          <a:p>
            <a:r>
              <a:rPr lang="en-GB" dirty="0" smtClean="0"/>
              <a:t>Attendance</a:t>
            </a:r>
            <a:endParaRPr lang="en-GB" dirty="0"/>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3" name="TextBox 2"/>
          <p:cNvSpPr txBox="1"/>
          <p:nvPr/>
        </p:nvSpPr>
        <p:spPr>
          <a:xfrm>
            <a:off x="533400" y="2590800"/>
            <a:ext cx="1905000" cy="1569660"/>
          </a:xfrm>
          <a:prstGeom prst="rect">
            <a:avLst/>
          </a:prstGeom>
          <a:noFill/>
        </p:spPr>
        <p:txBody>
          <a:bodyPr wrap="square" rtlCol="0">
            <a:spAutoFit/>
          </a:bodyPr>
          <a:lstStyle/>
          <a:p>
            <a:r>
              <a:rPr lang="en-GB" dirty="0" smtClean="0"/>
              <a:t>Data as of 2018-03-08</a:t>
            </a:r>
          </a:p>
          <a:p>
            <a:r>
              <a:rPr lang="en-GB" dirty="0" smtClean="0"/>
              <a:t>16:45</a:t>
            </a:r>
          </a:p>
          <a:p>
            <a:endParaRPr lang="en-US" dirty="0"/>
          </a:p>
        </p:txBody>
      </p:sp>
      <p:pic>
        <p:nvPicPr>
          <p:cNvPr id="7" name="Picture 6"/>
          <p:cNvPicPr>
            <a:picLocks noChangeAspect="1"/>
          </p:cNvPicPr>
          <p:nvPr/>
        </p:nvPicPr>
        <p:blipFill>
          <a:blip r:embed="rId3"/>
          <a:stretch>
            <a:fillRect/>
          </a:stretch>
        </p:blipFill>
        <p:spPr>
          <a:xfrm>
            <a:off x="3657600" y="762000"/>
            <a:ext cx="4090979" cy="5591493"/>
          </a:xfrm>
          <a:prstGeom prst="rect">
            <a:avLst/>
          </a:prstGeom>
        </p:spPr>
      </p:pic>
      <p:sp>
        <p:nvSpPr>
          <p:cNvPr id="5" name="Date Placeholder 4"/>
          <p:cNvSpPr>
            <a:spLocks noGrp="1"/>
          </p:cNvSpPr>
          <p:nvPr>
            <p:ph type="dt" sz="half" idx="10"/>
          </p:nvPr>
        </p:nvSpPr>
        <p:spPr/>
        <p:txBody>
          <a:bodyPr/>
          <a:lstStyle/>
          <a:p>
            <a:pPr>
              <a:defRPr/>
            </a:pPr>
            <a:r>
              <a:rPr lang="en-US" smtClean="0"/>
              <a:t>March 2018</a:t>
            </a:r>
            <a:endParaRPr lang="en-US"/>
          </a:p>
        </p:txBody>
      </p:sp>
      <p:sp>
        <p:nvSpPr>
          <p:cNvPr id="8" name="Slide Number Placeholder 7"/>
          <p:cNvSpPr>
            <a:spLocks noGrp="1"/>
          </p:cNvSpPr>
          <p:nvPr>
            <p:ph type="sldNum" sz="quarter" idx="12"/>
          </p:nvPr>
        </p:nvSpPr>
        <p:spPr/>
        <p:txBody>
          <a:bodyPr/>
          <a:lstStyle/>
          <a:p>
            <a:pPr>
              <a:defRPr/>
            </a:pPr>
            <a:r>
              <a:rPr lang="en-US" smtClean="0"/>
              <a:t>Slide </a:t>
            </a:r>
            <a:fld id="{219CDBFA-76A2-4597-AA38-8543ED035B58}" type="slidenum">
              <a:rPr lang="en-US" smtClean="0"/>
              <a:pPr>
                <a:defRPr/>
              </a:pPr>
              <a:t>3</a:t>
            </a:fld>
            <a:endParaRPr lang="en-US"/>
          </a:p>
        </p:txBody>
      </p:sp>
    </p:spTree>
    <p:extLst>
      <p:ext uri="{BB962C8B-B14F-4D97-AF65-F5344CB8AC3E}">
        <p14:creationId xmlns:p14="http://schemas.microsoft.com/office/powerpoint/2010/main" val="30268996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685800" y="685800"/>
            <a:ext cx="7772400" cy="605118"/>
          </a:xfrm>
        </p:spPr>
        <p:txBody>
          <a:bodyPr/>
          <a:lstStyle/>
          <a:p>
            <a:r>
              <a:rPr lang="en-US" dirty="0"/>
              <a:t>May 2018 Plans</a:t>
            </a:r>
          </a:p>
        </p:txBody>
      </p:sp>
      <p:sp>
        <p:nvSpPr>
          <p:cNvPr id="17414" name="Rectangle 3"/>
          <p:cNvSpPr>
            <a:spLocks noGrp="1" noChangeArrowheads="1"/>
          </p:cNvSpPr>
          <p:nvPr>
            <p:ph type="body" idx="1"/>
          </p:nvPr>
        </p:nvSpPr>
        <p:spPr>
          <a:xfrm>
            <a:off x="342900" y="1293689"/>
            <a:ext cx="8458200" cy="4953000"/>
          </a:xfrm>
          <a:ln>
            <a:solidFill>
              <a:schemeClr val="bg1"/>
            </a:solidFill>
          </a:ln>
        </p:spPr>
        <p:txBody>
          <a:bodyPr/>
          <a:lstStyle/>
          <a:p>
            <a:pPr lvl="0">
              <a:lnSpc>
                <a:spcPct val="90000"/>
              </a:lnSpc>
            </a:pPr>
            <a:r>
              <a:rPr lang="en-US" sz="3200" dirty="0">
                <a:solidFill>
                  <a:srgbClr val="000000"/>
                </a:solidFill>
              </a:rPr>
              <a:t>One joint meeting slot with </a:t>
            </a:r>
            <a:r>
              <a:rPr lang="en-US" sz="3200" dirty="0" err="1">
                <a:solidFill>
                  <a:srgbClr val="000000"/>
                </a:solidFill>
              </a:rPr>
              <a:t>TGba</a:t>
            </a:r>
            <a:r>
              <a:rPr lang="en-US" sz="3200" dirty="0">
                <a:solidFill>
                  <a:srgbClr val="000000"/>
                </a:solidFill>
              </a:rPr>
              <a:t>:</a:t>
            </a:r>
          </a:p>
          <a:p>
            <a:pPr marL="684213" lvl="0">
              <a:lnSpc>
                <a:spcPct val="90000"/>
              </a:lnSpc>
            </a:pPr>
            <a:r>
              <a:rPr lang="en-US" dirty="0">
                <a:solidFill>
                  <a:srgbClr val="000000"/>
                </a:solidFill>
              </a:rPr>
              <a:t>Discussion of 11ba architecture modeling and implications</a:t>
            </a:r>
          </a:p>
          <a:p>
            <a:pPr>
              <a:lnSpc>
                <a:spcPct val="90000"/>
              </a:lnSpc>
            </a:pPr>
            <a:r>
              <a:rPr lang="en-US" sz="3200" dirty="0"/>
              <a:t>Three standalone meeting slots planned:</a:t>
            </a:r>
          </a:p>
          <a:p>
            <a:pPr marL="684213">
              <a:lnSpc>
                <a:spcPct val="90000"/>
              </a:lnSpc>
            </a:pPr>
            <a:r>
              <a:rPr lang="en-US" dirty="0"/>
              <a:t>Consider other “split” PHYs (?), depending on direction of discussion on </a:t>
            </a:r>
            <a:r>
              <a:rPr lang="en-US" dirty="0" err="1"/>
              <a:t>TGba</a:t>
            </a:r>
            <a:r>
              <a:rPr lang="en-US" dirty="0"/>
              <a:t> – perhaps LC, 28 GHz</a:t>
            </a:r>
          </a:p>
          <a:p>
            <a:pPr marL="684213">
              <a:lnSpc>
                <a:spcPct val="90000"/>
              </a:lnSpc>
            </a:pPr>
            <a:r>
              <a:rPr lang="en-US" dirty="0"/>
              <a:t>Continue review of 11ax proposed comment resolutions on subclause 10.2 and Figure 10-1</a:t>
            </a:r>
          </a:p>
          <a:p>
            <a:pPr marL="684213">
              <a:lnSpc>
                <a:spcPct val="90000"/>
              </a:lnSpc>
            </a:pPr>
            <a:r>
              <a:rPr lang="en-US" dirty="0"/>
              <a:t>Consider IETF </a:t>
            </a:r>
            <a:r>
              <a:rPr lang="en-US" dirty="0" err="1"/>
              <a:t>DetNet</a:t>
            </a:r>
            <a:r>
              <a:rPr lang="en-US" dirty="0"/>
              <a:t>/time-sensitive networking input</a:t>
            </a:r>
          </a:p>
          <a:p>
            <a:pPr marL="684213">
              <a:lnSpc>
                <a:spcPct val="90000"/>
              </a:lnSpc>
            </a:pPr>
            <a:r>
              <a:rPr lang="en-US" dirty="0"/>
              <a:t>“What is an ESS?” and DS/AP/Portal architecture discussions</a:t>
            </a:r>
          </a:p>
          <a:p>
            <a:pPr marL="684213">
              <a:lnSpc>
                <a:spcPct val="90000"/>
              </a:lnSpc>
            </a:pPr>
            <a:r>
              <a:rPr lang="en-US" dirty="0"/>
              <a:t>MLME-RESET, versus MLME-JOIN and MLME-START</a:t>
            </a:r>
          </a:p>
          <a:p>
            <a:pPr marL="684213">
              <a:lnSpc>
                <a:spcPct val="90000"/>
              </a:lnSpc>
            </a:pPr>
            <a:r>
              <a:rPr lang="en-US" dirty="0"/>
              <a:t>Status updates on other IETF work, IEEE 1588 work</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8/8 of </a:t>
            </a:r>
            <a:r>
              <a:rPr lang="en-US" sz="1200" b="0" dirty="0"/>
              <a:t>11-18-0581, by Mark Hamilton, Ruckus/ARRIS</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30</a:t>
            </a:fld>
            <a:endParaRPr lang="en-US"/>
          </a:p>
        </p:txBody>
      </p:sp>
    </p:spTree>
    <p:extLst>
      <p:ext uri="{BB962C8B-B14F-4D97-AF65-F5344CB8AC3E}">
        <p14:creationId xmlns:p14="http://schemas.microsoft.com/office/powerpoint/2010/main" val="2978722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dirty="0"/>
              <a:t>PAR Review - Meeting Agenda and Comment slides   - March 2018 - Rosemont</a:t>
            </a:r>
            <a:endParaRPr lang="en-GB" dirty="0"/>
          </a:p>
        </p:txBody>
      </p:sp>
      <p:sp>
        <p:nvSpPr>
          <p:cNvPr id="3074" name="Rectangle 2"/>
          <p:cNvSpPr>
            <a:spLocks noGrp="1" noChangeArrowheads="1"/>
          </p:cNvSpPr>
          <p:nvPr>
            <p:ph idx="1"/>
          </p:nvPr>
        </p:nvSpPr>
        <p:spPr>
          <a:ln/>
        </p:spPr>
        <p:txBody>
          <a:bodyPr/>
          <a:lstStyle/>
          <a:p>
            <a:pPr algn="ctr">
              <a:spcBef>
                <a:spcPts val="375"/>
              </a:spcBef>
              <a:tabLst>
                <a:tab pos="684610" algn="l"/>
                <a:tab pos="1370410" algn="l"/>
                <a:tab pos="2056210" algn="l"/>
                <a:tab pos="2742010" algn="l"/>
                <a:tab pos="3427810" algn="l"/>
                <a:tab pos="4113610" algn="l"/>
                <a:tab pos="4799410" algn="l"/>
                <a:tab pos="5485210" algn="l"/>
                <a:tab pos="6171010" algn="l"/>
                <a:tab pos="6856810" algn="l"/>
                <a:tab pos="7542610" algn="l"/>
              </a:tabLst>
            </a:pPr>
            <a:r>
              <a:rPr lang="en-GB" sz="1500" dirty="0"/>
              <a:t>Date: 2018-03-06</a:t>
            </a:r>
          </a:p>
        </p:txBody>
      </p:sp>
      <p:sp>
        <p:nvSpPr>
          <p:cNvPr id="7"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graphicFrame>
        <p:nvGraphicFramePr>
          <p:cNvPr id="3075" name="Object 3"/>
          <p:cNvGraphicFramePr>
            <a:graphicFrameLocks noChangeAspect="1"/>
          </p:cNvGraphicFramePr>
          <p:nvPr>
            <p:extLst/>
          </p:nvPr>
        </p:nvGraphicFramePr>
        <p:xfrm>
          <a:off x="1543050" y="2800354"/>
          <a:ext cx="6000750" cy="1816894"/>
        </p:xfrm>
        <a:graphic>
          <a:graphicData uri="http://schemas.openxmlformats.org/presentationml/2006/ole">
            <mc:AlternateContent xmlns:mc="http://schemas.openxmlformats.org/markup-compatibility/2006">
              <mc:Choice xmlns:v="urn:schemas-microsoft-com:vml" Requires="v">
                <p:oleObj spid="_x0000_s7185" name="Document" r:id="rId4" imgW="8289564" imgH="2521714" progId="Word.Document.8">
                  <p:embed/>
                </p:oleObj>
              </mc:Choice>
              <mc:Fallback>
                <p:oleObj name="Document" r:id="rId4" imgW="8289564" imgH="2521714" progId="Word.Document.8">
                  <p:embed/>
                  <p:pic>
                    <p:nvPicPr>
                      <p:cNvPr id="0" name=""/>
                      <p:cNvPicPr>
                        <a:picLocks noChangeAspect="1" noChangeArrowheads="1"/>
                      </p:cNvPicPr>
                      <p:nvPr/>
                    </p:nvPicPr>
                    <p:blipFill>
                      <a:blip r:embed="rId5"/>
                      <a:srcRect/>
                      <a:stretch>
                        <a:fillRect/>
                      </a:stretch>
                    </p:blipFill>
                    <p:spPr bwMode="auto">
                      <a:xfrm>
                        <a:off x="1543050" y="2800354"/>
                        <a:ext cx="6000750" cy="1816894"/>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1591271" y="2542061"/>
            <a:ext cx="1085850" cy="285750"/>
          </a:xfrm>
          <a:prstGeom prst="rect">
            <a:avLst/>
          </a:prstGeom>
          <a:noFill/>
          <a:ln w="9525">
            <a:noFill/>
            <a:round/>
            <a:headEnd/>
            <a:tailEnd/>
          </a:ln>
          <a:effectLst/>
        </p:spPr>
        <p:txBody>
          <a:bodyPr lIns="69120" tIns="34560" rIns="69120" bIns="34560"/>
          <a:lstStyle/>
          <a:p>
            <a:pPr>
              <a:spcBef>
                <a:spcPts val="375"/>
              </a:spcBef>
              <a:tabLst>
                <a:tab pos="257175" algn="l"/>
                <a:tab pos="942975" algn="l"/>
                <a:tab pos="1628775" algn="l"/>
                <a:tab pos="2314575" algn="l"/>
                <a:tab pos="3000375" algn="l"/>
                <a:tab pos="3686175" algn="l"/>
                <a:tab pos="4371975" algn="l"/>
                <a:tab pos="5057775" algn="l"/>
                <a:tab pos="5743575" algn="l"/>
                <a:tab pos="6429375" algn="l"/>
                <a:tab pos="7115175" algn="l"/>
                <a:tab pos="7800975" algn="l"/>
              </a:tabLst>
            </a:pPr>
            <a:r>
              <a:rPr lang="en-GB" sz="1500" dirty="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a:t>
            </a:r>
            <a:r>
              <a:rPr kumimoji="0" lang="en-US" sz="1200" b="0" i="0" u="none" strike="noStrike" cap="none" normalizeH="0" baseline="0" smtClean="0">
                <a:ln>
                  <a:noFill/>
                </a:ln>
                <a:solidFill>
                  <a:schemeClr val="tx1"/>
                </a:solidFill>
                <a:effectLst/>
                <a:latin typeface="Times New Roman" pitchFamily="18" charset="0"/>
              </a:rPr>
              <a:t>slide </a:t>
            </a:r>
            <a:r>
              <a:rPr kumimoji="0" lang="en-US" sz="1200" b="0" i="0" u="none" strike="noStrike" cap="none" normalizeH="0" baseline="0" smtClean="0">
                <a:ln>
                  <a:noFill/>
                </a:ln>
                <a:solidFill>
                  <a:schemeClr val="tx1"/>
                </a:solidFill>
                <a:effectLst/>
                <a:latin typeface="Times New Roman" pitchFamily="18" charset="0"/>
              </a:rPr>
              <a:t>1/46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31</a:t>
            </a:fld>
            <a:endParaRPr lang="en-US"/>
          </a:p>
        </p:txBody>
      </p:sp>
    </p:spTree>
    <p:extLst>
      <p:ext uri="{BB962C8B-B14F-4D97-AF65-F5344CB8AC3E}">
        <p14:creationId xmlns:p14="http://schemas.microsoft.com/office/powerpoint/2010/main" val="22923618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2" y="838200"/>
            <a:ext cx="7770813" cy="329206"/>
          </a:xfrm>
          <a:ln/>
        </p:spPr>
        <p:txBody>
          <a:bodyPr>
            <a:noAutofit/>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sz="2400" dirty="0"/>
              <a:t>Abstract-PAR Review SC PARs under consideration</a:t>
            </a:r>
          </a:p>
        </p:txBody>
      </p:sp>
      <p:sp>
        <p:nvSpPr>
          <p:cNvPr id="4098" name="Rectangle 2"/>
          <p:cNvSpPr>
            <a:spLocks noGrp="1" noChangeArrowheads="1"/>
          </p:cNvSpPr>
          <p:nvPr>
            <p:ph idx="1"/>
          </p:nvPr>
        </p:nvSpPr>
        <p:spPr>
          <a:xfrm>
            <a:off x="196722" y="1592796"/>
            <a:ext cx="8695758" cy="4106559"/>
          </a:xfrm>
          <a:ln/>
        </p:spPr>
        <p:txBody>
          <a:bodyPr>
            <a:noAutofit/>
          </a:bodyPr>
          <a:lstStyle/>
          <a:p>
            <a:r>
              <a:rPr lang="fr-FR" sz="1800" dirty="0"/>
              <a:t>Mar 4-9, 2018, Rosemont, Illinois , USA </a:t>
            </a:r>
          </a:p>
          <a:p>
            <a:pPr>
              <a:buFont typeface="+mj-lt"/>
              <a:buAutoNum type="arabicPeriod"/>
            </a:pPr>
            <a:r>
              <a:rPr lang="en-US" sz="1400" dirty="0"/>
              <a:t>P802.1CBcv - Amendment: Information Model, YANG Data Model and Management Information Base Module, </a:t>
            </a:r>
            <a:r>
              <a:rPr lang="en-US" sz="1400" dirty="0">
                <a:hlinkClick r:id="rId3"/>
              </a:rPr>
              <a:t>PAR</a:t>
            </a:r>
            <a:r>
              <a:rPr lang="en-US" sz="1400" dirty="0"/>
              <a:t> and </a:t>
            </a:r>
            <a:r>
              <a:rPr lang="en-US" sz="1400" dirty="0">
                <a:hlinkClick r:id="rId4"/>
              </a:rPr>
              <a:t>CSD</a:t>
            </a:r>
            <a:endParaRPr lang="en-US" sz="1400" dirty="0"/>
          </a:p>
          <a:p>
            <a:pPr>
              <a:buFont typeface="+mj-lt"/>
              <a:buAutoNum type="arabicPeriod"/>
            </a:pPr>
            <a:r>
              <a:rPr lang="en-US" sz="1400" dirty="0"/>
              <a:t>802.1DC - Standard for Quality of Service Provision by Network Systems </a:t>
            </a:r>
            <a:r>
              <a:rPr lang="en-US" sz="1400" dirty="0">
                <a:hlinkClick r:id="rId5"/>
              </a:rPr>
              <a:t>PAR</a:t>
            </a:r>
            <a:r>
              <a:rPr lang="en-US" sz="1400" dirty="0"/>
              <a:t> and </a:t>
            </a:r>
            <a:r>
              <a:rPr lang="en-US" sz="1400" dirty="0">
                <a:hlinkClick r:id="rId6"/>
              </a:rPr>
              <a:t>CSD</a:t>
            </a:r>
            <a:endParaRPr lang="en-US" sz="1400" dirty="0"/>
          </a:p>
          <a:p>
            <a:pPr>
              <a:buFont typeface="+mj-lt"/>
              <a:buAutoNum type="arabicPeriod"/>
            </a:pPr>
            <a:r>
              <a:rPr lang="en-US" sz="1400" dirty="0"/>
              <a:t>802.1CBdb -  Amendment: Extended Stream Identification Functions, </a:t>
            </a:r>
            <a:r>
              <a:rPr lang="en-US" sz="1400" dirty="0">
                <a:hlinkClick r:id="rId7"/>
              </a:rPr>
              <a:t>PAR</a:t>
            </a:r>
            <a:r>
              <a:rPr lang="en-US" sz="1400" dirty="0"/>
              <a:t> and </a:t>
            </a:r>
            <a:r>
              <a:rPr lang="en-US" sz="1400" dirty="0">
                <a:hlinkClick r:id="rId8"/>
              </a:rPr>
              <a:t>CSD</a:t>
            </a:r>
            <a:endParaRPr lang="en-US" sz="1400" dirty="0"/>
          </a:p>
          <a:p>
            <a:pPr>
              <a:buFont typeface="+mj-lt"/>
              <a:buAutoNum type="arabicPeriod"/>
            </a:pPr>
            <a:r>
              <a:rPr lang="en-US" sz="1400" dirty="0"/>
              <a:t>802.1Qcz - Amendment: Congestion Isolation, </a:t>
            </a:r>
            <a:r>
              <a:rPr lang="en-US" sz="1400" dirty="0">
                <a:hlinkClick r:id="rId9"/>
              </a:rPr>
              <a:t>PAR</a:t>
            </a:r>
            <a:r>
              <a:rPr lang="en-US" sz="1400" dirty="0"/>
              <a:t> and </a:t>
            </a:r>
            <a:r>
              <a:rPr lang="en-US" sz="1400" dirty="0">
                <a:hlinkClick r:id="rId10"/>
              </a:rPr>
              <a:t>CSD</a:t>
            </a:r>
            <a:endParaRPr lang="en-US" sz="1400" dirty="0"/>
          </a:p>
          <a:p>
            <a:pPr>
              <a:buFont typeface="+mj-lt"/>
              <a:buAutoNum type="arabicPeriod"/>
            </a:pPr>
            <a:r>
              <a:rPr lang="en-US" sz="1400" dirty="0"/>
              <a:t>P60802 - Standard:  Time-Sensitive Networking Profile for Industrial Automation, </a:t>
            </a:r>
            <a:r>
              <a:rPr lang="en-US" sz="1400" dirty="0">
                <a:hlinkClick r:id="rId11"/>
              </a:rPr>
              <a:t>PAR</a:t>
            </a:r>
            <a:r>
              <a:rPr lang="en-US" sz="1400" dirty="0"/>
              <a:t> and </a:t>
            </a:r>
            <a:r>
              <a:rPr lang="en-US" sz="1400" dirty="0">
                <a:hlinkClick r:id="rId12"/>
              </a:rPr>
              <a:t>CSD</a:t>
            </a:r>
            <a:endParaRPr lang="en-US" sz="1400" dirty="0"/>
          </a:p>
          <a:p>
            <a:pPr>
              <a:buFont typeface="+mj-lt"/>
              <a:buAutoNum type="arabicPeriod"/>
            </a:pPr>
            <a:r>
              <a:rPr lang="en-US" sz="1400" dirty="0"/>
              <a:t>802.3cg, Amendment: 10 Mb/s Operation over Single Balanced Twisted-pair Cabling and Associated Power Delivery, </a:t>
            </a:r>
            <a:r>
              <a:rPr lang="en-US" sz="1400" dirty="0">
                <a:hlinkClick r:id="rId13"/>
              </a:rPr>
              <a:t>PAR Modification</a:t>
            </a:r>
            <a:r>
              <a:rPr lang="en-US" sz="1400" dirty="0"/>
              <a:t> and </a:t>
            </a:r>
            <a:r>
              <a:rPr lang="en-US" sz="1400" dirty="0">
                <a:hlinkClick r:id="rId14"/>
              </a:rPr>
              <a:t>CSD Modification</a:t>
            </a:r>
            <a:endParaRPr lang="en-US" sz="1400" dirty="0"/>
          </a:p>
          <a:p>
            <a:pPr>
              <a:buFont typeface="+mj-lt"/>
              <a:buAutoNum type="arabicPeriod"/>
            </a:pPr>
            <a:r>
              <a:rPr lang="en-US" sz="1400" dirty="0"/>
              <a:t>802.3ck - Amendment: 100 Gb/s Signaling, </a:t>
            </a:r>
            <a:r>
              <a:rPr lang="en-US" sz="1400" dirty="0">
                <a:hlinkClick r:id="rId15"/>
              </a:rPr>
              <a:t>PAR</a:t>
            </a:r>
            <a:r>
              <a:rPr lang="en-US" sz="1400" dirty="0"/>
              <a:t> and </a:t>
            </a:r>
            <a:r>
              <a:rPr lang="en-US" sz="1400" dirty="0">
                <a:hlinkClick r:id="rId16"/>
              </a:rPr>
              <a:t>CSD</a:t>
            </a:r>
            <a:endParaRPr lang="en-US" sz="1400" dirty="0"/>
          </a:p>
          <a:p>
            <a:pPr>
              <a:buFont typeface="+mj-lt"/>
              <a:buAutoNum type="arabicPeriod"/>
            </a:pPr>
            <a:r>
              <a:rPr lang="en-US" sz="1400" dirty="0"/>
              <a:t>802.3cm - Amendment: 400Gb/s over MMF, </a:t>
            </a:r>
            <a:r>
              <a:rPr lang="en-US" sz="1400" dirty="0">
                <a:hlinkClick r:id="rId17"/>
              </a:rPr>
              <a:t>PAR</a:t>
            </a:r>
            <a:r>
              <a:rPr lang="en-US" sz="1400" dirty="0"/>
              <a:t> and </a:t>
            </a:r>
            <a:r>
              <a:rPr lang="en-US" sz="1400" dirty="0">
                <a:hlinkClick r:id="rId18"/>
              </a:rPr>
              <a:t>CSD</a:t>
            </a:r>
            <a:endParaRPr lang="en-US" sz="1400" dirty="0"/>
          </a:p>
          <a:p>
            <a:pPr>
              <a:buFont typeface="+mj-lt"/>
              <a:buAutoNum type="arabicPeriod"/>
            </a:pPr>
            <a:r>
              <a:rPr lang="en-US" sz="1400" dirty="0"/>
              <a:t>802.11bb - Amendment:  Light Communications (LC), </a:t>
            </a:r>
            <a:r>
              <a:rPr lang="en-US" sz="1400" dirty="0">
                <a:hlinkClick r:id="rId19"/>
              </a:rPr>
              <a:t>PAR</a:t>
            </a:r>
            <a:r>
              <a:rPr lang="en-US" sz="1400" dirty="0"/>
              <a:t> and </a:t>
            </a:r>
            <a:r>
              <a:rPr lang="en-US" sz="1400" dirty="0">
                <a:hlinkClick r:id="rId20"/>
              </a:rPr>
              <a:t>CSD</a:t>
            </a:r>
            <a:endParaRPr lang="en-US" sz="1400" dirty="0"/>
          </a:p>
          <a:p>
            <a:pPr>
              <a:buFont typeface="+mj-lt"/>
              <a:buAutoNum type="arabicPeriod"/>
            </a:pPr>
            <a:r>
              <a:rPr lang="en-US" sz="1400" dirty="0"/>
              <a:t>802.15.4w - Amendment: LPWA (Low Power  Wide Area), </a:t>
            </a:r>
            <a:r>
              <a:rPr lang="en-US" sz="1400" dirty="0">
                <a:hlinkClick r:id="rId21"/>
              </a:rPr>
              <a:t>PAR</a:t>
            </a:r>
            <a:r>
              <a:rPr lang="en-US" sz="1400" dirty="0"/>
              <a:t> and </a:t>
            </a:r>
            <a:r>
              <a:rPr lang="en-US" sz="1400" dirty="0">
                <a:hlinkClick r:id="rId22"/>
              </a:rPr>
              <a:t>CSD</a:t>
            </a:r>
            <a:endParaRPr lang="en-US" sz="1400" dirty="0"/>
          </a:p>
          <a:p>
            <a:pPr>
              <a:buFont typeface="+mj-lt"/>
              <a:buAutoNum type="arabicPeriod"/>
            </a:pPr>
            <a:r>
              <a:rPr lang="en-US" sz="1400" dirty="0"/>
              <a:t>802.15.4x - Amendment: FANE (Field Area Network Enhancements), </a:t>
            </a:r>
            <a:r>
              <a:rPr lang="en-US" sz="1400" dirty="0">
                <a:hlinkClick r:id="rId23"/>
              </a:rPr>
              <a:t>PAR</a:t>
            </a:r>
            <a:r>
              <a:rPr lang="en-US" sz="1400" dirty="0"/>
              <a:t> and </a:t>
            </a:r>
            <a:r>
              <a:rPr lang="en-US" sz="1400" dirty="0">
                <a:hlinkClick r:id="rId24"/>
              </a:rPr>
              <a:t>CSD</a:t>
            </a:r>
            <a:endParaRPr lang="en-US" sz="1400" dirty="0"/>
          </a:p>
          <a:p>
            <a:pPr>
              <a:buFont typeface="+mj-lt"/>
              <a:buAutoNum type="arabicPeriod"/>
            </a:pPr>
            <a:r>
              <a:rPr lang="en-US" sz="1400" dirty="0"/>
              <a:t>802.15.4y - Amendment: SECN (Security Next Generation), </a:t>
            </a:r>
            <a:r>
              <a:rPr lang="en-US" sz="1400" dirty="0">
                <a:hlinkClick r:id="rId25"/>
              </a:rPr>
              <a:t>PAR</a:t>
            </a:r>
            <a:r>
              <a:rPr lang="en-US" sz="1400" dirty="0"/>
              <a:t> and </a:t>
            </a:r>
            <a:r>
              <a:rPr lang="en-US" sz="1400" dirty="0">
                <a:hlinkClick r:id="rId26"/>
              </a:rPr>
              <a:t>CSD</a:t>
            </a:r>
            <a:endParaRPr lang="en-US" sz="1400" dirty="0"/>
          </a:p>
          <a:p>
            <a:pPr>
              <a:buFont typeface="+mj-lt"/>
              <a:buAutoNum type="arabicPeriod"/>
            </a:pPr>
            <a:r>
              <a:rPr lang="en-US" sz="1400" dirty="0"/>
              <a:t>802.15.4z - Amendment: EIR (Enhanced IR-UWB Ranging), </a:t>
            </a:r>
            <a:r>
              <a:rPr lang="en-US" sz="1400" dirty="0">
                <a:hlinkClick r:id="rId27"/>
              </a:rPr>
              <a:t>PAR</a:t>
            </a:r>
            <a:r>
              <a:rPr lang="en-US" sz="1400" dirty="0"/>
              <a:t> and </a:t>
            </a:r>
            <a:r>
              <a:rPr lang="en-US" sz="1400" dirty="0">
                <a:hlinkClick r:id="rId28"/>
              </a:rPr>
              <a:t>CSD</a:t>
            </a:r>
            <a:endParaRPr lang="en-US" sz="1400" dirty="0"/>
          </a:p>
          <a:p>
            <a:pPr>
              <a:buFont typeface="+mj-lt"/>
              <a:buAutoNum type="arabicPeriod"/>
            </a:pPr>
            <a:r>
              <a:rPr lang="en-US" sz="1400" dirty="0"/>
              <a:t>802.22.3 - Standard: Spectrum Characterization and Occupancy Sensing , </a:t>
            </a:r>
            <a:r>
              <a:rPr lang="en-US" sz="1400" dirty="0">
                <a:hlinkClick r:id="rId29"/>
              </a:rPr>
              <a:t>PAR Modification</a:t>
            </a:r>
            <a:r>
              <a:rPr lang="en-US" sz="1400" dirty="0"/>
              <a:t>,, and </a:t>
            </a:r>
            <a:r>
              <a:rPr lang="en-US" sz="1400" dirty="0">
                <a:hlinkClick r:id="rId30"/>
              </a:rPr>
              <a:t>CSD</a:t>
            </a:r>
            <a:endParaRPr lang="en-US" sz="1400" dirty="0"/>
          </a:p>
          <a:p>
            <a:pPr>
              <a:buFont typeface="+mj-lt"/>
              <a:buAutoNum type="arabicPeriod"/>
            </a:pPr>
            <a:r>
              <a:rPr lang="en-US" sz="1400" dirty="0"/>
              <a:t>802.1X - Standard for Local and metropolitan area networks--Port-Based Network Access Control, </a:t>
            </a:r>
            <a:r>
              <a:rPr lang="en-US" sz="1400" dirty="0">
                <a:hlinkClick r:id="rId31"/>
              </a:rPr>
              <a:t>PAR</a:t>
            </a:r>
            <a:endParaRPr lang="en-US" sz="1400" dirty="0"/>
          </a:p>
          <a:p>
            <a:pPr marL="214313" indent="-214313"/>
            <a:r>
              <a:rPr lang="en-US" altLang="en-US" sz="1800" dirty="0"/>
              <a:t>Meeting times: Monday PM2, Tuesday AM1, AM2, Thursday AM2</a:t>
            </a:r>
            <a:endParaRPr lang="en-US" altLang="en-US" sz="1400"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3">
            <a:extLst>
              <a:ext uri="{FF2B5EF4-FFF2-40B4-BE49-F238E27FC236}">
                <a16:creationId xmlns="" xmlns:a16="http://schemas.microsoft.com/office/drawing/2014/main" id="{D8A2A340-4BEF-42B1-AE26-6A55D6A269CF}"/>
              </a:ext>
            </a:extLst>
          </p:cNvPr>
          <p:cNvSpPr>
            <a:spLocks noChangeArrowheads="1"/>
          </p:cNvSpPr>
          <p:nvPr/>
        </p:nvSpPr>
        <p:spPr bwMode="auto">
          <a:xfrm>
            <a:off x="0" y="890201"/>
            <a:ext cx="18659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a:r>
              <a:rPr lang="en-US" altLang="en-US" sz="1350" b="0" dirty="0">
                <a:latin typeface="Arial" panose="020B0604020202020204" pitchFamily="34" charset="0"/>
              </a:rPr>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2/46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32</a:t>
            </a:fld>
            <a:endParaRPr lang="en-US"/>
          </a:p>
        </p:txBody>
      </p:sp>
    </p:spTree>
    <p:extLst>
      <p:ext uri="{BB962C8B-B14F-4D97-AF65-F5344CB8AC3E}">
        <p14:creationId xmlns:p14="http://schemas.microsoft.com/office/powerpoint/2010/main" val="29489610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100" dirty="0"/>
              <a:t>PAR Review SC –  March 2018</a:t>
            </a:r>
            <a:br>
              <a:rPr lang="en-US" altLang="en-US" sz="2100" dirty="0"/>
            </a:br>
            <a:r>
              <a:rPr lang="en-US" altLang="en-US" sz="2100" dirty="0"/>
              <a:t>Chair: Jon Rosdahl</a:t>
            </a:r>
            <a:endParaRPr lang="en-US" sz="2100" dirty="0"/>
          </a:p>
        </p:txBody>
      </p:sp>
      <p:sp>
        <p:nvSpPr>
          <p:cNvPr id="3" name="Content Placeholder 2"/>
          <p:cNvSpPr>
            <a:spLocks noGrp="1"/>
          </p:cNvSpPr>
          <p:nvPr>
            <p:ph idx="1"/>
          </p:nvPr>
        </p:nvSpPr>
        <p:spPr>
          <a:xfrm>
            <a:off x="685802" y="2165871"/>
            <a:ext cx="7770813" cy="3369364"/>
          </a:xfrm>
        </p:spPr>
        <p:txBody>
          <a:bodyPr>
            <a:normAutofit fontScale="92500" lnSpcReduction="10000"/>
          </a:bodyPr>
          <a:lstStyle/>
          <a:p>
            <a:pPr marL="0" indent="0"/>
            <a:r>
              <a:rPr lang="en-US" dirty="0"/>
              <a:t>Monday/Tuesday Agenda (3 </a:t>
            </a:r>
            <a:r>
              <a:rPr lang="en-US" dirty="0" err="1"/>
              <a:t>mtgs</a:t>
            </a:r>
            <a:r>
              <a:rPr lang="en-US" dirty="0"/>
              <a:t>):</a:t>
            </a:r>
          </a:p>
          <a:p>
            <a:pPr marL="642938" lvl="1" indent="-342900">
              <a:buFont typeface="+mj-lt"/>
              <a:buAutoNum type="arabicPeriod"/>
            </a:pPr>
            <a:r>
              <a:rPr lang="en-US" dirty="0"/>
              <a:t>Welcome</a:t>
            </a:r>
          </a:p>
          <a:p>
            <a:pPr marL="642938" lvl="1" indent="-342900">
              <a:buFont typeface="+mj-lt"/>
              <a:buAutoNum type="arabicPeriod"/>
            </a:pPr>
            <a:r>
              <a:rPr lang="en-US" dirty="0"/>
              <a:t>Approve Previous Minutes</a:t>
            </a:r>
          </a:p>
          <a:p>
            <a:pPr marL="642938" lvl="1" indent="-342900">
              <a:buFont typeface="+mj-lt"/>
              <a:buAutoNum type="arabicPeriod"/>
            </a:pPr>
            <a:r>
              <a:rPr lang="en-US" dirty="0"/>
              <a:t>Determine order of review</a:t>
            </a:r>
          </a:p>
          <a:p>
            <a:pPr marL="642938" lvl="1" indent="-342900">
              <a:buFont typeface="+mj-lt"/>
              <a:buAutoNum type="arabicPeriod"/>
            </a:pPr>
            <a:r>
              <a:rPr lang="en-US" dirty="0"/>
              <a:t>Review PARs/CSD posted for review this week.</a:t>
            </a:r>
          </a:p>
          <a:p>
            <a:pPr marL="642938" lvl="1" indent="-342900">
              <a:buFont typeface="+mj-lt"/>
              <a:buAutoNum type="arabicPeriod"/>
            </a:pPr>
            <a:r>
              <a:rPr lang="en-US" dirty="0"/>
              <a:t>Recess</a:t>
            </a:r>
          </a:p>
          <a:p>
            <a:pPr marL="0" indent="0"/>
            <a:r>
              <a:rPr lang="en-US" dirty="0"/>
              <a:t>Thursday Agenda:</a:t>
            </a:r>
          </a:p>
          <a:p>
            <a:pPr marL="642938" lvl="1" indent="-342900">
              <a:buFont typeface="+mj-lt"/>
              <a:buAutoNum type="arabicPeriod"/>
            </a:pPr>
            <a:r>
              <a:rPr lang="en-US" dirty="0"/>
              <a:t>Review Response to Comments</a:t>
            </a:r>
          </a:p>
          <a:p>
            <a:pPr marL="642938" lvl="1" indent="-342900">
              <a:buFont typeface="+mj-lt"/>
              <a:buAutoNum type="arabicPeriod"/>
            </a:pPr>
            <a:r>
              <a:rPr lang="en-US" dirty="0"/>
              <a:t>Prepare Report for 802.11 WG closing plenary</a:t>
            </a:r>
          </a:p>
          <a:p>
            <a:pPr marL="642938" lvl="1" indent="-342900">
              <a:buFont typeface="+mj-lt"/>
              <a:buAutoNum type="arabicPeriod"/>
            </a:pPr>
            <a:r>
              <a:rPr lang="en-US" dirty="0"/>
              <a:t>Adjourn</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TextBox 6"/>
          <p:cNvSpPr txBox="1"/>
          <p:nvPr/>
        </p:nvSpPr>
        <p:spPr>
          <a:xfrm>
            <a:off x="1709682" y="1819622"/>
            <a:ext cx="2106234" cy="369332"/>
          </a:xfrm>
          <a:prstGeom prst="rect">
            <a:avLst/>
          </a:prstGeom>
          <a:noFill/>
        </p:spPr>
        <p:txBody>
          <a:bodyPr wrap="square" rtlCol="0">
            <a:spAutoFit/>
          </a:bodyPr>
          <a:lstStyle/>
          <a:p>
            <a:r>
              <a:rPr lang="en-US" sz="1800" dirty="0"/>
              <a:t>Draft Agenda:</a:t>
            </a:r>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3/46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33</a:t>
            </a:fld>
            <a:endParaRPr lang="en-US"/>
          </a:p>
        </p:txBody>
      </p:sp>
    </p:spTree>
    <p:extLst>
      <p:ext uri="{BB962C8B-B14F-4D97-AF65-F5344CB8AC3E}">
        <p14:creationId xmlns:p14="http://schemas.microsoft.com/office/powerpoint/2010/main" val="28509074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Par </a:t>
            </a:r>
            <a:r>
              <a:rPr lang="en-US" cap="none" dirty="0"/>
              <a:t>Review Comments</a:t>
            </a:r>
            <a:endParaRPr lang="en-US" dirty="0"/>
          </a:p>
        </p:txBody>
      </p:sp>
      <p:sp>
        <p:nvSpPr>
          <p:cNvPr id="2" name="Text Placeholder 1"/>
          <p:cNvSpPr>
            <a:spLocks noGrp="1"/>
          </p:cNvSpPr>
          <p:nvPr>
            <p:ph type="body" idx="1"/>
          </p:nvPr>
        </p:nvSpPr>
        <p:spPr/>
        <p:txBody>
          <a:bodyPr/>
          <a:lstStyle/>
          <a:p>
            <a:endParaRPr lang="en-US"/>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5/46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181101DF-3CCF-4DBE-9F6F-C2C8287AACB7}" type="slidenum">
              <a:rPr lang="en-US" smtClean="0"/>
              <a:pPr>
                <a:defRPr/>
              </a:pPr>
              <a:t>34</a:t>
            </a:fld>
            <a:endParaRPr lang="en-US"/>
          </a:p>
        </p:txBody>
      </p:sp>
    </p:spTree>
    <p:extLst>
      <p:ext uri="{BB962C8B-B14F-4D97-AF65-F5344CB8AC3E}">
        <p14:creationId xmlns:p14="http://schemas.microsoft.com/office/powerpoint/2010/main" val="5084855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183476-79E6-46A9-BA1C-0EE723A1BCF3}"/>
              </a:ext>
            </a:extLst>
          </p:cNvPr>
          <p:cNvSpPr>
            <a:spLocks noGrp="1"/>
          </p:cNvSpPr>
          <p:nvPr>
            <p:ph type="title"/>
          </p:nvPr>
        </p:nvSpPr>
        <p:spPr/>
        <p:txBody>
          <a:bodyPr/>
          <a:lstStyle/>
          <a:p>
            <a:r>
              <a:rPr lang="en-US" sz="2400" dirty="0">
                <a:solidFill>
                  <a:srgbClr val="000000"/>
                </a:solidFill>
                <a:cs typeface="MS Gothic"/>
              </a:rPr>
              <a:t>802.3cm - Amendment: 400Gb/s over MMF,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 xmlns:a16="http://schemas.microsoft.com/office/drawing/2014/main" id="{9708D35C-3583-4A4F-B6B4-490F21E92626}"/>
              </a:ext>
            </a:extLst>
          </p:cNvPr>
          <p:cNvSpPr>
            <a:spLocks noGrp="1"/>
          </p:cNvSpPr>
          <p:nvPr>
            <p:ph idx="1"/>
          </p:nvPr>
        </p:nvSpPr>
        <p:spPr/>
        <p:txBody>
          <a:bodyPr/>
          <a:lstStyle/>
          <a:p>
            <a:r>
              <a:rPr lang="en-US" sz="2000" dirty="0"/>
              <a:t>CSD page 2 – “ delete – “</a:t>
            </a:r>
            <a:r>
              <a:rPr lang="en-US" sz="2000" b="0" dirty="0"/>
              <a:t>In addition, it is expected that the protocol-specific definition of managed objects will be added in a future amendment to an IEEE 802.3 Standard for Management.” You cannot offer future work in the CSD/PAR.</a:t>
            </a:r>
          </a:p>
          <a:p>
            <a:r>
              <a:rPr lang="en-US" sz="2000" b="0" dirty="0"/>
              <a:t>CSD page 4 expand “QSFP”, “CO”, and “PMD” for first usage.</a:t>
            </a:r>
          </a:p>
          <a:p>
            <a:r>
              <a:rPr lang="en-US" sz="2000" dirty="0"/>
              <a:t>CSD page 5 – delete “</a:t>
            </a:r>
            <a:r>
              <a:rPr lang="en-US" sz="2000" b="0" dirty="0"/>
              <a:t>In addition, it is expected that the protocol-specific definition of managed objects will be added in a future amendment to an IEEE 802.3 Standard for Management.” do not promise future work.</a:t>
            </a:r>
          </a:p>
          <a:p>
            <a:r>
              <a:rPr lang="en-US" sz="2000" b="0" dirty="0"/>
              <a:t>CSD page 6 – Reword to avoid using “Strong desire” and “Need to Support”</a:t>
            </a:r>
          </a:p>
          <a:p>
            <a:r>
              <a:rPr lang="en-US" dirty="0"/>
              <a:t>CSD page 7 expand “PAM4” and “VCSEL”</a:t>
            </a:r>
          </a:p>
        </p:txBody>
      </p:sp>
      <p:sp>
        <p:nvSpPr>
          <p:cNvPr id="5" name="Footer Placeholder 4">
            <a:extLst>
              <a:ext uri="{FF2B5EF4-FFF2-40B4-BE49-F238E27FC236}">
                <a16:creationId xmlns="" xmlns:a16="http://schemas.microsoft.com/office/drawing/2014/main" id="{1ED12EAB-7B5E-4509-AD99-91F96A3246B7}"/>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6/46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35</a:t>
            </a:fld>
            <a:endParaRPr lang="en-US"/>
          </a:p>
        </p:txBody>
      </p:sp>
    </p:spTree>
    <p:extLst>
      <p:ext uri="{BB962C8B-B14F-4D97-AF65-F5344CB8AC3E}">
        <p14:creationId xmlns:p14="http://schemas.microsoft.com/office/powerpoint/2010/main" val="2020929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27176B-DC51-48C5-8AB0-C3CF1CE5F81F}"/>
              </a:ext>
            </a:extLst>
          </p:cNvPr>
          <p:cNvSpPr>
            <a:spLocks noGrp="1"/>
          </p:cNvSpPr>
          <p:nvPr>
            <p:ph type="title"/>
          </p:nvPr>
        </p:nvSpPr>
        <p:spPr>
          <a:xfrm>
            <a:off x="413538" y="914400"/>
            <a:ext cx="8182808" cy="707247"/>
          </a:xfrm>
        </p:spPr>
        <p:txBody>
          <a:bodyPr/>
          <a:lstStyle/>
          <a:p>
            <a:r>
              <a:rPr lang="en-US" sz="2400" dirty="0">
                <a:solidFill>
                  <a:srgbClr val="000000"/>
                </a:solidFill>
                <a:cs typeface="MS Gothic"/>
              </a:rPr>
              <a:t>802.15.4w - Amendment: LPWAN (Low Power  Wide Area Network),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 xmlns:a16="http://schemas.microsoft.com/office/drawing/2014/main" id="{AF8ED7B3-D799-4202-A1D0-531A1B53E9E3}"/>
              </a:ext>
            </a:extLst>
          </p:cNvPr>
          <p:cNvSpPr>
            <a:spLocks noGrp="1"/>
          </p:cNvSpPr>
          <p:nvPr>
            <p:ph idx="1"/>
          </p:nvPr>
        </p:nvSpPr>
        <p:spPr>
          <a:xfrm>
            <a:off x="413538" y="1828800"/>
            <a:ext cx="8424936" cy="3634961"/>
          </a:xfrm>
        </p:spPr>
        <p:txBody>
          <a:bodyPr/>
          <a:lstStyle/>
          <a:p>
            <a:r>
              <a:rPr lang="en-US" sz="2000" dirty="0"/>
              <a:t>PAR 2.1 – Use of “Low Power” should include a range or limit.</a:t>
            </a:r>
          </a:p>
          <a:p>
            <a:r>
              <a:rPr lang="en-US" sz="2000" dirty="0"/>
              <a:t>PAR 2.1 – expand “LEICM”</a:t>
            </a:r>
          </a:p>
          <a:p>
            <a:r>
              <a:rPr lang="en-US" sz="2000" dirty="0"/>
              <a:t>PAR 5.2.b – editorial remove extra period “Std.” should be “</a:t>
            </a:r>
            <a:r>
              <a:rPr lang="en-US" sz="2000" dirty="0" err="1"/>
              <a:t>Std</a:t>
            </a:r>
            <a:r>
              <a:rPr lang="en-US" sz="2000" dirty="0"/>
              <a:t>”</a:t>
            </a:r>
          </a:p>
          <a:p>
            <a:r>
              <a:rPr lang="en-US" sz="2000" dirty="0"/>
              <a:t>PAR 5.2.b – correct “</a:t>
            </a:r>
            <a:r>
              <a:rPr lang="en-US" sz="2000" b="0" dirty="0"/>
              <a:t>&lt;30kBit/s” should “&lt; 30 kb/s” </a:t>
            </a:r>
          </a:p>
          <a:p>
            <a:r>
              <a:rPr lang="en-US" sz="2000" b="0" dirty="0"/>
              <a:t>PAR 5.2.b – expand “FSK” </a:t>
            </a:r>
          </a:p>
          <a:p>
            <a:r>
              <a:rPr lang="en-US" sz="2000" b="0" dirty="0"/>
              <a:t>PAR 5.2.b – delete “Furthermore, it defines lower code rates of the FEC in addition to the K=7 R=1/2 convolutional code. Modifications to the Medium Access Control (MAC) layer, needed to support this PHY extension, are defined as needed.”  or at least reword to be definitive and define “lower code rates” and the reword to make meaning of “K=7 R=1/2 convolutional code” clear.</a:t>
            </a:r>
          </a:p>
          <a:p>
            <a:r>
              <a:rPr lang="en-US" sz="2000" b="0" dirty="0"/>
              <a:t>PAR 5.2.b – define the expected range of “Wide Area Network”. i.e. what are you expecting to reach.</a:t>
            </a:r>
            <a:endParaRPr lang="en-US" sz="2000" dirty="0"/>
          </a:p>
        </p:txBody>
      </p:sp>
      <p:sp>
        <p:nvSpPr>
          <p:cNvPr id="5" name="Footer Placeholder 4">
            <a:extLst>
              <a:ext uri="{FF2B5EF4-FFF2-40B4-BE49-F238E27FC236}">
                <a16:creationId xmlns="" xmlns:a16="http://schemas.microsoft.com/office/drawing/2014/main" id="{9A1D6AB8-D2B1-4C7F-B1AA-B35DFD012853}"/>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7/46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36</a:t>
            </a:fld>
            <a:endParaRPr lang="en-US"/>
          </a:p>
        </p:txBody>
      </p:sp>
    </p:spTree>
    <p:extLst>
      <p:ext uri="{BB962C8B-B14F-4D97-AF65-F5344CB8AC3E}">
        <p14:creationId xmlns:p14="http://schemas.microsoft.com/office/powerpoint/2010/main" val="155703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27176B-DC51-48C5-8AB0-C3CF1CE5F81F}"/>
              </a:ext>
            </a:extLst>
          </p:cNvPr>
          <p:cNvSpPr>
            <a:spLocks noGrp="1"/>
          </p:cNvSpPr>
          <p:nvPr>
            <p:ph type="title"/>
          </p:nvPr>
        </p:nvSpPr>
        <p:spPr>
          <a:xfrm>
            <a:off x="413538" y="1371603"/>
            <a:ext cx="8424936" cy="329206"/>
          </a:xfrm>
        </p:spPr>
        <p:txBody>
          <a:bodyPr/>
          <a:lstStyle/>
          <a:p>
            <a:r>
              <a:rPr lang="en-US" sz="1800" dirty="0">
                <a:solidFill>
                  <a:srgbClr val="000000"/>
                </a:solidFill>
                <a:cs typeface="MS Gothic"/>
              </a:rPr>
              <a:t>802.15.4w - Amendment: LPWAN (Low Power  Wide Area Network), </a:t>
            </a:r>
            <a:r>
              <a:rPr lang="en-US" sz="1800" dirty="0">
                <a:hlinkClick r:id="rId2"/>
              </a:rPr>
              <a:t>PAR</a:t>
            </a:r>
            <a:r>
              <a:rPr lang="en-US" sz="1800" dirty="0"/>
              <a:t> and </a:t>
            </a:r>
            <a:r>
              <a:rPr lang="en-US" sz="1800" dirty="0">
                <a:hlinkClick r:id="rId3"/>
              </a:rPr>
              <a:t>CSD</a:t>
            </a:r>
            <a:endParaRPr lang="en-US" sz="1800" dirty="0"/>
          </a:p>
        </p:txBody>
      </p:sp>
      <p:sp>
        <p:nvSpPr>
          <p:cNvPr id="3" name="Content Placeholder 2">
            <a:extLst>
              <a:ext uri="{FF2B5EF4-FFF2-40B4-BE49-F238E27FC236}">
                <a16:creationId xmlns="" xmlns:a16="http://schemas.microsoft.com/office/drawing/2014/main" id="{AF8ED7B3-D799-4202-A1D0-531A1B53E9E3}"/>
              </a:ext>
            </a:extLst>
          </p:cNvPr>
          <p:cNvSpPr>
            <a:spLocks noGrp="1"/>
          </p:cNvSpPr>
          <p:nvPr>
            <p:ph idx="1"/>
          </p:nvPr>
        </p:nvSpPr>
        <p:spPr>
          <a:xfrm>
            <a:off x="413538" y="2078851"/>
            <a:ext cx="8424936" cy="3634961"/>
          </a:xfrm>
        </p:spPr>
        <p:txBody>
          <a:bodyPr/>
          <a:lstStyle/>
          <a:p>
            <a:r>
              <a:rPr lang="en-US" dirty="0"/>
              <a:t>PAR 5.5 – What is “very high link margin” vs “high link margin”?  rewording is expected.</a:t>
            </a:r>
          </a:p>
          <a:p>
            <a:r>
              <a:rPr lang="en-US" dirty="0"/>
              <a:t>PAR 5.5 – Please include definition of the expected range and power that is being included in the specification.</a:t>
            </a:r>
          </a:p>
          <a:p>
            <a:r>
              <a:rPr lang="en-US" dirty="0"/>
              <a:t>PAR 5.5 – “guarantee” reword this sentence as you will not be able to “guarantee” in general.</a:t>
            </a:r>
          </a:p>
          <a:p>
            <a:r>
              <a:rPr lang="en-US" dirty="0"/>
              <a:t>PAR 5.6 – delete “</a:t>
            </a:r>
            <a:r>
              <a:rPr lang="en-US" b="0" dirty="0"/>
              <a:t>and similar </a:t>
            </a:r>
            <a:r>
              <a:rPr lang="en-US" b="0" dirty="0" err="1"/>
              <a:t>organtizations</a:t>
            </a:r>
            <a:r>
              <a:rPr lang="en-US" b="0" dirty="0"/>
              <a:t>” – not necessary (and misspelled).</a:t>
            </a:r>
            <a:endParaRPr lang="en-US" dirty="0"/>
          </a:p>
          <a:p>
            <a:r>
              <a:rPr lang="en-US" dirty="0"/>
              <a:t>PAR 8.1 – Add full name of the cited “IEEE </a:t>
            </a:r>
            <a:r>
              <a:rPr lang="en-US" dirty="0" err="1"/>
              <a:t>Std</a:t>
            </a:r>
            <a:r>
              <a:rPr lang="en-US" dirty="0"/>
              <a:t> 802.11h.</a:t>
            </a:r>
          </a:p>
          <a:p>
            <a:endParaRPr lang="en-US" dirty="0"/>
          </a:p>
        </p:txBody>
      </p:sp>
      <p:sp>
        <p:nvSpPr>
          <p:cNvPr id="5" name="Footer Placeholder 4">
            <a:extLst>
              <a:ext uri="{FF2B5EF4-FFF2-40B4-BE49-F238E27FC236}">
                <a16:creationId xmlns="" xmlns:a16="http://schemas.microsoft.com/office/drawing/2014/main" id="{9A1D6AB8-D2B1-4C7F-B1AA-B35DFD012853}"/>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8/46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37</a:t>
            </a:fld>
            <a:endParaRPr lang="en-US"/>
          </a:p>
        </p:txBody>
      </p:sp>
    </p:spTree>
    <p:extLst>
      <p:ext uri="{BB962C8B-B14F-4D97-AF65-F5344CB8AC3E}">
        <p14:creationId xmlns:p14="http://schemas.microsoft.com/office/powerpoint/2010/main" val="8561502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981762-D3C7-4EA9-B896-E7790A8497C7}"/>
              </a:ext>
            </a:extLst>
          </p:cNvPr>
          <p:cNvSpPr>
            <a:spLocks noGrp="1"/>
          </p:cNvSpPr>
          <p:nvPr>
            <p:ph type="title"/>
          </p:nvPr>
        </p:nvSpPr>
        <p:spPr/>
        <p:txBody>
          <a:bodyPr/>
          <a:lstStyle/>
          <a:p>
            <a:r>
              <a:rPr lang="en-US" sz="2400" dirty="0">
                <a:solidFill>
                  <a:srgbClr val="000000"/>
                </a:solidFill>
                <a:cs typeface="MS Gothic"/>
              </a:rPr>
              <a:t>802.15.4x - Amendment: FANE (Field Area Network Enhancements),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 xmlns:a16="http://schemas.microsoft.com/office/drawing/2014/main" id="{157D1008-39D6-40BC-B738-7B0D549622FF}"/>
              </a:ext>
            </a:extLst>
          </p:cNvPr>
          <p:cNvSpPr>
            <a:spLocks noGrp="1"/>
          </p:cNvSpPr>
          <p:nvPr>
            <p:ph idx="1"/>
          </p:nvPr>
        </p:nvSpPr>
        <p:spPr/>
        <p:txBody>
          <a:bodyPr/>
          <a:lstStyle/>
          <a:p>
            <a:r>
              <a:rPr lang="en-US" dirty="0"/>
              <a:t>PAR 2.1 – Expand “SUN”</a:t>
            </a:r>
          </a:p>
          <a:p>
            <a:r>
              <a:rPr lang="en-US" dirty="0"/>
              <a:t>PAR 2.1 – change “2.4Mb/s” to “2.4 Mb/s”</a:t>
            </a:r>
          </a:p>
          <a:p>
            <a:r>
              <a:rPr lang="en-US" dirty="0"/>
              <a:t>PAR 5.2.b – delete “IEEE </a:t>
            </a:r>
            <a:r>
              <a:rPr lang="en-US" dirty="0" err="1"/>
              <a:t>Std</a:t>
            </a:r>
            <a:r>
              <a:rPr lang="en-US" dirty="0"/>
              <a:t> 802.15.4” </a:t>
            </a:r>
          </a:p>
          <a:p>
            <a:r>
              <a:rPr lang="en-US" dirty="0"/>
              <a:t>PAR 5.2.b - missing space in “2.4Mb/s” again.</a:t>
            </a:r>
          </a:p>
          <a:p>
            <a:r>
              <a:rPr lang="en-US" dirty="0"/>
              <a:t>PAR 5.2.b – delete “,  as needed,”</a:t>
            </a:r>
          </a:p>
          <a:p>
            <a:r>
              <a:rPr lang="en-US" dirty="0"/>
              <a:t>PAR 5.5 – add “IEEE” in front of 802.15.4 (two locations).</a:t>
            </a:r>
          </a:p>
          <a:p>
            <a:r>
              <a:rPr lang="en-US" dirty="0"/>
              <a:t>PAR 6.1.b – Why “Yes” for a PHY specific only PAR? – should be “No”.</a:t>
            </a:r>
          </a:p>
          <a:p>
            <a:endParaRPr lang="en-US" dirty="0"/>
          </a:p>
        </p:txBody>
      </p:sp>
      <p:sp>
        <p:nvSpPr>
          <p:cNvPr id="5" name="Footer Placeholder 4">
            <a:extLst>
              <a:ext uri="{FF2B5EF4-FFF2-40B4-BE49-F238E27FC236}">
                <a16:creationId xmlns="" xmlns:a16="http://schemas.microsoft.com/office/drawing/2014/main" id="{8ED69848-D656-422B-8203-98F88A5D01ED}"/>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9/46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38</a:t>
            </a:fld>
            <a:endParaRPr lang="en-US"/>
          </a:p>
        </p:txBody>
      </p:sp>
    </p:spTree>
    <p:extLst>
      <p:ext uri="{BB962C8B-B14F-4D97-AF65-F5344CB8AC3E}">
        <p14:creationId xmlns:p14="http://schemas.microsoft.com/office/powerpoint/2010/main" val="26070755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98F739-0F46-4B73-87FA-CCEB2002F4C8}"/>
              </a:ext>
            </a:extLst>
          </p:cNvPr>
          <p:cNvSpPr>
            <a:spLocks noGrp="1"/>
          </p:cNvSpPr>
          <p:nvPr>
            <p:ph type="title"/>
          </p:nvPr>
        </p:nvSpPr>
        <p:spPr>
          <a:xfrm>
            <a:off x="685802" y="914400"/>
            <a:ext cx="7770813" cy="383212"/>
          </a:xfrm>
        </p:spPr>
        <p:txBody>
          <a:bodyPr/>
          <a:lstStyle/>
          <a:p>
            <a:r>
              <a:rPr lang="en-US" sz="1800" dirty="0">
                <a:solidFill>
                  <a:srgbClr val="000000"/>
                </a:solidFill>
                <a:cs typeface="MS Gothic"/>
              </a:rPr>
              <a:t>802.15.4y - Amendment: SECN (Security Next Generation), </a:t>
            </a:r>
            <a:r>
              <a:rPr lang="en-US" sz="1800" dirty="0">
                <a:hlinkClick r:id="rId2"/>
              </a:rPr>
              <a:t>PAR</a:t>
            </a:r>
            <a:r>
              <a:rPr lang="en-US" sz="1800" dirty="0"/>
              <a:t> and </a:t>
            </a:r>
            <a:r>
              <a:rPr lang="en-US" sz="1800" dirty="0">
                <a:hlinkClick r:id="rId3"/>
              </a:rPr>
              <a:t>CSD</a:t>
            </a:r>
            <a:endParaRPr lang="en-US" sz="1800" dirty="0"/>
          </a:p>
        </p:txBody>
      </p:sp>
      <p:sp>
        <p:nvSpPr>
          <p:cNvPr id="3" name="Content Placeholder 2">
            <a:extLst>
              <a:ext uri="{FF2B5EF4-FFF2-40B4-BE49-F238E27FC236}">
                <a16:creationId xmlns="" xmlns:a16="http://schemas.microsoft.com/office/drawing/2014/main" id="{4C8FFECB-0162-41AC-B4FB-A3CBEA203770}"/>
              </a:ext>
            </a:extLst>
          </p:cNvPr>
          <p:cNvSpPr>
            <a:spLocks noGrp="1"/>
          </p:cNvSpPr>
          <p:nvPr>
            <p:ph idx="1"/>
          </p:nvPr>
        </p:nvSpPr>
        <p:spPr>
          <a:xfrm>
            <a:off x="685802" y="1524000"/>
            <a:ext cx="7770813" cy="3775490"/>
          </a:xfrm>
        </p:spPr>
        <p:txBody>
          <a:bodyPr/>
          <a:lstStyle/>
          <a:p>
            <a:r>
              <a:rPr lang="en-US" sz="2000" dirty="0"/>
              <a:t>PAR 2.1 “</a:t>
            </a:r>
            <a:r>
              <a:rPr lang="en-US" sz="2000" b="0" dirty="0"/>
              <a:t>Amendment defining security extensions to IEEE Std. 802.15.4 adding at a minimum Advanced Encryption Standard (AES)-256” to “ Amendment defining support for Advanced Encryption Standard (AES)-256 encryption and security extensions.”</a:t>
            </a:r>
          </a:p>
          <a:p>
            <a:r>
              <a:rPr lang="en-US" sz="2000" b="0" dirty="0"/>
              <a:t>PAR 5.2.b change “Std.” to “</a:t>
            </a:r>
            <a:r>
              <a:rPr lang="en-US" sz="2000" b="0" dirty="0" err="1"/>
              <a:t>Std</a:t>
            </a:r>
            <a:r>
              <a:rPr lang="en-US" sz="2000" b="0" dirty="0"/>
              <a:t>”</a:t>
            </a:r>
          </a:p>
          <a:p>
            <a:r>
              <a:rPr lang="en-US" sz="2000" b="0" dirty="0"/>
              <a:t>PAR 5.2b Change Scope statement to present tense and remove “at a minimum”.</a:t>
            </a:r>
          </a:p>
          <a:p>
            <a:r>
              <a:rPr lang="en-US" sz="2000" b="0" dirty="0"/>
              <a:t>Change “This amendment defines security extensions to IEEE Std. 802.15.4 adding, at a minimum, AES-256. It also defines possible methods to simplify the addition of future encryption modes and key lengths. IEEE Std. 802.15.4-2015 currently supports either AES-128 or no security” </a:t>
            </a:r>
          </a:p>
          <a:p>
            <a:r>
              <a:rPr lang="en-US" sz="2000" b="0" dirty="0"/>
              <a:t>To “This amendment adds support for AES-256 encryption and defines security extensions to allow for future encryption modes and key lengths. “</a:t>
            </a:r>
            <a:endParaRPr lang="en-US" sz="2000" dirty="0"/>
          </a:p>
        </p:txBody>
      </p:sp>
      <p:sp>
        <p:nvSpPr>
          <p:cNvPr id="5" name="Footer Placeholder 4">
            <a:extLst>
              <a:ext uri="{FF2B5EF4-FFF2-40B4-BE49-F238E27FC236}">
                <a16:creationId xmlns="" xmlns:a16="http://schemas.microsoft.com/office/drawing/2014/main" id="{3B148740-A8EE-4E06-87E6-DAA31AAF5C24}"/>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10/46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39</a:t>
            </a:fld>
            <a:endParaRPr lang="en-US"/>
          </a:p>
        </p:txBody>
      </p:sp>
    </p:spTree>
    <p:extLst>
      <p:ext uri="{BB962C8B-B14F-4D97-AF65-F5344CB8AC3E}">
        <p14:creationId xmlns:p14="http://schemas.microsoft.com/office/powerpoint/2010/main" val="3343678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592388" cy="762000"/>
          </a:xfrm>
        </p:spPr>
        <p:txBody>
          <a:bodyPr/>
          <a:lstStyle/>
          <a:p>
            <a:r>
              <a:rPr lang="en-GB" dirty="0" smtClean="0"/>
              <a:t>Attendance Total</a:t>
            </a:r>
            <a:endParaRPr lang="en-GB" dirty="0"/>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pic>
        <p:nvPicPr>
          <p:cNvPr id="4" name="Picture 3"/>
          <p:cNvPicPr>
            <a:picLocks noChangeAspect="1"/>
          </p:cNvPicPr>
          <p:nvPr/>
        </p:nvPicPr>
        <p:blipFill>
          <a:blip r:embed="rId3"/>
          <a:stretch>
            <a:fillRect/>
          </a:stretch>
        </p:blipFill>
        <p:spPr>
          <a:xfrm>
            <a:off x="2274844" y="685800"/>
            <a:ext cx="6494494" cy="5638800"/>
          </a:xfrm>
          <a:prstGeom prst="rect">
            <a:avLst/>
          </a:prstGeom>
        </p:spPr>
      </p:pic>
      <p:sp>
        <p:nvSpPr>
          <p:cNvPr id="5" name="Date Placeholder 4"/>
          <p:cNvSpPr>
            <a:spLocks noGrp="1"/>
          </p:cNvSpPr>
          <p:nvPr>
            <p:ph type="dt" sz="half" idx="10"/>
          </p:nvPr>
        </p:nvSpPr>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4</a:t>
            </a:fld>
            <a:endParaRPr lang="en-US"/>
          </a:p>
        </p:txBody>
      </p:sp>
    </p:spTree>
    <p:extLst>
      <p:ext uri="{BB962C8B-B14F-4D97-AF65-F5344CB8AC3E}">
        <p14:creationId xmlns:p14="http://schemas.microsoft.com/office/powerpoint/2010/main" val="3047418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98F739-0F46-4B73-87FA-CCEB2002F4C8}"/>
              </a:ext>
            </a:extLst>
          </p:cNvPr>
          <p:cNvSpPr>
            <a:spLocks noGrp="1"/>
          </p:cNvSpPr>
          <p:nvPr>
            <p:ph type="title"/>
          </p:nvPr>
        </p:nvSpPr>
        <p:spPr>
          <a:xfrm>
            <a:off x="685802" y="1066800"/>
            <a:ext cx="7770813" cy="383212"/>
          </a:xfrm>
        </p:spPr>
        <p:txBody>
          <a:bodyPr/>
          <a:lstStyle/>
          <a:p>
            <a:r>
              <a:rPr lang="en-US" sz="1800" dirty="0">
                <a:solidFill>
                  <a:srgbClr val="000000"/>
                </a:solidFill>
                <a:cs typeface="MS Gothic"/>
              </a:rPr>
              <a:t>802.15.4y - Amendment: SECN (Security Next Generation), </a:t>
            </a:r>
            <a:r>
              <a:rPr lang="en-US" sz="1800" dirty="0">
                <a:hlinkClick r:id="rId2"/>
              </a:rPr>
              <a:t>PAR</a:t>
            </a:r>
            <a:r>
              <a:rPr lang="en-US" sz="1800" dirty="0"/>
              <a:t> and </a:t>
            </a:r>
            <a:r>
              <a:rPr lang="en-US" sz="1800" dirty="0">
                <a:hlinkClick r:id="rId3"/>
              </a:rPr>
              <a:t>CSD</a:t>
            </a:r>
            <a:endParaRPr lang="en-US" sz="1800" dirty="0"/>
          </a:p>
        </p:txBody>
      </p:sp>
      <p:sp>
        <p:nvSpPr>
          <p:cNvPr id="3" name="Content Placeholder 2">
            <a:extLst>
              <a:ext uri="{FF2B5EF4-FFF2-40B4-BE49-F238E27FC236}">
                <a16:creationId xmlns="" xmlns:a16="http://schemas.microsoft.com/office/drawing/2014/main" id="{4C8FFECB-0162-41AC-B4FB-A3CBEA203770}"/>
              </a:ext>
            </a:extLst>
          </p:cNvPr>
          <p:cNvSpPr>
            <a:spLocks noGrp="1"/>
          </p:cNvSpPr>
          <p:nvPr>
            <p:ph idx="1"/>
          </p:nvPr>
        </p:nvSpPr>
        <p:spPr>
          <a:xfrm>
            <a:off x="685802" y="1813750"/>
            <a:ext cx="7770813" cy="3775490"/>
          </a:xfrm>
        </p:spPr>
        <p:txBody>
          <a:bodyPr/>
          <a:lstStyle/>
          <a:p>
            <a:r>
              <a:rPr lang="en-US" dirty="0"/>
              <a:t>PAR 5.5  no need to </a:t>
            </a:r>
            <a:r>
              <a:rPr lang="en-US" dirty="0" err="1" smtClean="0"/>
              <a:t>capitilize</a:t>
            </a:r>
            <a:r>
              <a:rPr lang="en-US" dirty="0" smtClean="0"/>
              <a:t> </a:t>
            </a:r>
            <a:r>
              <a:rPr lang="en-US" dirty="0"/>
              <a:t>“</a:t>
            </a:r>
            <a:r>
              <a:rPr lang="en-US" b="0" dirty="0"/>
              <a:t>Quantum Computing”</a:t>
            </a:r>
          </a:p>
          <a:p>
            <a:r>
              <a:rPr lang="en-US" b="0" dirty="0"/>
              <a:t>CSD 1.2.1 b) need space between “</a:t>
            </a:r>
            <a:r>
              <a:rPr lang="en-US" b="0" dirty="0" err="1"/>
              <a:t>control,etc</a:t>
            </a:r>
            <a:r>
              <a:rPr lang="en-US" b="0" dirty="0"/>
              <a:t>.”</a:t>
            </a:r>
          </a:p>
          <a:p>
            <a:endParaRPr lang="en-US" dirty="0"/>
          </a:p>
        </p:txBody>
      </p:sp>
      <p:sp>
        <p:nvSpPr>
          <p:cNvPr id="5" name="Footer Placeholder 4">
            <a:extLst>
              <a:ext uri="{FF2B5EF4-FFF2-40B4-BE49-F238E27FC236}">
                <a16:creationId xmlns="" xmlns:a16="http://schemas.microsoft.com/office/drawing/2014/main" id="{3B148740-A8EE-4E06-87E6-DAA31AAF5C24}"/>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11/46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40</a:t>
            </a:fld>
            <a:endParaRPr lang="en-US"/>
          </a:p>
        </p:txBody>
      </p:sp>
    </p:spTree>
    <p:extLst>
      <p:ext uri="{BB962C8B-B14F-4D97-AF65-F5344CB8AC3E}">
        <p14:creationId xmlns:p14="http://schemas.microsoft.com/office/powerpoint/2010/main" val="2705650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368900-57BF-45F5-B924-C854B6C4411E}"/>
              </a:ext>
            </a:extLst>
          </p:cNvPr>
          <p:cNvSpPr>
            <a:spLocks noGrp="1"/>
          </p:cNvSpPr>
          <p:nvPr>
            <p:ph type="title"/>
          </p:nvPr>
        </p:nvSpPr>
        <p:spPr/>
        <p:txBody>
          <a:bodyPr/>
          <a:lstStyle/>
          <a:p>
            <a:r>
              <a:rPr lang="en-US" sz="2400" dirty="0">
                <a:solidFill>
                  <a:srgbClr val="000000"/>
                </a:solidFill>
                <a:cs typeface="MS Gothic"/>
              </a:rPr>
              <a:t>802.15.4z - Amendment: EIR (Enhanced IR-UWB Ranging),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 xmlns:a16="http://schemas.microsoft.com/office/drawing/2014/main" id="{3FFE6609-C9AF-4A66-A516-811D9E7B9A96}"/>
              </a:ext>
            </a:extLst>
          </p:cNvPr>
          <p:cNvSpPr>
            <a:spLocks noGrp="1"/>
          </p:cNvSpPr>
          <p:nvPr>
            <p:ph idx="1"/>
          </p:nvPr>
        </p:nvSpPr>
        <p:spPr>
          <a:xfrm>
            <a:off x="685802" y="1752600"/>
            <a:ext cx="7770813" cy="3543299"/>
          </a:xfrm>
        </p:spPr>
        <p:txBody>
          <a:bodyPr/>
          <a:lstStyle/>
          <a:p>
            <a:r>
              <a:rPr lang="en-US" sz="2000" b="0" dirty="0"/>
              <a:t>PAR 2.1 change “Amendment enhancing existing Impulse Radio-Ultra Wide Band (IR-UWB) Physical Layers (PHYs) and associated ranging techniques” </a:t>
            </a:r>
          </a:p>
          <a:p>
            <a:r>
              <a:rPr lang="en-US" sz="2000" b="0" dirty="0"/>
              <a:t>To “Amendment enhanced Impulse Radio-Ultra Wide Band (IR-UWB) Physical Layers (PHYs) and associated ranging techniques”</a:t>
            </a:r>
          </a:p>
          <a:p>
            <a:r>
              <a:rPr lang="en-US" sz="2000" b="0" dirty="0"/>
              <a:t>PAR 5.2.b. change “This amendment enhances existing” to “This amendment enhances the”</a:t>
            </a:r>
          </a:p>
          <a:p>
            <a:r>
              <a:rPr lang="en-US" sz="2000" b="0" dirty="0"/>
              <a:t>PAR 5.2.b delete “within IEEE </a:t>
            </a:r>
            <a:r>
              <a:rPr lang="en-US" sz="2000" b="0" dirty="0" err="1"/>
              <a:t>Std</a:t>
            </a:r>
            <a:r>
              <a:rPr lang="en-US" sz="2000" b="0" dirty="0"/>
              <a:t> 802.15.4”. (this is self-referencing).</a:t>
            </a:r>
          </a:p>
          <a:p>
            <a:r>
              <a:rPr lang="en-US" sz="2000" b="0" dirty="0"/>
              <a:t>PAR 5.2.b – delete “, and others as appropriate” and move “and” before last item.</a:t>
            </a:r>
          </a:p>
          <a:p>
            <a:r>
              <a:rPr lang="en-US" sz="2000" b="0" dirty="0"/>
              <a:t>PAR 5.2.b – move to 5.5 – not needed here.</a:t>
            </a:r>
          </a:p>
          <a:p>
            <a:r>
              <a:rPr lang="en-US" sz="2000" b="0" dirty="0"/>
              <a:t>PAR 5.2.b – replace last sentence with “The amendment defines MAC changes to support these PHY enhancements.</a:t>
            </a:r>
          </a:p>
        </p:txBody>
      </p:sp>
      <p:sp>
        <p:nvSpPr>
          <p:cNvPr id="5" name="Footer Placeholder 4">
            <a:extLst>
              <a:ext uri="{FF2B5EF4-FFF2-40B4-BE49-F238E27FC236}">
                <a16:creationId xmlns="" xmlns:a16="http://schemas.microsoft.com/office/drawing/2014/main" id="{A73237ED-BCB8-4AB4-A211-7E2D4AE67374}"/>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12/46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41</a:t>
            </a:fld>
            <a:endParaRPr lang="en-US"/>
          </a:p>
        </p:txBody>
      </p:sp>
    </p:spTree>
    <p:extLst>
      <p:ext uri="{BB962C8B-B14F-4D97-AF65-F5344CB8AC3E}">
        <p14:creationId xmlns:p14="http://schemas.microsoft.com/office/powerpoint/2010/main" val="4253125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D31E05-FA84-449F-B74B-DF36D08A828A}"/>
              </a:ext>
            </a:extLst>
          </p:cNvPr>
          <p:cNvSpPr>
            <a:spLocks noGrp="1"/>
          </p:cNvSpPr>
          <p:nvPr>
            <p:ph type="title"/>
          </p:nvPr>
        </p:nvSpPr>
        <p:spPr>
          <a:xfrm>
            <a:off x="685802" y="1371603"/>
            <a:ext cx="7770813" cy="1139296"/>
          </a:xfrm>
        </p:spPr>
        <p:txBody>
          <a:bodyPr/>
          <a:lstStyle/>
          <a:p>
            <a:r>
              <a:rPr lang="en-US" sz="2400" dirty="0">
                <a:solidFill>
                  <a:srgbClr val="000000"/>
                </a:solidFill>
                <a:cs typeface="MS Gothic"/>
              </a:rPr>
              <a:t>P802.1CBcv - Amendment: Information Model, YANG Data Model and Management Information Base Module, </a:t>
            </a:r>
            <a:r>
              <a:rPr lang="en-US" dirty="0">
                <a:hlinkClick r:id="rId2"/>
              </a:rPr>
              <a:t>PAR</a:t>
            </a:r>
            <a:r>
              <a:rPr lang="en-US" dirty="0"/>
              <a:t> and </a:t>
            </a:r>
            <a:r>
              <a:rPr lang="en-US" dirty="0">
                <a:hlinkClick r:id="rId3"/>
              </a:rPr>
              <a:t>CSD</a:t>
            </a:r>
            <a:endParaRPr lang="en-US" sz="1500" dirty="0"/>
          </a:p>
        </p:txBody>
      </p:sp>
      <p:sp>
        <p:nvSpPr>
          <p:cNvPr id="7" name="Content Placeholder 6">
            <a:extLst>
              <a:ext uri="{FF2B5EF4-FFF2-40B4-BE49-F238E27FC236}">
                <a16:creationId xmlns="" xmlns:a16="http://schemas.microsoft.com/office/drawing/2014/main" id="{B71F7389-6A05-4A03-B099-1762E3C27AE6}"/>
              </a:ext>
            </a:extLst>
          </p:cNvPr>
          <p:cNvSpPr>
            <a:spLocks noGrp="1"/>
          </p:cNvSpPr>
          <p:nvPr>
            <p:ph idx="1"/>
          </p:nvPr>
        </p:nvSpPr>
        <p:spPr>
          <a:xfrm>
            <a:off x="685802" y="3178837"/>
            <a:ext cx="7770813" cy="2917163"/>
          </a:xfrm>
        </p:spPr>
        <p:txBody>
          <a:bodyPr/>
          <a:lstStyle/>
          <a:p>
            <a:r>
              <a:rPr lang="en-US" dirty="0"/>
              <a:t>PAR 5.2.b PAR should be in present tense and not promise future action. Suggest delete last sentence to “</a:t>
            </a:r>
            <a:r>
              <a:rPr lang="en-US" b="0" dirty="0"/>
              <a:t>Additionally, this amendment will address errors or omissions to existing features.”</a:t>
            </a:r>
            <a:endParaRPr lang="en-US" dirty="0"/>
          </a:p>
        </p:txBody>
      </p:sp>
      <p:sp>
        <p:nvSpPr>
          <p:cNvPr id="5" name="Footer Placeholder 4">
            <a:extLst>
              <a:ext uri="{FF2B5EF4-FFF2-40B4-BE49-F238E27FC236}">
                <a16:creationId xmlns="" xmlns:a16="http://schemas.microsoft.com/office/drawing/2014/main" id="{FC6EBB1A-C22D-4427-BFFD-FE0A15EA0002}"/>
              </a:ext>
            </a:extLst>
          </p:cNvPr>
          <p:cNvSpPr>
            <a:spLocks noGrp="1"/>
          </p:cNvSpPr>
          <p:nvPr>
            <p:ph type="ftr" idx="11"/>
          </p:nvPr>
        </p:nvSpPr>
        <p:spPr>
          <a:xfrm>
            <a:off x="6960158" y="6475413"/>
            <a:ext cx="1583767" cy="184666"/>
          </a:xfrm>
        </p:spPr>
        <p:txBody>
          <a:bodyPr/>
          <a:lstStyle/>
          <a:p>
            <a:pPr>
              <a:defRPr/>
            </a:pPr>
            <a:r>
              <a:rPr lang="en-US" smtClean="0">
                <a:solidFill>
                  <a:srgbClr val="000000"/>
                </a:solidFill>
              </a:rPr>
              <a:t>Adrian Stephens, Intel Corporation</a:t>
            </a:r>
            <a:endParaRPr lang="en-US">
              <a:solidFill>
                <a:srgbClr val="000000"/>
              </a:solidFill>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13/46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42</a:t>
            </a:fld>
            <a:endParaRPr lang="en-US"/>
          </a:p>
        </p:txBody>
      </p:sp>
    </p:spTree>
    <p:extLst>
      <p:ext uri="{BB962C8B-B14F-4D97-AF65-F5344CB8AC3E}">
        <p14:creationId xmlns:p14="http://schemas.microsoft.com/office/powerpoint/2010/main" val="29574488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60F5FD-C4A8-4EEF-A565-0F41F8AE47AB}"/>
              </a:ext>
            </a:extLst>
          </p:cNvPr>
          <p:cNvSpPr>
            <a:spLocks noGrp="1"/>
          </p:cNvSpPr>
          <p:nvPr>
            <p:ph type="title"/>
          </p:nvPr>
        </p:nvSpPr>
        <p:spPr/>
        <p:txBody>
          <a:bodyPr/>
          <a:lstStyle/>
          <a:p>
            <a:r>
              <a:rPr lang="en-US" sz="2400" dirty="0">
                <a:solidFill>
                  <a:srgbClr val="000000"/>
                </a:solidFill>
                <a:cs typeface="MS Gothic"/>
              </a:rPr>
              <a:t>802.3ck - Amendment: 100 Gb/s Signaling,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 xmlns:a16="http://schemas.microsoft.com/office/drawing/2014/main" id="{6D2757E4-F01A-4B87-852C-2856427DB892}"/>
              </a:ext>
            </a:extLst>
          </p:cNvPr>
          <p:cNvSpPr>
            <a:spLocks noGrp="1"/>
          </p:cNvSpPr>
          <p:nvPr>
            <p:ph idx="1"/>
          </p:nvPr>
        </p:nvSpPr>
        <p:spPr>
          <a:xfrm>
            <a:off x="685800" y="1752600"/>
            <a:ext cx="7772400" cy="4114800"/>
          </a:xfrm>
        </p:spPr>
        <p:txBody>
          <a:bodyPr/>
          <a:lstStyle/>
          <a:p>
            <a:r>
              <a:rPr lang="en-US" dirty="0"/>
              <a:t>PAR 5.2.b </a:t>
            </a:r>
            <a:r>
              <a:rPr lang="en-US" b="0" dirty="0"/>
              <a:t>The PAR should be in present tense, refer to the “amendment” as opposed to “project” and do not need to be self-referential.</a:t>
            </a:r>
            <a:endParaRPr lang="en-US" dirty="0"/>
          </a:p>
          <a:p>
            <a:r>
              <a:rPr lang="en-US" dirty="0"/>
              <a:t>Suggested Change “</a:t>
            </a:r>
            <a:r>
              <a:rPr lang="en-US" b="0" dirty="0"/>
              <a:t>This project is to specify additions to and appropriate modifications of IEEE </a:t>
            </a:r>
            <a:r>
              <a:rPr lang="en-US" b="0" dirty="0" err="1"/>
              <a:t>Std</a:t>
            </a:r>
            <a:r>
              <a:rPr lang="en-US" b="0" dirty="0"/>
              <a:t> 802.3 to add Physical Layer specifications and Management Parameters for 100 Gb/s, 200 Gb/s, and 400 Gb/s electrical interfaces based on 100 Gb/s signaling.” </a:t>
            </a:r>
          </a:p>
          <a:p>
            <a:r>
              <a:rPr lang="en-US" b="0" dirty="0"/>
              <a:t>To</a:t>
            </a:r>
          </a:p>
          <a:p>
            <a:r>
              <a:rPr lang="en-US" b="0" dirty="0"/>
              <a:t>“This amendment adds Physical Layer specifications and Management Parameters for 100 Gb/s, 200 Gb/s, and 400 Gb/s electrical interfaces based on 100 Gb/s signaling.”</a:t>
            </a:r>
          </a:p>
        </p:txBody>
      </p:sp>
      <p:sp>
        <p:nvSpPr>
          <p:cNvPr id="5" name="Footer Placeholder 4">
            <a:extLst>
              <a:ext uri="{FF2B5EF4-FFF2-40B4-BE49-F238E27FC236}">
                <a16:creationId xmlns="" xmlns:a16="http://schemas.microsoft.com/office/drawing/2014/main" id="{56991A17-A729-4116-9D41-B09E902C4002}"/>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14/46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43</a:t>
            </a:fld>
            <a:endParaRPr lang="en-US"/>
          </a:p>
        </p:txBody>
      </p:sp>
    </p:spTree>
    <p:extLst>
      <p:ext uri="{BB962C8B-B14F-4D97-AF65-F5344CB8AC3E}">
        <p14:creationId xmlns:p14="http://schemas.microsoft.com/office/powerpoint/2010/main" val="392144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60F5FD-C4A8-4EEF-A565-0F41F8AE47AB}"/>
              </a:ext>
            </a:extLst>
          </p:cNvPr>
          <p:cNvSpPr>
            <a:spLocks noGrp="1"/>
          </p:cNvSpPr>
          <p:nvPr>
            <p:ph type="title"/>
          </p:nvPr>
        </p:nvSpPr>
        <p:spPr/>
        <p:txBody>
          <a:bodyPr/>
          <a:lstStyle/>
          <a:p>
            <a:r>
              <a:rPr lang="en-US" sz="2400" dirty="0">
                <a:solidFill>
                  <a:srgbClr val="000000"/>
                </a:solidFill>
                <a:cs typeface="MS Gothic"/>
              </a:rPr>
              <a:t>802.3ck - Amendment: 100 Gb/s Signaling,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 xmlns:a16="http://schemas.microsoft.com/office/drawing/2014/main" id="{6D2757E4-F01A-4B87-852C-2856427DB892}"/>
              </a:ext>
            </a:extLst>
          </p:cNvPr>
          <p:cNvSpPr>
            <a:spLocks noGrp="1"/>
          </p:cNvSpPr>
          <p:nvPr>
            <p:ph idx="1"/>
          </p:nvPr>
        </p:nvSpPr>
        <p:spPr>
          <a:xfrm>
            <a:off x="685802" y="2024844"/>
            <a:ext cx="7770813" cy="3618402"/>
          </a:xfrm>
        </p:spPr>
        <p:txBody>
          <a:bodyPr/>
          <a:lstStyle/>
          <a:p>
            <a:r>
              <a:rPr lang="en-US" sz="2000" b="0" dirty="0"/>
              <a:t>PAR 5.5 suggest change to 2</a:t>
            </a:r>
            <a:r>
              <a:rPr lang="en-US" sz="2000" b="0" baseline="30000" dirty="0"/>
              <a:t>nd</a:t>
            </a:r>
            <a:r>
              <a:rPr lang="en-US" sz="2000" b="0" dirty="0"/>
              <a:t> sentence and delete third sentence: “To meet this growth, ongoing advancement in SERDES technology to higher rates of operation enables the opportunity to develop higher density or lower cost electrical interfaces using 100 Gb/s signaling.”</a:t>
            </a:r>
          </a:p>
          <a:p>
            <a:r>
              <a:rPr lang="en-US" sz="2000" b="0" dirty="0"/>
              <a:t>PAR 5.6: delete “Stakeholders identified to date include, but are not limited to:”</a:t>
            </a:r>
          </a:p>
          <a:p>
            <a:r>
              <a:rPr lang="en-US" sz="2000" b="0" dirty="0"/>
              <a:t>PAR 8.1: if you accept our suggestion for PAR 5.5, then you can delete “IEEE </a:t>
            </a:r>
            <a:r>
              <a:rPr lang="en-US" sz="2000" b="0" dirty="0" err="1"/>
              <a:t>Std</a:t>
            </a:r>
            <a:r>
              <a:rPr lang="en-US" sz="2000" b="0" dirty="0"/>
              <a:t> 802.3 reference in 8.1.</a:t>
            </a:r>
          </a:p>
          <a:p>
            <a:r>
              <a:rPr lang="en-US" sz="2000" b="0" dirty="0"/>
              <a:t>CSD page 2: do not promise future work.  The CSD should state the features of the current project.</a:t>
            </a:r>
          </a:p>
          <a:p>
            <a:r>
              <a:rPr lang="en-US" sz="2000" b="0" dirty="0"/>
              <a:t>CSD page 6: the second bullet does not seem necessary, delete.</a:t>
            </a:r>
          </a:p>
          <a:p>
            <a:r>
              <a:rPr lang="en-US" sz="2000" b="0" dirty="0"/>
              <a:t>CSD page 8: change 3</a:t>
            </a:r>
            <a:r>
              <a:rPr lang="en-US" sz="2000" b="0" baseline="30000" dirty="0"/>
              <a:t>rd</a:t>
            </a:r>
            <a:r>
              <a:rPr lang="en-US" sz="2000" b="0" dirty="0"/>
              <a:t> bullet – delete second sentence.</a:t>
            </a:r>
          </a:p>
        </p:txBody>
      </p:sp>
      <p:sp>
        <p:nvSpPr>
          <p:cNvPr id="5" name="Footer Placeholder 4">
            <a:extLst>
              <a:ext uri="{FF2B5EF4-FFF2-40B4-BE49-F238E27FC236}">
                <a16:creationId xmlns="" xmlns:a16="http://schemas.microsoft.com/office/drawing/2014/main" id="{56991A17-A729-4116-9D41-B09E902C4002}"/>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15/46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44</a:t>
            </a:fld>
            <a:endParaRPr lang="en-US"/>
          </a:p>
        </p:txBody>
      </p:sp>
    </p:spTree>
    <p:extLst>
      <p:ext uri="{BB962C8B-B14F-4D97-AF65-F5344CB8AC3E}">
        <p14:creationId xmlns:p14="http://schemas.microsoft.com/office/powerpoint/2010/main" val="1152558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E8D74A-CF70-4CDF-B8E9-48A8D1A02307}"/>
              </a:ext>
            </a:extLst>
          </p:cNvPr>
          <p:cNvSpPr>
            <a:spLocks noGrp="1"/>
          </p:cNvSpPr>
          <p:nvPr>
            <p:ph type="title"/>
          </p:nvPr>
        </p:nvSpPr>
        <p:spPr>
          <a:xfrm>
            <a:off x="685802" y="1371601"/>
            <a:ext cx="7770813" cy="1139297"/>
          </a:xfrm>
        </p:spPr>
        <p:txBody>
          <a:bodyPr/>
          <a:lstStyle/>
          <a:p>
            <a:r>
              <a:rPr lang="en-US" sz="2400" dirty="0">
                <a:solidFill>
                  <a:srgbClr val="000000"/>
                </a:solidFill>
                <a:cs typeface="MS Gothic"/>
              </a:rPr>
              <a:t>802.3cg, Amendment: 10 Mb/s Operation over Single Balanced Twisted-pair Cabling and Associated Power Delivery, </a:t>
            </a:r>
            <a:r>
              <a:rPr lang="en-US" dirty="0">
                <a:hlinkClick r:id="rId2"/>
              </a:rPr>
              <a:t>PAR Modification</a:t>
            </a:r>
            <a:r>
              <a:rPr lang="en-US" dirty="0"/>
              <a:t> and </a:t>
            </a:r>
            <a:r>
              <a:rPr lang="en-US" dirty="0">
                <a:hlinkClick r:id="rId3"/>
              </a:rPr>
              <a:t>CSD Modification</a:t>
            </a:r>
            <a:endParaRPr lang="en-US" dirty="0"/>
          </a:p>
        </p:txBody>
      </p:sp>
      <p:sp>
        <p:nvSpPr>
          <p:cNvPr id="3" name="Content Placeholder 2">
            <a:extLst>
              <a:ext uri="{FF2B5EF4-FFF2-40B4-BE49-F238E27FC236}">
                <a16:creationId xmlns="" xmlns:a16="http://schemas.microsoft.com/office/drawing/2014/main" id="{789DEF82-C2A7-49E5-A672-271A0D009AB1}"/>
              </a:ext>
            </a:extLst>
          </p:cNvPr>
          <p:cNvSpPr>
            <a:spLocks noGrp="1"/>
          </p:cNvSpPr>
          <p:nvPr>
            <p:ph idx="1"/>
          </p:nvPr>
        </p:nvSpPr>
        <p:spPr>
          <a:xfrm>
            <a:off x="685802" y="3036055"/>
            <a:ext cx="7770813" cy="2755145"/>
          </a:xfrm>
        </p:spPr>
        <p:txBody>
          <a:bodyPr/>
          <a:lstStyle/>
          <a:p>
            <a:r>
              <a:rPr lang="en-US" dirty="0"/>
              <a:t>PAR 5.2.b.: suggested change (while your changing)</a:t>
            </a:r>
          </a:p>
          <a:p>
            <a:r>
              <a:rPr lang="en-US" dirty="0"/>
              <a:t>“</a:t>
            </a:r>
            <a:r>
              <a:rPr lang="en-US" b="0" dirty="0"/>
              <a:t>This amendment defines 10 Mb/s Physical Layer (PHY) specifications and management parameters for operation, and associated optional provision of power, using a single balanced pair of conductors”</a:t>
            </a:r>
            <a:endParaRPr lang="en-US" dirty="0"/>
          </a:p>
        </p:txBody>
      </p:sp>
      <p:sp>
        <p:nvSpPr>
          <p:cNvPr id="5" name="Footer Placeholder 4">
            <a:extLst>
              <a:ext uri="{FF2B5EF4-FFF2-40B4-BE49-F238E27FC236}">
                <a16:creationId xmlns="" xmlns:a16="http://schemas.microsoft.com/office/drawing/2014/main" id="{7467D0CF-F90A-4067-92B1-54372B698779}"/>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16/46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45</a:t>
            </a:fld>
            <a:endParaRPr lang="en-US"/>
          </a:p>
        </p:txBody>
      </p:sp>
    </p:spTree>
    <p:extLst>
      <p:ext uri="{BB962C8B-B14F-4D97-AF65-F5344CB8AC3E}">
        <p14:creationId xmlns:p14="http://schemas.microsoft.com/office/powerpoint/2010/main" val="1722974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519852-83C2-4EE7-9334-24247A59FF1F}"/>
              </a:ext>
            </a:extLst>
          </p:cNvPr>
          <p:cNvSpPr>
            <a:spLocks noGrp="1"/>
          </p:cNvSpPr>
          <p:nvPr>
            <p:ph type="title"/>
          </p:nvPr>
        </p:nvSpPr>
        <p:spPr/>
        <p:txBody>
          <a:bodyPr/>
          <a:lstStyle/>
          <a:p>
            <a:r>
              <a:rPr lang="en-US" sz="2400" dirty="0">
                <a:solidFill>
                  <a:srgbClr val="000000"/>
                </a:solidFill>
                <a:cs typeface="MS Gothic"/>
              </a:rPr>
              <a:t>802.1DC - Standard for Quality of Service Provision by Network Systems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 xmlns:a16="http://schemas.microsoft.com/office/drawing/2014/main" id="{BA671E8B-F1AA-414D-AE32-3DCCB6F825F7}"/>
              </a:ext>
            </a:extLst>
          </p:cNvPr>
          <p:cNvSpPr>
            <a:spLocks noGrp="1"/>
          </p:cNvSpPr>
          <p:nvPr>
            <p:ph idx="1"/>
          </p:nvPr>
        </p:nvSpPr>
        <p:spPr/>
        <p:txBody>
          <a:bodyPr/>
          <a:lstStyle/>
          <a:p>
            <a:r>
              <a:rPr lang="en-US" dirty="0"/>
              <a:t>PAR 8.1:</a:t>
            </a:r>
            <a:r>
              <a:rPr lang="en-US" b="0" dirty="0"/>
              <a:t> add to the note for “#5.3” -  “#5.2 and #5.5” </a:t>
            </a:r>
          </a:p>
          <a:p>
            <a:r>
              <a:rPr lang="en-US" b="0" dirty="0"/>
              <a:t>		for title note and add the title of “IEEE </a:t>
            </a:r>
            <a:r>
              <a:rPr lang="en-US" b="0" dirty="0" err="1"/>
              <a:t>Std</a:t>
            </a:r>
            <a:r>
              <a:rPr lang="en-US" b="0" dirty="0"/>
              <a:t> 802.1Q-2014.” which is different in 5.2 and 5.5 than for “IEEE P802.1Q” used in 5.3</a:t>
            </a:r>
          </a:p>
          <a:p>
            <a:endParaRPr lang="en-US" dirty="0"/>
          </a:p>
          <a:p>
            <a:r>
              <a:rPr lang="en-US" dirty="0"/>
              <a:t>CSD 1: editorial the sentence “</a:t>
            </a:r>
            <a:r>
              <a:rPr lang="en-US" b="0" dirty="0"/>
              <a:t> The CSD consists of the project process requirements, 1.1, and the 5C requirements, 0.”</a:t>
            </a:r>
          </a:p>
          <a:p>
            <a:r>
              <a:rPr lang="en-US" b="0" dirty="0"/>
              <a:t>Seems to have a strange “0” in it. – should be “1.2” ?</a:t>
            </a:r>
            <a:endParaRPr lang="en-US" dirty="0"/>
          </a:p>
        </p:txBody>
      </p:sp>
      <p:sp>
        <p:nvSpPr>
          <p:cNvPr id="5" name="Footer Placeholder 4">
            <a:extLst>
              <a:ext uri="{FF2B5EF4-FFF2-40B4-BE49-F238E27FC236}">
                <a16:creationId xmlns="" xmlns:a16="http://schemas.microsoft.com/office/drawing/2014/main" id="{B08CAD97-238E-4DF6-901F-9110FE6ED870}"/>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17/46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46</a:t>
            </a:fld>
            <a:endParaRPr lang="en-US"/>
          </a:p>
        </p:txBody>
      </p:sp>
    </p:spTree>
    <p:extLst>
      <p:ext uri="{BB962C8B-B14F-4D97-AF65-F5344CB8AC3E}">
        <p14:creationId xmlns:p14="http://schemas.microsoft.com/office/powerpoint/2010/main" val="20757833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994C6C-4D61-43AE-858D-F1364A5F3691}"/>
              </a:ext>
            </a:extLst>
          </p:cNvPr>
          <p:cNvSpPr>
            <a:spLocks noGrp="1"/>
          </p:cNvSpPr>
          <p:nvPr>
            <p:ph type="title"/>
          </p:nvPr>
        </p:nvSpPr>
        <p:spPr/>
        <p:txBody>
          <a:bodyPr/>
          <a:lstStyle/>
          <a:p>
            <a:r>
              <a:rPr lang="en-US" sz="2400" dirty="0">
                <a:solidFill>
                  <a:srgbClr val="000000"/>
                </a:solidFill>
                <a:cs typeface="MS Gothic"/>
              </a:rPr>
              <a:t>802.1CBdb -  Amendment: Extended Stream Identification Functions,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 xmlns:a16="http://schemas.microsoft.com/office/drawing/2014/main" id="{E5EA77B8-A3B2-46FB-AF97-24D582F2116A}"/>
              </a:ext>
            </a:extLst>
          </p:cNvPr>
          <p:cNvSpPr>
            <a:spLocks noGrp="1"/>
          </p:cNvSpPr>
          <p:nvPr>
            <p:ph idx="1"/>
          </p:nvPr>
        </p:nvSpPr>
        <p:spPr/>
        <p:txBody>
          <a:bodyPr/>
          <a:lstStyle/>
          <a:p>
            <a:r>
              <a:rPr lang="en-US" dirty="0"/>
              <a:t>PAR 5.2.b: the PAR should be in present tense and describe the amendment scope.  Delete the second sentence Suggest change to first sentence: “</a:t>
            </a:r>
            <a:r>
              <a:rPr lang="en-US" b="0" dirty="0"/>
              <a:t>This amendment specifies procedures and managed objects that add new stream identification functions.”</a:t>
            </a:r>
            <a:endParaRPr lang="en-US" dirty="0"/>
          </a:p>
        </p:txBody>
      </p:sp>
      <p:sp>
        <p:nvSpPr>
          <p:cNvPr id="5" name="Footer Placeholder 4">
            <a:extLst>
              <a:ext uri="{FF2B5EF4-FFF2-40B4-BE49-F238E27FC236}">
                <a16:creationId xmlns="" xmlns:a16="http://schemas.microsoft.com/office/drawing/2014/main" id="{8AA14E29-5AC3-4C88-AA86-024165501253}"/>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18/46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47</a:t>
            </a:fld>
            <a:endParaRPr lang="en-US"/>
          </a:p>
        </p:txBody>
      </p:sp>
    </p:spTree>
    <p:extLst>
      <p:ext uri="{BB962C8B-B14F-4D97-AF65-F5344CB8AC3E}">
        <p14:creationId xmlns:p14="http://schemas.microsoft.com/office/powerpoint/2010/main" val="24036238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CFD446-B8E9-482F-BA88-62269888F144}"/>
              </a:ext>
            </a:extLst>
          </p:cNvPr>
          <p:cNvSpPr>
            <a:spLocks noGrp="1"/>
          </p:cNvSpPr>
          <p:nvPr>
            <p:ph type="title"/>
          </p:nvPr>
        </p:nvSpPr>
        <p:spPr/>
        <p:txBody>
          <a:bodyPr/>
          <a:lstStyle/>
          <a:p>
            <a:r>
              <a:rPr lang="en-US" sz="2400" dirty="0">
                <a:solidFill>
                  <a:srgbClr val="000000"/>
                </a:solidFill>
                <a:cs typeface="MS Gothic"/>
              </a:rPr>
              <a:t>802.1Qcz - Amendment: Congestion Isolation,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 xmlns:a16="http://schemas.microsoft.com/office/drawing/2014/main" id="{12CED3D4-FA8B-4AA3-81EF-534A1C728281}"/>
              </a:ext>
            </a:extLst>
          </p:cNvPr>
          <p:cNvSpPr>
            <a:spLocks noGrp="1"/>
          </p:cNvSpPr>
          <p:nvPr>
            <p:ph idx="1"/>
          </p:nvPr>
        </p:nvSpPr>
        <p:spPr/>
        <p:txBody>
          <a:bodyPr/>
          <a:lstStyle/>
          <a:p>
            <a:r>
              <a:rPr lang="en-US" dirty="0"/>
              <a:t>PAR 2.1 – missing “</a:t>
            </a:r>
            <a:r>
              <a:rPr lang="en-US" b="0" dirty="0"/>
              <a:t>Amendment:” in title. – “Amendment: Congestion Isolation”</a:t>
            </a:r>
            <a:endParaRPr lang="en-US" dirty="0"/>
          </a:p>
        </p:txBody>
      </p:sp>
      <p:sp>
        <p:nvSpPr>
          <p:cNvPr id="5" name="Footer Placeholder 4">
            <a:extLst>
              <a:ext uri="{FF2B5EF4-FFF2-40B4-BE49-F238E27FC236}">
                <a16:creationId xmlns="" xmlns:a16="http://schemas.microsoft.com/office/drawing/2014/main" id="{6E8F318C-ABB2-4D33-9C4B-4233CD1C02A3}"/>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19/46</a:t>
            </a:r>
            <a:r>
              <a:rPr kumimoji="0" lang="en-US" sz="1200" b="0" i="0" u="none" strike="noStrike" cap="none" normalizeH="0" smtClean="0">
                <a:ln>
                  <a:noFill/>
                </a:ln>
                <a:solidFill>
                  <a:schemeClr val="tx1"/>
                </a:solidFill>
                <a:effectLst/>
                <a:latin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rPr>
              <a:t>of </a:t>
            </a:r>
            <a:r>
              <a:rPr kumimoji="0" lang="en-US" sz="1200" b="0" i="0" u="none" strike="noStrike" cap="none" normalizeH="0" baseline="0" smtClean="0">
                <a:ln>
                  <a:noFill/>
                </a:ln>
                <a:solidFill>
                  <a:schemeClr val="tx1"/>
                </a:solidFill>
                <a:effectLst/>
                <a:latin typeface="Times New Roman" pitchFamily="18" charset="0"/>
              </a:rPr>
              <a:t>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48</a:t>
            </a:fld>
            <a:endParaRPr lang="en-US"/>
          </a:p>
        </p:txBody>
      </p:sp>
    </p:spTree>
    <p:extLst>
      <p:ext uri="{BB962C8B-B14F-4D97-AF65-F5344CB8AC3E}">
        <p14:creationId xmlns:p14="http://schemas.microsoft.com/office/powerpoint/2010/main" val="136226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2D8D04-1196-461C-AC1D-96C61F1F2099}"/>
              </a:ext>
            </a:extLst>
          </p:cNvPr>
          <p:cNvSpPr>
            <a:spLocks noGrp="1"/>
          </p:cNvSpPr>
          <p:nvPr>
            <p:ph type="title"/>
          </p:nvPr>
        </p:nvSpPr>
        <p:spPr>
          <a:xfrm>
            <a:off x="685801" y="1312666"/>
            <a:ext cx="7720625" cy="766184"/>
          </a:xfrm>
        </p:spPr>
        <p:txBody>
          <a:bodyPr/>
          <a:lstStyle/>
          <a:p>
            <a:r>
              <a:rPr lang="en-US" sz="2400" dirty="0">
                <a:solidFill>
                  <a:srgbClr val="000000"/>
                </a:solidFill>
                <a:cs typeface="MS Gothic"/>
              </a:rPr>
              <a:t>P60802 - Standard:  Time-Sensitive Networking Profile for Industrial Automation, </a:t>
            </a:r>
            <a:r>
              <a:rPr lang="en-US" dirty="0">
                <a:hlinkClick r:id="rId3"/>
              </a:rPr>
              <a:t>PAR</a:t>
            </a:r>
            <a:r>
              <a:rPr lang="en-US" dirty="0"/>
              <a:t> and </a:t>
            </a:r>
            <a:r>
              <a:rPr lang="en-US" dirty="0">
                <a:hlinkClick r:id="rId4"/>
              </a:rPr>
              <a:t>CSD</a:t>
            </a:r>
            <a:endParaRPr lang="en-US" dirty="0"/>
          </a:p>
        </p:txBody>
      </p:sp>
      <p:sp>
        <p:nvSpPr>
          <p:cNvPr id="3" name="Content Placeholder 2">
            <a:extLst>
              <a:ext uri="{FF2B5EF4-FFF2-40B4-BE49-F238E27FC236}">
                <a16:creationId xmlns="" xmlns:a16="http://schemas.microsoft.com/office/drawing/2014/main" id="{77AD6075-9D5B-44FB-AE4A-70132E6D49F8}"/>
              </a:ext>
            </a:extLst>
          </p:cNvPr>
          <p:cNvSpPr>
            <a:spLocks noGrp="1"/>
          </p:cNvSpPr>
          <p:nvPr>
            <p:ph idx="1"/>
          </p:nvPr>
        </p:nvSpPr>
        <p:spPr>
          <a:xfrm>
            <a:off x="685802" y="2306256"/>
            <a:ext cx="7910544" cy="3121805"/>
          </a:xfrm>
        </p:spPr>
        <p:txBody>
          <a:bodyPr/>
          <a:lstStyle/>
          <a:p>
            <a:r>
              <a:rPr lang="en-US" dirty="0"/>
              <a:t>PAR 5.3 – missing “IEEE” prior to project name “IEEE P802.1AS-Rev”</a:t>
            </a:r>
          </a:p>
          <a:p>
            <a:r>
              <a:rPr lang="en-US" dirty="0"/>
              <a:t>PAR 8.1 – need to add titles of standards cited – i.e. IEEE </a:t>
            </a:r>
            <a:r>
              <a:rPr lang="en-US" b="0" dirty="0"/>
              <a:t>P802.1AS-Rev</a:t>
            </a:r>
            <a:endParaRPr lang="en-US" dirty="0"/>
          </a:p>
        </p:txBody>
      </p:sp>
      <p:sp>
        <p:nvSpPr>
          <p:cNvPr id="5" name="Footer Placeholder 4">
            <a:extLst>
              <a:ext uri="{FF2B5EF4-FFF2-40B4-BE49-F238E27FC236}">
                <a16:creationId xmlns="" xmlns:a16="http://schemas.microsoft.com/office/drawing/2014/main" id="{D48312C7-43CA-40F8-8DB9-E51DEE8DB427}"/>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20/46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49</a:t>
            </a:fld>
            <a:endParaRPr lang="en-US"/>
          </a:p>
        </p:txBody>
      </p:sp>
    </p:spTree>
    <p:extLst>
      <p:ext uri="{BB962C8B-B14F-4D97-AF65-F5344CB8AC3E}">
        <p14:creationId xmlns:p14="http://schemas.microsoft.com/office/powerpoint/2010/main" val="2426797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2" y="682171"/>
            <a:ext cx="7772400" cy="838200"/>
          </a:xfrm>
        </p:spPr>
        <p:txBody>
          <a:bodyPr/>
          <a:lstStyle/>
          <a:p>
            <a:r>
              <a:rPr lang="en-GB" dirty="0" smtClean="0"/>
              <a:t>Attendance Histogram</a:t>
            </a:r>
            <a:r>
              <a:rPr lang="en-GB" dirty="0"/>
              <a:t/>
            </a:r>
            <a:br>
              <a:rPr lang="en-GB" dirty="0"/>
            </a:br>
            <a:endParaRPr lang="en-GB" sz="2800" dirty="0"/>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pic>
        <p:nvPicPr>
          <p:cNvPr id="4" name="Picture 3"/>
          <p:cNvPicPr>
            <a:picLocks noChangeAspect="1"/>
          </p:cNvPicPr>
          <p:nvPr/>
        </p:nvPicPr>
        <p:blipFill>
          <a:blip r:embed="rId3"/>
          <a:stretch>
            <a:fillRect/>
          </a:stretch>
        </p:blipFill>
        <p:spPr>
          <a:xfrm>
            <a:off x="304800" y="1371600"/>
            <a:ext cx="8649358" cy="4800600"/>
          </a:xfrm>
          <a:prstGeom prst="rect">
            <a:avLst/>
          </a:prstGeom>
        </p:spPr>
      </p:pic>
      <p:sp>
        <p:nvSpPr>
          <p:cNvPr id="5" name="Date Placeholder 4"/>
          <p:cNvSpPr>
            <a:spLocks noGrp="1"/>
          </p:cNvSpPr>
          <p:nvPr>
            <p:ph type="dt" sz="half" idx="10"/>
          </p:nvPr>
        </p:nvSpPr>
        <p:spPr/>
        <p:txBody>
          <a:bodyPr/>
          <a:lstStyle/>
          <a:p>
            <a:pPr>
              <a:defRPr/>
            </a:pPr>
            <a:r>
              <a:rPr lang="en-US" smtClean="0"/>
              <a:t>March 2018</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5</a:t>
            </a:fld>
            <a:endParaRPr lang="en-US"/>
          </a:p>
        </p:txBody>
      </p:sp>
    </p:spTree>
    <p:extLst>
      <p:ext uri="{BB962C8B-B14F-4D97-AF65-F5344CB8AC3E}">
        <p14:creationId xmlns:p14="http://schemas.microsoft.com/office/powerpoint/2010/main" val="7250112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A97C64-D839-49EE-8586-F6A2EA0290E4}"/>
              </a:ext>
            </a:extLst>
          </p:cNvPr>
          <p:cNvSpPr>
            <a:spLocks noGrp="1"/>
          </p:cNvSpPr>
          <p:nvPr>
            <p:ph type="title"/>
          </p:nvPr>
        </p:nvSpPr>
        <p:spPr/>
        <p:txBody>
          <a:bodyPr/>
          <a:lstStyle/>
          <a:p>
            <a:r>
              <a:rPr lang="en-US" sz="2400" dirty="0">
                <a:solidFill>
                  <a:srgbClr val="000000"/>
                </a:solidFill>
                <a:cs typeface="MS Gothic"/>
              </a:rPr>
              <a:t>802.11bb - Amendment:  Light Communications (LC),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 xmlns:a16="http://schemas.microsoft.com/office/drawing/2014/main" id="{990CDB1F-8AE8-474E-99CA-626F399D6354}"/>
              </a:ext>
            </a:extLst>
          </p:cNvPr>
          <p:cNvSpPr>
            <a:spLocks noGrp="1"/>
          </p:cNvSpPr>
          <p:nvPr>
            <p:ph idx="1"/>
          </p:nvPr>
        </p:nvSpPr>
        <p:spPr/>
        <p:txBody>
          <a:bodyPr/>
          <a:lstStyle/>
          <a:p>
            <a:r>
              <a:rPr lang="en-US" dirty="0"/>
              <a:t>This PAR was reviewed by other 802 WGs and the LC SG will address the feedback given.</a:t>
            </a:r>
          </a:p>
        </p:txBody>
      </p:sp>
      <p:sp>
        <p:nvSpPr>
          <p:cNvPr id="5" name="Footer Placeholder 4">
            <a:extLst>
              <a:ext uri="{FF2B5EF4-FFF2-40B4-BE49-F238E27FC236}">
                <a16:creationId xmlns="" xmlns:a16="http://schemas.microsoft.com/office/drawing/2014/main" id="{AFAF7A6F-E88E-45B6-8C75-6029EA7125B8}"/>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21/46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50</a:t>
            </a:fld>
            <a:endParaRPr lang="en-US"/>
          </a:p>
        </p:txBody>
      </p:sp>
    </p:spTree>
    <p:extLst>
      <p:ext uri="{BB962C8B-B14F-4D97-AF65-F5344CB8AC3E}">
        <p14:creationId xmlns:p14="http://schemas.microsoft.com/office/powerpoint/2010/main" val="15135445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1F6D31-67A6-4AC5-9976-EDF5272245AD}"/>
              </a:ext>
            </a:extLst>
          </p:cNvPr>
          <p:cNvSpPr>
            <a:spLocks noGrp="1"/>
          </p:cNvSpPr>
          <p:nvPr>
            <p:ph type="title"/>
          </p:nvPr>
        </p:nvSpPr>
        <p:spPr>
          <a:xfrm>
            <a:off x="685800" y="914400"/>
            <a:ext cx="7772400" cy="1066800"/>
          </a:xfrm>
        </p:spPr>
        <p:txBody>
          <a:bodyPr/>
          <a:lstStyle/>
          <a:p>
            <a:r>
              <a:rPr lang="en-US" sz="2400" dirty="0">
                <a:solidFill>
                  <a:srgbClr val="000000"/>
                </a:solidFill>
                <a:cs typeface="MS Gothic"/>
              </a:rPr>
              <a:t>802.22.3 - Standard: Spectrum Characterization and Occupancy Sensing , </a:t>
            </a:r>
            <a:r>
              <a:rPr lang="fr-FR" dirty="0">
                <a:hlinkClick r:id="rId2"/>
              </a:rPr>
              <a:t>PAR Modification</a:t>
            </a:r>
            <a:r>
              <a:rPr lang="fr-FR" dirty="0"/>
              <a:t>, and </a:t>
            </a:r>
            <a:r>
              <a:rPr lang="fr-FR" dirty="0">
                <a:hlinkClick r:id="rId3"/>
              </a:rPr>
              <a:t>CSD</a:t>
            </a:r>
            <a:endParaRPr lang="en-US" dirty="0"/>
          </a:p>
        </p:txBody>
      </p:sp>
      <p:sp>
        <p:nvSpPr>
          <p:cNvPr id="3" name="Content Placeholder 2">
            <a:extLst>
              <a:ext uri="{FF2B5EF4-FFF2-40B4-BE49-F238E27FC236}">
                <a16:creationId xmlns="" xmlns:a16="http://schemas.microsoft.com/office/drawing/2014/main" id="{4F3AF5AE-5AB1-45B3-A9E3-50FA3AB9770A}"/>
              </a:ext>
            </a:extLst>
          </p:cNvPr>
          <p:cNvSpPr>
            <a:spLocks noGrp="1"/>
          </p:cNvSpPr>
          <p:nvPr>
            <p:ph idx="1"/>
          </p:nvPr>
        </p:nvSpPr>
        <p:spPr>
          <a:xfrm>
            <a:off x="685800" y="2362200"/>
            <a:ext cx="7772400" cy="4114800"/>
          </a:xfrm>
        </p:spPr>
        <p:txBody>
          <a:bodyPr/>
          <a:lstStyle/>
          <a:p>
            <a:r>
              <a:rPr lang="en-US" dirty="0"/>
              <a:t>CSD 1.2.3 a) misspelled “</a:t>
            </a:r>
            <a:r>
              <a:rPr lang="en-GB" dirty="0" err="1"/>
              <a:t>Characteization</a:t>
            </a:r>
            <a:r>
              <a:rPr lang="en-GB" dirty="0"/>
              <a:t>” – change to “Characterization”</a:t>
            </a:r>
            <a:endParaRPr lang="en-US" dirty="0"/>
          </a:p>
        </p:txBody>
      </p:sp>
      <p:sp>
        <p:nvSpPr>
          <p:cNvPr id="5" name="Footer Placeholder 4">
            <a:extLst>
              <a:ext uri="{FF2B5EF4-FFF2-40B4-BE49-F238E27FC236}">
                <a16:creationId xmlns="" xmlns:a16="http://schemas.microsoft.com/office/drawing/2014/main" id="{15C517C8-E8A9-4033-9CBE-BE3217A7A4E1}"/>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22/46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51</a:t>
            </a:fld>
            <a:endParaRPr lang="en-US"/>
          </a:p>
        </p:txBody>
      </p:sp>
    </p:spTree>
    <p:extLst>
      <p:ext uri="{BB962C8B-B14F-4D97-AF65-F5344CB8AC3E}">
        <p14:creationId xmlns:p14="http://schemas.microsoft.com/office/powerpoint/2010/main" val="3183300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9E84BB-31CE-4668-9D7A-57B0A69CB654}"/>
              </a:ext>
            </a:extLst>
          </p:cNvPr>
          <p:cNvSpPr>
            <a:spLocks noGrp="1"/>
          </p:cNvSpPr>
          <p:nvPr>
            <p:ph type="title"/>
          </p:nvPr>
        </p:nvSpPr>
        <p:spPr/>
        <p:txBody>
          <a:bodyPr/>
          <a:lstStyle/>
          <a:p>
            <a:r>
              <a:rPr lang="en-US" sz="2400" dirty="0"/>
              <a:t>IEEE </a:t>
            </a:r>
            <a:r>
              <a:rPr lang="en-US" sz="2400" dirty="0" err="1"/>
              <a:t>Std</a:t>
            </a:r>
            <a:r>
              <a:rPr lang="en-US" sz="2400" dirty="0"/>
              <a:t> 802.1X </a:t>
            </a:r>
            <a:r>
              <a:rPr lang="en-US" sz="2400" b="0" dirty="0"/>
              <a:t>Standard for Local and metropolitan area</a:t>
            </a:r>
            <a:br>
              <a:rPr lang="en-US" sz="2400" b="0" dirty="0"/>
            </a:br>
            <a:r>
              <a:rPr lang="en-US" sz="2400" b="0" dirty="0"/>
              <a:t>networks--Port-Based Network Access Control, </a:t>
            </a:r>
            <a:r>
              <a:rPr lang="en-US" sz="2400" dirty="0">
                <a:hlinkClick r:id="rId2"/>
              </a:rPr>
              <a:t>PAR</a:t>
            </a:r>
            <a:endParaRPr lang="en-US" sz="2400" dirty="0"/>
          </a:p>
        </p:txBody>
      </p:sp>
      <p:sp>
        <p:nvSpPr>
          <p:cNvPr id="3" name="Content Placeholder 2">
            <a:extLst>
              <a:ext uri="{FF2B5EF4-FFF2-40B4-BE49-F238E27FC236}">
                <a16:creationId xmlns="" xmlns:a16="http://schemas.microsoft.com/office/drawing/2014/main" id="{7B41235D-E271-42A1-AEA2-3646933F7AE2}"/>
              </a:ext>
            </a:extLst>
          </p:cNvPr>
          <p:cNvSpPr>
            <a:spLocks noGrp="1"/>
          </p:cNvSpPr>
          <p:nvPr>
            <p:ph idx="1"/>
          </p:nvPr>
        </p:nvSpPr>
        <p:spPr>
          <a:xfrm>
            <a:off x="685802" y="2170513"/>
            <a:ext cx="7770813" cy="3257549"/>
          </a:xfrm>
        </p:spPr>
        <p:txBody>
          <a:bodyPr/>
          <a:lstStyle/>
          <a:p>
            <a:r>
              <a:rPr lang="en-US" b="0" dirty="0"/>
              <a:t>PAR 5.3 – PAR 5.5 indicates that IEEE P802.1Xck is a dependency, so that would mean that 5.3 should say yes and add the appropriate information.</a:t>
            </a:r>
          </a:p>
          <a:p>
            <a:r>
              <a:rPr lang="en-US" b="0" dirty="0"/>
              <a:t>PAR 5.5 - P802.1Xck is missing the “IEEE”</a:t>
            </a:r>
          </a:p>
          <a:p>
            <a:r>
              <a:rPr lang="en-US" b="0" dirty="0"/>
              <a:t>PAR 8.1 – Titles should be the full title of each cited standard – IEEE 802.1Xck and  IEEE </a:t>
            </a:r>
            <a:r>
              <a:rPr lang="en-US" b="0" dirty="0" err="1"/>
              <a:t>Std</a:t>
            </a:r>
            <a:r>
              <a:rPr lang="en-US" b="0" dirty="0"/>
              <a:t> 802.1Xbx</a:t>
            </a:r>
          </a:p>
          <a:p>
            <a:r>
              <a:rPr lang="en-US" b="0" dirty="0"/>
              <a:t>PAR 8.1 -  a reference to IEEE </a:t>
            </a:r>
            <a:r>
              <a:rPr lang="en-US" b="0" dirty="0" err="1"/>
              <a:t>Std</a:t>
            </a:r>
            <a:r>
              <a:rPr lang="en-US" b="0" dirty="0"/>
              <a:t> 802.1AE, IEEE </a:t>
            </a:r>
            <a:r>
              <a:rPr lang="en-US" b="0" dirty="0" err="1"/>
              <a:t>Stds</a:t>
            </a:r>
            <a:r>
              <a:rPr lang="en-US" b="0" dirty="0"/>
              <a:t> 802 and IEEE </a:t>
            </a:r>
            <a:r>
              <a:rPr lang="en-US" b="0" dirty="0" err="1"/>
              <a:t>Std</a:t>
            </a:r>
            <a:r>
              <a:rPr lang="en-US" b="0" dirty="0"/>
              <a:t> 802.1AE.</a:t>
            </a:r>
          </a:p>
          <a:p>
            <a:r>
              <a:rPr lang="en-US" b="0" dirty="0"/>
              <a:t>PAR 8.1 - correct “IEEE </a:t>
            </a:r>
            <a:r>
              <a:rPr lang="en-US" b="0" dirty="0" err="1"/>
              <a:t>Stds</a:t>
            </a:r>
            <a:r>
              <a:rPr lang="en-US" b="0" dirty="0"/>
              <a:t> 802 and 802.1AE.” should be “IEEE </a:t>
            </a:r>
            <a:r>
              <a:rPr lang="en-US" b="0" dirty="0" err="1"/>
              <a:t>Stds</a:t>
            </a:r>
            <a:r>
              <a:rPr lang="en-US" b="0" dirty="0"/>
              <a:t> 802 and IEEE </a:t>
            </a:r>
            <a:r>
              <a:rPr lang="en-US" b="0" dirty="0" err="1"/>
              <a:t>Stds</a:t>
            </a:r>
            <a:r>
              <a:rPr lang="en-US" b="0" dirty="0"/>
              <a:t> 802.1AE.”</a:t>
            </a:r>
          </a:p>
          <a:p>
            <a:endParaRPr lang="en-US" b="0" dirty="0"/>
          </a:p>
          <a:p>
            <a:endParaRPr lang="en-US" dirty="0"/>
          </a:p>
        </p:txBody>
      </p:sp>
      <p:sp>
        <p:nvSpPr>
          <p:cNvPr id="5" name="Footer Placeholder 4">
            <a:extLst>
              <a:ext uri="{FF2B5EF4-FFF2-40B4-BE49-F238E27FC236}">
                <a16:creationId xmlns="" xmlns:a16="http://schemas.microsoft.com/office/drawing/2014/main" id="{6814B468-AB79-4848-A997-DE68B826BB50}"/>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a:t>
            </a:r>
            <a:r>
              <a:rPr kumimoji="0" lang="en-US" sz="1200" b="0" i="0" u="none" strike="noStrike" cap="none" normalizeH="0" baseline="0" smtClean="0">
                <a:ln>
                  <a:noFill/>
                </a:ln>
                <a:solidFill>
                  <a:schemeClr val="tx1"/>
                </a:solidFill>
                <a:effectLst/>
                <a:latin typeface="Times New Roman" pitchFamily="18" charset="0"/>
              </a:rPr>
              <a:t>23/46 </a:t>
            </a:r>
            <a:r>
              <a:rPr kumimoji="0" lang="en-US" sz="1200" b="0" i="0" u="none" strike="noStrike" cap="none" normalizeH="0" baseline="0" smtClean="0">
                <a:ln>
                  <a:noFill/>
                </a:ln>
                <a:solidFill>
                  <a:schemeClr val="tx1"/>
                </a:solidFill>
                <a:effectLst/>
                <a:latin typeface="Times New Roman" pitchFamily="18" charset="0"/>
              </a:rPr>
              <a:t>of 11-18-0293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dirty="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52</a:t>
            </a:fld>
            <a:endParaRPr lang="en-US"/>
          </a:p>
        </p:txBody>
      </p:sp>
    </p:spTree>
    <p:extLst>
      <p:ext uri="{BB962C8B-B14F-4D97-AF65-F5344CB8AC3E}">
        <p14:creationId xmlns:p14="http://schemas.microsoft.com/office/powerpoint/2010/main" val="3132770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Responses From 802 WGs</a:t>
            </a:r>
          </a:p>
        </p:txBody>
      </p:sp>
      <p:sp>
        <p:nvSpPr>
          <p:cNvPr id="7" name="Text Placeholder 6"/>
          <p:cNvSpPr>
            <a:spLocks noGrp="1"/>
          </p:cNvSpPr>
          <p:nvPr>
            <p:ph type="body" idx="1"/>
          </p:nvPr>
        </p:nvSpPr>
        <p:spPr/>
        <p:txBody>
          <a:bodyPr/>
          <a:lstStyle/>
          <a:p>
            <a:endParaRPr lang="en-US"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a:t>
            </a:r>
            <a:r>
              <a:rPr kumimoji="0" lang="en-US" sz="1200" b="0" i="0" u="none" strike="noStrike" cap="none" normalizeH="0" baseline="0" smtClean="0">
                <a:ln>
                  <a:noFill/>
                </a:ln>
                <a:solidFill>
                  <a:schemeClr val="tx1"/>
                </a:solidFill>
                <a:effectLst/>
                <a:latin typeface="Times New Roman" pitchFamily="18" charset="0"/>
              </a:rPr>
              <a:t>slide </a:t>
            </a:r>
            <a:r>
              <a:rPr kumimoji="0" lang="en-US" sz="1200" b="0" i="0" u="none" strike="noStrike" cap="none" normalizeH="0" baseline="0" smtClean="0">
                <a:ln>
                  <a:noFill/>
                </a:ln>
                <a:solidFill>
                  <a:schemeClr val="tx1"/>
                </a:solidFill>
                <a:effectLst/>
                <a:latin typeface="Times New Roman" pitchFamily="18" charset="0"/>
              </a:rPr>
              <a:t>24/46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181101DF-3CCF-4DBE-9F6F-C2C8287AACB7}" type="slidenum">
              <a:rPr lang="en-US" smtClean="0"/>
              <a:pPr>
                <a:defRPr/>
              </a:pPr>
              <a:t>53</a:t>
            </a:fld>
            <a:endParaRPr lang="en-US"/>
          </a:p>
        </p:txBody>
      </p:sp>
    </p:spTree>
    <p:extLst>
      <p:ext uri="{BB962C8B-B14F-4D97-AF65-F5344CB8AC3E}">
        <p14:creationId xmlns:p14="http://schemas.microsoft.com/office/powerpoint/2010/main" val="3360266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AAE9C2-8BFE-4FF4-B814-B084E1B34565}"/>
              </a:ext>
            </a:extLst>
          </p:cNvPr>
          <p:cNvSpPr>
            <a:spLocks noGrp="1"/>
          </p:cNvSpPr>
          <p:nvPr>
            <p:ph type="title"/>
          </p:nvPr>
        </p:nvSpPr>
        <p:spPr/>
        <p:txBody>
          <a:bodyPr/>
          <a:lstStyle/>
          <a:p>
            <a:r>
              <a:rPr lang="en-US" sz="1800" dirty="0"/>
              <a:t>802.1CBcv</a:t>
            </a:r>
          </a:p>
        </p:txBody>
      </p:sp>
      <p:sp>
        <p:nvSpPr>
          <p:cNvPr id="4" name="Date Placeholder 3">
            <a:extLst>
              <a:ext uri="{FF2B5EF4-FFF2-40B4-BE49-F238E27FC236}">
                <a16:creationId xmlns:a16="http://schemas.microsoft.com/office/drawing/2014/main" xmlns="" id="{EF9C497B-8DAF-4499-8DD6-7E4AC079D945}"/>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FDA624ED-1656-4580-A0C5-31042FF8D4B2}"/>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21562142-8025-478A-BFC3-B87F5A8CF672}"/>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7" name="Rectangle 1">
            <a:extLst>
              <a:ext uri="{FF2B5EF4-FFF2-40B4-BE49-F238E27FC236}">
                <a16:creationId xmlns:a16="http://schemas.microsoft.com/office/drawing/2014/main" xmlns="" id="{BBB2C5A1-EC10-4D48-A2CD-E41F22837F97}"/>
              </a:ext>
            </a:extLst>
          </p:cNvPr>
          <p:cNvSpPr>
            <a:spLocks noGrp="1" noChangeArrowheads="1"/>
          </p:cNvSpPr>
          <p:nvPr>
            <p:ph idx="1"/>
          </p:nvPr>
        </p:nvSpPr>
        <p:spPr bwMode="auto">
          <a:xfrm>
            <a:off x="685802" y="1770504"/>
            <a:ext cx="7770813" cy="523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indent="0" defTabSz="685800">
              <a:spcBef>
                <a:spcPct val="0"/>
              </a:spcBef>
            </a:pPr>
            <a:r>
              <a:rPr lang="en-US" altLang="en-US" b="0" dirty="0">
                <a:solidFill>
                  <a:schemeClr val="tx1"/>
                </a:solidFill>
                <a:latin typeface="Arial" panose="020B0604020202020204" pitchFamily="34" charset="0"/>
              </a:rPr>
              <a:t>P802.1CBcv - Amendment: Information Model, YANG Data Model and Management Information Base Module response to comments:</a:t>
            </a:r>
            <a:br>
              <a:rPr lang="en-US" altLang="en-US" b="0" dirty="0">
                <a:solidFill>
                  <a:schemeClr val="tx1"/>
                </a:solidFill>
                <a:latin typeface="Arial" panose="020B0604020202020204" pitchFamily="34" charset="0"/>
              </a:rPr>
            </a:br>
            <a:r>
              <a:rPr lang="en-US" altLang="en-US" b="0" dirty="0">
                <a:solidFill>
                  <a:schemeClr val="tx1"/>
                </a:solidFill>
                <a:latin typeface="Arial" panose="020B0604020202020204" pitchFamily="34" charset="0"/>
                <a:hlinkClick r:id="rId2"/>
              </a:rPr>
              <a:t>http://ieee802.org/1/files/public/docs2018/cv-PAR-CSD-comments-0318-v01.pdf</a:t>
            </a:r>
            <a:r>
              <a:rPr lang="en-US" altLang="en-US" b="0" dirty="0">
                <a:solidFill>
                  <a:schemeClr val="tx1"/>
                </a:solidFill>
                <a:latin typeface="Arial" panose="020B0604020202020204" pitchFamily="34" charset="0"/>
              </a:rPr>
              <a:t/>
            </a:r>
            <a:br>
              <a:rPr lang="en-US" altLang="en-US" b="0" dirty="0">
                <a:solidFill>
                  <a:schemeClr val="tx1"/>
                </a:solidFill>
                <a:latin typeface="Arial" panose="020B0604020202020204" pitchFamily="34" charset="0"/>
              </a:rPr>
            </a:br>
            <a:r>
              <a:rPr lang="en-US" altLang="en-US" b="0" dirty="0">
                <a:solidFill>
                  <a:schemeClr val="tx1"/>
                </a:solidFill>
                <a:latin typeface="Arial" panose="020B0604020202020204" pitchFamily="34" charset="0"/>
              </a:rPr>
              <a:t>updated PAR:</a:t>
            </a:r>
            <a:br>
              <a:rPr lang="en-US" altLang="en-US" b="0" dirty="0">
                <a:solidFill>
                  <a:schemeClr val="tx1"/>
                </a:solidFill>
                <a:latin typeface="Arial" panose="020B0604020202020204" pitchFamily="34" charset="0"/>
              </a:rPr>
            </a:br>
            <a:r>
              <a:rPr lang="en-US" altLang="en-US" b="0" dirty="0">
                <a:solidFill>
                  <a:schemeClr val="tx1"/>
                </a:solidFill>
                <a:latin typeface="Arial" panose="020B0604020202020204" pitchFamily="34" charset="0"/>
                <a:hlinkClick r:id="rId3"/>
              </a:rPr>
              <a:t>http://www.ieee802.org/1/files/public/docs2018/cv-PAR-0318-v01.pdf</a:t>
            </a:r>
            <a:r>
              <a:rPr lang="en-US" altLang="en-US" b="0" dirty="0">
                <a:solidFill>
                  <a:schemeClr val="tx1"/>
                </a:solidFill>
                <a:latin typeface="Arial" panose="020B0604020202020204" pitchFamily="34" charset="0"/>
              </a:rPr>
              <a:t/>
            </a:r>
            <a:br>
              <a:rPr lang="en-US" altLang="en-US" b="0" dirty="0">
                <a:solidFill>
                  <a:schemeClr val="tx1"/>
                </a:solidFill>
                <a:latin typeface="Arial" panose="020B0604020202020204" pitchFamily="34" charset="0"/>
              </a:rPr>
            </a:br>
            <a:r>
              <a:rPr lang="en-US" altLang="en-US" b="0" dirty="0">
                <a:solidFill>
                  <a:schemeClr val="tx1"/>
                </a:solidFill>
                <a:latin typeface="Arial" panose="020B0604020202020204" pitchFamily="34" charset="0"/>
              </a:rPr>
              <a:t>updated CSD:</a:t>
            </a:r>
            <a:br>
              <a:rPr lang="en-US" altLang="en-US" b="0" dirty="0">
                <a:solidFill>
                  <a:schemeClr val="tx1"/>
                </a:solidFill>
                <a:latin typeface="Arial" panose="020B0604020202020204" pitchFamily="34" charset="0"/>
              </a:rPr>
            </a:br>
            <a:r>
              <a:rPr lang="en-US" altLang="en-US" b="0" dirty="0">
                <a:solidFill>
                  <a:schemeClr val="tx1"/>
                </a:solidFill>
                <a:latin typeface="Arial" panose="020B0604020202020204" pitchFamily="34" charset="0"/>
                <a:hlinkClick r:id="rId4"/>
              </a:rPr>
              <a:t>http://www.ieee802.org/1/files/public/docs2018/cv-CSD-0318-v01.pdf</a:t>
            </a:r>
            <a:r>
              <a:rPr kumimoji="0" lang="en-US" altLang="en-US" b="0" i="0" u="none" strike="noStrike" cap="none" normalizeH="0" baseline="0" dirty="0">
                <a:ln>
                  <a:noFill/>
                </a:ln>
                <a:solidFill>
                  <a:schemeClr val="tx1"/>
                </a:solidFill>
                <a:effectLst/>
                <a:latin typeface="Arial" panose="020B0604020202020204" pitchFamily="34" charset="0"/>
              </a:rPr>
              <a:t/>
            </a:r>
            <a:br>
              <a:rPr kumimoji="0" lang="en-US" altLang="en-US" b="0" i="0" u="none" strike="noStrike" cap="none" normalizeH="0" baseline="0" dirty="0">
                <a:ln>
                  <a:noFill/>
                </a:ln>
                <a:solidFill>
                  <a:schemeClr val="tx1"/>
                </a:solidFill>
                <a:effectLst/>
                <a:latin typeface="Arial" panose="020B0604020202020204" pitchFamily="34" charset="0"/>
              </a:rPr>
            </a:br>
            <a:r>
              <a:rPr kumimoji="0" lang="en-US" altLang="en-US" b="0" i="0" u="none" strike="noStrike" cap="none" normalizeH="0" baseline="0" dirty="0">
                <a:ln>
                  <a:noFill/>
                </a:ln>
                <a:solidFill>
                  <a:schemeClr val="tx1"/>
                </a:solidFill>
                <a:effectLst/>
                <a:latin typeface="Arial" panose="020B0604020202020204" pitchFamily="34" charset="0"/>
              </a:rPr>
              <a:t/>
            </a:r>
            <a:br>
              <a:rPr kumimoji="0" lang="en-US" altLang="en-US" b="0" i="0" u="none" strike="noStrike" cap="none" normalizeH="0" baseline="0" dirty="0">
                <a:ln>
                  <a:noFill/>
                </a:ln>
                <a:solidFill>
                  <a:schemeClr val="tx1"/>
                </a:solidFill>
                <a:effectLst/>
                <a:latin typeface="Arial" panose="020B0604020202020204" pitchFamily="34" charset="0"/>
              </a:rPr>
            </a:br>
            <a:r>
              <a:rPr kumimoji="0" lang="en-US" altLang="en-US" b="0" i="0" u="none" strike="noStrike" cap="none" normalizeH="0" baseline="0" dirty="0">
                <a:ln>
                  <a:noFill/>
                </a:ln>
                <a:solidFill>
                  <a:schemeClr val="tx1"/>
                </a:solidFill>
                <a:effectLst/>
                <a:latin typeface="Arial" panose="020B0604020202020204" pitchFamily="34" charset="0"/>
              </a:rPr>
              <a:t/>
            </a:r>
            <a:br>
              <a:rPr kumimoji="0" lang="en-US" altLang="en-US" b="0" i="0" u="none" strike="noStrike" cap="none" normalizeH="0" baseline="0" dirty="0">
                <a:ln>
                  <a:noFill/>
                </a:ln>
                <a:solidFill>
                  <a:schemeClr val="tx1"/>
                </a:solidFill>
                <a:effectLst/>
                <a:latin typeface="Arial" panose="020B0604020202020204" pitchFamily="34" charset="0"/>
              </a:rPr>
            </a:b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a:t>
            </a:r>
            <a:r>
              <a:rPr kumimoji="0" lang="en-US" sz="1200" b="0" i="0" u="none" strike="noStrike" cap="none" normalizeH="0" baseline="0" smtClean="0">
                <a:ln>
                  <a:noFill/>
                </a:ln>
                <a:solidFill>
                  <a:schemeClr val="tx1"/>
                </a:solidFill>
                <a:effectLst/>
                <a:latin typeface="Times New Roman" pitchFamily="18" charset="0"/>
              </a:rPr>
              <a:t>slide </a:t>
            </a:r>
            <a:r>
              <a:rPr kumimoji="0" lang="en-US" sz="1200" b="0" i="0" u="none" strike="noStrike" cap="none" normalizeH="0" baseline="0" smtClean="0">
                <a:ln>
                  <a:noFill/>
                </a:ln>
                <a:solidFill>
                  <a:schemeClr val="tx1"/>
                </a:solidFill>
                <a:effectLst/>
                <a:latin typeface="Times New Roman" pitchFamily="18" charset="0"/>
              </a:rPr>
              <a:t>25/46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658332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5FFB90-782A-4079-A603-1EA4720CAF13}"/>
              </a:ext>
            </a:extLst>
          </p:cNvPr>
          <p:cNvSpPr>
            <a:spLocks noGrp="1"/>
          </p:cNvSpPr>
          <p:nvPr>
            <p:ph type="title"/>
          </p:nvPr>
        </p:nvSpPr>
        <p:spPr/>
        <p:txBody>
          <a:bodyPr/>
          <a:lstStyle/>
          <a:p>
            <a:r>
              <a:rPr lang="en-US" dirty="0"/>
              <a:t>802.1DC </a:t>
            </a:r>
          </a:p>
        </p:txBody>
      </p:sp>
      <p:sp>
        <p:nvSpPr>
          <p:cNvPr id="3" name="Content Placeholder 2">
            <a:extLst>
              <a:ext uri="{FF2B5EF4-FFF2-40B4-BE49-F238E27FC236}">
                <a16:creationId xmlns:a16="http://schemas.microsoft.com/office/drawing/2014/main" xmlns="" id="{AE53DAD6-4CD2-4296-AE53-F565485434BC}"/>
              </a:ext>
            </a:extLst>
          </p:cNvPr>
          <p:cNvSpPr>
            <a:spLocks noGrp="1"/>
          </p:cNvSpPr>
          <p:nvPr>
            <p:ph idx="1"/>
          </p:nvPr>
        </p:nvSpPr>
        <p:spPr/>
        <p:txBody>
          <a:bodyPr/>
          <a:lstStyle/>
          <a:p>
            <a:r>
              <a:rPr lang="en-US" altLang="en-US" b="0" dirty="0">
                <a:solidFill>
                  <a:schemeClr val="tx1"/>
                </a:solidFill>
                <a:latin typeface="Arial" panose="020B0604020202020204" pitchFamily="34" charset="0"/>
              </a:rPr>
              <a:t>802.1DC - Standard for Quality of Service Provision by Network Systems response to comments:</a:t>
            </a:r>
            <a:br>
              <a:rPr lang="en-US" altLang="en-US" b="0" dirty="0">
                <a:solidFill>
                  <a:schemeClr val="tx1"/>
                </a:solidFill>
                <a:latin typeface="Arial" panose="020B0604020202020204" pitchFamily="34" charset="0"/>
              </a:rPr>
            </a:br>
            <a:r>
              <a:rPr lang="en-US" altLang="en-US" b="0" dirty="0">
                <a:solidFill>
                  <a:schemeClr val="tx1"/>
                </a:solidFill>
                <a:latin typeface="Arial" panose="020B0604020202020204" pitchFamily="34" charset="0"/>
                <a:hlinkClick r:id="rId2"/>
              </a:rPr>
              <a:t>http://ieee802.org/1/files/public/docs2018/dc-PAR-CSD-comments-0318-v01.pdf</a:t>
            </a:r>
            <a:r>
              <a:rPr lang="en-US" altLang="en-US" b="0" dirty="0">
                <a:solidFill>
                  <a:schemeClr val="tx1"/>
                </a:solidFill>
                <a:latin typeface="Arial" panose="020B0604020202020204" pitchFamily="34" charset="0"/>
              </a:rPr>
              <a:t/>
            </a:r>
            <a:br>
              <a:rPr lang="en-US" altLang="en-US" b="0" dirty="0">
                <a:solidFill>
                  <a:schemeClr val="tx1"/>
                </a:solidFill>
                <a:latin typeface="Arial" panose="020B0604020202020204" pitchFamily="34" charset="0"/>
              </a:rPr>
            </a:br>
            <a:r>
              <a:rPr lang="en-US" altLang="en-US" b="0" dirty="0">
                <a:solidFill>
                  <a:schemeClr val="tx1"/>
                </a:solidFill>
                <a:latin typeface="Arial" panose="020B0604020202020204" pitchFamily="34" charset="0"/>
              </a:rPr>
              <a:t>updated PAR:</a:t>
            </a:r>
            <a:br>
              <a:rPr lang="en-US" altLang="en-US" b="0" dirty="0">
                <a:solidFill>
                  <a:schemeClr val="tx1"/>
                </a:solidFill>
                <a:latin typeface="Arial" panose="020B0604020202020204" pitchFamily="34" charset="0"/>
              </a:rPr>
            </a:br>
            <a:r>
              <a:rPr lang="en-US" altLang="en-US" b="0" dirty="0">
                <a:solidFill>
                  <a:schemeClr val="tx1"/>
                </a:solidFill>
                <a:latin typeface="Arial" panose="020B0604020202020204" pitchFamily="34" charset="0"/>
                <a:hlinkClick r:id="rId3"/>
              </a:rPr>
              <a:t>http://www.ieee802.org/1/files/public/docs2018/dc-PAR-0318-v01.pdf</a:t>
            </a:r>
            <a:r>
              <a:rPr lang="en-US" altLang="en-US" b="0" dirty="0">
                <a:solidFill>
                  <a:schemeClr val="tx1"/>
                </a:solidFill>
                <a:latin typeface="Arial" panose="020B0604020202020204" pitchFamily="34" charset="0"/>
              </a:rPr>
              <a:t/>
            </a:r>
            <a:br>
              <a:rPr lang="en-US" altLang="en-US" b="0" dirty="0">
                <a:solidFill>
                  <a:schemeClr val="tx1"/>
                </a:solidFill>
                <a:latin typeface="Arial" panose="020B0604020202020204" pitchFamily="34" charset="0"/>
              </a:rPr>
            </a:br>
            <a:r>
              <a:rPr lang="en-US" altLang="en-US" b="0" dirty="0">
                <a:solidFill>
                  <a:schemeClr val="tx1"/>
                </a:solidFill>
                <a:latin typeface="Arial" panose="020B0604020202020204" pitchFamily="34" charset="0"/>
              </a:rPr>
              <a:t>updated CSD:</a:t>
            </a:r>
            <a:br>
              <a:rPr lang="en-US" altLang="en-US" b="0" dirty="0">
                <a:solidFill>
                  <a:schemeClr val="tx1"/>
                </a:solidFill>
                <a:latin typeface="Arial" panose="020B0604020202020204" pitchFamily="34" charset="0"/>
              </a:rPr>
            </a:br>
            <a:r>
              <a:rPr lang="en-US" altLang="en-US" b="0" dirty="0">
                <a:solidFill>
                  <a:schemeClr val="tx1"/>
                </a:solidFill>
                <a:latin typeface="Arial" panose="020B0604020202020204" pitchFamily="34" charset="0"/>
                <a:hlinkClick r:id="rId4"/>
              </a:rPr>
              <a:t>http://www.ieee802.org/1/files/public/docs2018/dc-CSD-0318-v01.pdf</a:t>
            </a:r>
            <a:r>
              <a:rPr lang="en-US" altLang="en-US" b="0" dirty="0">
                <a:solidFill>
                  <a:schemeClr val="tx1"/>
                </a:solidFill>
                <a:latin typeface="Arial" panose="020B0604020202020204" pitchFamily="34" charset="0"/>
              </a:rPr>
              <a:t/>
            </a:r>
            <a:br>
              <a:rPr lang="en-US" altLang="en-US" b="0" dirty="0">
                <a:solidFill>
                  <a:schemeClr val="tx1"/>
                </a:solidFill>
                <a:latin typeface="Arial" panose="020B0604020202020204" pitchFamily="34" charset="0"/>
              </a:rPr>
            </a:br>
            <a:endParaRPr lang="en-US" dirty="0"/>
          </a:p>
        </p:txBody>
      </p:sp>
      <p:sp>
        <p:nvSpPr>
          <p:cNvPr id="4" name="Date Placeholder 3">
            <a:extLst>
              <a:ext uri="{FF2B5EF4-FFF2-40B4-BE49-F238E27FC236}">
                <a16:creationId xmlns:a16="http://schemas.microsoft.com/office/drawing/2014/main" xmlns="" id="{F3D39F8E-A0FE-46D6-BD8D-01771F1ED3B7}"/>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880DAF6D-A1EF-406F-878A-4E798D72511F}"/>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E23DAEFF-01C1-464B-8F4B-CAEED4DA59A8}"/>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a:t>
            </a:r>
            <a:r>
              <a:rPr kumimoji="0" lang="en-US" sz="1200" b="0" i="0" u="none" strike="noStrike" cap="none" normalizeH="0" baseline="0" smtClean="0">
                <a:ln>
                  <a:noFill/>
                </a:ln>
                <a:solidFill>
                  <a:schemeClr val="tx1"/>
                </a:solidFill>
                <a:effectLst/>
                <a:latin typeface="Times New Roman" pitchFamily="18" charset="0"/>
              </a:rPr>
              <a:t>slide </a:t>
            </a:r>
            <a:r>
              <a:rPr kumimoji="0" lang="en-US" sz="1200" b="0" i="0" u="none" strike="noStrike" cap="none" normalizeH="0" baseline="0" smtClean="0">
                <a:ln>
                  <a:noFill/>
                </a:ln>
                <a:solidFill>
                  <a:schemeClr val="tx1"/>
                </a:solidFill>
                <a:effectLst/>
                <a:latin typeface="Times New Roman" pitchFamily="18" charset="0"/>
              </a:rPr>
              <a:t>26/46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4556066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0ED670-FDBF-4BE9-807B-12D3B358B014}"/>
              </a:ext>
            </a:extLst>
          </p:cNvPr>
          <p:cNvSpPr>
            <a:spLocks noGrp="1"/>
          </p:cNvSpPr>
          <p:nvPr>
            <p:ph type="title"/>
          </p:nvPr>
        </p:nvSpPr>
        <p:spPr/>
        <p:txBody>
          <a:bodyPr/>
          <a:lstStyle/>
          <a:p>
            <a:r>
              <a:rPr lang="en-US" dirty="0"/>
              <a:t>802.1CBdb</a:t>
            </a:r>
          </a:p>
        </p:txBody>
      </p:sp>
      <p:sp>
        <p:nvSpPr>
          <p:cNvPr id="3" name="Content Placeholder 2">
            <a:extLst>
              <a:ext uri="{FF2B5EF4-FFF2-40B4-BE49-F238E27FC236}">
                <a16:creationId xmlns:a16="http://schemas.microsoft.com/office/drawing/2014/main" xmlns="" id="{3B1CB554-6F9A-4E72-8F56-2DDD6B300140}"/>
              </a:ext>
            </a:extLst>
          </p:cNvPr>
          <p:cNvSpPr>
            <a:spLocks noGrp="1"/>
          </p:cNvSpPr>
          <p:nvPr>
            <p:ph idx="1"/>
          </p:nvPr>
        </p:nvSpPr>
        <p:spPr/>
        <p:txBody>
          <a:bodyPr/>
          <a:lstStyle/>
          <a:p>
            <a:r>
              <a:rPr lang="en-US" altLang="en-US" b="0" dirty="0">
                <a:solidFill>
                  <a:schemeClr val="tx1"/>
                </a:solidFill>
                <a:latin typeface="Arial" panose="020B0604020202020204" pitchFamily="34" charset="0"/>
              </a:rPr>
              <a:t>802.1CBdb -  Amendment: Extended Stream Identification Functions response to comments:</a:t>
            </a:r>
            <a:br>
              <a:rPr lang="en-US" altLang="en-US" b="0" dirty="0">
                <a:solidFill>
                  <a:schemeClr val="tx1"/>
                </a:solidFill>
                <a:latin typeface="Arial" panose="020B0604020202020204" pitchFamily="34" charset="0"/>
              </a:rPr>
            </a:br>
            <a:r>
              <a:rPr lang="en-US" altLang="en-US" b="0" dirty="0">
                <a:solidFill>
                  <a:schemeClr val="tx1"/>
                </a:solidFill>
                <a:latin typeface="Arial" panose="020B0604020202020204" pitchFamily="34" charset="0"/>
                <a:hlinkClick r:id="rId2"/>
              </a:rPr>
              <a:t>http://ieee802.org/1/files/public/docs2018/db-PAR-CSD-comments-0318-v01.pdf</a:t>
            </a:r>
            <a:endParaRPr lang="en-US" altLang="en-US" b="0" dirty="0">
              <a:solidFill>
                <a:schemeClr val="tx1"/>
              </a:solidFill>
              <a:latin typeface="Arial" panose="020B0604020202020204" pitchFamily="34" charset="0"/>
            </a:endParaRPr>
          </a:p>
          <a:p>
            <a:r>
              <a:rPr lang="en-US" altLang="en-US" b="0" dirty="0">
                <a:solidFill>
                  <a:schemeClr val="tx1"/>
                </a:solidFill>
                <a:latin typeface="Arial" panose="020B0604020202020204" pitchFamily="34" charset="0"/>
              </a:rPr>
              <a:t/>
            </a:r>
            <a:br>
              <a:rPr lang="en-US" altLang="en-US" b="0" dirty="0">
                <a:solidFill>
                  <a:schemeClr val="tx1"/>
                </a:solidFill>
                <a:latin typeface="Arial" panose="020B0604020202020204" pitchFamily="34" charset="0"/>
              </a:rPr>
            </a:br>
            <a:r>
              <a:rPr lang="en-US" altLang="en-US" b="0" dirty="0">
                <a:solidFill>
                  <a:schemeClr val="tx1"/>
                </a:solidFill>
                <a:latin typeface="Arial" panose="020B0604020202020204" pitchFamily="34" charset="0"/>
              </a:rPr>
              <a:t>updated PAR:</a:t>
            </a:r>
            <a:br>
              <a:rPr lang="en-US" altLang="en-US" b="0" dirty="0">
                <a:solidFill>
                  <a:schemeClr val="tx1"/>
                </a:solidFill>
                <a:latin typeface="Arial" panose="020B0604020202020204" pitchFamily="34" charset="0"/>
              </a:rPr>
            </a:br>
            <a:r>
              <a:rPr lang="en-US" altLang="en-US" b="0" dirty="0">
                <a:solidFill>
                  <a:schemeClr val="tx1"/>
                </a:solidFill>
                <a:latin typeface="Arial" panose="020B0604020202020204" pitchFamily="34" charset="0"/>
                <a:hlinkClick r:id="rId3"/>
              </a:rPr>
              <a:t>http://www.ieee802.org/1/files/public/docs2018/db-PAR-0318-v01.pdf</a:t>
            </a:r>
            <a:r>
              <a:rPr lang="en-US" altLang="en-US" b="0" dirty="0">
                <a:solidFill>
                  <a:schemeClr val="tx1"/>
                </a:solidFill>
                <a:latin typeface="Arial" panose="020B0604020202020204" pitchFamily="34" charset="0"/>
              </a:rPr>
              <a:t/>
            </a:r>
            <a:br>
              <a:rPr lang="en-US" altLang="en-US" b="0" dirty="0">
                <a:solidFill>
                  <a:schemeClr val="tx1"/>
                </a:solidFill>
                <a:latin typeface="Arial" panose="020B0604020202020204" pitchFamily="34" charset="0"/>
              </a:rPr>
            </a:br>
            <a:endParaRPr lang="en-US" altLang="en-US" b="0" dirty="0">
              <a:solidFill>
                <a:schemeClr val="tx1"/>
              </a:solidFill>
              <a:latin typeface="Arial" panose="020B0604020202020204" pitchFamily="34" charset="0"/>
            </a:endParaRPr>
          </a:p>
          <a:p>
            <a:r>
              <a:rPr lang="en-US" altLang="en-US" b="0" dirty="0">
                <a:solidFill>
                  <a:schemeClr val="tx1"/>
                </a:solidFill>
                <a:latin typeface="Arial" panose="020B0604020202020204" pitchFamily="34" charset="0"/>
              </a:rPr>
              <a:t>	CSD: </a:t>
            </a:r>
            <a:r>
              <a:rPr lang="en-US" altLang="en-US" b="0" dirty="0">
                <a:solidFill>
                  <a:schemeClr val="tx1"/>
                </a:solidFill>
                <a:latin typeface="Arial" panose="020B0604020202020204" pitchFamily="34" charset="0"/>
                <a:hlinkClick r:id="rId4"/>
              </a:rPr>
              <a:t>http://www.ieee802.org/1/files/public/docs2018/db-CSD-0318-v01.pdf</a:t>
            </a:r>
            <a:r>
              <a:rPr lang="en-US" altLang="en-US" b="0" dirty="0">
                <a:solidFill>
                  <a:schemeClr val="tx1"/>
                </a:solidFill>
                <a:latin typeface="Arial" panose="020B0604020202020204" pitchFamily="34" charset="0"/>
              </a:rPr>
              <a:t/>
            </a:r>
            <a:br>
              <a:rPr lang="en-US" altLang="en-US" b="0" dirty="0">
                <a:solidFill>
                  <a:schemeClr val="tx1"/>
                </a:solidFill>
                <a:latin typeface="Arial" panose="020B0604020202020204" pitchFamily="34" charset="0"/>
              </a:rPr>
            </a:br>
            <a:endParaRPr lang="en-US" altLang="en-US" b="0" dirty="0">
              <a:solidFill>
                <a:schemeClr val="tx1"/>
              </a:solidFill>
              <a:latin typeface="Arial" panose="020B0604020202020204" pitchFamily="34" charset="0"/>
            </a:endParaRPr>
          </a:p>
        </p:txBody>
      </p:sp>
      <p:sp>
        <p:nvSpPr>
          <p:cNvPr id="4" name="Date Placeholder 3">
            <a:extLst>
              <a:ext uri="{FF2B5EF4-FFF2-40B4-BE49-F238E27FC236}">
                <a16:creationId xmlns:a16="http://schemas.microsoft.com/office/drawing/2014/main" xmlns="" id="{90604A9A-EAAE-4110-9C68-CBAC2E140FCF}"/>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AE8AD8C6-5744-4531-B02E-2C419F6BEFC2}"/>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1F8C419A-2736-4DF8-9CA0-8478274D8E24}"/>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a:t>
            </a:r>
            <a:r>
              <a:rPr kumimoji="0" lang="en-US" sz="1200" b="0" i="0" u="none" strike="noStrike" cap="none" normalizeH="0" baseline="0" smtClean="0">
                <a:ln>
                  <a:noFill/>
                </a:ln>
                <a:solidFill>
                  <a:schemeClr val="tx1"/>
                </a:solidFill>
                <a:effectLst/>
                <a:latin typeface="Times New Roman" pitchFamily="18" charset="0"/>
              </a:rPr>
              <a:t>slide </a:t>
            </a:r>
            <a:r>
              <a:rPr kumimoji="0" lang="en-US" sz="1200" b="0" i="0" u="none" strike="noStrike" cap="none" normalizeH="0" baseline="0" smtClean="0">
                <a:ln>
                  <a:noFill/>
                </a:ln>
                <a:solidFill>
                  <a:schemeClr val="tx1"/>
                </a:solidFill>
                <a:effectLst/>
                <a:latin typeface="Times New Roman" pitchFamily="18" charset="0"/>
              </a:rPr>
              <a:t>27/46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904112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BBD298-2718-44DB-AD4B-FDAC9145C215}"/>
              </a:ext>
            </a:extLst>
          </p:cNvPr>
          <p:cNvSpPr>
            <a:spLocks noGrp="1"/>
          </p:cNvSpPr>
          <p:nvPr>
            <p:ph type="title"/>
          </p:nvPr>
        </p:nvSpPr>
        <p:spPr/>
        <p:txBody>
          <a:bodyPr/>
          <a:lstStyle/>
          <a:p>
            <a:r>
              <a:rPr lang="en-US" dirty="0"/>
              <a:t>P802.1Qcz </a:t>
            </a:r>
          </a:p>
        </p:txBody>
      </p:sp>
      <p:sp>
        <p:nvSpPr>
          <p:cNvPr id="4" name="Date Placeholder 3">
            <a:extLst>
              <a:ext uri="{FF2B5EF4-FFF2-40B4-BE49-F238E27FC236}">
                <a16:creationId xmlns:a16="http://schemas.microsoft.com/office/drawing/2014/main" xmlns="" id="{38DB58B0-8BA0-4E94-92EF-A09817BCB562}"/>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53891FC6-A8AE-4E41-BCD5-59D7C520A588}"/>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88E066FF-DD10-4F91-B88F-608D9F3471A9}"/>
              </a:ext>
            </a:extLst>
          </p:cNvPr>
          <p:cNvSpPr>
            <a:spLocks noGrp="1"/>
          </p:cNvSpPr>
          <p:nvPr>
            <p:ph type="sldNum" idx="12"/>
          </p:nvPr>
        </p:nvSpPr>
        <p:spPr/>
        <p:txBody>
          <a:bodyPr/>
          <a:lstStyle/>
          <a:p>
            <a:r>
              <a:rPr lang="en-GB"/>
              <a:t>Slide </a:t>
            </a:r>
            <a:fld id="{440F5867-744E-4AA6-B0ED-4C44D2DFBB7B}" type="slidenum">
              <a:rPr lang="en-GB" smtClean="0"/>
              <a:pPr/>
              <a:t>57</a:t>
            </a:fld>
            <a:endParaRPr lang="en-GB" dirty="0"/>
          </a:p>
        </p:txBody>
      </p:sp>
      <p:sp>
        <p:nvSpPr>
          <p:cNvPr id="7" name="Rectangle 1">
            <a:extLst>
              <a:ext uri="{FF2B5EF4-FFF2-40B4-BE49-F238E27FC236}">
                <a16:creationId xmlns:a16="http://schemas.microsoft.com/office/drawing/2014/main" xmlns="" id="{049EBDF9-1516-4E0E-9B21-142C3A100307}"/>
              </a:ext>
            </a:extLst>
          </p:cNvPr>
          <p:cNvSpPr>
            <a:spLocks noGrp="1" noChangeArrowheads="1"/>
          </p:cNvSpPr>
          <p:nvPr>
            <p:ph idx="1"/>
          </p:nvPr>
        </p:nvSpPr>
        <p:spPr bwMode="auto">
          <a:xfrm>
            <a:off x="514350" y="2397331"/>
            <a:ext cx="7996420" cy="297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350" b="0">
                <a:latin typeface="Arial" panose="020B0604020202020204" pitchFamily="34" charset="0"/>
              </a:rPr>
              <a:t>Colleagues,</a:t>
            </a:r>
          </a:p>
          <a:p>
            <a:pPr marL="0" indent="0" defTabSz="685800">
              <a:spcBef>
                <a:spcPct val="0"/>
              </a:spcBef>
              <a:buNone/>
            </a:pPr>
            <a:r>
              <a:rPr lang="en-US" altLang="en-US" sz="1350" b="0">
                <a:latin typeface="Arial" panose="020B0604020202020204" pitchFamily="34" charset="0"/>
              </a:rPr>
              <a:t> </a:t>
            </a:r>
          </a:p>
          <a:p>
            <a:pPr marL="0" indent="0" defTabSz="685800">
              <a:spcBef>
                <a:spcPct val="0"/>
              </a:spcBef>
              <a:buNone/>
            </a:pPr>
            <a:r>
              <a:rPr lang="en-US" altLang="en-US" sz="1350" b="0">
                <a:latin typeface="Arial" panose="020B0604020202020204" pitchFamily="34" charset="0"/>
              </a:rPr>
              <a:t>The P802.1Qcz PAR and CSD have been updated based on the comments received</a:t>
            </a:r>
          </a:p>
          <a:p>
            <a:pPr marL="0" indent="0" defTabSz="685800">
              <a:spcBef>
                <a:spcPct val="0"/>
              </a:spcBef>
              <a:buNone/>
            </a:pPr>
            <a:r>
              <a:rPr lang="en-US" altLang="en-US" sz="1350" b="0">
                <a:latin typeface="Arial" panose="020B0604020202020204" pitchFamily="34" charset="0"/>
              </a:rPr>
              <a:t> </a:t>
            </a:r>
          </a:p>
          <a:p>
            <a:pPr marL="0" indent="0" defTabSz="685800">
              <a:spcBef>
                <a:spcPct val="0"/>
              </a:spcBef>
              <a:buNone/>
            </a:pPr>
            <a:r>
              <a:rPr lang="en-US" altLang="en-US" sz="1350" b="0">
                <a:latin typeface="Arial" panose="020B0604020202020204" pitchFamily="34" charset="0"/>
              </a:rPr>
              <a:t>comment responses:</a:t>
            </a:r>
          </a:p>
          <a:p>
            <a:pPr marL="0" indent="0" defTabSz="685800">
              <a:spcBef>
                <a:spcPct val="0"/>
              </a:spcBef>
              <a:buNone/>
            </a:pPr>
            <a:r>
              <a:rPr lang="en-US" altLang="en-US" sz="1350" b="0">
                <a:latin typeface="Arial" panose="020B0604020202020204" pitchFamily="34" charset="0"/>
                <a:hlinkClick r:id="rId2"/>
              </a:rPr>
              <a:t>http://www.ieee802.org/1/files/public/docs2018/cz-congdon-PAR-CSD-comment-response-0318-v1.pdf</a:t>
            </a:r>
            <a:endParaRPr lang="en-US" altLang="en-US" sz="1350" b="0">
              <a:latin typeface="Arial" panose="020B0604020202020204" pitchFamily="34" charset="0"/>
            </a:endParaRPr>
          </a:p>
          <a:p>
            <a:pPr marL="0" indent="0" defTabSz="685800">
              <a:spcBef>
                <a:spcPct val="0"/>
              </a:spcBef>
              <a:buNone/>
            </a:pPr>
            <a:r>
              <a:rPr lang="en-US" altLang="en-US" sz="1350" b="0">
                <a:latin typeface="Arial" panose="020B0604020202020204" pitchFamily="34" charset="0"/>
              </a:rPr>
              <a:t> </a:t>
            </a:r>
          </a:p>
          <a:p>
            <a:pPr marL="0" indent="0" defTabSz="685800">
              <a:spcBef>
                <a:spcPct val="0"/>
              </a:spcBef>
              <a:buNone/>
            </a:pPr>
            <a:r>
              <a:rPr lang="en-US" altLang="en-US" sz="1350" b="0">
                <a:latin typeface="Arial" panose="020B0604020202020204" pitchFamily="34" charset="0"/>
              </a:rPr>
              <a:t>Updated PAR:</a:t>
            </a:r>
          </a:p>
          <a:p>
            <a:pPr marL="0" indent="0" defTabSz="685800">
              <a:spcBef>
                <a:spcPct val="0"/>
              </a:spcBef>
              <a:buNone/>
            </a:pPr>
            <a:r>
              <a:rPr lang="en-US" altLang="en-US" sz="1350" b="0">
                <a:latin typeface="Arial" panose="020B0604020202020204" pitchFamily="34" charset="0"/>
                <a:hlinkClick r:id="rId3"/>
              </a:rPr>
              <a:t>http://www.ieee802.org/1/files/public/docs2018/cz-congdon-congestion-isolation-PAR-0318-v1.pdf</a:t>
            </a:r>
            <a:endParaRPr lang="en-US" altLang="en-US" sz="1350" b="0">
              <a:latin typeface="Arial" panose="020B0604020202020204" pitchFamily="34" charset="0"/>
            </a:endParaRPr>
          </a:p>
          <a:p>
            <a:pPr marL="0" indent="0" defTabSz="685800">
              <a:spcBef>
                <a:spcPct val="0"/>
              </a:spcBef>
              <a:buNone/>
            </a:pPr>
            <a:r>
              <a:rPr lang="en-US" altLang="en-US" sz="1350" b="0">
                <a:latin typeface="Arial" panose="020B0604020202020204" pitchFamily="34" charset="0"/>
              </a:rPr>
              <a:t> </a:t>
            </a:r>
          </a:p>
          <a:p>
            <a:pPr marL="0" indent="0" defTabSz="685800">
              <a:spcBef>
                <a:spcPct val="0"/>
              </a:spcBef>
              <a:buNone/>
            </a:pPr>
            <a:r>
              <a:rPr lang="en-US" altLang="en-US" sz="1350" b="0">
                <a:latin typeface="Arial" panose="020B0604020202020204" pitchFamily="34" charset="0"/>
              </a:rPr>
              <a:t>Updated CSD:</a:t>
            </a:r>
          </a:p>
          <a:p>
            <a:pPr marL="0" indent="0" defTabSz="685800">
              <a:spcBef>
                <a:spcPct val="0"/>
              </a:spcBef>
              <a:buNone/>
            </a:pPr>
            <a:r>
              <a:rPr lang="en-US" altLang="en-US" sz="1350" b="0">
                <a:latin typeface="Arial" panose="020B0604020202020204" pitchFamily="34" charset="0"/>
                <a:hlinkClick r:id="rId4"/>
              </a:rPr>
              <a:t>http://www.ieee802.org/1/files/public/docs2018/cz-congdon-congestion-isolation-CSD-0318-v01.pdf</a:t>
            </a:r>
            <a:endParaRPr lang="en-US" altLang="en-US" sz="1350" b="0">
              <a:latin typeface="Arial" panose="020B0604020202020204" pitchFamily="34" charset="0"/>
            </a:endParaRPr>
          </a:p>
          <a:p>
            <a:pPr marL="0" indent="0" defTabSz="685800">
              <a:spcBef>
                <a:spcPct val="0"/>
              </a:spcBef>
              <a:buNone/>
            </a:pPr>
            <a:r>
              <a:rPr lang="en-US" altLang="en-US" sz="1350" b="0">
                <a:latin typeface="Arial" panose="020B0604020202020204" pitchFamily="34" charset="0"/>
              </a:rPr>
              <a:t>Cheers,</a:t>
            </a:r>
          </a:p>
          <a:p>
            <a:pPr marL="0" indent="0" defTabSz="685800">
              <a:spcBef>
                <a:spcPct val="0"/>
              </a:spcBef>
              <a:buNone/>
            </a:pPr>
            <a:r>
              <a:rPr lang="en-US" altLang="en-US" sz="1350" b="0">
                <a:latin typeface="Arial" panose="020B0604020202020204" pitchFamily="34" charset="0"/>
              </a:rPr>
              <a:t>Glenn.</a:t>
            </a:r>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a:t>
            </a:r>
            <a:r>
              <a:rPr kumimoji="0" lang="en-US" sz="1200" b="0" i="0" u="none" strike="noStrike" cap="none" normalizeH="0" baseline="0" smtClean="0">
                <a:ln>
                  <a:noFill/>
                </a:ln>
                <a:solidFill>
                  <a:schemeClr val="tx1"/>
                </a:solidFill>
                <a:effectLst/>
                <a:latin typeface="Times New Roman" pitchFamily="18" charset="0"/>
              </a:rPr>
              <a:t>slide </a:t>
            </a:r>
            <a:r>
              <a:rPr kumimoji="0" lang="en-US" sz="1200" b="0" i="0" u="none" strike="noStrike" cap="none" normalizeH="0" baseline="0" smtClean="0">
                <a:ln>
                  <a:noFill/>
                </a:ln>
                <a:solidFill>
                  <a:schemeClr val="tx1"/>
                </a:solidFill>
                <a:effectLst/>
                <a:latin typeface="Times New Roman" pitchFamily="18" charset="0"/>
              </a:rPr>
              <a:t>28/46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909600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1157EA-6F65-48EB-99B3-40DEF324773E}"/>
              </a:ext>
            </a:extLst>
          </p:cNvPr>
          <p:cNvSpPr>
            <a:spLocks noGrp="1"/>
          </p:cNvSpPr>
          <p:nvPr>
            <p:ph type="title"/>
          </p:nvPr>
        </p:nvSpPr>
        <p:spPr/>
        <p:txBody>
          <a:bodyPr/>
          <a:lstStyle/>
          <a:p>
            <a:r>
              <a:rPr lang="en-US" dirty="0"/>
              <a:t>P60802</a:t>
            </a:r>
          </a:p>
        </p:txBody>
      </p:sp>
      <p:sp>
        <p:nvSpPr>
          <p:cNvPr id="3" name="Content Placeholder 2">
            <a:extLst>
              <a:ext uri="{FF2B5EF4-FFF2-40B4-BE49-F238E27FC236}">
                <a16:creationId xmlns:a16="http://schemas.microsoft.com/office/drawing/2014/main" xmlns="" id="{BA5E78CD-EC91-4F66-A951-5F19DE1B950E}"/>
              </a:ext>
            </a:extLst>
          </p:cNvPr>
          <p:cNvSpPr>
            <a:spLocks noGrp="1"/>
          </p:cNvSpPr>
          <p:nvPr>
            <p:ph idx="1"/>
          </p:nvPr>
        </p:nvSpPr>
        <p:spPr/>
        <p:txBody>
          <a:bodyPr/>
          <a:lstStyle/>
          <a:p>
            <a:r>
              <a:rPr lang="en-US" altLang="en-US" b="0" dirty="0">
                <a:solidFill>
                  <a:schemeClr val="tx1"/>
                </a:solidFill>
                <a:latin typeface="Arial" panose="020B0604020202020204" pitchFamily="34" charset="0"/>
              </a:rPr>
              <a:t>P60802 - Standard:  Time-Sensitive Networking Profile for Industrial</a:t>
            </a:r>
          </a:p>
          <a:p>
            <a:r>
              <a:rPr lang="en-US" altLang="en-US" b="0" dirty="0">
                <a:solidFill>
                  <a:schemeClr val="tx1"/>
                </a:solidFill>
                <a:latin typeface="Arial" panose="020B0604020202020204" pitchFamily="34" charset="0"/>
              </a:rPr>
              <a:t> Automation response to comments:</a:t>
            </a:r>
            <a:br>
              <a:rPr lang="en-US" altLang="en-US" b="0" dirty="0">
                <a:solidFill>
                  <a:schemeClr val="tx1"/>
                </a:solidFill>
                <a:latin typeface="Arial" panose="020B0604020202020204" pitchFamily="34" charset="0"/>
              </a:rPr>
            </a:br>
            <a:r>
              <a:rPr lang="en-US" altLang="en-US" sz="1500" b="0" dirty="0">
                <a:latin typeface="Arial" panose="020B0604020202020204" pitchFamily="34" charset="0"/>
                <a:hlinkClick r:id="rId2"/>
              </a:rPr>
              <a:t>http://www.ieee802.org/1/files/public/docs2018/60802-PAR-CSD-comments-0318-v01.pdf</a:t>
            </a:r>
            <a:endParaRPr lang="en-US" altLang="en-US" sz="1500" b="0" dirty="0">
              <a:latin typeface="Arial" panose="020B0604020202020204" pitchFamily="34" charset="0"/>
            </a:endParaRPr>
          </a:p>
          <a:p>
            <a:r>
              <a:rPr lang="en-US" altLang="en-US" b="0" dirty="0">
                <a:solidFill>
                  <a:schemeClr val="tx1"/>
                </a:solidFill>
                <a:latin typeface="Arial" panose="020B0604020202020204" pitchFamily="34" charset="0"/>
              </a:rPr>
              <a:t/>
            </a:r>
            <a:br>
              <a:rPr lang="en-US" altLang="en-US" b="0" dirty="0">
                <a:solidFill>
                  <a:schemeClr val="tx1"/>
                </a:solidFill>
                <a:latin typeface="Arial" panose="020B0604020202020204" pitchFamily="34" charset="0"/>
              </a:rPr>
            </a:br>
            <a:r>
              <a:rPr lang="en-US" altLang="en-US" b="0" dirty="0">
                <a:solidFill>
                  <a:schemeClr val="tx1"/>
                </a:solidFill>
                <a:latin typeface="Arial" panose="020B0604020202020204" pitchFamily="34" charset="0"/>
              </a:rPr>
              <a:t>Updated PAR:</a:t>
            </a:r>
            <a:br>
              <a:rPr lang="en-US" altLang="en-US" b="0" dirty="0">
                <a:solidFill>
                  <a:schemeClr val="tx1"/>
                </a:solidFill>
                <a:latin typeface="Arial" panose="020B0604020202020204" pitchFamily="34" charset="0"/>
              </a:rPr>
            </a:br>
            <a:r>
              <a:rPr lang="en-US" altLang="en-US" sz="1500" b="0" dirty="0">
                <a:latin typeface="Arial" panose="020B0604020202020204" pitchFamily="34" charset="0"/>
                <a:hlinkClick r:id="rId3"/>
              </a:rPr>
              <a:t>http://www.ieee802.org/1/files/public/docs2018/60802-PAR-0318-v01.pdf</a:t>
            </a:r>
            <a:endParaRPr lang="en-US" altLang="en-US" sz="1500" b="0" dirty="0">
              <a:latin typeface="Arial" panose="020B0604020202020204" pitchFamily="34" charset="0"/>
            </a:endParaRPr>
          </a:p>
          <a:p>
            <a:r>
              <a:rPr lang="en-US" altLang="en-US" b="0" dirty="0">
                <a:solidFill>
                  <a:schemeClr val="tx1"/>
                </a:solidFill>
                <a:latin typeface="Arial" panose="020B0604020202020204" pitchFamily="34" charset="0"/>
              </a:rPr>
              <a:t/>
            </a:r>
            <a:br>
              <a:rPr lang="en-US" altLang="en-US" b="0" dirty="0">
                <a:solidFill>
                  <a:schemeClr val="tx1"/>
                </a:solidFill>
                <a:latin typeface="Arial" panose="020B0604020202020204" pitchFamily="34" charset="0"/>
              </a:rPr>
            </a:br>
            <a:r>
              <a:rPr lang="en-US" altLang="en-US" b="0" dirty="0">
                <a:solidFill>
                  <a:schemeClr val="tx1"/>
                </a:solidFill>
                <a:latin typeface="Arial" panose="020B0604020202020204" pitchFamily="34" charset="0"/>
              </a:rPr>
              <a:t>CSD: </a:t>
            </a:r>
          </a:p>
          <a:p>
            <a:r>
              <a:rPr lang="en-US" altLang="en-US" b="0" dirty="0">
                <a:solidFill>
                  <a:schemeClr val="tx1"/>
                </a:solidFill>
                <a:latin typeface="Arial" panose="020B0604020202020204" pitchFamily="34" charset="0"/>
                <a:hlinkClick r:id="rId4"/>
              </a:rPr>
              <a:t>	</a:t>
            </a:r>
            <a:r>
              <a:rPr lang="en-US" altLang="en-US" sz="1500" b="0" dirty="0">
                <a:latin typeface="Arial" panose="020B0604020202020204" pitchFamily="34" charset="0"/>
                <a:hlinkClick r:id="rId4"/>
              </a:rPr>
              <a:t>http://www.ieee802.org/1/files/public/docs2018/60802-CSD-0318-v01.pdf</a:t>
            </a:r>
            <a:r>
              <a:rPr lang="en-US" altLang="en-US" b="0" dirty="0">
                <a:solidFill>
                  <a:schemeClr val="tx1"/>
                </a:solidFill>
                <a:latin typeface="Arial" panose="020B0604020202020204" pitchFamily="34" charset="0"/>
              </a:rPr>
              <a:t/>
            </a:r>
            <a:br>
              <a:rPr lang="en-US" altLang="en-US" b="0" dirty="0">
                <a:solidFill>
                  <a:schemeClr val="tx1"/>
                </a:solidFill>
                <a:latin typeface="Arial" panose="020B0604020202020204" pitchFamily="34" charset="0"/>
              </a:rPr>
            </a:br>
            <a:endParaRPr lang="en-US" dirty="0"/>
          </a:p>
        </p:txBody>
      </p:sp>
      <p:sp>
        <p:nvSpPr>
          <p:cNvPr id="4" name="Date Placeholder 3">
            <a:extLst>
              <a:ext uri="{FF2B5EF4-FFF2-40B4-BE49-F238E27FC236}">
                <a16:creationId xmlns:a16="http://schemas.microsoft.com/office/drawing/2014/main" xmlns="" id="{F71AF3F5-AB97-43E5-AE35-19B32A326AEE}"/>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F42747B6-4AB6-4290-883A-70C804F8F6AA}"/>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77093812-5F3E-4FDA-98DB-FC86F24AFFBA}"/>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a:t>
            </a:r>
            <a:r>
              <a:rPr kumimoji="0" lang="en-US" sz="1200" b="0" i="0" u="none" strike="noStrike" cap="none" normalizeH="0" baseline="0" smtClean="0">
                <a:ln>
                  <a:noFill/>
                </a:ln>
                <a:solidFill>
                  <a:schemeClr val="tx1"/>
                </a:solidFill>
                <a:effectLst/>
                <a:latin typeface="Times New Roman" pitchFamily="18" charset="0"/>
              </a:rPr>
              <a:t>slide </a:t>
            </a:r>
            <a:r>
              <a:rPr kumimoji="0" lang="en-US" sz="1200" b="0" i="0" u="none" strike="noStrike" cap="none" normalizeH="0" baseline="0" smtClean="0">
                <a:ln>
                  <a:noFill/>
                </a:ln>
                <a:solidFill>
                  <a:schemeClr val="tx1"/>
                </a:solidFill>
                <a:effectLst/>
                <a:latin typeface="Times New Roman" pitchFamily="18" charset="0"/>
              </a:rPr>
              <a:t>29/46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51311874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32B71F-600E-435B-802D-B710EE27D806}"/>
              </a:ext>
            </a:extLst>
          </p:cNvPr>
          <p:cNvSpPr>
            <a:spLocks noGrp="1"/>
          </p:cNvSpPr>
          <p:nvPr>
            <p:ph type="title"/>
          </p:nvPr>
        </p:nvSpPr>
        <p:spPr/>
        <p:txBody>
          <a:bodyPr/>
          <a:lstStyle/>
          <a:p>
            <a:r>
              <a:rPr lang="en-US" dirty="0"/>
              <a:t>802.1X</a:t>
            </a:r>
          </a:p>
        </p:txBody>
      </p:sp>
      <p:sp>
        <p:nvSpPr>
          <p:cNvPr id="4" name="Date Placeholder 3">
            <a:extLst>
              <a:ext uri="{FF2B5EF4-FFF2-40B4-BE49-F238E27FC236}">
                <a16:creationId xmlns:a16="http://schemas.microsoft.com/office/drawing/2014/main" xmlns="" id="{5FE090A7-5374-4838-B6E7-A98493BF50F6}"/>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960CCC9F-C7A6-475E-861B-5382D00F0424}"/>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72FDD808-CF6D-4B3A-8F61-C755BCC0DC0B}"/>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7" name="Rectangle 1">
            <a:extLst>
              <a:ext uri="{FF2B5EF4-FFF2-40B4-BE49-F238E27FC236}">
                <a16:creationId xmlns:a16="http://schemas.microsoft.com/office/drawing/2014/main" xmlns="" id="{2F44D3CA-6738-4163-ADF8-2A7D2615F778}"/>
              </a:ext>
            </a:extLst>
          </p:cNvPr>
          <p:cNvSpPr>
            <a:spLocks noGrp="1" noChangeArrowheads="1"/>
          </p:cNvSpPr>
          <p:nvPr>
            <p:ph idx="1"/>
          </p:nvPr>
        </p:nvSpPr>
        <p:spPr bwMode="auto">
          <a:xfrm>
            <a:off x="685802" y="1985847"/>
            <a:ext cx="7910544"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indent="0" defTabSz="685800">
              <a:spcBef>
                <a:spcPct val="0"/>
              </a:spcBef>
              <a:buNone/>
            </a:pPr>
            <a:r>
              <a:rPr kumimoji="0" lang="en-US" altLang="en-US" b="0" i="0" u="none" strike="noStrike" cap="none" normalizeH="0" baseline="0" dirty="0">
                <a:ln>
                  <a:noFill/>
                </a:ln>
                <a:solidFill>
                  <a:schemeClr val="tx1"/>
                </a:solidFill>
                <a:effectLst/>
                <a:latin typeface="Arial" panose="020B0604020202020204" pitchFamily="34" charset="0"/>
              </a:rPr>
              <a:t>Based on comments received, the proposed PAR for a revision of IEEE </a:t>
            </a:r>
            <a:r>
              <a:rPr kumimoji="0" lang="en-US" altLang="en-US" b="0" i="0" u="none" strike="noStrike" cap="none" normalizeH="0" baseline="0" dirty="0" err="1">
                <a:ln>
                  <a:noFill/>
                </a:ln>
                <a:solidFill>
                  <a:schemeClr val="tx1"/>
                </a:solidFill>
                <a:effectLst/>
                <a:latin typeface="Arial" panose="020B0604020202020204" pitchFamily="34" charset="0"/>
              </a:rPr>
              <a:t>Std</a:t>
            </a:r>
            <a:r>
              <a:rPr kumimoji="0" lang="en-US" altLang="en-US" b="0" i="0" u="none" strike="noStrike" cap="none" normalizeH="0" baseline="0" dirty="0">
                <a:ln>
                  <a:noFill/>
                </a:ln>
                <a:solidFill>
                  <a:schemeClr val="tx1"/>
                </a:solidFill>
                <a:effectLst/>
                <a:latin typeface="Arial" panose="020B0604020202020204" pitchFamily="34" charset="0"/>
              </a:rPr>
              <a:t> 802.1X is posted at:</a:t>
            </a:r>
            <a:br>
              <a:rPr kumimoji="0" lang="en-US" altLang="en-US" b="0" i="0" u="none" strike="noStrike" cap="none" normalizeH="0" baseline="0" dirty="0">
                <a:ln>
                  <a:noFill/>
                </a:ln>
                <a:solidFill>
                  <a:schemeClr val="tx1"/>
                </a:solidFill>
                <a:effectLst/>
                <a:latin typeface="Arial" panose="020B0604020202020204" pitchFamily="34" charset="0"/>
              </a:rPr>
            </a:br>
            <a:r>
              <a:rPr kumimoji="0" lang="en-US" altLang="en-US" b="0" i="0" u="none" strike="noStrike" cap="none" normalizeH="0" baseline="0" dirty="0">
                <a:ln>
                  <a:noFill/>
                </a:ln>
                <a:solidFill>
                  <a:schemeClr val="tx1"/>
                </a:solidFill>
                <a:effectLst/>
                <a:latin typeface="Arial" panose="020B0604020202020204" pitchFamily="34" charset="0"/>
                <a:hlinkClick r:id="rId2"/>
              </a:rPr>
              <a:t>http://www.ieee802.org/1/files/public/docs2018/x-rev-seaman-draft-par-0318-v03.pdf</a:t>
            </a:r>
            <a:r>
              <a:rPr lang="en-US" altLang="en-US" sz="1350" b="0" dirty="0">
                <a:latin typeface="Arial" panose="020B0604020202020204" pitchFamily="34" charset="0"/>
              </a:rPr>
              <a:t/>
            </a:r>
            <a:br>
              <a:rPr lang="en-US" altLang="en-US" sz="1350" b="0" dirty="0">
                <a:latin typeface="Arial" panose="020B0604020202020204" pitchFamily="34" charset="0"/>
              </a:rPr>
            </a:br>
            <a:endParaRPr lang="en-US" altLang="en-US" sz="1350" b="0" dirty="0">
              <a:latin typeface="Arial" panose="020B0604020202020204" pitchFamily="34" charset="0"/>
            </a:endParaRPr>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a:t>
            </a:r>
            <a:r>
              <a:rPr kumimoji="0" lang="en-US" sz="1200" b="0" i="0" u="none" strike="noStrike" cap="none" normalizeH="0" baseline="0" smtClean="0">
                <a:ln>
                  <a:noFill/>
                </a:ln>
                <a:solidFill>
                  <a:schemeClr val="tx1"/>
                </a:solidFill>
                <a:effectLst/>
                <a:latin typeface="Times New Roman" pitchFamily="18" charset="0"/>
              </a:rPr>
              <a:t>slide </a:t>
            </a:r>
            <a:r>
              <a:rPr lang="en-US" sz="1200" b="0" smtClean="0"/>
              <a:t>30/46</a:t>
            </a:r>
            <a:r>
              <a:rPr kumimoji="0" lang="en-US" sz="1200" b="0" i="0" u="none" strike="noStrike" cap="none" normalizeH="0" baseline="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93736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0"/>
            <a:ext cx="6629400" cy="533400"/>
          </a:xfrm>
        </p:spPr>
        <p:txBody>
          <a:bodyPr/>
          <a:lstStyle/>
          <a:p>
            <a:r>
              <a:rPr lang="en-GB" dirty="0" smtClean="0"/>
              <a:t>Attendance by Country – top 10</a:t>
            </a:r>
            <a:endParaRPr lang="en-GB" dirty="0"/>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graphicFrame>
        <p:nvGraphicFramePr>
          <p:cNvPr id="10" name="Chart 9"/>
          <p:cNvGraphicFramePr>
            <a:graphicFrameLocks/>
          </p:cNvGraphicFramePr>
          <p:nvPr>
            <p:extLst/>
          </p:nvPr>
        </p:nvGraphicFramePr>
        <p:xfrm>
          <a:off x="2590800" y="228600"/>
          <a:ext cx="7366636" cy="6629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nvPr>
        </p:nvGraphicFramePr>
        <p:xfrm>
          <a:off x="-304800" y="1447800"/>
          <a:ext cx="4160520" cy="3661409"/>
        </p:xfrm>
        <a:graphic>
          <a:graphicData uri="http://schemas.openxmlformats.org/drawingml/2006/chart">
            <c:chart xmlns:c="http://schemas.openxmlformats.org/drawingml/2006/chart" xmlns:r="http://schemas.openxmlformats.org/officeDocument/2006/relationships" r:id="rId4"/>
          </a:graphicData>
        </a:graphic>
      </p:graphicFrame>
      <p:sp>
        <p:nvSpPr>
          <p:cNvPr id="4" name="Date Placeholder 3"/>
          <p:cNvSpPr>
            <a:spLocks noGrp="1"/>
          </p:cNvSpPr>
          <p:nvPr>
            <p:ph type="dt" sz="half" idx="10"/>
          </p:nvPr>
        </p:nvSpPr>
        <p:spPr/>
        <p:txBody>
          <a:bodyPr/>
          <a:lstStyle/>
          <a:p>
            <a:pPr>
              <a:defRPr/>
            </a:pPr>
            <a:r>
              <a:rPr lang="en-US" smtClean="0"/>
              <a:t>March 2018</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6</a:t>
            </a:fld>
            <a:endParaRPr lang="en-US"/>
          </a:p>
        </p:txBody>
      </p:sp>
    </p:spTree>
    <p:extLst>
      <p:ext uri="{BB962C8B-B14F-4D97-AF65-F5344CB8AC3E}">
        <p14:creationId xmlns:p14="http://schemas.microsoft.com/office/powerpoint/2010/main" val="29049831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4CB25-D9E0-4C65-94C5-4E0A867F9137}"/>
              </a:ext>
            </a:extLst>
          </p:cNvPr>
          <p:cNvSpPr>
            <a:spLocks noGrp="1"/>
          </p:cNvSpPr>
          <p:nvPr>
            <p:ph type="title"/>
          </p:nvPr>
        </p:nvSpPr>
        <p:spPr/>
        <p:txBody>
          <a:bodyPr/>
          <a:lstStyle/>
          <a:p>
            <a:r>
              <a:rPr lang="en-US" dirty="0"/>
              <a:t>802.1X</a:t>
            </a:r>
          </a:p>
        </p:txBody>
      </p:sp>
      <p:sp>
        <p:nvSpPr>
          <p:cNvPr id="4" name="Date Placeholder 3">
            <a:extLst>
              <a:ext uri="{FF2B5EF4-FFF2-40B4-BE49-F238E27FC236}">
                <a16:creationId xmlns:a16="http://schemas.microsoft.com/office/drawing/2014/main" xmlns="" id="{506B08A2-7633-4AEC-8EDD-82A0C9604E69}"/>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D8C36844-5F3E-4EC3-9278-C2239094C4E0}"/>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ED686A60-80FF-4A57-AA24-3F5E177E8F41}"/>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7" name="Content Placeholder 6">
            <a:extLst>
              <a:ext uri="{FF2B5EF4-FFF2-40B4-BE49-F238E27FC236}">
                <a16:creationId xmlns:a16="http://schemas.microsoft.com/office/drawing/2014/main" xmlns="" id="{E4D198F3-E585-465D-A73F-C623B67E166F}"/>
              </a:ext>
            </a:extLst>
          </p:cNvPr>
          <p:cNvSpPr txBox="1">
            <a:spLocks noGrp="1"/>
          </p:cNvSpPr>
          <p:nvPr>
            <p:ph idx="1"/>
          </p:nvPr>
        </p:nvSpPr>
        <p:spPr>
          <a:xfrm>
            <a:off x="662425" y="2129122"/>
            <a:ext cx="7770813" cy="3786294"/>
          </a:xfrm>
          <a:prstGeom prst="rect">
            <a:avLst/>
          </a:prstGeom>
          <a:noFill/>
        </p:spPr>
        <p:txBody>
          <a:bodyPr wrap="square" rtlCol="0">
            <a:spAutoFit/>
          </a:bodyPr>
          <a:lstStyle/>
          <a:p>
            <a:r>
              <a:rPr lang="en-US" sz="2000" b="0" dirty="0">
                <a:solidFill>
                  <a:schemeClr val="tx1"/>
                </a:solidFill>
              </a:rPr>
              <a:t>Responses</a:t>
            </a:r>
            <a:br>
              <a:rPr lang="en-US" sz="2000" b="0" dirty="0">
                <a:solidFill>
                  <a:schemeClr val="tx1"/>
                </a:solidFill>
              </a:rPr>
            </a:br>
            <a:r>
              <a:rPr lang="en-US" sz="2000" b="0" dirty="0">
                <a:solidFill>
                  <a:schemeClr val="tx1"/>
                </a:solidFill>
              </a:rPr>
              <a:t>The answer to 5.3 has been changed to Yes. Explanatory text has been added to the effect that IEEE P802.1Xck passed its 802.1WG ballot on 12/12/2017 with 100% Approval (following recirculation). [There were no outstanding comments (neither "must be satisfied" or other), and the response rate was 77%. Separately we have a motion to send P802.1Xck to Sponsor Ballot after this meeting].</a:t>
            </a:r>
            <a:br>
              <a:rPr lang="en-US" sz="2000" b="0" dirty="0">
                <a:solidFill>
                  <a:schemeClr val="tx1"/>
                </a:solidFill>
              </a:rPr>
            </a:br>
            <a:r>
              <a:rPr lang="en-US" sz="2000" b="0" dirty="0">
                <a:solidFill>
                  <a:schemeClr val="tx1"/>
                </a:solidFill>
              </a:rPr>
              <a:t/>
            </a:r>
            <a:br>
              <a:rPr lang="en-US" sz="2000" b="0" dirty="0">
                <a:solidFill>
                  <a:schemeClr val="tx1"/>
                </a:solidFill>
              </a:rPr>
            </a:br>
            <a:r>
              <a:rPr lang="en-US" sz="2000" b="0" dirty="0">
                <a:solidFill>
                  <a:schemeClr val="tx1"/>
                </a:solidFill>
              </a:rPr>
              <a:t>"IEEE" now appears prior to "P802.1Xck" throughout.</a:t>
            </a:r>
            <a:br>
              <a:rPr lang="en-US" sz="2000" b="0" dirty="0">
                <a:solidFill>
                  <a:schemeClr val="tx1"/>
                </a:solidFill>
              </a:rPr>
            </a:br>
            <a:r>
              <a:rPr lang="en-US" sz="2000" b="0" dirty="0">
                <a:solidFill>
                  <a:schemeClr val="tx1"/>
                </a:solidFill>
              </a:rPr>
              <a:t/>
            </a:r>
            <a:br>
              <a:rPr lang="en-US" sz="2000" b="0" dirty="0">
                <a:solidFill>
                  <a:schemeClr val="tx1"/>
                </a:solidFill>
              </a:rPr>
            </a:br>
            <a:r>
              <a:rPr lang="en-US" sz="2000" b="0" dirty="0">
                <a:solidFill>
                  <a:schemeClr val="tx1"/>
                </a:solidFill>
              </a:rPr>
              <a:t>Full titles of all referenced standards are given in #8.1. All IEEE Standards now have "</a:t>
            </a:r>
            <a:r>
              <a:rPr lang="en-US" sz="2000" b="0" dirty="0" err="1">
                <a:solidFill>
                  <a:schemeClr val="tx1"/>
                </a:solidFill>
              </a:rPr>
              <a:t>Std</a:t>
            </a:r>
            <a:r>
              <a:rPr lang="en-US" sz="2000" b="0" dirty="0">
                <a:solidFill>
                  <a:schemeClr val="tx1"/>
                </a:solidFill>
              </a:rPr>
              <a:t>" before the standard number/designation.</a:t>
            </a:r>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a:t>
            </a:r>
            <a:r>
              <a:rPr kumimoji="0" lang="en-US" sz="1200" b="0" i="0" u="none" strike="noStrike" cap="none" normalizeH="0" baseline="0" smtClean="0">
                <a:ln>
                  <a:noFill/>
                </a:ln>
                <a:solidFill>
                  <a:schemeClr val="tx1"/>
                </a:solidFill>
                <a:effectLst/>
                <a:latin typeface="Times New Roman" pitchFamily="18" charset="0"/>
              </a:rPr>
              <a:t>slide </a:t>
            </a:r>
            <a:r>
              <a:rPr lang="en-US" sz="1200" b="0" smtClean="0"/>
              <a:t>31</a:t>
            </a:r>
            <a:r>
              <a:rPr kumimoji="0" lang="en-US" sz="1200" b="0" i="0" u="none" strike="noStrike" cap="none" normalizeH="0" baseline="0" smtClean="0">
                <a:ln>
                  <a:noFill/>
                </a:ln>
                <a:solidFill>
                  <a:schemeClr val="tx1"/>
                </a:solidFill>
                <a:effectLst/>
                <a:latin typeface="Times New Roman" pitchFamily="18" charset="0"/>
              </a:rPr>
              <a:t>/46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069610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C301D0-700B-49D7-9A25-7758CF7B5544}"/>
              </a:ext>
            </a:extLst>
          </p:cNvPr>
          <p:cNvSpPr>
            <a:spLocks noGrp="1"/>
          </p:cNvSpPr>
          <p:nvPr>
            <p:ph type="title"/>
          </p:nvPr>
        </p:nvSpPr>
        <p:spPr/>
        <p:txBody>
          <a:bodyPr/>
          <a:lstStyle/>
          <a:p>
            <a:r>
              <a:rPr lang="en-US" dirty="0"/>
              <a:t>802.3 PAR and CSD responses</a:t>
            </a:r>
          </a:p>
        </p:txBody>
      </p:sp>
      <p:sp>
        <p:nvSpPr>
          <p:cNvPr id="4" name="Date Placeholder 3">
            <a:extLst>
              <a:ext uri="{FF2B5EF4-FFF2-40B4-BE49-F238E27FC236}">
                <a16:creationId xmlns:a16="http://schemas.microsoft.com/office/drawing/2014/main" xmlns="" id="{C68EFFE5-6A60-41D7-85A9-4AB71CED97DA}"/>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00A49DBD-3D5E-4D7F-9DB1-B677896D128C}"/>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E7493813-D317-4EFB-B6F8-F9438BA949A2}"/>
              </a:ext>
            </a:extLst>
          </p:cNvPr>
          <p:cNvSpPr>
            <a:spLocks noGrp="1"/>
          </p:cNvSpPr>
          <p:nvPr>
            <p:ph type="sldNum" idx="12"/>
          </p:nvPr>
        </p:nvSpPr>
        <p:spPr/>
        <p:txBody>
          <a:bodyPr/>
          <a:lstStyle/>
          <a:p>
            <a:r>
              <a:rPr lang="en-GB"/>
              <a:t>Slide </a:t>
            </a:r>
            <a:fld id="{440F5867-744E-4AA6-B0ED-4C44D2DFBB7B}" type="slidenum">
              <a:rPr lang="en-GB" smtClean="0"/>
              <a:pPr/>
              <a:t>61</a:t>
            </a:fld>
            <a:endParaRPr lang="en-GB" dirty="0"/>
          </a:p>
        </p:txBody>
      </p:sp>
      <p:sp>
        <p:nvSpPr>
          <p:cNvPr id="7" name="Rectangle 1">
            <a:extLst>
              <a:ext uri="{FF2B5EF4-FFF2-40B4-BE49-F238E27FC236}">
                <a16:creationId xmlns:a16="http://schemas.microsoft.com/office/drawing/2014/main" xmlns="" id="{F8E34CDD-6F52-4B58-9688-D61A34604553}"/>
              </a:ext>
            </a:extLst>
          </p:cNvPr>
          <p:cNvSpPr>
            <a:spLocks noGrp="1" noChangeArrowheads="1"/>
          </p:cNvSpPr>
          <p:nvPr>
            <p:ph idx="1"/>
          </p:nvPr>
        </p:nvSpPr>
        <p:spPr bwMode="auto">
          <a:xfrm>
            <a:off x="260350" y="1671978"/>
            <a:ext cx="9798050" cy="4847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Dear EC members,</a:t>
            </a:r>
            <a:br>
              <a:rPr lang="en-US" altLang="en-US" sz="1350" b="0" dirty="0">
                <a:latin typeface="Arial" panose="020B0604020202020204" pitchFamily="34" charset="0"/>
              </a:rPr>
            </a:b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My thanks for the comments on the IEEE 802.3 PARs and CSDs under consideration at the plenary this week.</a:t>
            </a:r>
            <a:br>
              <a:rPr lang="en-US" altLang="en-US" sz="1350" b="0" dirty="0">
                <a:latin typeface="Arial" panose="020B0604020202020204" pitchFamily="34" charset="0"/>
              </a:rPr>
            </a:b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Please find attached the responses to the comments we received on the IEEE P802.3cg PAR and CSD modification request in the attached file &lt;IEEE_P802_3cg_comment_responses.pdf&gt;, to the comments we received on the IEEE P802.3ck PAR and CSD in the attached file &lt;IEEE_P802_3ck_comment_responses.pdf&gt;, and to the comments we received on the IEEE P802.3cm PAR and CSD in the attached file &lt;IEEE_P802_3cm_comment_responses.pdf&gt;. The draft PARs and CSDs for these projects can be accessed at the following URLs.</a:t>
            </a:r>
            <a:br>
              <a:rPr lang="en-US" altLang="en-US" sz="1350" b="0" dirty="0">
                <a:latin typeface="Arial" panose="020B0604020202020204" pitchFamily="34" charset="0"/>
              </a:rPr>
            </a:b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Best regards,</a:t>
            </a:r>
            <a:br>
              <a:rPr lang="en-US" altLang="en-US" sz="1350" b="0" dirty="0">
                <a:latin typeface="Arial" panose="020B0604020202020204" pitchFamily="34" charset="0"/>
              </a:rPr>
            </a:br>
            <a:r>
              <a:rPr lang="en-US" altLang="en-US" sz="1350" b="0" dirty="0">
                <a:latin typeface="Arial" panose="020B0604020202020204" pitchFamily="34" charset="0"/>
              </a:rPr>
              <a:t>  David</a:t>
            </a:r>
            <a:br>
              <a:rPr lang="en-US" altLang="en-US" sz="1350" b="0" dirty="0">
                <a:latin typeface="Arial" panose="020B0604020202020204" pitchFamily="34" charset="0"/>
              </a:rPr>
            </a:br>
            <a:r>
              <a:rPr lang="en-US" altLang="en-US" sz="1350" b="0" dirty="0">
                <a:latin typeface="Arial" panose="020B0604020202020204" pitchFamily="34" charset="0"/>
              </a:rPr>
              <a:t>-----</a:t>
            </a:r>
            <a:br>
              <a:rPr lang="en-US" altLang="en-US" sz="1350" b="0" dirty="0">
                <a:latin typeface="Arial" panose="020B0604020202020204" pitchFamily="34" charset="0"/>
              </a:rPr>
            </a:br>
            <a:r>
              <a:rPr lang="en-US" altLang="en-US" sz="1350" b="0" dirty="0">
                <a:latin typeface="Arial" panose="020B0604020202020204" pitchFamily="34" charset="0"/>
              </a:rPr>
              <a:t>IEEE P802.3cg PAR modification request: </a:t>
            </a:r>
            <a:r>
              <a:rPr lang="en-US" altLang="en-US" sz="1350" b="0" dirty="0">
                <a:latin typeface="Arial" panose="020B0604020202020204" pitchFamily="34" charset="0"/>
                <a:hlinkClick r:id="rId2"/>
              </a:rPr>
              <a:t>https://mentor.ieee.org/802-ec/dcn/18/ec-18-0013-01-00EC-ieee-p802-3cg-draft-par-modification-request.pdf</a:t>
            </a: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IEEE P802.3cg modified CSD: </a:t>
            </a:r>
            <a:r>
              <a:rPr lang="en-US" altLang="en-US" sz="1350" b="0" dirty="0">
                <a:latin typeface="Arial" panose="020B0604020202020204" pitchFamily="34" charset="0"/>
                <a:hlinkClick r:id="rId3"/>
              </a:rPr>
              <a:t>https://mentor.ieee.org/802-ec/dcn/18/ec-18-0014-02-00EC-ieee-p802-3cg-draft-csd-modifications.pdf</a:t>
            </a: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IEEE P802.3ck PAR: </a:t>
            </a:r>
            <a:r>
              <a:rPr lang="en-US" altLang="en-US" sz="1350" b="0" dirty="0">
                <a:latin typeface="Arial" panose="020B0604020202020204" pitchFamily="34" charset="0"/>
                <a:hlinkClick r:id="rId4"/>
              </a:rPr>
              <a:t>https://mentor.ieee.org/802-ec/dcn/18/ec-18-0015-02-00EC-ieee-p802-3ck-draft-par.pdf</a:t>
            </a: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IEEE P802.3ck CSD: </a:t>
            </a:r>
            <a:r>
              <a:rPr lang="en-US" altLang="en-US" sz="1350" b="0" dirty="0">
                <a:latin typeface="Arial" panose="020B0604020202020204" pitchFamily="34" charset="0"/>
                <a:hlinkClick r:id="rId5"/>
              </a:rPr>
              <a:t>https://mentor.ieee.org/802-ec/dcn/18/ec-18-0016-02-00EC-ieee-p802-3ck-draft-csd.pdf</a:t>
            </a: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IEEE P802.3cm PAR: </a:t>
            </a:r>
            <a:r>
              <a:rPr lang="en-US" altLang="en-US" sz="1350" b="0" dirty="0">
                <a:latin typeface="Arial" panose="020B0604020202020204" pitchFamily="34" charset="0"/>
                <a:hlinkClick r:id="rId6"/>
              </a:rPr>
              <a:t>https://mentor.ieee.org/802-ec/dcn/18/ec-18-0017-01-00EC-ieee-p802-3cm-draft-par.pdf</a:t>
            </a: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IEEE P802.3cm CSD: </a:t>
            </a:r>
            <a:r>
              <a:rPr lang="en-US" altLang="en-US" sz="1350" b="0" dirty="0">
                <a:latin typeface="Arial" panose="020B0604020202020204" pitchFamily="34" charset="0"/>
                <a:hlinkClick r:id="rId7"/>
              </a:rPr>
              <a:t>https://mentor.ieee.org/802-ec/dcn/18/ec-18-0018-02-00EC-ieee-p802-3cm-draft-csd.pdf</a:t>
            </a:r>
            <a:r>
              <a:rPr lang="en-US" altLang="en-US" sz="1350" b="0" dirty="0">
                <a:latin typeface="Arial" panose="020B0604020202020204" pitchFamily="34" charset="0"/>
              </a:rPr>
              <a:t> </a:t>
            </a:r>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32</a:t>
            </a:r>
            <a:r>
              <a:rPr kumimoji="0" lang="en-US" sz="1200" b="0" i="0" u="none" strike="noStrike" cap="none" normalizeH="0" baseline="0" dirty="0" smtClean="0">
                <a:ln>
                  <a:noFill/>
                </a:ln>
                <a:solidFill>
                  <a:schemeClr val="tx1"/>
                </a:solidFill>
                <a:effectLst/>
                <a:latin typeface="Times New Roman" pitchFamily="18" charset="0"/>
              </a:rPr>
              <a:t>/46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260845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6EE393-6A68-42E0-817E-05020735C6A3}"/>
              </a:ext>
            </a:extLst>
          </p:cNvPr>
          <p:cNvSpPr>
            <a:spLocks noGrp="1"/>
          </p:cNvSpPr>
          <p:nvPr>
            <p:ph type="title"/>
          </p:nvPr>
        </p:nvSpPr>
        <p:spPr/>
        <p:txBody>
          <a:bodyPr/>
          <a:lstStyle/>
          <a:p>
            <a:r>
              <a:rPr lang="en-US" dirty="0"/>
              <a:t>IEEE 802.3cg</a:t>
            </a:r>
          </a:p>
        </p:txBody>
      </p:sp>
      <p:sp>
        <p:nvSpPr>
          <p:cNvPr id="3" name="Content Placeholder 2">
            <a:extLst>
              <a:ext uri="{FF2B5EF4-FFF2-40B4-BE49-F238E27FC236}">
                <a16:creationId xmlns:a16="http://schemas.microsoft.com/office/drawing/2014/main" xmlns="" id="{4F9934D5-56AB-4A3A-9EE9-697EF4E3CE8C}"/>
              </a:ext>
            </a:extLst>
          </p:cNvPr>
          <p:cNvSpPr>
            <a:spLocks noGrp="1"/>
          </p:cNvSpPr>
          <p:nvPr>
            <p:ph idx="1"/>
          </p:nvPr>
        </p:nvSpPr>
        <p:spPr/>
        <p:txBody>
          <a:bodyPr/>
          <a:lstStyle/>
          <a:p>
            <a:r>
              <a:rPr lang="en-US" b="0" dirty="0"/>
              <a:t>Comment: PAR 5.2.b.: suggested change (while your changing)</a:t>
            </a:r>
          </a:p>
          <a:p>
            <a:r>
              <a:rPr lang="en-US" b="0" dirty="0"/>
              <a:t>“This amendment defines 10 Mb/s Physical Layer (PHY) specifications and management parameters for operation, and associated optional provision of power, using a single balanced pair of conductors”</a:t>
            </a:r>
          </a:p>
          <a:p>
            <a:r>
              <a:rPr lang="en-US" dirty="0"/>
              <a:t>Response: Reject</a:t>
            </a:r>
            <a:endParaRPr lang="en-US" b="0" dirty="0"/>
          </a:p>
          <a:p>
            <a:r>
              <a:rPr lang="en-US" b="0" dirty="0"/>
              <a:t>5.2.b is the ‘Scope of the Project’ and therefore reference to the project’s activities is appropriate. The text of 5.2.b is not published in the final standard and therefore is not required to be changed.</a:t>
            </a:r>
          </a:p>
        </p:txBody>
      </p:sp>
      <p:sp>
        <p:nvSpPr>
          <p:cNvPr id="4" name="Date Placeholder 3">
            <a:extLst>
              <a:ext uri="{FF2B5EF4-FFF2-40B4-BE49-F238E27FC236}">
                <a16:creationId xmlns:a16="http://schemas.microsoft.com/office/drawing/2014/main" xmlns="" id="{B1F267D8-A021-44BB-AD06-D3E3846113ED}"/>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94A0427B-6AF0-4BAD-AB1A-EF7A4F9E0B85}"/>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E6A1759C-4B77-4CD9-976B-BBEFF753CE05}"/>
              </a:ext>
            </a:extLst>
          </p:cNvPr>
          <p:cNvSpPr>
            <a:spLocks noGrp="1"/>
          </p:cNvSpPr>
          <p:nvPr>
            <p:ph type="sldNum" idx="12"/>
          </p:nvPr>
        </p:nvSpPr>
        <p:spPr/>
        <p:txBody>
          <a:bodyPr/>
          <a:lstStyle/>
          <a:p>
            <a:r>
              <a:rPr lang="en-GB"/>
              <a:t>Slide </a:t>
            </a:r>
            <a:fld id="{440F5867-744E-4AA6-B0ED-4C44D2DFBB7B}" type="slidenum">
              <a:rPr lang="en-GB" smtClean="0"/>
              <a:pPr/>
              <a:t>62</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33</a:t>
            </a:r>
            <a:r>
              <a:rPr kumimoji="0" lang="en-US" sz="1200" b="0" i="0" u="none" strike="noStrike" cap="none" normalizeH="0" baseline="0" dirty="0" smtClean="0">
                <a:ln>
                  <a:noFill/>
                </a:ln>
                <a:solidFill>
                  <a:schemeClr val="tx1"/>
                </a:solidFill>
                <a:effectLst/>
                <a:latin typeface="Times New Roman" pitchFamily="18" charset="0"/>
              </a:rPr>
              <a:t>/46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8741071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F92562-ECE7-44B0-95A3-83ACE68BD4FA}"/>
              </a:ext>
            </a:extLst>
          </p:cNvPr>
          <p:cNvSpPr>
            <a:spLocks noGrp="1"/>
          </p:cNvSpPr>
          <p:nvPr>
            <p:ph type="title"/>
          </p:nvPr>
        </p:nvSpPr>
        <p:spPr/>
        <p:txBody>
          <a:bodyPr/>
          <a:lstStyle/>
          <a:p>
            <a:r>
              <a:rPr lang="en-US" dirty="0"/>
              <a:t>IEEE P802.3ck</a:t>
            </a:r>
          </a:p>
        </p:txBody>
      </p:sp>
      <p:sp>
        <p:nvSpPr>
          <p:cNvPr id="3" name="Content Placeholder 2">
            <a:extLst>
              <a:ext uri="{FF2B5EF4-FFF2-40B4-BE49-F238E27FC236}">
                <a16:creationId xmlns:a16="http://schemas.microsoft.com/office/drawing/2014/main" xmlns="" id="{FF11EF02-5961-4A31-B5BF-AA72C7EB1587}"/>
              </a:ext>
            </a:extLst>
          </p:cNvPr>
          <p:cNvSpPr>
            <a:spLocks noGrp="1"/>
          </p:cNvSpPr>
          <p:nvPr>
            <p:ph idx="1"/>
          </p:nvPr>
        </p:nvSpPr>
        <p:spPr/>
        <p:txBody>
          <a:bodyPr/>
          <a:lstStyle/>
          <a:p>
            <a:r>
              <a:rPr lang="en-US" b="0" dirty="0"/>
              <a:t> </a:t>
            </a:r>
            <a:r>
              <a:rPr lang="en-US" sz="2000" dirty="0"/>
              <a:t>Comment: </a:t>
            </a:r>
            <a:r>
              <a:rPr lang="en-US" sz="2000" b="0" dirty="0"/>
              <a:t>PAR 5.2.b The PAR should be in present tense, refer to the “amendment” as opposed to “project” and do not need to be self-referential." </a:t>
            </a:r>
          </a:p>
          <a:p>
            <a:r>
              <a:rPr lang="en-US" sz="2000" dirty="0"/>
              <a:t>Response: </a:t>
            </a:r>
            <a:r>
              <a:rPr lang="en-US" sz="2000" b="0" dirty="0"/>
              <a:t>5.2.b is "Scope of the Project" and therefore reference to the "project" is appropriate. The reference to IEEE </a:t>
            </a:r>
            <a:r>
              <a:rPr lang="en-US" sz="2000" b="0" dirty="0" err="1"/>
              <a:t>Std</a:t>
            </a:r>
            <a:r>
              <a:rPr lang="en-US" sz="2000" b="0" dirty="0"/>
              <a:t> 802.3 is to explain what is being modified or added to. The text of 5.2.b is not published in the final standard and therefor is not required to be in the present tense. </a:t>
            </a:r>
          </a:p>
          <a:p>
            <a:r>
              <a:rPr lang="en-US" sz="2000" dirty="0"/>
              <a:t>Comment: </a:t>
            </a:r>
            <a:r>
              <a:rPr lang="en-US" sz="2000" b="0" dirty="0"/>
              <a:t>PAR 5.2.b Is the PHY copper or optical? It is not clear in the scope. </a:t>
            </a:r>
          </a:p>
          <a:p>
            <a:r>
              <a:rPr lang="en-US" sz="2000" dirty="0"/>
              <a:t>Response: </a:t>
            </a:r>
            <a:r>
              <a:rPr lang="en-US" sz="2000" b="0" dirty="0"/>
              <a:t>The term “electrical interfaces” in the scope restricts this project to non-optical interfaces. Further, our CSD references internal system applications and copper cable. </a:t>
            </a:r>
          </a:p>
        </p:txBody>
      </p:sp>
      <p:sp>
        <p:nvSpPr>
          <p:cNvPr id="4" name="Date Placeholder 3">
            <a:extLst>
              <a:ext uri="{FF2B5EF4-FFF2-40B4-BE49-F238E27FC236}">
                <a16:creationId xmlns:a16="http://schemas.microsoft.com/office/drawing/2014/main" xmlns="" id="{3BE5A549-840A-4CD0-9E5A-433BA5EFE2F7}"/>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3A603E69-D69A-4459-A9F0-BA17908C8C55}"/>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30802B7A-C18D-47B3-8CE5-EA704C4CEF0F}"/>
              </a:ext>
            </a:extLst>
          </p:cNvPr>
          <p:cNvSpPr>
            <a:spLocks noGrp="1"/>
          </p:cNvSpPr>
          <p:nvPr>
            <p:ph type="sldNum" idx="12"/>
          </p:nvPr>
        </p:nvSpPr>
        <p:spPr/>
        <p:txBody>
          <a:bodyPr/>
          <a:lstStyle/>
          <a:p>
            <a:r>
              <a:rPr lang="en-GB"/>
              <a:t>Slide </a:t>
            </a:r>
            <a:fld id="{440F5867-744E-4AA6-B0ED-4C44D2DFBB7B}" type="slidenum">
              <a:rPr lang="en-GB" smtClean="0"/>
              <a:pPr/>
              <a:t>63</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34</a:t>
            </a:r>
            <a:r>
              <a:rPr kumimoji="0" lang="en-US" sz="1200" b="0" i="0" u="none" strike="noStrike" cap="none" normalizeH="0" baseline="0" dirty="0" smtClean="0">
                <a:ln>
                  <a:noFill/>
                </a:ln>
                <a:solidFill>
                  <a:schemeClr val="tx1"/>
                </a:solidFill>
                <a:effectLst/>
                <a:latin typeface="Times New Roman" pitchFamily="18" charset="0"/>
              </a:rPr>
              <a:t>/46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754104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F22B9-2423-4046-BB62-44C7E64F03C6}"/>
              </a:ext>
            </a:extLst>
          </p:cNvPr>
          <p:cNvSpPr>
            <a:spLocks noGrp="1"/>
          </p:cNvSpPr>
          <p:nvPr>
            <p:ph type="title"/>
          </p:nvPr>
        </p:nvSpPr>
        <p:spPr/>
        <p:txBody>
          <a:bodyPr/>
          <a:lstStyle/>
          <a:p>
            <a:r>
              <a:rPr lang="en-US" dirty="0"/>
              <a:t>IEEE P802.3ck</a:t>
            </a:r>
          </a:p>
        </p:txBody>
      </p:sp>
      <p:sp>
        <p:nvSpPr>
          <p:cNvPr id="3" name="Content Placeholder 2">
            <a:extLst>
              <a:ext uri="{FF2B5EF4-FFF2-40B4-BE49-F238E27FC236}">
                <a16:creationId xmlns:a16="http://schemas.microsoft.com/office/drawing/2014/main" xmlns="" id="{E004F12D-3DB7-49F8-B65B-E7B61BE49064}"/>
              </a:ext>
            </a:extLst>
          </p:cNvPr>
          <p:cNvSpPr>
            <a:spLocks noGrp="1"/>
          </p:cNvSpPr>
          <p:nvPr>
            <p:ph idx="1"/>
          </p:nvPr>
        </p:nvSpPr>
        <p:spPr/>
        <p:txBody>
          <a:bodyPr/>
          <a:lstStyle/>
          <a:p>
            <a:r>
              <a:rPr lang="en-US" dirty="0"/>
              <a:t>Comment: </a:t>
            </a:r>
            <a:r>
              <a:rPr lang="en-US" b="0" dirty="0"/>
              <a:t>PAR 5.5 suggest change to 2nd sentence and delete third sentence: “To meet this growth, ongoing advancement in SERDES technology to higher rates of operation enables the opportunity to develop higher density or lower cost electrical interfaces using 100 Gb/s signaling.” </a:t>
            </a:r>
          </a:p>
          <a:p>
            <a:r>
              <a:rPr lang="en-US" dirty="0"/>
              <a:t>Response: </a:t>
            </a:r>
            <a:r>
              <a:rPr lang="en-US" b="0" dirty="0"/>
              <a:t>Accept </a:t>
            </a:r>
          </a:p>
          <a:p>
            <a:r>
              <a:rPr lang="en-US" dirty="0"/>
              <a:t>Comment: </a:t>
            </a:r>
            <a:r>
              <a:rPr lang="en-US" b="0" dirty="0"/>
              <a:t>PAR 5.6: delete “Stakeholders identified to date include, but are not limited to:” </a:t>
            </a:r>
          </a:p>
          <a:p>
            <a:r>
              <a:rPr lang="en-US" dirty="0"/>
              <a:t>Response: </a:t>
            </a:r>
            <a:r>
              <a:rPr lang="en-US" b="0" dirty="0"/>
              <a:t>Accept </a:t>
            </a:r>
          </a:p>
        </p:txBody>
      </p:sp>
      <p:sp>
        <p:nvSpPr>
          <p:cNvPr id="4" name="Date Placeholder 3">
            <a:extLst>
              <a:ext uri="{FF2B5EF4-FFF2-40B4-BE49-F238E27FC236}">
                <a16:creationId xmlns:a16="http://schemas.microsoft.com/office/drawing/2014/main" xmlns="" id="{2FE8DF71-3AB8-44C5-A313-33B2B2A130E3}"/>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311D58DD-D0AA-4003-BFEF-E10A6324613A}"/>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B51D6DA0-41B0-4977-8D10-46A20CAE8A6F}"/>
              </a:ext>
            </a:extLst>
          </p:cNvPr>
          <p:cNvSpPr>
            <a:spLocks noGrp="1"/>
          </p:cNvSpPr>
          <p:nvPr>
            <p:ph type="sldNum" idx="12"/>
          </p:nvPr>
        </p:nvSpPr>
        <p:spPr/>
        <p:txBody>
          <a:bodyPr/>
          <a:lstStyle/>
          <a:p>
            <a:r>
              <a:rPr lang="en-GB"/>
              <a:t>Slide </a:t>
            </a:r>
            <a:fld id="{440F5867-744E-4AA6-B0ED-4C44D2DFBB7B}" type="slidenum">
              <a:rPr lang="en-GB" smtClean="0"/>
              <a:pPr/>
              <a:t>64</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35</a:t>
            </a:r>
            <a:r>
              <a:rPr kumimoji="0" lang="en-US" sz="1200" b="0" i="0" u="none" strike="noStrike" cap="none" normalizeH="0" baseline="0" dirty="0" smtClean="0">
                <a:ln>
                  <a:noFill/>
                </a:ln>
                <a:solidFill>
                  <a:schemeClr val="tx1"/>
                </a:solidFill>
                <a:effectLst/>
                <a:latin typeface="Times New Roman" pitchFamily="18" charset="0"/>
              </a:rPr>
              <a:t>/46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8460734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279132-E13D-418D-9110-FF17EBF4F903}"/>
              </a:ext>
            </a:extLst>
          </p:cNvPr>
          <p:cNvSpPr>
            <a:spLocks noGrp="1"/>
          </p:cNvSpPr>
          <p:nvPr>
            <p:ph type="title"/>
          </p:nvPr>
        </p:nvSpPr>
        <p:spPr/>
        <p:txBody>
          <a:bodyPr/>
          <a:lstStyle/>
          <a:p>
            <a:r>
              <a:rPr lang="en-US" dirty="0"/>
              <a:t>IEEE P802.3ck</a:t>
            </a:r>
          </a:p>
        </p:txBody>
      </p:sp>
      <p:sp>
        <p:nvSpPr>
          <p:cNvPr id="3" name="Content Placeholder 2">
            <a:extLst>
              <a:ext uri="{FF2B5EF4-FFF2-40B4-BE49-F238E27FC236}">
                <a16:creationId xmlns:a16="http://schemas.microsoft.com/office/drawing/2014/main" xmlns="" id="{BF523A85-B701-4719-9A13-0CA06A09CCE0}"/>
              </a:ext>
            </a:extLst>
          </p:cNvPr>
          <p:cNvSpPr>
            <a:spLocks noGrp="1"/>
          </p:cNvSpPr>
          <p:nvPr>
            <p:ph idx="1"/>
          </p:nvPr>
        </p:nvSpPr>
        <p:spPr/>
        <p:txBody>
          <a:bodyPr/>
          <a:lstStyle/>
          <a:p>
            <a:r>
              <a:rPr lang="en-US" dirty="0"/>
              <a:t>Comment: </a:t>
            </a:r>
            <a:r>
              <a:rPr lang="en-US" b="0" dirty="0"/>
              <a:t>PAR 8.1: if you accept our suggestion for PAR 5.5, then you can delete “IEEE </a:t>
            </a:r>
            <a:r>
              <a:rPr lang="en-US" b="0" dirty="0" err="1"/>
              <a:t>Std</a:t>
            </a:r>
            <a:r>
              <a:rPr lang="en-US" b="0" dirty="0"/>
              <a:t> 802.3 reference in 8.1. </a:t>
            </a:r>
          </a:p>
          <a:p>
            <a:r>
              <a:rPr lang="en-US" dirty="0"/>
              <a:t>Response: </a:t>
            </a:r>
            <a:r>
              <a:rPr lang="en-US" b="0" dirty="0"/>
              <a:t>This is true as we accepted your suggestion for PAR 5.5, but note remains with corrected reference to item 5.2 as this still has this abbreviation. </a:t>
            </a:r>
          </a:p>
        </p:txBody>
      </p:sp>
      <p:sp>
        <p:nvSpPr>
          <p:cNvPr id="4" name="Date Placeholder 3">
            <a:extLst>
              <a:ext uri="{FF2B5EF4-FFF2-40B4-BE49-F238E27FC236}">
                <a16:creationId xmlns:a16="http://schemas.microsoft.com/office/drawing/2014/main" xmlns="" id="{D65D1E0C-CC4C-4A4E-ABC6-9B94B6A7A3BD}"/>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3E68812B-0476-41A0-BD16-5F3F0FF48922}"/>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B013C1E6-915C-4CB6-BEBE-57346F71E81B}"/>
              </a:ext>
            </a:extLst>
          </p:cNvPr>
          <p:cNvSpPr>
            <a:spLocks noGrp="1"/>
          </p:cNvSpPr>
          <p:nvPr>
            <p:ph type="sldNum" idx="12"/>
          </p:nvPr>
        </p:nvSpPr>
        <p:spPr/>
        <p:txBody>
          <a:bodyPr/>
          <a:lstStyle/>
          <a:p>
            <a:r>
              <a:rPr lang="en-GB"/>
              <a:t>Slide </a:t>
            </a:r>
            <a:fld id="{440F5867-744E-4AA6-B0ED-4C44D2DFBB7B}" type="slidenum">
              <a:rPr lang="en-GB" smtClean="0"/>
              <a:pPr/>
              <a:t>65</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36</a:t>
            </a:r>
            <a:r>
              <a:rPr kumimoji="0" lang="en-US" sz="1200" b="0" i="0" u="none" strike="noStrike" cap="none" normalizeH="0" baseline="0" dirty="0" smtClean="0">
                <a:ln>
                  <a:noFill/>
                </a:ln>
                <a:solidFill>
                  <a:schemeClr val="tx1"/>
                </a:solidFill>
                <a:effectLst/>
                <a:latin typeface="Times New Roman" pitchFamily="18" charset="0"/>
              </a:rPr>
              <a:t>/46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562973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BDF0D6-5FE7-4467-BA36-391C12A6F602}"/>
              </a:ext>
            </a:extLst>
          </p:cNvPr>
          <p:cNvSpPr>
            <a:spLocks noGrp="1"/>
          </p:cNvSpPr>
          <p:nvPr>
            <p:ph type="title"/>
          </p:nvPr>
        </p:nvSpPr>
        <p:spPr/>
        <p:txBody>
          <a:bodyPr/>
          <a:lstStyle/>
          <a:p>
            <a:r>
              <a:rPr lang="en-US" dirty="0"/>
              <a:t>IEEE P802.3ck</a:t>
            </a:r>
          </a:p>
        </p:txBody>
      </p:sp>
      <p:sp>
        <p:nvSpPr>
          <p:cNvPr id="3" name="Content Placeholder 2">
            <a:extLst>
              <a:ext uri="{FF2B5EF4-FFF2-40B4-BE49-F238E27FC236}">
                <a16:creationId xmlns:a16="http://schemas.microsoft.com/office/drawing/2014/main" xmlns="" id="{5BE0D500-6110-43B6-8E9E-7BA3A958EA75}"/>
              </a:ext>
            </a:extLst>
          </p:cNvPr>
          <p:cNvSpPr>
            <a:spLocks noGrp="1"/>
          </p:cNvSpPr>
          <p:nvPr>
            <p:ph idx="1"/>
          </p:nvPr>
        </p:nvSpPr>
        <p:spPr>
          <a:xfrm>
            <a:off x="685802" y="1905000"/>
            <a:ext cx="7770813" cy="3257549"/>
          </a:xfrm>
        </p:spPr>
        <p:txBody>
          <a:bodyPr/>
          <a:lstStyle/>
          <a:p>
            <a:r>
              <a:rPr lang="en-US" sz="2000" dirty="0"/>
              <a:t>Comment: </a:t>
            </a:r>
            <a:r>
              <a:rPr lang="en-US" sz="2000" b="0" dirty="0"/>
              <a:t>CSD page 2: do not promise future work. The CSD should state the features of the current project." </a:t>
            </a:r>
          </a:p>
          <a:p>
            <a:r>
              <a:rPr lang="en-US" sz="2000" dirty="0"/>
              <a:t>Background: </a:t>
            </a:r>
            <a:r>
              <a:rPr lang="en-US" sz="2000" b="0" dirty="0"/>
              <a:t>IEEE LMSC OM, 13.1.1 specifies that the plan shall include one of three items. The first sentence of the response seems to be a response to item a). So, strictly speaking, I guess that is all this required. </a:t>
            </a:r>
          </a:p>
          <a:p>
            <a:r>
              <a:rPr lang="en-US" sz="2000" b="0" dirty="0"/>
              <a:t>The second sentence of the response seems to pertain to item b). </a:t>
            </a:r>
          </a:p>
          <a:p>
            <a:r>
              <a:rPr lang="en-US" sz="2000" b="0" i="1" dirty="0"/>
              <a:t>"The definitions will be part of a different project and provide the plan for that project or anticipated future project." </a:t>
            </a:r>
            <a:endParaRPr lang="en-US" sz="2000" b="0" dirty="0"/>
          </a:p>
          <a:p>
            <a:r>
              <a:rPr lang="en-US" sz="2000" b="0" dirty="0"/>
              <a:t>Since it says to "provide a plan" for this item, and we do not, it seems better for us to remove this sentence (but not for the reason given in the comment). </a:t>
            </a:r>
          </a:p>
          <a:p>
            <a:r>
              <a:rPr lang="en-US" sz="2000" dirty="0"/>
              <a:t>Response: </a:t>
            </a:r>
            <a:r>
              <a:rPr lang="en-US" sz="2000" b="0" dirty="0"/>
              <a:t>Accept </a:t>
            </a:r>
          </a:p>
        </p:txBody>
      </p:sp>
      <p:sp>
        <p:nvSpPr>
          <p:cNvPr id="4" name="Date Placeholder 3">
            <a:extLst>
              <a:ext uri="{FF2B5EF4-FFF2-40B4-BE49-F238E27FC236}">
                <a16:creationId xmlns:a16="http://schemas.microsoft.com/office/drawing/2014/main" xmlns="" id="{CBD6E135-FBEA-4C88-9F72-36E3AB6D40E5}"/>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38F0F6EC-2208-4451-99CC-15629B786DDD}"/>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A7921444-C3DC-445F-B0C4-574488C79C6B}"/>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37</a:t>
            </a:r>
            <a:r>
              <a:rPr kumimoji="0" lang="en-US" sz="1200" b="0" i="0" u="none" strike="noStrike" cap="none" normalizeH="0" baseline="0" dirty="0" smtClean="0">
                <a:ln>
                  <a:noFill/>
                </a:ln>
                <a:solidFill>
                  <a:schemeClr val="tx1"/>
                </a:solidFill>
                <a:effectLst/>
                <a:latin typeface="Times New Roman" pitchFamily="18" charset="0"/>
              </a:rPr>
              <a:t>/46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990212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065558-2599-437F-8722-6DA34D5001DE}"/>
              </a:ext>
            </a:extLst>
          </p:cNvPr>
          <p:cNvSpPr>
            <a:spLocks noGrp="1"/>
          </p:cNvSpPr>
          <p:nvPr>
            <p:ph type="title"/>
          </p:nvPr>
        </p:nvSpPr>
        <p:spPr/>
        <p:txBody>
          <a:bodyPr/>
          <a:lstStyle/>
          <a:p>
            <a:r>
              <a:rPr lang="en-US" dirty="0"/>
              <a:t>IEEE P802.3ck</a:t>
            </a:r>
          </a:p>
        </p:txBody>
      </p:sp>
      <p:sp>
        <p:nvSpPr>
          <p:cNvPr id="3" name="Content Placeholder 2">
            <a:extLst>
              <a:ext uri="{FF2B5EF4-FFF2-40B4-BE49-F238E27FC236}">
                <a16:creationId xmlns:a16="http://schemas.microsoft.com/office/drawing/2014/main" xmlns="" id="{038687D0-4ECA-4E53-BA43-BDF0FCBC5322}"/>
              </a:ext>
            </a:extLst>
          </p:cNvPr>
          <p:cNvSpPr>
            <a:spLocks noGrp="1"/>
          </p:cNvSpPr>
          <p:nvPr>
            <p:ph idx="1"/>
          </p:nvPr>
        </p:nvSpPr>
        <p:spPr/>
        <p:txBody>
          <a:bodyPr/>
          <a:lstStyle/>
          <a:p>
            <a:r>
              <a:rPr lang="en-US"/>
              <a:t>Comment: </a:t>
            </a:r>
            <a:r>
              <a:rPr lang="en-US" b="0"/>
              <a:t>CSD page 6: the second bullet does not seem necessary, delete. </a:t>
            </a:r>
          </a:p>
          <a:p>
            <a:r>
              <a:rPr lang="en-US"/>
              <a:t>Response: </a:t>
            </a:r>
            <a:r>
              <a:rPr lang="en-US" b="0"/>
              <a:t>Accept </a:t>
            </a:r>
          </a:p>
          <a:p>
            <a:r>
              <a:rPr lang="fr-FR"/>
              <a:t>Comment: </a:t>
            </a:r>
            <a:r>
              <a:rPr lang="fr-FR" b="0"/>
              <a:t>CSD page 8: change 3rd bullet – delete second sentence. </a:t>
            </a:r>
          </a:p>
          <a:p>
            <a:r>
              <a:rPr lang="en-US"/>
              <a:t>Response: </a:t>
            </a:r>
            <a:r>
              <a:rPr lang="en-US" b="0"/>
              <a:t>Accept </a:t>
            </a:r>
            <a:endParaRPr lang="en-US"/>
          </a:p>
        </p:txBody>
      </p:sp>
      <p:sp>
        <p:nvSpPr>
          <p:cNvPr id="4" name="Date Placeholder 3">
            <a:extLst>
              <a:ext uri="{FF2B5EF4-FFF2-40B4-BE49-F238E27FC236}">
                <a16:creationId xmlns:a16="http://schemas.microsoft.com/office/drawing/2014/main" xmlns="" id="{8B1AE518-7034-444F-AFC7-D7E4FD2D46DB}"/>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E3E6E6F6-45AE-4452-BB05-5494600DF1D9}"/>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28C65E1B-E6C7-42D4-AA86-BC1A625F8F2D}"/>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38</a:t>
            </a:r>
            <a:r>
              <a:rPr kumimoji="0" lang="en-US" sz="1200" b="0" i="0" u="none" strike="noStrike" cap="none" normalizeH="0" baseline="0" dirty="0" smtClean="0">
                <a:ln>
                  <a:noFill/>
                </a:ln>
                <a:solidFill>
                  <a:schemeClr val="tx1"/>
                </a:solidFill>
                <a:effectLst/>
                <a:latin typeface="Times New Roman" pitchFamily="18" charset="0"/>
              </a:rPr>
              <a:t>/46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4371104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004AEA-59DA-47A0-B264-B1753770474C}"/>
              </a:ext>
            </a:extLst>
          </p:cNvPr>
          <p:cNvSpPr>
            <a:spLocks noGrp="1"/>
          </p:cNvSpPr>
          <p:nvPr>
            <p:ph type="title"/>
          </p:nvPr>
        </p:nvSpPr>
        <p:spPr/>
        <p:txBody>
          <a:bodyPr/>
          <a:lstStyle/>
          <a:p>
            <a:r>
              <a:rPr lang="en-US" dirty="0"/>
              <a:t>802.3cm response</a:t>
            </a:r>
          </a:p>
        </p:txBody>
      </p:sp>
      <p:sp>
        <p:nvSpPr>
          <p:cNvPr id="3" name="Content Placeholder 2">
            <a:extLst>
              <a:ext uri="{FF2B5EF4-FFF2-40B4-BE49-F238E27FC236}">
                <a16:creationId xmlns:a16="http://schemas.microsoft.com/office/drawing/2014/main" xmlns="" id="{EDCBB033-160C-4F04-BB72-3776C664C33D}"/>
              </a:ext>
            </a:extLst>
          </p:cNvPr>
          <p:cNvSpPr>
            <a:spLocks noGrp="1"/>
          </p:cNvSpPr>
          <p:nvPr>
            <p:ph idx="1"/>
          </p:nvPr>
        </p:nvSpPr>
        <p:spPr>
          <a:xfrm>
            <a:off x="685802" y="2229448"/>
            <a:ext cx="7770813" cy="3198613"/>
          </a:xfrm>
        </p:spPr>
        <p:txBody>
          <a:bodyPr/>
          <a:lstStyle/>
          <a:p>
            <a:r>
              <a:rPr lang="en-US" dirty="0"/>
              <a:t>CSD page 2 –“ delete –“</a:t>
            </a:r>
            <a:r>
              <a:rPr lang="en-US" b="0" dirty="0"/>
              <a:t>In addition, it is expected that the protocol-specific definition of managed objects will be added in a future amendment to an IEEE 802.3 Standard for Management.” You cannot offer future work in the CSD/PAR. </a:t>
            </a:r>
          </a:p>
          <a:p>
            <a:r>
              <a:rPr lang="en-US" b="0" dirty="0">
                <a:solidFill>
                  <a:srgbClr val="FF0000"/>
                </a:solidFill>
              </a:rPr>
              <a:t>Resolution: we deleted the text as suggested</a:t>
            </a:r>
          </a:p>
          <a:p>
            <a:r>
              <a:rPr lang="en-US" b="0" dirty="0"/>
              <a:t>CSD page 4 expand “QSFP”, “CO”, and “PMD” for first usage.</a:t>
            </a:r>
          </a:p>
          <a:p>
            <a:r>
              <a:rPr lang="en-US" b="0" dirty="0">
                <a:solidFill>
                  <a:srgbClr val="FF0000"/>
                </a:solidFill>
              </a:rPr>
              <a:t>Resolution: we expanded the acronyms as requested, as shown in the modified CSD responses </a:t>
            </a:r>
            <a:endParaRPr lang="en-US" dirty="0">
              <a:solidFill>
                <a:srgbClr val="FF0000"/>
              </a:solidFill>
            </a:endParaRPr>
          </a:p>
        </p:txBody>
      </p:sp>
      <p:sp>
        <p:nvSpPr>
          <p:cNvPr id="4" name="Date Placeholder 3">
            <a:extLst>
              <a:ext uri="{FF2B5EF4-FFF2-40B4-BE49-F238E27FC236}">
                <a16:creationId xmlns:a16="http://schemas.microsoft.com/office/drawing/2014/main" xmlns="" id="{08A17C44-64BD-4EBD-AA9F-D974A4C62211}"/>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56196641-4BC1-4759-B520-07BCDC5AA46F}"/>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0CC91DD0-D41D-4E92-860B-7FC03EED1541}"/>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39</a:t>
            </a:r>
            <a:r>
              <a:rPr kumimoji="0" lang="en-US" sz="1200" b="0" i="0" u="none" strike="noStrike" cap="none" normalizeH="0" baseline="0" dirty="0" smtClean="0">
                <a:ln>
                  <a:noFill/>
                </a:ln>
                <a:solidFill>
                  <a:schemeClr val="tx1"/>
                </a:solidFill>
                <a:effectLst/>
                <a:latin typeface="Times New Roman" pitchFamily="18" charset="0"/>
              </a:rPr>
              <a:t>/46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0247737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B08226-F4BF-47C1-AC18-7C5CE61A7027}"/>
              </a:ext>
            </a:extLst>
          </p:cNvPr>
          <p:cNvSpPr>
            <a:spLocks noGrp="1"/>
          </p:cNvSpPr>
          <p:nvPr>
            <p:ph type="title"/>
          </p:nvPr>
        </p:nvSpPr>
        <p:spPr/>
        <p:txBody>
          <a:bodyPr/>
          <a:lstStyle/>
          <a:p>
            <a:r>
              <a:rPr lang="en-US" dirty="0"/>
              <a:t>802.3cm responses</a:t>
            </a:r>
          </a:p>
        </p:txBody>
      </p:sp>
      <p:sp>
        <p:nvSpPr>
          <p:cNvPr id="3" name="Content Placeholder 2">
            <a:extLst>
              <a:ext uri="{FF2B5EF4-FFF2-40B4-BE49-F238E27FC236}">
                <a16:creationId xmlns:a16="http://schemas.microsoft.com/office/drawing/2014/main" xmlns="" id="{DDDA13F8-0E53-4C78-9806-EA632691AEA0}"/>
              </a:ext>
            </a:extLst>
          </p:cNvPr>
          <p:cNvSpPr>
            <a:spLocks noGrp="1"/>
          </p:cNvSpPr>
          <p:nvPr>
            <p:ph idx="1"/>
          </p:nvPr>
        </p:nvSpPr>
        <p:spPr>
          <a:xfrm>
            <a:off x="685802" y="2170513"/>
            <a:ext cx="7910544" cy="3257549"/>
          </a:xfrm>
        </p:spPr>
        <p:txBody>
          <a:bodyPr/>
          <a:lstStyle/>
          <a:p>
            <a:r>
              <a:rPr lang="en-US" sz="2000" dirty="0"/>
              <a:t>CSD page 5 –delete “</a:t>
            </a:r>
            <a:r>
              <a:rPr lang="en-US" sz="2000" b="0" dirty="0"/>
              <a:t>In addition, it is expected that the protocol-specific definition of managed objects will be added in a future amendment to an IEEE 802.3 Standard for Management.” do not promise future work.</a:t>
            </a:r>
          </a:p>
          <a:p>
            <a:r>
              <a:rPr lang="en-US" sz="2000" b="0" dirty="0">
                <a:solidFill>
                  <a:srgbClr val="FF0000"/>
                </a:solidFill>
              </a:rPr>
              <a:t>Resolution: we deleted the text as suggested</a:t>
            </a:r>
          </a:p>
          <a:p>
            <a:r>
              <a:rPr lang="en-US" sz="2000" dirty="0"/>
              <a:t>CSD page 6 –Reword to avoid using “Strong desire” and “Need to Support”</a:t>
            </a:r>
          </a:p>
          <a:p>
            <a:r>
              <a:rPr lang="en-US" sz="2000" b="0" dirty="0">
                <a:solidFill>
                  <a:srgbClr val="FF0000"/>
                </a:solidFill>
              </a:rPr>
              <a:t>Resolution: we reworded to eliminate those phrases, as shown in the modified CSD responses</a:t>
            </a:r>
          </a:p>
          <a:p>
            <a:r>
              <a:rPr lang="en-US" sz="2000" dirty="0"/>
              <a:t>CSD page 7 expand “PAM4” and “VCSEL”</a:t>
            </a:r>
            <a:endParaRPr lang="en-US" sz="2000" b="0" dirty="0"/>
          </a:p>
          <a:p>
            <a:r>
              <a:rPr lang="en-US" sz="2000" b="0" dirty="0">
                <a:solidFill>
                  <a:srgbClr val="FF0000"/>
                </a:solidFill>
              </a:rPr>
              <a:t>Resolution: we expanded the acronyms as requested, as shown in the modified CSD responses </a:t>
            </a:r>
            <a:endParaRPr lang="en-US" sz="2000" dirty="0">
              <a:solidFill>
                <a:srgbClr val="FF0000"/>
              </a:solidFill>
            </a:endParaRPr>
          </a:p>
        </p:txBody>
      </p:sp>
      <p:sp>
        <p:nvSpPr>
          <p:cNvPr id="4" name="Date Placeholder 3">
            <a:extLst>
              <a:ext uri="{FF2B5EF4-FFF2-40B4-BE49-F238E27FC236}">
                <a16:creationId xmlns:a16="http://schemas.microsoft.com/office/drawing/2014/main" xmlns="" id="{10DEF582-83C8-4CF6-A0CD-9100B929E947}"/>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FE76FF0C-BED5-4AEC-A986-1D04A7A788AE}"/>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D8F45FFB-7E42-4F52-BD87-8DFD287EC916}"/>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40</a:t>
            </a:r>
            <a:r>
              <a:rPr kumimoji="0" lang="en-US" sz="1200" b="0" i="0" u="none" strike="noStrike" cap="none" normalizeH="0" baseline="0" dirty="0" smtClean="0">
                <a:ln>
                  <a:noFill/>
                </a:ln>
                <a:solidFill>
                  <a:schemeClr val="tx1"/>
                </a:solidFill>
                <a:effectLst/>
                <a:latin typeface="Times New Roman" pitchFamily="18" charset="0"/>
              </a:rPr>
              <a:t>/46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09241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30" y="632897"/>
            <a:ext cx="7772400" cy="533400"/>
          </a:xfrm>
        </p:spPr>
        <p:txBody>
          <a:bodyPr/>
          <a:lstStyle/>
          <a:p>
            <a:r>
              <a:rPr lang="en-GB" dirty="0" smtClean="0"/>
              <a:t>Doc Revision uploads by meeting (month #)</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graphicFrame>
        <p:nvGraphicFramePr>
          <p:cNvPr id="8" name="Chart 7"/>
          <p:cNvGraphicFramePr>
            <a:graphicFrameLocks/>
          </p:cNvGraphicFramePr>
          <p:nvPr>
            <p:extLst/>
          </p:nvPr>
        </p:nvGraphicFramePr>
        <p:xfrm>
          <a:off x="304801" y="1166298"/>
          <a:ext cx="8458200" cy="5309116"/>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7</a:t>
            </a:fld>
            <a:endParaRPr lang="en-US"/>
          </a:p>
        </p:txBody>
      </p:sp>
    </p:spTree>
    <p:extLst>
      <p:ext uri="{BB962C8B-B14F-4D97-AF65-F5344CB8AC3E}">
        <p14:creationId xmlns:p14="http://schemas.microsoft.com/office/powerpoint/2010/main" val="28117143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EBD6DA28-FE3F-4E36-AFD5-DC58BADBD255}"/>
              </a:ext>
            </a:extLst>
          </p:cNvPr>
          <p:cNvSpPr>
            <a:spLocks noGrp="1"/>
          </p:cNvSpPr>
          <p:nvPr>
            <p:ph type="title"/>
          </p:nvPr>
        </p:nvSpPr>
        <p:spPr/>
        <p:txBody>
          <a:bodyPr/>
          <a:lstStyle/>
          <a:p>
            <a:r>
              <a:rPr lang="en-US" dirty="0"/>
              <a:t>802.11 responded to Comments on 802.11bb</a:t>
            </a:r>
          </a:p>
        </p:txBody>
      </p:sp>
      <p:sp>
        <p:nvSpPr>
          <p:cNvPr id="8" name="Content Placeholder 7">
            <a:extLst>
              <a:ext uri="{FF2B5EF4-FFF2-40B4-BE49-F238E27FC236}">
                <a16:creationId xmlns:a16="http://schemas.microsoft.com/office/drawing/2014/main" xmlns="" id="{C807193C-DC78-44F2-A30D-E2D4ACF450E6}"/>
              </a:ext>
            </a:extLst>
          </p:cNvPr>
          <p:cNvSpPr>
            <a:spLocks noGrp="1"/>
          </p:cNvSpPr>
          <p:nvPr>
            <p:ph idx="1"/>
          </p:nvPr>
        </p:nvSpPr>
        <p:spPr>
          <a:xfrm>
            <a:off x="685802" y="2024845"/>
            <a:ext cx="7910544" cy="3688967"/>
          </a:xfrm>
        </p:spPr>
        <p:txBody>
          <a:bodyPr/>
          <a:lstStyle/>
          <a:p>
            <a:r>
              <a:rPr lang="en-US" sz="1600" dirty="0"/>
              <a:t>Having received comments on the LC PAR and CSD,  the WG approved updated versions of the PAR and CSD documents,  and approved a response to the comments.</a:t>
            </a:r>
            <a:br>
              <a:rPr lang="en-US" sz="1600" dirty="0"/>
            </a:br>
            <a:r>
              <a:rPr lang="en-US" sz="1600" dirty="0"/>
              <a:t/>
            </a:r>
            <a:br>
              <a:rPr lang="en-US" sz="1600" dirty="0"/>
            </a:br>
            <a:r>
              <a:rPr lang="en-US" sz="1600" dirty="0"/>
              <a:t>The updated PAR is: https://mentor.ieee.org/802.11/dcn/17/11-17-1604-09-00lc-a-par-proposal-for-light-communications.pdf</a:t>
            </a:r>
            <a:br>
              <a:rPr lang="en-US" sz="1600" dirty="0"/>
            </a:br>
            <a:r>
              <a:rPr lang="en-US" sz="1600" dirty="0"/>
              <a:t/>
            </a:r>
            <a:br>
              <a:rPr lang="en-US" sz="1600" dirty="0"/>
            </a:br>
            <a:r>
              <a:rPr lang="en-US" sz="1600" dirty="0"/>
              <a:t>The updated CSD is: https://mentor.ieee.org/802.11/dcn/17/11-17-1603-08-00lc-a-csd-proposal-for-light-communications.docx</a:t>
            </a:r>
            <a:br>
              <a:rPr lang="en-US" sz="1600" dirty="0"/>
            </a:br>
            <a:r>
              <a:rPr lang="en-US" sz="1600" dirty="0"/>
              <a:t/>
            </a:r>
            <a:br>
              <a:rPr lang="en-US" sz="1600" dirty="0"/>
            </a:br>
            <a:r>
              <a:rPr lang="en-US" sz="1600" dirty="0"/>
              <a:t>The response to comments document is: https://mentor.ieee.org/802.11/dcn/18/11-18-0559-01-00lc-response-to-comments-on-lc-sg-par-and-csd.pptx</a:t>
            </a:r>
          </a:p>
          <a:p>
            <a:r>
              <a:rPr lang="en-US" sz="1600" dirty="0"/>
              <a:t>-- </a:t>
            </a:r>
            <a:br>
              <a:rPr lang="en-US" sz="1600" dirty="0"/>
            </a:br>
            <a:r>
              <a:rPr lang="en-US" sz="1600" dirty="0"/>
              <a:t>Best Regards,</a:t>
            </a:r>
            <a:br>
              <a:rPr lang="en-US" sz="1600" dirty="0"/>
            </a:br>
            <a:r>
              <a:rPr lang="en-US" sz="1600" dirty="0"/>
              <a:t>Adrian Stephens</a:t>
            </a:r>
            <a:br>
              <a:rPr lang="en-US" sz="1600" dirty="0"/>
            </a:br>
            <a:r>
              <a:rPr lang="en-US" sz="1600" dirty="0"/>
              <a:t>IEEE 802.11 Working Group Chair</a:t>
            </a:r>
          </a:p>
        </p:txBody>
      </p:sp>
      <p:sp>
        <p:nvSpPr>
          <p:cNvPr id="4" name="Date Placeholder 3">
            <a:extLst>
              <a:ext uri="{FF2B5EF4-FFF2-40B4-BE49-F238E27FC236}">
                <a16:creationId xmlns:a16="http://schemas.microsoft.com/office/drawing/2014/main" xmlns="" id="{85823FA4-20D5-40DC-B6EA-5C294AF4D825}"/>
              </a:ext>
            </a:extLst>
          </p:cNvPr>
          <p:cNvSpPr>
            <a:spLocks noGrp="1"/>
          </p:cNvSpPr>
          <p:nvPr>
            <p:ph type="dt" idx="10"/>
          </p:nvPr>
        </p:nvSpPr>
        <p:spPr>
          <a:xfrm>
            <a:off x="696913" y="332601"/>
            <a:ext cx="1182055" cy="276999"/>
          </a:xfrm>
        </p:spPr>
        <p:txBody>
          <a:bodyPr/>
          <a:lstStyle/>
          <a:p>
            <a:pPr>
              <a:defRPr/>
            </a:pPr>
            <a:r>
              <a:rPr lang="en-US" smtClean="0">
                <a:solidFill>
                  <a:srgbClr val="000000"/>
                </a:solidFill>
              </a:rPr>
              <a:t>March 2018</a:t>
            </a:r>
            <a:endParaRPr lang="en-US" dirty="0">
              <a:solidFill>
                <a:srgbClr val="000000"/>
              </a:solidFill>
            </a:endParaRPr>
          </a:p>
        </p:txBody>
      </p:sp>
      <p:sp>
        <p:nvSpPr>
          <p:cNvPr id="5" name="Footer Placeholder 4">
            <a:extLst>
              <a:ext uri="{FF2B5EF4-FFF2-40B4-BE49-F238E27FC236}">
                <a16:creationId xmlns:a16="http://schemas.microsoft.com/office/drawing/2014/main" xmlns="" id="{A159999C-BEEC-47A3-BE2B-9BC065307A87}"/>
              </a:ext>
            </a:extLst>
          </p:cNvPr>
          <p:cNvSpPr>
            <a:spLocks noGrp="1"/>
          </p:cNvSpPr>
          <p:nvPr>
            <p:ph type="ftr" idx="11"/>
          </p:nvPr>
        </p:nvSpPr>
        <p:spPr>
          <a:xfrm>
            <a:off x="6960158" y="6475413"/>
            <a:ext cx="1583767" cy="184666"/>
          </a:xfrm>
        </p:spPr>
        <p:txBody>
          <a:bodyPr/>
          <a:lstStyle/>
          <a:p>
            <a:pPr>
              <a:defRPr/>
            </a:pPr>
            <a:r>
              <a:rPr lang="en-US" smtClean="0">
                <a:solidFill>
                  <a:srgbClr val="000000"/>
                </a:solidFill>
              </a:rPr>
              <a:t>Adrian Stephens, Intel Corporation</a:t>
            </a:r>
            <a:endParaRPr lang="en-US">
              <a:solidFill>
                <a:srgbClr val="000000"/>
              </a:solidFill>
            </a:endParaRPr>
          </a:p>
        </p:txBody>
      </p:sp>
      <p:sp>
        <p:nvSpPr>
          <p:cNvPr id="6" name="Slide Number Placeholder 5">
            <a:extLst>
              <a:ext uri="{FF2B5EF4-FFF2-40B4-BE49-F238E27FC236}">
                <a16:creationId xmlns:a16="http://schemas.microsoft.com/office/drawing/2014/main" xmlns="" id="{72D533C8-6CAD-4EDE-9EE6-B76F0AB29507}"/>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70</a:t>
            </a:fld>
            <a:endParaRPr lang="en-US" altLang="en-US">
              <a:solidFill>
                <a:srgbClr val="000000"/>
              </a:solidFill>
            </a:endParaRPr>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41</a:t>
            </a:r>
            <a:r>
              <a:rPr kumimoji="0" lang="en-US" sz="1200" b="0" i="0" u="none" strike="noStrike" cap="none" normalizeH="0" baseline="0" dirty="0" smtClean="0">
                <a:ln>
                  <a:noFill/>
                </a:ln>
                <a:solidFill>
                  <a:schemeClr val="tx1"/>
                </a:solidFill>
                <a:effectLst/>
                <a:latin typeface="Times New Roman" pitchFamily="18" charset="0"/>
              </a:rPr>
              <a:t>/46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148681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AA065A-F53A-4F51-9DEA-C93B0AB00066}"/>
              </a:ext>
            </a:extLst>
          </p:cNvPr>
          <p:cNvSpPr>
            <a:spLocks noGrp="1"/>
          </p:cNvSpPr>
          <p:nvPr>
            <p:ph type="title"/>
          </p:nvPr>
        </p:nvSpPr>
        <p:spPr/>
        <p:txBody>
          <a:bodyPr/>
          <a:lstStyle/>
          <a:p>
            <a:r>
              <a:rPr lang="en-US" dirty="0"/>
              <a:t>802.15 Responses on 4 PARs/CSDs</a:t>
            </a:r>
          </a:p>
        </p:txBody>
      </p:sp>
      <p:sp>
        <p:nvSpPr>
          <p:cNvPr id="4" name="Date Placeholder 3">
            <a:extLst>
              <a:ext uri="{FF2B5EF4-FFF2-40B4-BE49-F238E27FC236}">
                <a16:creationId xmlns:a16="http://schemas.microsoft.com/office/drawing/2014/main" xmlns="" id="{084AB3B7-987D-4008-A2DD-D70B3243F74A}"/>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A0A121E7-156E-426B-94FE-FAE19394C85C}"/>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AE3E5CAF-AE58-444E-9CD9-AFE6B1BF4088}"/>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7" name="Rectangle 1">
            <a:extLst>
              <a:ext uri="{FF2B5EF4-FFF2-40B4-BE49-F238E27FC236}">
                <a16:creationId xmlns:a16="http://schemas.microsoft.com/office/drawing/2014/main" xmlns="" id="{2F9FB55D-A6C6-4085-A9E6-368D3563644C}"/>
              </a:ext>
            </a:extLst>
          </p:cNvPr>
          <p:cNvSpPr>
            <a:spLocks noGrp="1" noChangeArrowheads="1"/>
          </p:cNvSpPr>
          <p:nvPr>
            <p:ph idx="1"/>
          </p:nvPr>
        </p:nvSpPr>
        <p:spPr bwMode="auto">
          <a:xfrm>
            <a:off x="514350" y="2812830"/>
            <a:ext cx="9535303" cy="214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Hi all-</a:t>
            </a:r>
            <a:br>
              <a:rPr lang="en-US" altLang="en-US" sz="1350" b="0" dirty="0">
                <a:latin typeface="Arial" panose="020B0604020202020204" pitchFamily="34" charset="0"/>
              </a:rPr>
            </a:b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Attached are the comment responses from 802.15 on the 4 PARs/CSDs. They are also posted to mentor at:</a:t>
            </a:r>
            <a:br>
              <a:rPr lang="en-US" altLang="en-US" sz="1350" b="0" dirty="0">
                <a:latin typeface="Arial" panose="020B0604020202020204" pitchFamily="34" charset="0"/>
              </a:rPr>
            </a:br>
            <a:r>
              <a:rPr lang="en-US" altLang="en-US" sz="1350" b="0" dirty="0">
                <a:latin typeface="Arial" panose="020B0604020202020204" pitchFamily="34" charset="0"/>
                <a:hlinkClick r:id="rId2"/>
              </a:rPr>
              <a:t>https://mentor.ieee.org/802.15/dcn/18/15-18-0140-00-0000-802-15-consolidated-responses-to-par-and-csd-comments.pptx</a:t>
            </a: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Please let me know if you have any comments or questions.</a:t>
            </a:r>
            <a:br>
              <a:rPr lang="en-US" altLang="en-US" sz="1350" b="0" dirty="0">
                <a:latin typeface="Arial" panose="020B0604020202020204" pitchFamily="34" charset="0"/>
              </a:rPr>
            </a:b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Cheers</a:t>
            </a:r>
            <a:br>
              <a:rPr lang="en-US" altLang="en-US" sz="1350" b="0" dirty="0">
                <a:latin typeface="Arial" panose="020B0604020202020204" pitchFamily="34" charset="0"/>
              </a:rPr>
            </a:b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Bob </a:t>
            </a:r>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42</a:t>
            </a:r>
            <a:r>
              <a:rPr kumimoji="0" lang="en-US" sz="1200" b="0" i="0" u="none" strike="noStrike" cap="none" normalizeH="0" baseline="0" dirty="0" smtClean="0">
                <a:ln>
                  <a:noFill/>
                </a:ln>
                <a:solidFill>
                  <a:schemeClr val="tx1"/>
                </a:solidFill>
                <a:effectLst/>
                <a:latin typeface="Times New Roman" pitchFamily="18" charset="0"/>
              </a:rPr>
              <a:t>/46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04753714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E27B8B-3192-4051-BDE2-82800CA26B15}"/>
              </a:ext>
            </a:extLst>
          </p:cNvPr>
          <p:cNvSpPr>
            <a:spLocks noGrp="1"/>
          </p:cNvSpPr>
          <p:nvPr>
            <p:ph type="title"/>
          </p:nvPr>
        </p:nvSpPr>
        <p:spPr/>
        <p:txBody>
          <a:bodyPr/>
          <a:lstStyle/>
          <a:p>
            <a:r>
              <a:rPr lang="en-US" dirty="0"/>
              <a:t>Response 802.22.3 - Standard: Spectrum Characterization and Occupancy Sensing</a:t>
            </a:r>
          </a:p>
        </p:txBody>
      </p:sp>
      <p:sp>
        <p:nvSpPr>
          <p:cNvPr id="3" name="Content Placeholder 2">
            <a:extLst>
              <a:ext uri="{FF2B5EF4-FFF2-40B4-BE49-F238E27FC236}">
                <a16:creationId xmlns:a16="http://schemas.microsoft.com/office/drawing/2014/main" xmlns="" id="{0E479A1B-2F10-4310-A905-69B12633D265}"/>
              </a:ext>
            </a:extLst>
          </p:cNvPr>
          <p:cNvSpPr>
            <a:spLocks noGrp="1"/>
          </p:cNvSpPr>
          <p:nvPr>
            <p:ph idx="1"/>
          </p:nvPr>
        </p:nvSpPr>
        <p:spPr/>
        <p:txBody>
          <a:bodyPr/>
          <a:lstStyle/>
          <a:p>
            <a:pPr marL="0" indent="0"/>
            <a:r>
              <a:rPr lang="en-US" dirty="0">
                <a:latin typeface="Arial" panose="020B0604020202020204" pitchFamily="34" charset="0"/>
                <a:cs typeface="Arial" panose="020B0604020202020204" pitchFamily="34" charset="0"/>
              </a:rPr>
              <a:t>The 802.22 Working Group received the same comment from 802.3 and 802.11 Working Groups </a:t>
            </a:r>
          </a:p>
          <a:p>
            <a:pPr>
              <a:buFont typeface="Arial" panose="020B0604020202020204" pitchFamily="34" charset="0"/>
              <a:buChar char="•"/>
            </a:pPr>
            <a:r>
              <a:rPr lang="en-US" dirty="0">
                <a:latin typeface="Arial" panose="020B0604020202020204" pitchFamily="34" charset="0"/>
                <a:cs typeface="Arial" panose="020B0604020202020204" pitchFamily="34" charset="0"/>
              </a:rPr>
              <a:t>Comment: CSD 1.2.3 a) misspelled “</a:t>
            </a:r>
            <a:r>
              <a:rPr lang="en-GB" dirty="0" err="1">
                <a:latin typeface="Arial" panose="020B0604020202020204" pitchFamily="34" charset="0"/>
                <a:cs typeface="Arial" panose="020B0604020202020204" pitchFamily="34" charset="0"/>
              </a:rPr>
              <a:t>Characteization</a:t>
            </a:r>
            <a:r>
              <a:rPr lang="en-GB" dirty="0">
                <a:latin typeface="Arial" panose="020B0604020202020204" pitchFamily="34" charset="0"/>
                <a:cs typeface="Arial" panose="020B0604020202020204" pitchFamily="34" charset="0"/>
              </a:rPr>
              <a:t>” – change to “Characterization”</a:t>
            </a:r>
          </a:p>
          <a:p>
            <a:pPr marL="0" indent="0"/>
            <a:r>
              <a:rPr lang="en-GB" dirty="0">
                <a:latin typeface="Arial" panose="020B0604020202020204" pitchFamily="34" charset="0"/>
                <a:cs typeface="Arial" panose="020B0604020202020204" pitchFamily="34" charset="0"/>
              </a:rPr>
              <a:t>Comment Resolution</a:t>
            </a:r>
          </a:p>
          <a:p>
            <a:pPr>
              <a:buFont typeface="Arial" panose="020B0604020202020204" pitchFamily="34" charset="0"/>
              <a:buChar char="•"/>
            </a:pPr>
            <a:r>
              <a:rPr lang="en-GB" dirty="0">
                <a:latin typeface="Arial" panose="020B0604020202020204" pitchFamily="34" charset="0"/>
                <a:cs typeface="Arial" panose="020B0604020202020204" pitchFamily="34" charset="0"/>
              </a:rPr>
              <a:t>802.22 WG Accepts the change as proposed by the 802.11 WG. Changed </a:t>
            </a:r>
            <a:r>
              <a:rPr lang="en-US"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Characteization</a:t>
            </a:r>
            <a:r>
              <a:rPr lang="en-GB" dirty="0">
                <a:latin typeface="Arial" panose="020B0604020202020204" pitchFamily="34" charset="0"/>
                <a:cs typeface="Arial" panose="020B0604020202020204" pitchFamily="34" charset="0"/>
              </a:rPr>
              <a:t>” –to “Characterization”</a:t>
            </a:r>
          </a:p>
          <a:p>
            <a:endParaRPr lang="en-US" dirty="0"/>
          </a:p>
        </p:txBody>
      </p:sp>
      <p:sp>
        <p:nvSpPr>
          <p:cNvPr id="4" name="Date Placeholder 3">
            <a:extLst>
              <a:ext uri="{FF2B5EF4-FFF2-40B4-BE49-F238E27FC236}">
                <a16:creationId xmlns:a16="http://schemas.microsoft.com/office/drawing/2014/main" xmlns="" id="{39E80614-D2DD-4AFA-89AB-33ABD038E6F1}"/>
              </a:ext>
            </a:extLst>
          </p:cNvPr>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a:extLst>
              <a:ext uri="{FF2B5EF4-FFF2-40B4-BE49-F238E27FC236}">
                <a16:creationId xmlns:a16="http://schemas.microsoft.com/office/drawing/2014/main" xmlns="" id="{E5CCBB9C-ECE3-4116-BBE4-3B830735DE87}"/>
              </a:ext>
            </a:extLst>
          </p:cNvPr>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a:extLst>
              <a:ext uri="{FF2B5EF4-FFF2-40B4-BE49-F238E27FC236}">
                <a16:creationId xmlns:a16="http://schemas.microsoft.com/office/drawing/2014/main" xmlns="" id="{778B4F4D-F293-4E36-8344-71E7C4D96C77}"/>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43</a:t>
            </a:r>
            <a:r>
              <a:rPr kumimoji="0" lang="en-US" sz="1200" b="0" i="0" u="none" strike="noStrike" cap="none" normalizeH="0" baseline="0" dirty="0" smtClean="0">
                <a:ln>
                  <a:noFill/>
                </a:ln>
                <a:solidFill>
                  <a:schemeClr val="tx1"/>
                </a:solidFill>
                <a:effectLst/>
                <a:latin typeface="Times New Roman" pitchFamily="18" charset="0"/>
              </a:rPr>
              <a:t>/46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723605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Final Report to 802.11</a:t>
            </a:r>
          </a:p>
        </p:txBody>
      </p:sp>
      <p:sp>
        <p:nvSpPr>
          <p:cNvPr id="2" name="Text Placeholder 1"/>
          <p:cNvSpPr>
            <a:spLocks noGrp="1"/>
          </p:cNvSpPr>
          <p:nvPr>
            <p:ph type="body" idx="1"/>
          </p:nvPr>
        </p:nvSpPr>
        <p:spPr/>
        <p:txBody>
          <a:bodyPr/>
          <a:lstStyle/>
          <a:p>
            <a:endParaRPr lang="en-US"/>
          </a:p>
        </p:txBody>
      </p:sp>
      <p:sp>
        <p:nvSpPr>
          <p:cNvPr id="4" name="Date Placeholder 3"/>
          <p:cNvSpPr>
            <a:spLocks noGrp="1"/>
          </p:cNvSpPr>
          <p:nvPr>
            <p:ph type="dt" idx="10"/>
          </p:nvPr>
        </p:nvSpPr>
        <p:spPr>
          <a:xfrm>
            <a:off x="696913" y="332601"/>
            <a:ext cx="1182055" cy="276999"/>
          </a:xfrm>
        </p:spPr>
        <p:txBody>
          <a:bodyPr/>
          <a:lstStyle/>
          <a:p>
            <a:r>
              <a:rPr lang="en-US" smtClean="0"/>
              <a:t>March 2018</a:t>
            </a:r>
            <a:endParaRPr lang="en-GB"/>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a:p>
        </p:txBody>
      </p:sp>
      <p:sp>
        <p:nvSpPr>
          <p:cNvPr id="6" name="Slide Number Placeholder 5"/>
          <p:cNvSpPr>
            <a:spLocks noGrp="1"/>
          </p:cNvSpPr>
          <p:nvPr>
            <p:ph type="sldNum" idx="12"/>
          </p:nvPr>
        </p:nvSpPr>
        <p:spPr/>
        <p:txBody>
          <a:bodyPr/>
          <a:lstStyle/>
          <a:p>
            <a:r>
              <a:rPr lang="en-GB"/>
              <a:t>Slide </a:t>
            </a:r>
            <a:fld id="{3ABCC52B-A3F7-440B-BBF2-55191E6E7773}" type="slidenum">
              <a:rPr lang="en-GB" smtClean="0"/>
              <a:pPr/>
              <a:t>73</a:t>
            </a:fld>
            <a:endParaRPr lang="en-GB"/>
          </a:p>
        </p:txBody>
      </p:sp>
      <p:sp>
        <p:nvSpPr>
          <p:cNvPr id="8" name="Rectangle 7"/>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kumimoji="0" lang="en-US" sz="1200" b="0" i="0" u="none" strike="noStrike" cap="none" normalizeH="0" baseline="0" dirty="0" smtClean="0">
                <a:ln>
                  <a:noFill/>
                </a:ln>
                <a:solidFill>
                  <a:schemeClr val="tx1"/>
                </a:solidFill>
                <a:effectLst/>
                <a:latin typeface="Times New Roman" pitchFamily="18" charset="0"/>
              </a:rPr>
              <a:t>44/46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153263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Motion To Approve Report</a:t>
            </a:r>
          </a:p>
        </p:txBody>
      </p:sp>
      <p:sp>
        <p:nvSpPr>
          <p:cNvPr id="3" name="Content Placeholder 2"/>
          <p:cNvSpPr>
            <a:spLocks noGrp="1"/>
          </p:cNvSpPr>
          <p:nvPr>
            <p:ph idx="1"/>
          </p:nvPr>
        </p:nvSpPr>
        <p:spPr/>
        <p:txBody>
          <a:bodyPr/>
          <a:lstStyle/>
          <a:p>
            <a:r>
              <a:rPr lang="en-US" dirty="0"/>
              <a:t>Move to accept 11-18/0293r2 as the report from PAR Review SC for the March 2018 plenary.</a:t>
            </a:r>
          </a:p>
          <a:p>
            <a:endParaRPr lang="en-US" dirty="0"/>
          </a:p>
          <a:p>
            <a:r>
              <a:rPr lang="en-US" dirty="0"/>
              <a:t>Moved: Michael </a:t>
            </a:r>
            <a:r>
              <a:rPr lang="en-US" dirty="0" err="1"/>
              <a:t>Montemurro</a:t>
            </a:r>
            <a:endParaRPr lang="en-US" dirty="0"/>
          </a:p>
          <a:p>
            <a:r>
              <a:rPr lang="en-US" dirty="0"/>
              <a:t>2</a:t>
            </a:r>
            <a:r>
              <a:rPr lang="en-US" baseline="30000" dirty="0"/>
              <a:t>nd</a:t>
            </a:r>
            <a:r>
              <a:rPr lang="en-US" dirty="0"/>
              <a:t>:  Stephen McCann</a:t>
            </a:r>
          </a:p>
          <a:p>
            <a:r>
              <a:rPr lang="en-US" dirty="0"/>
              <a:t>Results: unanimous</a:t>
            </a:r>
          </a:p>
        </p:txBody>
      </p:sp>
      <p:sp>
        <p:nvSpPr>
          <p:cNvPr id="4" name="Date Placeholder 3"/>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74</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45</a:t>
            </a:r>
            <a:r>
              <a:rPr kumimoji="0" lang="en-US" sz="1200" b="0" i="0" u="none" strike="noStrike" cap="none" normalizeH="0" baseline="0" dirty="0" smtClean="0">
                <a:ln>
                  <a:noFill/>
                </a:ln>
                <a:solidFill>
                  <a:schemeClr val="tx1"/>
                </a:solidFill>
                <a:effectLst/>
                <a:latin typeface="Times New Roman" pitchFamily="18" charset="0"/>
              </a:rPr>
              <a:t>/46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228839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85802" y="1371603"/>
            <a:ext cx="7770813" cy="383212"/>
          </a:xfrm>
          <a:ln/>
        </p:spPr>
        <p:txBody>
          <a:bodyPr/>
          <a:lstStyle/>
          <a:p>
            <a:pPr algn="l">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a:t>References:</a:t>
            </a:r>
          </a:p>
        </p:txBody>
      </p:sp>
      <p:sp>
        <p:nvSpPr>
          <p:cNvPr id="11266" name="Rectangle 2"/>
          <p:cNvSpPr>
            <a:spLocks noGrp="1" noChangeArrowheads="1"/>
          </p:cNvSpPr>
          <p:nvPr>
            <p:ph idx="1"/>
          </p:nvPr>
        </p:nvSpPr>
        <p:spPr>
          <a:xfrm>
            <a:off x="685802" y="2024845"/>
            <a:ext cx="7770813" cy="3403217"/>
          </a:xfrm>
          <a:ln/>
        </p:spPr>
        <p:txBody>
          <a:bodyPr/>
          <a:lstStyle/>
          <a:p>
            <a:r>
              <a:rPr lang="en-US" dirty="0"/>
              <a:t>IEEE 802 PARs Under consideration Webpage:</a:t>
            </a:r>
          </a:p>
          <a:p>
            <a:pPr lvl="1"/>
            <a:r>
              <a:rPr lang="en-US" dirty="0"/>
              <a:t>	</a:t>
            </a:r>
            <a:r>
              <a:rPr lang="en-US" dirty="0">
                <a:solidFill>
                  <a:schemeClr val="accent6"/>
                </a:solidFill>
                <a:hlinkClick r:id="rId3"/>
              </a:rPr>
              <a:t>http://grouper.ieee.org/groups/802/PARs.shtml</a:t>
            </a:r>
            <a:endParaRPr lang="en-US" dirty="0">
              <a:solidFill>
                <a:schemeClr val="accent6"/>
              </a:solidFill>
            </a:endParaRPr>
          </a:p>
          <a:p>
            <a:endParaRPr lang="en-US" dirty="0"/>
          </a:p>
          <a:p>
            <a:r>
              <a:rPr lang="en-US" dirty="0"/>
              <a:t>Minutes: </a:t>
            </a:r>
          </a:p>
          <a:p>
            <a:r>
              <a:rPr lang="en-US" dirty="0"/>
              <a:t>	Previous Plenary:  11-17/1715r0:</a:t>
            </a:r>
          </a:p>
          <a:p>
            <a:pPr lvl="1"/>
            <a:r>
              <a:rPr lang="en-US" dirty="0"/>
              <a:t>&lt; </a:t>
            </a:r>
            <a:r>
              <a:rPr lang="en-US" dirty="0">
                <a:hlinkClick r:id="rId4"/>
              </a:rPr>
              <a:t>https://mentor.ieee.org/802.11/dcn/17/11-17-1715-00-0PAR-minutes-november-2017-session.docx</a:t>
            </a:r>
            <a:r>
              <a:rPr lang="en-US" dirty="0"/>
              <a:t> &gt;</a:t>
            </a:r>
          </a:p>
          <a:p>
            <a:pPr lvl="1"/>
            <a:endParaRPr lang="en-US" dirty="0"/>
          </a:p>
          <a:p>
            <a:pPr lvl="1"/>
            <a:r>
              <a:rPr lang="en-US" b="1" dirty="0"/>
              <a:t>Current Meeting:  11-18/524r0</a:t>
            </a:r>
          </a:p>
          <a:p>
            <a:pPr lvl="1"/>
            <a:r>
              <a:rPr lang="en-US" b="1" dirty="0"/>
              <a:t>&lt; </a:t>
            </a:r>
            <a:r>
              <a:rPr lang="en-US" b="1" dirty="0">
                <a:hlinkClick r:id="rId5"/>
              </a:rPr>
              <a:t>https://mentor.ieee.org/802.11/dcn/18/11-18-0524-00-0PAR-minutes-march-2018-session.docx</a:t>
            </a:r>
            <a:r>
              <a:rPr lang="en-US" b="1" dirty="0"/>
              <a:t> &gt;</a:t>
            </a:r>
          </a:p>
          <a:p>
            <a:pPr lvl="1"/>
            <a:endParaRPr lang="en-US" b="1" dirty="0"/>
          </a:p>
        </p:txBody>
      </p:sp>
      <p:sp>
        <p:nvSpPr>
          <p:cNvPr id="4" name="Date Placeholder 3"/>
          <p:cNvSpPr>
            <a:spLocks noGrp="1"/>
          </p:cNvSpPr>
          <p:nvPr>
            <p:ph type="dt" idx="10"/>
          </p:nvPr>
        </p:nvSpPr>
        <p:spPr>
          <a:xfrm>
            <a:off x="696913" y="332601"/>
            <a:ext cx="1182055" cy="276999"/>
          </a:xfrm>
        </p:spPr>
        <p:txBody>
          <a:bodyPr/>
          <a:lstStyle/>
          <a:p>
            <a:r>
              <a:rPr lang="en-US" smtClean="0"/>
              <a:t>March 2018</a:t>
            </a:r>
            <a:endParaRPr lang="en-GB"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75</a:t>
            </a:fld>
            <a:endParaRPr lang="en-GB"/>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a:t>
            </a:r>
            <a:r>
              <a:rPr lang="en-US" sz="1200" b="0" dirty="0" smtClean="0"/>
              <a:t>46</a:t>
            </a:r>
            <a:r>
              <a:rPr kumimoji="0" lang="en-US" sz="1200" b="0" i="0" u="none" strike="noStrike" cap="none" normalizeH="0" baseline="0" dirty="0" smtClean="0">
                <a:ln>
                  <a:noFill/>
                </a:ln>
                <a:solidFill>
                  <a:schemeClr val="tx1"/>
                </a:solidFill>
                <a:effectLst/>
                <a:latin typeface="Times New Roman" pitchFamily="18" charset="0"/>
              </a:rPr>
              <a:t>/46 </a:t>
            </a:r>
            <a:r>
              <a:rPr kumimoji="0" lang="en-US" sz="1200" b="0" i="0" u="none" strike="noStrike" cap="none" normalizeH="0" baseline="0" dirty="0" smtClean="0">
                <a:ln>
                  <a:noFill/>
                </a:ln>
                <a:solidFill>
                  <a:schemeClr val="tx1"/>
                </a:solidFill>
                <a:effectLst/>
                <a:latin typeface="Times New Roman" pitchFamily="18" charset="0"/>
              </a:rPr>
              <a:t>of 11-18-0293 by Jon </a:t>
            </a:r>
            <a:r>
              <a:rPr kumimoji="0" lang="en-US" sz="1200" b="0" i="0" u="none" strike="noStrike" cap="none" normalizeH="0" baseline="0" dirty="0" err="1" smtClean="0">
                <a:ln>
                  <a:noFill/>
                </a:ln>
                <a:solidFill>
                  <a:schemeClr val="tx1"/>
                </a:solidFill>
                <a:effectLst/>
                <a:latin typeface="Times New Roman" pitchFamily="18" charset="0"/>
              </a:rPr>
              <a:t>Rosdahl</a:t>
            </a:r>
            <a:r>
              <a:rPr kumimoji="0" lang="en-US" sz="1200" b="0" i="0" u="none" strike="noStrike" cap="none" normalizeH="0" baseline="0" dirty="0" smtClean="0">
                <a:ln>
                  <a:noFill/>
                </a:ln>
                <a:solidFill>
                  <a:schemeClr val="tx1"/>
                </a:solidFill>
                <a:effectLst/>
                <a:latin typeface="Times New Roman" pitchFamily="18" charset="0"/>
              </a:rPr>
              <a:t> (Qualcomm)</a:t>
            </a:r>
            <a:endParaRPr kumimoji="0" lang="en-GB"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339920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a:xfrm>
            <a:off x="6367140" y="6520934"/>
            <a:ext cx="2167260" cy="184666"/>
          </a:xfrm>
        </p:spPr>
        <p:txBody>
          <a:bodyPr/>
          <a:lstStyle/>
          <a:p>
            <a:pPr>
              <a:defRPr/>
            </a:pPr>
            <a:r>
              <a:rPr lang="en-US" sz="1200" b="0" dirty="0" smtClean="0"/>
              <a:t>Adrian Stephens, Intel Corporation</a:t>
            </a:r>
            <a:endParaRPr lang="en-US" sz="1200" b="0" dirty="0"/>
          </a:p>
        </p:txBody>
      </p:sp>
      <p:sp>
        <p:nvSpPr>
          <p:cNvPr id="1029" name="Rectangle 2"/>
          <p:cNvSpPr>
            <a:spLocks noGrp="1" noChangeArrowheads="1"/>
          </p:cNvSpPr>
          <p:nvPr>
            <p:ph type="title"/>
          </p:nvPr>
        </p:nvSpPr>
        <p:spPr/>
        <p:txBody>
          <a:bodyPr anchor="ctr"/>
          <a:lstStyle/>
          <a:p>
            <a:pPr algn="ctr">
              <a:defRPr/>
            </a:pPr>
            <a:r>
              <a:rPr lang="en-US" i="1" dirty="0" smtClean="0">
                <a:solidFill>
                  <a:schemeClr val="accent2">
                    <a:lumMod val="75000"/>
                  </a:schemeClr>
                </a:solidFill>
              </a:rPr>
              <a:t>IEEE 802.11 Coexistence SC </a:t>
            </a:r>
            <a:r>
              <a:rPr lang="en-US" dirty="0" smtClean="0">
                <a:solidFill>
                  <a:schemeClr val="accent2">
                    <a:lumMod val="75000"/>
                  </a:schemeClr>
                </a:solidFill>
              </a:rPr>
              <a:t>closing report</a:t>
            </a:r>
            <a:br>
              <a:rPr lang="en-US" dirty="0" smtClean="0">
                <a:solidFill>
                  <a:schemeClr val="accent2">
                    <a:lumMod val="75000"/>
                  </a:schemeClr>
                </a:solidFill>
              </a:rPr>
            </a:br>
            <a:r>
              <a:rPr lang="en-US" dirty="0" smtClean="0">
                <a:solidFill>
                  <a:schemeClr val="accent2">
                    <a:lumMod val="75000"/>
                  </a:schemeClr>
                </a:solidFill>
              </a:rPr>
              <a:t>in Chicago in March 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9 March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 xmlns:a16="http://schemas.microsoft.com/office/drawing/2014/main" val="20000"/>
                    </a:ext>
                  </a:extLst>
                </a:gridCol>
                <a:gridCol w="1924050">
                  <a:extLst>
                    <a:ext uri="{9D8B030D-6E8A-4147-A177-3AD203B41FA5}">
                      <a16:colId xmlns="" xmlns:a16="http://schemas.microsoft.com/office/drawing/2014/main" val="20001"/>
                    </a:ext>
                  </a:extLst>
                </a:gridCol>
                <a:gridCol w="1924050">
                  <a:extLst>
                    <a:ext uri="{9D8B030D-6E8A-4147-A177-3AD203B41FA5}">
                      <a16:colId xmlns="" xmlns:a16="http://schemas.microsoft.com/office/drawing/2014/main" val="20002"/>
                    </a:ext>
                  </a:extLst>
                </a:gridCol>
                <a:gridCol w="1924050">
                  <a:extLst>
                    <a:ext uri="{9D8B030D-6E8A-4147-A177-3AD203B41FA5}">
                      <a16:colId xmlns=""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 xmlns:a16="http://schemas.microsoft.com/office/drawing/2014/main" val="10001"/>
                  </a:ext>
                </a:extLst>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11-18-0587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4" name="Date Placeholder 3"/>
          <p:cNvSpPr>
            <a:spLocks noGrp="1"/>
          </p:cNvSpPr>
          <p:nvPr>
            <p:ph type="dt" sz="half" idx="10"/>
          </p:nvPr>
        </p:nvSpPr>
        <p:spPr/>
        <p:txBody>
          <a:bodyPr/>
          <a:lstStyle/>
          <a:p>
            <a:pPr>
              <a:defRPr/>
            </a:pPr>
            <a:r>
              <a:rPr lang="en-US" smtClean="0"/>
              <a:t>March 2018</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76</a:t>
            </a:fld>
            <a:endParaRPr lang="en-US"/>
          </a:p>
        </p:txBody>
      </p:sp>
    </p:spTree>
    <p:extLst>
      <p:ext uri="{BB962C8B-B14F-4D97-AF65-F5344CB8AC3E}">
        <p14:creationId xmlns:p14="http://schemas.microsoft.com/office/powerpoint/2010/main" val="3162930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sz="2400" dirty="0" smtClean="0"/>
              <a:t>IEEE 802.11 Coexistence SC achieved its goals as an effective discussion forum for coexistence issues</a:t>
            </a:r>
            <a:endParaRPr lang="en-AU" sz="2400" dirty="0"/>
          </a:p>
        </p:txBody>
      </p:sp>
      <p:sp>
        <p:nvSpPr>
          <p:cNvPr id="3" name="Content Placeholder 2"/>
          <p:cNvSpPr>
            <a:spLocks noGrp="1"/>
          </p:cNvSpPr>
          <p:nvPr>
            <p:ph idx="1"/>
          </p:nvPr>
        </p:nvSpPr>
        <p:spPr/>
        <p:txBody>
          <a:bodyPr/>
          <a:lstStyle/>
          <a:p>
            <a:r>
              <a:rPr lang="en-AU" sz="2000" dirty="0" smtClean="0"/>
              <a:t>IEEE 802.11 </a:t>
            </a:r>
            <a:r>
              <a:rPr lang="en-AU" sz="2000" dirty="0" err="1" smtClean="0"/>
              <a:t>Coex</a:t>
            </a:r>
            <a:r>
              <a:rPr lang="en-AU" sz="2000" dirty="0" smtClean="0"/>
              <a:t> SC achievements in Chicago in Mar 2018 (</a:t>
            </a:r>
            <a:r>
              <a:rPr lang="en-AU" sz="2000" dirty="0">
                <a:hlinkClick r:id="rId2"/>
              </a:rPr>
              <a:t>agenda</a:t>
            </a:r>
            <a:r>
              <a:rPr lang="en-AU" sz="2000" dirty="0" smtClean="0"/>
              <a:t>)</a:t>
            </a:r>
          </a:p>
          <a:p>
            <a:pPr lvl="1"/>
            <a:r>
              <a:rPr lang="en-AU" sz="1800" dirty="0" smtClean="0"/>
              <a:t>Reviewed results of recent 3GPP RAN1 meeting  </a:t>
            </a:r>
          </a:p>
          <a:p>
            <a:pPr lvl="2"/>
            <a:r>
              <a:rPr lang="en-AU" sz="1600" dirty="0" smtClean="0"/>
              <a:t>Key message was that NR-U </a:t>
            </a:r>
            <a:r>
              <a:rPr lang="en-AU" sz="1600" dirty="0"/>
              <a:t>is going to be a serious competitor </a:t>
            </a:r>
            <a:r>
              <a:rPr lang="en-AU" sz="1600" dirty="0" smtClean="0"/>
              <a:t>to 802.11 </a:t>
            </a:r>
            <a:r>
              <a:rPr lang="en-AU" sz="1600" dirty="0"/>
              <a:t>and it is vital that any competition occurs on a </a:t>
            </a:r>
            <a:r>
              <a:rPr lang="en-AU" sz="1600" dirty="0" smtClean="0"/>
              <a:t>“level </a:t>
            </a:r>
            <a:r>
              <a:rPr lang="en-AU" sz="1600" dirty="0"/>
              <a:t>playing </a:t>
            </a:r>
            <a:r>
              <a:rPr lang="en-AU" sz="1600" dirty="0" smtClean="0"/>
              <a:t>field”</a:t>
            </a:r>
            <a:endParaRPr lang="en-AU" sz="1600" dirty="0"/>
          </a:p>
          <a:p>
            <a:pPr lvl="2"/>
            <a:r>
              <a:rPr lang="en-AU" sz="1600" dirty="0" smtClean="0"/>
              <a:t>Highlighted IEEE 802 needs to pay more attention to 3GPP RAN1, particularly as NR-U is developed; as an organisation but also as 802.11 experts participating directly in 3GPP RAN1</a:t>
            </a:r>
          </a:p>
          <a:p>
            <a:pPr lvl="2"/>
            <a:r>
              <a:rPr lang="en-AU" sz="1600" dirty="0" smtClean="0"/>
              <a:t>Noted 3GPP RAN1 consider 6GHz to be greenfield, and so 802.11 will not have any coexistence benefits based on incumbency; the possibility was raised of a workshop with 3GPP RAN1 on sharing 6GHz band</a:t>
            </a:r>
          </a:p>
          <a:p>
            <a:pPr lvl="1"/>
            <a:r>
              <a:rPr lang="en-AU" sz="1800" dirty="0" smtClean="0"/>
              <a:t>Reviewed likely agenda items at next ETSI BRAN meeting</a:t>
            </a:r>
          </a:p>
          <a:p>
            <a:pPr lvl="2"/>
            <a:r>
              <a:rPr lang="en-AU" sz="1600" dirty="0" smtClean="0"/>
              <a:t>Agreed (27/0/3) to endorse a submission related to adaptivity</a:t>
            </a:r>
          </a:p>
          <a:p>
            <a:pPr lvl="2"/>
            <a:r>
              <a:rPr lang="en-AU" sz="1600" dirty="0" smtClean="0"/>
              <a:t>Did not agree (15/10/7) to endorse a submission related to “paused COT”</a:t>
            </a:r>
          </a:p>
          <a:p>
            <a:pPr lvl="1"/>
            <a:r>
              <a:rPr lang="en-AU" sz="1800" dirty="0" smtClean="0"/>
              <a:t>…</a:t>
            </a:r>
          </a:p>
        </p:txBody>
      </p:sp>
      <p:sp>
        <p:nvSpPr>
          <p:cNvPr id="4" name="Footer Placeholder 3"/>
          <p:cNvSpPr>
            <a:spLocks noGrp="1"/>
          </p:cNvSpPr>
          <p:nvPr>
            <p:ph type="ftr" sz="quarter" idx="10"/>
          </p:nvPr>
        </p:nvSpPr>
        <p:spPr>
          <a:xfrm>
            <a:off x="6367140" y="6520934"/>
            <a:ext cx="2167260" cy="184666"/>
          </a:xfrm>
        </p:spPr>
        <p:txBody>
          <a:bodyPr/>
          <a:lstStyle/>
          <a:p>
            <a:r>
              <a:rPr lang="en-US" sz="1200" b="0" dirty="0" smtClean="0"/>
              <a:t>Adrian Stephens, Intel Corporation</a:t>
            </a:r>
            <a:endParaRPr lang="en-US" sz="1200" b="0"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11-18-0587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a:xfrm>
            <a:off x="706438" y="295275"/>
            <a:ext cx="1579562" cy="276225"/>
          </a:xfrm>
        </p:spPr>
        <p:txBody>
          <a:bodyPr/>
          <a:lstStyle/>
          <a:p>
            <a:pPr>
              <a:defRPr/>
            </a:pPr>
            <a:r>
              <a:rPr lang="en-US" smtClean="0"/>
              <a:t>March 2018</a:t>
            </a:r>
            <a:endParaRPr lang="en-US" dirty="0"/>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77</a:t>
            </a:fld>
            <a:endParaRPr lang="en-US"/>
          </a:p>
        </p:txBody>
      </p:sp>
    </p:spTree>
    <p:extLst>
      <p:ext uri="{BB962C8B-B14F-4D97-AF65-F5344CB8AC3E}">
        <p14:creationId xmlns:p14="http://schemas.microsoft.com/office/powerpoint/2010/main" val="42787830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sz="2400" dirty="0" smtClean="0"/>
              <a:t>IEEE 802.11 Coexistence SC achieved its goals as an effective discussion forum for coexistence issues</a:t>
            </a:r>
            <a:endParaRPr lang="en-AU" sz="2400" dirty="0"/>
          </a:p>
        </p:txBody>
      </p:sp>
      <p:sp>
        <p:nvSpPr>
          <p:cNvPr id="3" name="Content Placeholder 2"/>
          <p:cNvSpPr>
            <a:spLocks noGrp="1"/>
          </p:cNvSpPr>
          <p:nvPr>
            <p:ph idx="1"/>
          </p:nvPr>
        </p:nvSpPr>
        <p:spPr/>
        <p:txBody>
          <a:bodyPr/>
          <a:lstStyle/>
          <a:p>
            <a:r>
              <a:rPr lang="en-AU" sz="2000" dirty="0" smtClean="0"/>
              <a:t>IEEE 802.11 </a:t>
            </a:r>
            <a:r>
              <a:rPr lang="en-AU" sz="2000" dirty="0" err="1" smtClean="0"/>
              <a:t>Coex</a:t>
            </a:r>
            <a:r>
              <a:rPr lang="en-AU" sz="2000" dirty="0" smtClean="0"/>
              <a:t> SC achievements in Chicago in Mar 2018 (</a:t>
            </a:r>
            <a:r>
              <a:rPr lang="en-AU" sz="2000" dirty="0">
                <a:hlinkClick r:id="rId2"/>
              </a:rPr>
              <a:t>agenda</a:t>
            </a:r>
            <a:r>
              <a:rPr lang="en-AU" sz="2000" dirty="0" smtClean="0"/>
              <a:t>)</a:t>
            </a:r>
          </a:p>
          <a:p>
            <a:pPr lvl="1"/>
            <a:r>
              <a:rPr lang="en-AU" sz="1800" dirty="0" smtClean="0"/>
              <a:t>…</a:t>
            </a:r>
          </a:p>
          <a:p>
            <a:pPr lvl="1"/>
            <a:r>
              <a:rPr lang="en-AU" sz="1800" dirty="0" smtClean="0"/>
              <a:t>Did not discuss many items due to lack of time</a:t>
            </a:r>
          </a:p>
          <a:p>
            <a:pPr lvl="2"/>
            <a:r>
              <a:rPr lang="en-AU" sz="1600" dirty="0"/>
              <a:t>B</a:t>
            </a:r>
            <a:r>
              <a:rPr lang="en-AU" sz="1600" dirty="0" smtClean="0"/>
              <a:t>locking </a:t>
            </a:r>
            <a:r>
              <a:rPr lang="en-AU" sz="1600" dirty="0"/>
              <a:t>energy </a:t>
            </a:r>
            <a:r>
              <a:rPr lang="en-AU" sz="1600" dirty="0" smtClean="0"/>
              <a:t>discussions in ETSI BRAN</a:t>
            </a:r>
          </a:p>
          <a:p>
            <a:pPr lvl="2"/>
            <a:r>
              <a:rPr lang="en-AU" sz="1600" dirty="0" smtClean="0"/>
              <a:t>Paused COT interpretation issue in ETSI BRAN</a:t>
            </a:r>
          </a:p>
          <a:p>
            <a:pPr lvl="2"/>
            <a:r>
              <a:rPr lang="en-AU" sz="1600" dirty="0" smtClean="0"/>
              <a:t>Coexistence with DRS</a:t>
            </a:r>
          </a:p>
          <a:p>
            <a:pPr lvl="2"/>
            <a:r>
              <a:rPr lang="en-AU" sz="1600" dirty="0" smtClean="0"/>
              <a:t>MulteFire coexistence</a:t>
            </a:r>
          </a:p>
          <a:p>
            <a:pPr lvl="1"/>
            <a:r>
              <a:rPr lang="en-AU" sz="1800" dirty="0" smtClean="0"/>
              <a:t>Noted response to WFA LS to 3GPP RAN4 confirmed that 3GPP RAN4 has reneged on previous commitments to IEEE 802</a:t>
            </a:r>
            <a:endParaRPr lang="en-AU" sz="1800" dirty="0"/>
          </a:p>
          <a:p>
            <a:pPr lvl="1"/>
            <a:r>
              <a:rPr lang="en-AU" sz="1800" dirty="0" smtClean="0"/>
              <a:t>Broke new ground with first ever WG presentation from a:</a:t>
            </a:r>
          </a:p>
          <a:p>
            <a:pPr lvl="2"/>
            <a:r>
              <a:rPr lang="en-AU" sz="1600" dirty="0" smtClean="0"/>
              <a:t>Zambian regulator participant</a:t>
            </a:r>
          </a:p>
          <a:p>
            <a:pPr lvl="2"/>
            <a:r>
              <a:rPr lang="en-AU" sz="1600" dirty="0" smtClean="0"/>
              <a:t>IEEE-SA Fellowship participant</a:t>
            </a:r>
          </a:p>
          <a:p>
            <a:pPr lvl="1"/>
            <a:r>
              <a:rPr lang="en-AU" sz="1800" dirty="0" smtClean="0"/>
              <a:t>… that asked for better coordination with regulators outside US/Europe</a:t>
            </a:r>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11-18-0587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a:xfrm>
            <a:off x="696913" y="333375"/>
            <a:ext cx="1579562" cy="276225"/>
          </a:xfrm>
        </p:spPr>
        <p:txBody>
          <a:bodyPr/>
          <a:lstStyle/>
          <a:p>
            <a:pPr>
              <a:defRPr/>
            </a:pPr>
            <a:r>
              <a:rPr lang="en-US" smtClean="0"/>
              <a:t>March 2018</a:t>
            </a:r>
            <a:endParaRPr lang="en-US" dirty="0"/>
          </a:p>
        </p:txBody>
      </p:sp>
      <p:sp>
        <p:nvSpPr>
          <p:cNvPr id="9" name="Footer Placeholder 3"/>
          <p:cNvSpPr>
            <a:spLocks noGrp="1"/>
          </p:cNvSpPr>
          <p:nvPr>
            <p:ph type="ftr" sz="quarter" idx="10"/>
          </p:nvPr>
        </p:nvSpPr>
        <p:spPr>
          <a:xfrm>
            <a:off x="6367140" y="6520934"/>
            <a:ext cx="2167260" cy="184666"/>
          </a:xfrm>
        </p:spPr>
        <p:txBody>
          <a:bodyPr/>
          <a:lstStyle/>
          <a:p>
            <a:r>
              <a:rPr lang="en-US" sz="1200" b="0" dirty="0" smtClean="0"/>
              <a:t>Adrian Stephens, Intel Corporation</a:t>
            </a:r>
            <a:endParaRPr lang="en-US" sz="1200" b="0" dirty="0"/>
          </a:p>
        </p:txBody>
      </p:sp>
      <p:sp>
        <p:nvSpPr>
          <p:cNvPr id="10" name="Slide Number Placeholder 9"/>
          <p:cNvSpPr>
            <a:spLocks noGrp="1"/>
          </p:cNvSpPr>
          <p:nvPr>
            <p:ph type="sldNum" sz="quarter" idx="12"/>
          </p:nvPr>
        </p:nvSpPr>
        <p:spPr/>
        <p:txBody>
          <a:bodyPr/>
          <a:lstStyle/>
          <a:p>
            <a:pPr>
              <a:defRPr/>
            </a:pPr>
            <a:r>
              <a:rPr lang="en-US" smtClean="0"/>
              <a:t>Slide </a:t>
            </a:r>
            <a:fld id="{219CDBFA-76A2-4597-AA38-8543ED035B58}" type="slidenum">
              <a:rPr lang="en-US" smtClean="0"/>
              <a:pPr>
                <a:defRPr/>
              </a:pPr>
              <a:t>78</a:t>
            </a:fld>
            <a:endParaRPr lang="en-US"/>
          </a:p>
        </p:txBody>
      </p:sp>
    </p:spTree>
    <p:extLst>
      <p:ext uri="{BB962C8B-B14F-4D97-AF65-F5344CB8AC3E}">
        <p14:creationId xmlns:p14="http://schemas.microsoft.com/office/powerpoint/2010/main" val="38486202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6613"/>
            <a:ext cx="7772400" cy="1066800"/>
          </a:xfrm>
        </p:spPr>
        <p:txBody>
          <a:bodyPr/>
          <a:lstStyle/>
          <a:p>
            <a:r>
              <a:rPr lang="en-AU" dirty="0" smtClean="0"/>
              <a:t>The SC is proposing a motion to endorse adaptivity refinements to EN 301 893</a:t>
            </a:r>
            <a:endParaRPr lang="en-AU" dirty="0"/>
          </a:p>
        </p:txBody>
      </p:sp>
      <p:sp>
        <p:nvSpPr>
          <p:cNvPr id="3" name="Content Placeholder 2"/>
          <p:cNvSpPr>
            <a:spLocks noGrp="1"/>
          </p:cNvSpPr>
          <p:nvPr>
            <p:ph idx="1"/>
          </p:nvPr>
        </p:nvSpPr>
        <p:spPr/>
        <p:txBody>
          <a:bodyPr/>
          <a:lstStyle/>
          <a:p>
            <a:pPr marL="1588" lvl="1" indent="0">
              <a:buNone/>
            </a:pPr>
            <a:r>
              <a:rPr lang="en-AU" b="1" dirty="0" smtClean="0"/>
              <a:t>Motion in SC </a:t>
            </a:r>
          </a:p>
          <a:p>
            <a:pPr lvl="1"/>
            <a:r>
              <a:rPr lang="en-AU" i="1" dirty="0"/>
              <a:t>The IEEE 802.11 Coexistence SC recommends to the IEEE 802.11 WG that the material on pp 27-29 </a:t>
            </a:r>
            <a:r>
              <a:rPr lang="en-AU" dirty="0" smtClean="0"/>
              <a:t>(of agenda) </a:t>
            </a:r>
            <a:r>
              <a:rPr lang="en-AU" i="1" dirty="0" smtClean="0"/>
              <a:t>be </a:t>
            </a:r>
            <a:r>
              <a:rPr lang="en-AU" i="1" dirty="0"/>
              <a:t>sent to ETSI BRAN in a Liaison Statement (with appropriate editorial changes)</a:t>
            </a:r>
          </a:p>
          <a:p>
            <a:pPr lvl="1"/>
            <a:r>
              <a:rPr lang="en-AU" dirty="0" smtClean="0"/>
              <a:t>Passed 27/0/3</a:t>
            </a:r>
            <a:endParaRPr lang="en-AU" dirty="0"/>
          </a:p>
          <a:p>
            <a:r>
              <a:rPr lang="en-AU" dirty="0" smtClean="0"/>
              <a:t>Proposed motion for WG</a:t>
            </a:r>
          </a:p>
          <a:p>
            <a:pPr lvl="1"/>
            <a:r>
              <a:rPr lang="en-AU" i="1" dirty="0"/>
              <a:t>The </a:t>
            </a:r>
            <a:r>
              <a:rPr lang="en-AU" i="1" dirty="0" smtClean="0"/>
              <a:t>IEEE </a:t>
            </a:r>
            <a:r>
              <a:rPr lang="en-AU" i="1" dirty="0"/>
              <a:t>802.11 WG </a:t>
            </a:r>
            <a:r>
              <a:rPr lang="en-AU" i="1" dirty="0" smtClean="0"/>
              <a:t>approves the material </a:t>
            </a:r>
            <a:r>
              <a:rPr lang="en-AU" i="1" dirty="0"/>
              <a:t>in </a:t>
            </a:r>
            <a:r>
              <a:rPr lang="en-AU" i="1" dirty="0" smtClean="0">
                <a:hlinkClick r:id="rId2"/>
              </a:rPr>
              <a:t>11-18-0586-00</a:t>
            </a:r>
            <a:r>
              <a:rPr lang="en-AU" i="1" dirty="0" smtClean="0"/>
              <a:t>  as a LS to ETSI BRAN that endorse adaptivity refinements in EN 301 893</a:t>
            </a:r>
          </a:p>
          <a:p>
            <a:pPr lvl="1"/>
            <a:r>
              <a:rPr lang="en-AU" dirty="0" smtClean="0"/>
              <a:t>Moved: Andrew Myles</a:t>
            </a:r>
          </a:p>
          <a:p>
            <a:pPr lvl="1"/>
            <a:r>
              <a:rPr lang="en-AU" dirty="0" smtClean="0"/>
              <a:t>Seconded:</a:t>
            </a:r>
          </a:p>
          <a:p>
            <a:pPr lvl="1"/>
            <a:r>
              <a:rPr lang="en-AU" dirty="0"/>
              <a:t>Note: the text in </a:t>
            </a:r>
            <a:r>
              <a:rPr lang="en-AU" dirty="0">
                <a:hlinkClick r:id="rId2"/>
              </a:rPr>
              <a:t>11-18-0586-00</a:t>
            </a:r>
            <a:r>
              <a:rPr lang="en-AU" dirty="0"/>
              <a:t> is the same as approved by the SC with editorial </a:t>
            </a:r>
            <a:r>
              <a:rPr lang="en-AU" dirty="0" smtClean="0"/>
              <a:t>adjustments, including salutation and signature blocks </a:t>
            </a:r>
            <a:endParaRPr lang="en-AU" u="sng" dirty="0"/>
          </a:p>
          <a:p>
            <a:pPr lvl="1"/>
            <a:r>
              <a:rPr lang="en-AU" dirty="0" smtClean="0"/>
              <a:t>:</a:t>
            </a:r>
            <a:endParaRPr lang="en-AU"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11-18-0587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9" name="Footer Placeholder 3"/>
          <p:cNvSpPr>
            <a:spLocks noGrp="1"/>
          </p:cNvSpPr>
          <p:nvPr>
            <p:ph type="ftr" sz="quarter" idx="10"/>
          </p:nvPr>
        </p:nvSpPr>
        <p:spPr>
          <a:xfrm>
            <a:off x="6367140" y="6520934"/>
            <a:ext cx="2167260" cy="184666"/>
          </a:xfrm>
        </p:spPr>
        <p:txBody>
          <a:bodyPr/>
          <a:lstStyle/>
          <a:p>
            <a:r>
              <a:rPr lang="en-US" sz="1200" b="0" dirty="0" smtClean="0"/>
              <a:t>Adrian Stephens, Intel Corporation</a:t>
            </a:r>
            <a:endParaRPr lang="en-US" sz="1200" b="0" dirty="0"/>
          </a:p>
        </p:txBody>
      </p:sp>
      <p:sp>
        <p:nvSpPr>
          <p:cNvPr id="10" name="Slide Number Placeholder 9"/>
          <p:cNvSpPr>
            <a:spLocks noGrp="1"/>
          </p:cNvSpPr>
          <p:nvPr>
            <p:ph type="sldNum" sz="quarter" idx="12"/>
          </p:nvPr>
        </p:nvSpPr>
        <p:spPr/>
        <p:txBody>
          <a:bodyPr/>
          <a:lstStyle/>
          <a:p>
            <a:pPr>
              <a:defRPr/>
            </a:pPr>
            <a:r>
              <a:rPr lang="en-US" smtClean="0"/>
              <a:t>Slide </a:t>
            </a:r>
            <a:fld id="{219CDBFA-76A2-4597-AA38-8543ED035B58}" type="slidenum">
              <a:rPr lang="en-US" smtClean="0"/>
              <a:pPr>
                <a:defRPr/>
              </a:pPr>
              <a:t>79</a:t>
            </a:fld>
            <a:endParaRPr lang="en-US"/>
          </a:p>
        </p:txBody>
      </p:sp>
    </p:spTree>
    <p:extLst>
      <p:ext uri="{BB962C8B-B14F-4D97-AF65-F5344CB8AC3E}">
        <p14:creationId xmlns:p14="http://schemas.microsoft.com/office/powerpoint/2010/main" val="912291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685800" y="1209675"/>
            <a:ext cx="7772400" cy="1102519"/>
          </a:xfrm>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dirty="0"/>
              <a:t>802.11 WG Editor’s Meeting </a:t>
            </a:r>
            <a:r>
              <a:rPr lang="en-US" dirty="0" smtClean="0"/>
              <a:t>(Mar </a:t>
            </a:r>
            <a:r>
              <a:rPr lang="en-US" dirty="0"/>
              <a:t>2018)</a:t>
            </a:r>
            <a:endParaRPr lang="en-GB" dirty="0"/>
          </a:p>
        </p:txBody>
      </p:sp>
      <p:sp>
        <p:nvSpPr>
          <p:cNvPr id="3074" name="Rectangle 2"/>
          <p:cNvSpPr>
            <a:spLocks noGrp="1" noChangeArrowheads="1"/>
          </p:cNvSpPr>
          <p:nvPr>
            <p:ph type="subTitle" idx="1"/>
          </p:nvPr>
        </p:nvSpPr>
        <p:spPr>
          <a:xfrm>
            <a:off x="1371600" y="1955006"/>
            <a:ext cx="6400800" cy="357188"/>
          </a:xfrm>
          <a:ln/>
        </p:spPr>
        <p:txBody>
          <a:bodyPr/>
          <a:lstStyle/>
          <a:p>
            <a:pPr>
              <a:spcBef>
                <a:spcPts val="375"/>
              </a:spcBef>
              <a:tabLst>
                <a:tab pos="684610" algn="l"/>
                <a:tab pos="1370410" algn="l"/>
                <a:tab pos="2056210" algn="l"/>
                <a:tab pos="2742010" algn="l"/>
                <a:tab pos="3427810" algn="l"/>
                <a:tab pos="4113610" algn="l"/>
                <a:tab pos="4799410" algn="l"/>
                <a:tab pos="5485210" algn="l"/>
                <a:tab pos="6171010" algn="l"/>
                <a:tab pos="6856810" algn="l"/>
                <a:tab pos="7542610" algn="l"/>
              </a:tabLst>
            </a:pPr>
            <a:r>
              <a:rPr lang="en-GB" sz="1500" dirty="0"/>
              <a:t>Date:</a:t>
            </a:r>
            <a:r>
              <a:rPr lang="en-GB" sz="1500" b="0" dirty="0"/>
              <a:t> 2018-03-06</a:t>
            </a:r>
          </a:p>
        </p:txBody>
      </p:sp>
      <p:sp>
        <p:nvSpPr>
          <p:cNvPr id="7" name="Footer Placeholder 4"/>
          <p:cNvSpPr>
            <a:spLocks noGrp="1"/>
          </p:cNvSpPr>
          <p:nvPr>
            <p:ph type="ftr" idx="11"/>
          </p:nvPr>
        </p:nvSpPr>
        <p:spPr>
          <a:xfrm>
            <a:off x="6551392" y="6475413"/>
            <a:ext cx="1992533" cy="184666"/>
          </a:xfrm>
        </p:spPr>
        <p:txBody>
          <a:bodyPr/>
          <a:lstStyle/>
          <a:p>
            <a:r>
              <a:rPr lang="en-GB" smtClean="0"/>
              <a:t>Adrian Stephens, Intel Corporation</a:t>
            </a:r>
            <a:endParaRPr lang="en-GB" dirty="0"/>
          </a:p>
        </p:txBody>
      </p:sp>
      <p:graphicFrame>
        <p:nvGraphicFramePr>
          <p:cNvPr id="3075" name="Object 3"/>
          <p:cNvGraphicFramePr>
            <a:graphicFrameLocks noChangeAspect="1"/>
          </p:cNvGraphicFramePr>
          <p:nvPr>
            <p:extLst/>
          </p:nvPr>
        </p:nvGraphicFramePr>
        <p:xfrm>
          <a:off x="747713" y="2671762"/>
          <a:ext cx="7592616" cy="1843088"/>
        </p:xfrm>
        <a:graphic>
          <a:graphicData uri="http://schemas.openxmlformats.org/presentationml/2006/ole">
            <mc:AlternateContent xmlns:mc="http://schemas.openxmlformats.org/markup-compatibility/2006">
              <mc:Choice xmlns:v="urn:schemas-microsoft-com:vml" Requires="v">
                <p:oleObj spid="_x0000_s4113" name="Document" r:id="rId4" imgW="10439485" imgH="2543802" progId="Word.Document.8">
                  <p:embed/>
                </p:oleObj>
              </mc:Choice>
              <mc:Fallback>
                <p:oleObj name="Document" r:id="rId4" imgW="10439485" imgH="2543802" progId="Word.Document.8">
                  <p:embed/>
                  <p:pic>
                    <p:nvPicPr>
                      <p:cNvPr id="0" name=""/>
                      <p:cNvPicPr>
                        <a:picLocks noChangeAspect="1" noChangeArrowheads="1"/>
                      </p:cNvPicPr>
                      <p:nvPr/>
                    </p:nvPicPr>
                    <p:blipFill>
                      <a:blip r:embed="rId5"/>
                      <a:srcRect/>
                      <a:stretch>
                        <a:fillRect/>
                      </a:stretch>
                    </p:blipFill>
                    <p:spPr bwMode="auto">
                      <a:xfrm>
                        <a:off x="747713" y="2671762"/>
                        <a:ext cx="7592616" cy="1843088"/>
                      </a:xfrm>
                      <a:prstGeom prst="rect">
                        <a:avLst/>
                      </a:prstGeom>
                      <a:noFill/>
                      <a:extLst/>
                    </p:spPr>
                  </p:pic>
                </p:oleObj>
              </mc:Fallback>
            </mc:AlternateContent>
          </a:graphicData>
        </a:graphic>
      </p:graphicFrame>
      <p:sp>
        <p:nvSpPr>
          <p:cNvPr id="3076" name="Rectangle 4"/>
          <p:cNvSpPr>
            <a:spLocks noChangeArrowheads="1"/>
          </p:cNvSpPr>
          <p:nvPr/>
        </p:nvSpPr>
        <p:spPr bwMode="auto">
          <a:xfrm>
            <a:off x="745331" y="2336993"/>
            <a:ext cx="1085850" cy="285750"/>
          </a:xfrm>
          <a:prstGeom prst="rect">
            <a:avLst/>
          </a:prstGeom>
          <a:noFill/>
          <a:ln w="9525">
            <a:noFill/>
            <a:round/>
            <a:headEnd/>
            <a:tailEnd/>
          </a:ln>
          <a:effectLst/>
        </p:spPr>
        <p:txBody>
          <a:bodyPr lIns="69120" tIns="34560" rIns="69120" bIns="34560"/>
          <a:lstStyle/>
          <a:p>
            <a:pPr>
              <a:spcBef>
                <a:spcPts val="375"/>
              </a:spcBef>
              <a:tabLst>
                <a:tab pos="257175" algn="l"/>
                <a:tab pos="942975" algn="l"/>
                <a:tab pos="1628775" algn="l"/>
                <a:tab pos="2314575" algn="l"/>
                <a:tab pos="3000375" algn="l"/>
                <a:tab pos="3686175" algn="l"/>
                <a:tab pos="4371975" algn="l"/>
                <a:tab pos="5057775" algn="l"/>
                <a:tab pos="5743575" algn="l"/>
                <a:tab pos="6429375" algn="l"/>
                <a:tab pos="7115175" algn="l"/>
                <a:tab pos="7800975" algn="l"/>
              </a:tabLst>
            </a:pPr>
            <a:r>
              <a:rPr lang="en-GB" sz="1500" dirty="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 of 11-18-0290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CDFF75A2-6F5B-4D4B-A1CF-EDEEA4E4B5D9}" type="slidenum">
              <a:rPr lang="en-US" smtClean="0"/>
              <a:pPr>
                <a:defRPr/>
              </a:pPr>
              <a:t>8</a:t>
            </a:fld>
            <a:endParaRPr lang="en-US"/>
          </a:p>
        </p:txBody>
      </p:sp>
    </p:spTree>
    <p:extLst>
      <p:ext uri="{BB962C8B-B14F-4D97-AF65-F5344CB8AC3E}">
        <p14:creationId xmlns:p14="http://schemas.microsoft.com/office/powerpoint/2010/main" val="6759209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48600" cy="1066800"/>
          </a:xfrm>
        </p:spPr>
        <p:txBody>
          <a:bodyPr/>
          <a:lstStyle/>
          <a:p>
            <a:r>
              <a:rPr lang="en-AU" sz="2400" i="1" dirty="0" smtClean="0"/>
              <a:t>IEEE 802.11 Coexistence SC </a:t>
            </a:r>
            <a:r>
              <a:rPr lang="en-AU" sz="2400" dirty="0" smtClean="0"/>
              <a:t>will continue its work in  Warsaw after ETSI BRAN </a:t>
            </a:r>
            <a:r>
              <a:rPr lang="en-AU" sz="2400" dirty="0"/>
              <a:t>meeting in </a:t>
            </a:r>
            <a:r>
              <a:rPr lang="en-AU" sz="2400" dirty="0" smtClean="0"/>
              <a:t>late Mar 2018 </a:t>
            </a:r>
            <a:endParaRPr lang="en-AU" sz="2400" dirty="0"/>
          </a:p>
        </p:txBody>
      </p:sp>
      <p:sp>
        <p:nvSpPr>
          <p:cNvPr id="3" name="Content Placeholder 2"/>
          <p:cNvSpPr>
            <a:spLocks noGrp="1"/>
          </p:cNvSpPr>
          <p:nvPr>
            <p:ph idx="1"/>
          </p:nvPr>
        </p:nvSpPr>
        <p:spPr/>
        <p:txBody>
          <a:bodyPr/>
          <a:lstStyle/>
          <a:p>
            <a:r>
              <a:rPr lang="en-AU" i="1" dirty="0" smtClean="0"/>
              <a:t>IEEE </a:t>
            </a:r>
            <a:r>
              <a:rPr lang="en-AU" i="1" dirty="0"/>
              <a:t>802.11 Coexistence SC</a:t>
            </a:r>
            <a:r>
              <a:rPr lang="en-AU" dirty="0"/>
              <a:t> </a:t>
            </a:r>
            <a:r>
              <a:rPr lang="en-AU" dirty="0" smtClean="0"/>
              <a:t>will meet in Warsaw in May 2018</a:t>
            </a:r>
          </a:p>
          <a:p>
            <a:pPr lvl="1"/>
            <a:r>
              <a:rPr lang="en-AU" dirty="0" smtClean="0"/>
              <a:t>Pre meeting:</a:t>
            </a:r>
          </a:p>
          <a:p>
            <a:pPr lvl="2"/>
            <a:r>
              <a:rPr lang="en-AU" dirty="0"/>
              <a:t>C</a:t>
            </a:r>
            <a:r>
              <a:rPr lang="en-AU" dirty="0" smtClean="0"/>
              <a:t>onduct discussions on missed agenda items via e-mail</a:t>
            </a:r>
          </a:p>
          <a:p>
            <a:pPr lvl="2"/>
            <a:r>
              <a:rPr lang="en-AU" dirty="0"/>
              <a:t>P</a:t>
            </a:r>
            <a:r>
              <a:rPr lang="en-AU" dirty="0" smtClean="0"/>
              <a:t>ass </a:t>
            </a:r>
            <a:r>
              <a:rPr lang="en-AU" dirty="0"/>
              <a:t>presentation </a:t>
            </a:r>
            <a:r>
              <a:rPr lang="en-AU" dirty="0" smtClean="0"/>
              <a:t>from </a:t>
            </a:r>
            <a:r>
              <a:rPr lang="en-AU" dirty="0"/>
              <a:t>Zambian </a:t>
            </a:r>
            <a:r>
              <a:rPr lang="en-AU" dirty="0" smtClean="0"/>
              <a:t>regulator to 802.18 Chair; it will also be distributed to other groups by IEEE-SA staff </a:t>
            </a:r>
          </a:p>
          <a:p>
            <a:pPr lvl="1"/>
            <a:r>
              <a:rPr lang="en-AU" dirty="0" smtClean="0"/>
              <a:t>Continue to act as a forum for discussion of coexistence issues between IEEE 802.11 and non-IEEE 802 technologies</a:t>
            </a:r>
          </a:p>
          <a:p>
            <a:pPr lvl="2"/>
            <a:r>
              <a:rPr lang="en-AU" dirty="0" smtClean="0"/>
              <a:t>Review results of ETSI BRAN meeting in late March wrt coexistence</a:t>
            </a:r>
          </a:p>
          <a:p>
            <a:pPr lvl="2"/>
            <a:r>
              <a:rPr lang="en-AU" dirty="0" smtClean="0"/>
              <a:t>Review results of most recent 3GPP </a:t>
            </a:r>
            <a:r>
              <a:rPr lang="en-AU" dirty="0"/>
              <a:t>RAN1 meeting wrt coexistence</a:t>
            </a:r>
            <a:endParaRPr lang="en-AU" dirty="0" smtClean="0"/>
          </a:p>
          <a:p>
            <a:pPr lvl="2"/>
            <a:r>
              <a:rPr lang="en-AU" dirty="0" smtClean="0"/>
              <a:t>Consider organising 6GHz </a:t>
            </a:r>
            <a:r>
              <a:rPr lang="en-AU" dirty="0" err="1"/>
              <a:t>C</a:t>
            </a:r>
            <a:r>
              <a:rPr lang="en-AU" dirty="0" err="1" smtClean="0"/>
              <a:t>oex</a:t>
            </a:r>
            <a:r>
              <a:rPr lang="en-AU" dirty="0" smtClean="0"/>
              <a:t> Workshop</a:t>
            </a:r>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11-18-0587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a:xfrm>
            <a:off x="762000" y="333375"/>
            <a:ext cx="1579562" cy="276225"/>
          </a:xfrm>
        </p:spPr>
        <p:txBody>
          <a:bodyPr/>
          <a:lstStyle/>
          <a:p>
            <a:pPr>
              <a:defRPr/>
            </a:pPr>
            <a:r>
              <a:rPr lang="en-US" smtClean="0"/>
              <a:t>March 2018</a:t>
            </a:r>
            <a:endParaRPr lang="en-US" dirty="0"/>
          </a:p>
        </p:txBody>
      </p:sp>
      <p:sp>
        <p:nvSpPr>
          <p:cNvPr id="9" name="Footer Placeholder 3"/>
          <p:cNvSpPr>
            <a:spLocks noGrp="1"/>
          </p:cNvSpPr>
          <p:nvPr>
            <p:ph type="ftr" sz="quarter" idx="10"/>
          </p:nvPr>
        </p:nvSpPr>
        <p:spPr>
          <a:xfrm>
            <a:off x="6367140" y="6520934"/>
            <a:ext cx="2167260" cy="184666"/>
          </a:xfrm>
        </p:spPr>
        <p:txBody>
          <a:bodyPr/>
          <a:lstStyle/>
          <a:p>
            <a:r>
              <a:rPr lang="en-US" sz="1200" b="0" dirty="0" smtClean="0"/>
              <a:t>Adrian Stephens, Intel Corporation</a:t>
            </a:r>
            <a:endParaRPr lang="en-US" sz="1200" b="0" dirty="0"/>
          </a:p>
        </p:txBody>
      </p:sp>
      <p:sp>
        <p:nvSpPr>
          <p:cNvPr id="10" name="Slide Number Placeholder 9"/>
          <p:cNvSpPr>
            <a:spLocks noGrp="1"/>
          </p:cNvSpPr>
          <p:nvPr>
            <p:ph type="sldNum" sz="quarter" idx="12"/>
          </p:nvPr>
        </p:nvSpPr>
        <p:spPr/>
        <p:txBody>
          <a:bodyPr/>
          <a:lstStyle/>
          <a:p>
            <a:pPr>
              <a:defRPr/>
            </a:pPr>
            <a:r>
              <a:rPr lang="en-US" smtClean="0"/>
              <a:t>Slide </a:t>
            </a:r>
            <a:fld id="{219CDBFA-76A2-4597-AA38-8543ED035B58}" type="slidenum">
              <a:rPr lang="en-US" smtClean="0"/>
              <a:pPr>
                <a:defRPr/>
              </a:pPr>
              <a:t>80</a:t>
            </a:fld>
            <a:endParaRPr lang="en-US"/>
          </a:p>
        </p:txBody>
      </p:sp>
    </p:spTree>
    <p:extLst>
      <p:ext uri="{BB962C8B-B14F-4D97-AF65-F5344CB8AC3E}">
        <p14:creationId xmlns:p14="http://schemas.microsoft.com/office/powerpoint/2010/main" val="32567296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xfrm>
            <a:off x="6479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dirty="0"/>
              <a:t>Date:</a:t>
            </a:r>
            <a:r>
              <a:rPr lang="en-GB" altLang="en-US" sz="2000" b="0" dirty="0"/>
              <a:t> 2018-03-09</a:t>
            </a:r>
          </a:p>
        </p:txBody>
      </p:sp>
      <p:graphicFrame>
        <p:nvGraphicFramePr>
          <p:cNvPr id="13319" name="Object 5"/>
          <p:cNvGraphicFramePr>
            <a:graphicFrameLocks noChangeAspect="1"/>
          </p:cNvGraphicFramePr>
          <p:nvPr>
            <p:extLst/>
          </p:nvPr>
        </p:nvGraphicFramePr>
        <p:xfrm>
          <a:off x="676951" y="2387600"/>
          <a:ext cx="7366000" cy="2082800"/>
        </p:xfrm>
        <a:graphic>
          <a:graphicData uri="http://schemas.openxmlformats.org/presentationml/2006/ole">
            <mc:AlternateContent xmlns:mc="http://schemas.openxmlformats.org/markup-compatibility/2006">
              <mc:Choice xmlns:v="urn:schemas-microsoft-com:vml" Requires="v">
                <p:oleObj spid="_x0000_s8209" name="Document" r:id="rId4" imgW="8142570" imgH="2309192" progId="Word.Document.8">
                  <p:embed/>
                </p:oleObj>
              </mc:Choice>
              <mc:Fallback>
                <p:oleObj name="Document" r:id="rId4" imgW="8142570" imgH="2309192" progId="Word.Document.8">
                  <p:embed/>
                  <p:pic>
                    <p:nvPicPr>
                      <p:cNvPr id="0" name=""/>
                      <p:cNvPicPr>
                        <a:picLocks noChangeAspect="1" noChangeArrowheads="1"/>
                      </p:cNvPicPr>
                      <p:nvPr/>
                    </p:nvPicPr>
                    <p:blipFill>
                      <a:blip r:embed="rId5"/>
                      <a:srcRect/>
                      <a:stretch>
                        <a:fillRect/>
                      </a:stretch>
                    </p:blipFill>
                    <p:spPr bwMode="auto">
                      <a:xfrm>
                        <a:off x="676951" y="2387600"/>
                        <a:ext cx="7366000" cy="2082800"/>
                      </a:xfrm>
                      <a:prstGeom prst="rect">
                        <a:avLst/>
                      </a:prstGeom>
                      <a:noFill/>
                      <a:ln>
                        <a:noFill/>
                      </a:ln>
                      <a:effectLst/>
                      <a:extLst/>
                    </p:spPr>
                  </p:pic>
                </p:oleObj>
              </mc:Fallback>
            </mc:AlternateContent>
          </a:graphicData>
        </a:graphic>
      </p:graphicFrame>
      <p:sp>
        <p:nvSpPr>
          <p:cNvPr id="13320" name="Rectangle 6"/>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11-18-0570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81</a:t>
            </a:fld>
            <a:endParaRPr lang="en-US"/>
          </a:p>
        </p:txBody>
      </p:sp>
    </p:spTree>
    <p:extLst>
      <p:ext uri="{BB962C8B-B14F-4D97-AF65-F5344CB8AC3E}">
        <p14:creationId xmlns:p14="http://schemas.microsoft.com/office/powerpoint/2010/main" val="39786083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xfrm>
            <a:off x="6480110" y="6484694"/>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noFill/>
        </p:spPr>
        <p:txBody>
          <a:bodyPr/>
          <a:lstStyle/>
          <a:p>
            <a:pPr algn="ctr">
              <a:buFontTx/>
              <a:buNone/>
            </a:pPr>
            <a:r>
              <a:rPr lang="en-GB" altLang="en-US" sz="3200" dirty="0"/>
              <a:t> Closing report for WNG SC for March 2018 in Chicago (Illinois,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11-18-0570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82</a:t>
            </a:fld>
            <a:endParaRPr lang="en-US"/>
          </a:p>
        </p:txBody>
      </p:sp>
    </p:spTree>
    <p:extLst>
      <p:ext uri="{BB962C8B-B14F-4D97-AF65-F5344CB8AC3E}">
        <p14:creationId xmlns:p14="http://schemas.microsoft.com/office/powerpoint/2010/main" val="13185139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479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5365" name="Rectangle 2"/>
          <p:cNvSpPr>
            <a:spLocks noGrp="1" noChangeArrowheads="1"/>
          </p:cNvSpPr>
          <p:nvPr>
            <p:ph type="body" idx="1"/>
          </p:nvPr>
        </p:nvSpPr>
        <p:spPr>
          <a:xfrm>
            <a:off x="251520" y="597371"/>
            <a:ext cx="8712968" cy="5279901"/>
          </a:xfrm>
        </p:spPr>
        <p:txBody>
          <a:bodyPr/>
          <a:lstStyle/>
          <a:p>
            <a:pPr marL="0" indent="0" algn="ctr" eaLnBrk="1" hangingPunct="1">
              <a:spcBef>
                <a:spcPts val="0"/>
              </a:spcBef>
              <a:buNone/>
            </a:pPr>
            <a:r>
              <a:rPr lang="en-US" altLang="en-US" sz="2800" dirty="0"/>
              <a:t>Summary (1/2)</a:t>
            </a:r>
          </a:p>
          <a:p>
            <a:pPr marL="0" indent="0" eaLnBrk="1" hangingPunct="1">
              <a:spcBef>
                <a:spcPts val="0"/>
              </a:spcBef>
              <a:buNone/>
            </a:pPr>
            <a:r>
              <a:rPr lang="en-US" altLang="en-US" dirty="0"/>
              <a:t>Final Agenda</a:t>
            </a:r>
          </a:p>
          <a:p>
            <a:pPr marL="0" indent="0" eaLnBrk="1" hangingPunct="1">
              <a:spcBef>
                <a:spcPts val="0"/>
              </a:spcBef>
              <a:buNone/>
            </a:pPr>
            <a:r>
              <a:rPr lang="en-US" altLang="en-US" sz="1400" b="0" dirty="0"/>
              <a:t>	</a:t>
            </a:r>
            <a:r>
              <a:rPr lang="en-US" altLang="en-US" sz="1400" b="0" dirty="0">
                <a:hlinkClick r:id="rId3"/>
              </a:rPr>
              <a:t>https://mentor.ieee.org/802.11/dcn/18/11-18-0292-03-0wng-agenda-for-wng-2018-march.ppt</a:t>
            </a:r>
            <a:r>
              <a:rPr lang="en-US" altLang="en-US" sz="1400" b="0" dirty="0"/>
              <a:t> </a:t>
            </a:r>
          </a:p>
          <a:p>
            <a:pPr marL="0" indent="0" eaLnBrk="1" hangingPunct="1">
              <a:spcBef>
                <a:spcPts val="0"/>
              </a:spcBef>
              <a:buNone/>
            </a:pPr>
            <a:r>
              <a:rPr lang="en-US" altLang="en-US" sz="2000" dirty="0"/>
              <a:t>Presentations at March 2018 meeting</a:t>
            </a:r>
            <a:endParaRPr lang="en-GB" altLang="en-US" sz="1800" dirty="0"/>
          </a:p>
          <a:p>
            <a:pPr marL="457200" indent="-457200">
              <a:spcBef>
                <a:spcPts val="0"/>
              </a:spcBef>
              <a:defRPr/>
            </a:pPr>
            <a:r>
              <a:rPr lang="en-GB" altLang="en-US" sz="2000" dirty="0"/>
              <a:t>First session (Tuesday AM1)</a:t>
            </a:r>
          </a:p>
          <a:p>
            <a:pPr lvl="2" eaLnBrk="1" hangingPunct="1">
              <a:spcBef>
                <a:spcPts val="0"/>
              </a:spcBef>
              <a:defRPr/>
            </a:pPr>
            <a:r>
              <a:rPr lang="en-US" altLang="en-US" dirty="0"/>
              <a:t>“Introduction to RPW- Experimental Study of a rotating polarization wave (RPW) system” – Ken Takei (Hitachi Ltd.)</a:t>
            </a:r>
          </a:p>
          <a:p>
            <a:pPr lvl="3" eaLnBrk="1" hangingPunct="1">
              <a:spcBef>
                <a:spcPts val="0"/>
              </a:spcBef>
              <a:defRPr/>
            </a:pPr>
            <a:r>
              <a:rPr lang="en-US" altLang="en-US" dirty="0">
                <a:hlinkClick r:id="rId4"/>
              </a:rPr>
              <a:t>https://mentor.ieee.org/802.11/dcn/18/11-18-0357-00-0000-experimental-study-of-a-rotating-polarizaton-wave-system.pptx</a:t>
            </a:r>
            <a:r>
              <a:rPr lang="en-US" altLang="en-US" dirty="0"/>
              <a:t> </a:t>
            </a:r>
          </a:p>
          <a:p>
            <a:pPr lvl="3" eaLnBrk="1" hangingPunct="1">
              <a:spcBef>
                <a:spcPts val="0"/>
              </a:spcBef>
              <a:defRPr/>
            </a:pPr>
            <a:r>
              <a:rPr lang="en-US" altLang="en-US" dirty="0"/>
              <a:t>No  motions, no straw polls</a:t>
            </a:r>
          </a:p>
          <a:p>
            <a:pPr lvl="2" eaLnBrk="1" hangingPunct="1">
              <a:spcBef>
                <a:spcPts val="0"/>
              </a:spcBef>
              <a:defRPr/>
            </a:pPr>
            <a:r>
              <a:rPr lang="en-US" altLang="en-US" dirty="0"/>
              <a:t>"Exploring Next Generation V2X Communication"</a:t>
            </a:r>
            <a:r>
              <a:rPr lang="en-US" altLang="en-US" b="1" dirty="0"/>
              <a:t> </a:t>
            </a:r>
            <a:r>
              <a:rPr lang="en-US" altLang="en-US" dirty="0"/>
              <a:t>- </a:t>
            </a:r>
            <a:r>
              <a:rPr lang="en-US" altLang="en-US" dirty="0" err="1"/>
              <a:t>Hongyuan</a:t>
            </a:r>
            <a:r>
              <a:rPr lang="en-US" altLang="en-US" dirty="0"/>
              <a:t> Zhang (Marvell)</a:t>
            </a:r>
          </a:p>
          <a:p>
            <a:pPr lvl="3" eaLnBrk="1" hangingPunct="1">
              <a:spcBef>
                <a:spcPts val="0"/>
              </a:spcBef>
              <a:defRPr/>
            </a:pPr>
            <a:r>
              <a:rPr lang="en-US" altLang="en-US" dirty="0">
                <a:hlinkClick r:id="rId5"/>
              </a:rPr>
              <a:t>https://mentor.ieee.org/802.11/dcn/18/11-18-0513-02-0wng-802-11-for-next-generation-v2x-communication.pptx</a:t>
            </a:r>
            <a:r>
              <a:rPr lang="en-US" altLang="en-US" dirty="0"/>
              <a:t> </a:t>
            </a:r>
          </a:p>
          <a:p>
            <a:pPr lvl="3" eaLnBrk="1" hangingPunct="1">
              <a:spcBef>
                <a:spcPts val="0"/>
              </a:spcBef>
              <a:defRPr/>
            </a:pPr>
            <a:r>
              <a:rPr lang="en-US" altLang="en-US" dirty="0"/>
              <a:t>No internal motions, one straw poll</a:t>
            </a:r>
          </a:p>
          <a:p>
            <a:pPr lvl="3" eaLnBrk="1" hangingPunct="1">
              <a:spcBef>
                <a:spcPts val="0"/>
              </a:spcBef>
              <a:defRPr/>
            </a:pPr>
            <a:r>
              <a:rPr lang="en-US" altLang="en-US" dirty="0"/>
              <a:t>Study group straw poll: Yes: 89, No: 2, Need more info: 34, Abstain: 6</a:t>
            </a:r>
          </a:p>
          <a:p>
            <a:pPr lvl="2" eaLnBrk="1" hangingPunct="1">
              <a:spcBef>
                <a:spcPts val="0"/>
              </a:spcBef>
              <a:defRPr/>
            </a:pPr>
            <a:r>
              <a:rPr lang="en-US" altLang="en-US" dirty="0"/>
              <a:t>"Introducing multiple primary channels to exploit unused resources</a:t>
            </a:r>
            <a:br>
              <a:rPr lang="en-US" altLang="en-US" dirty="0"/>
            </a:br>
            <a:r>
              <a:rPr lang="en-US" altLang="en-US" dirty="0"/>
              <a:t> scattered in multiple channels/bands“ - Kazuto Yano (ATR)</a:t>
            </a:r>
          </a:p>
          <a:p>
            <a:pPr lvl="3" eaLnBrk="1" hangingPunct="1">
              <a:spcBef>
                <a:spcPts val="0"/>
              </a:spcBef>
              <a:defRPr/>
            </a:pPr>
            <a:r>
              <a:rPr lang="en-US" altLang="en-US" dirty="0">
                <a:hlinkClick r:id="rId6"/>
              </a:rPr>
              <a:t>https://mentor.ieee.org/802.11/dcn/17/11-17-1699-07-0wng-introducing-multiple-primary-channels-to-exploit-unused-resources-scattered-in-multiple-channels-bands.pptx</a:t>
            </a:r>
            <a:r>
              <a:rPr lang="en-US" altLang="en-US" dirty="0"/>
              <a:t> </a:t>
            </a:r>
            <a:endParaRPr lang="en-US" altLang="en-US" sz="2400" dirty="0"/>
          </a:p>
          <a:p>
            <a:pPr lvl="3" eaLnBrk="1" hangingPunct="1">
              <a:spcBef>
                <a:spcPts val="0"/>
              </a:spcBef>
              <a:defRPr/>
            </a:pPr>
            <a:r>
              <a:rPr lang="en-US" dirty="0"/>
              <a:t>No motions, one straw poll</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11-18-0570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83</a:t>
            </a:fld>
            <a:endParaRPr lang="en-US"/>
          </a:p>
        </p:txBody>
      </p:sp>
    </p:spTree>
    <p:extLst>
      <p:ext uri="{BB962C8B-B14F-4D97-AF65-F5344CB8AC3E}">
        <p14:creationId xmlns:p14="http://schemas.microsoft.com/office/powerpoint/2010/main" val="27480198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2AD1FA-B9E4-4215-B8E8-A491C201D4B6}"/>
              </a:ext>
            </a:extLst>
          </p:cNvPr>
          <p:cNvSpPr>
            <a:spLocks noGrp="1"/>
          </p:cNvSpPr>
          <p:nvPr>
            <p:ph type="title"/>
          </p:nvPr>
        </p:nvSpPr>
        <p:spPr>
          <a:xfrm>
            <a:off x="685800" y="685800"/>
            <a:ext cx="7772400" cy="438944"/>
          </a:xfrm>
        </p:spPr>
        <p:txBody>
          <a:bodyPr/>
          <a:lstStyle/>
          <a:p>
            <a:r>
              <a:rPr lang="en-US" altLang="en-US" dirty="0"/>
              <a:t>Summary (2/2)</a:t>
            </a:r>
            <a:endParaRPr lang="en-US" dirty="0"/>
          </a:p>
        </p:txBody>
      </p:sp>
      <p:sp>
        <p:nvSpPr>
          <p:cNvPr id="3" name="Content Placeholder 2">
            <a:extLst>
              <a:ext uri="{FF2B5EF4-FFF2-40B4-BE49-F238E27FC236}">
                <a16:creationId xmlns="" xmlns:a16="http://schemas.microsoft.com/office/drawing/2014/main" id="{01244A30-847B-43C4-BF30-BC0BFFAE61A4}"/>
              </a:ext>
            </a:extLst>
          </p:cNvPr>
          <p:cNvSpPr>
            <a:spLocks noGrp="1"/>
          </p:cNvSpPr>
          <p:nvPr>
            <p:ph idx="1"/>
          </p:nvPr>
        </p:nvSpPr>
        <p:spPr>
          <a:xfrm>
            <a:off x="251520" y="1258416"/>
            <a:ext cx="8568952" cy="5122912"/>
          </a:xfrm>
        </p:spPr>
        <p:txBody>
          <a:bodyPr>
            <a:normAutofit lnSpcReduction="10000"/>
          </a:bodyPr>
          <a:lstStyle/>
          <a:p>
            <a:pPr eaLnBrk="1" hangingPunct="1">
              <a:spcBef>
                <a:spcPts val="0"/>
              </a:spcBef>
              <a:defRPr/>
            </a:pPr>
            <a:r>
              <a:rPr lang="en-US" altLang="en-US" sz="2600" dirty="0"/>
              <a:t>Second session (Thursday AM1)</a:t>
            </a:r>
          </a:p>
          <a:p>
            <a:pPr lvl="2" eaLnBrk="1" hangingPunct="1">
              <a:spcBef>
                <a:spcPts val="0"/>
              </a:spcBef>
              <a:defRPr/>
            </a:pPr>
            <a:r>
              <a:rPr lang="en-US" altLang="en-US" sz="2000" dirty="0"/>
              <a:t>“Reconsidering Implicit Feedback for Beamforming” – Roger Marks (Huawei)</a:t>
            </a:r>
          </a:p>
          <a:p>
            <a:pPr lvl="3" eaLnBrk="1" hangingPunct="1">
              <a:spcBef>
                <a:spcPts val="0"/>
              </a:spcBef>
              <a:defRPr/>
            </a:pPr>
            <a:r>
              <a:rPr lang="en-US" altLang="en-US" sz="1800" dirty="0">
                <a:hlinkClick r:id="rId2"/>
              </a:rPr>
              <a:t>https://mentor.ieee.org/802.11/dcn/18/11-18-0509-00-0wng-reconsidering-implicit-feedback-for-beamforming.pptx</a:t>
            </a:r>
            <a:r>
              <a:rPr lang="en-US" altLang="en-US" sz="1800" dirty="0"/>
              <a:t> </a:t>
            </a:r>
          </a:p>
          <a:p>
            <a:pPr lvl="3" eaLnBrk="1" hangingPunct="1">
              <a:spcBef>
                <a:spcPts val="0"/>
              </a:spcBef>
              <a:defRPr/>
            </a:pPr>
            <a:r>
              <a:rPr lang="en-US" altLang="en-US" sz="1800" dirty="0"/>
              <a:t>No motions, two straw polls</a:t>
            </a:r>
          </a:p>
          <a:p>
            <a:pPr lvl="2" eaLnBrk="1" hangingPunct="1">
              <a:spcBef>
                <a:spcPts val="0"/>
              </a:spcBef>
              <a:defRPr/>
            </a:pPr>
            <a:r>
              <a:rPr lang="en-US" altLang="en-US" sz="2000" dirty="0"/>
              <a:t>“</a:t>
            </a:r>
            <a:r>
              <a:rPr lang="en-US" sz="2000" dirty="0"/>
              <a:t>IEEE 802.11ba: more than a wake-up radio</a:t>
            </a:r>
            <a:r>
              <a:rPr lang="en-US" altLang="en-US" sz="2000" dirty="0"/>
              <a:t>” – Eduard Garcia-Villegas (Polytechnic University of Catalonia)</a:t>
            </a:r>
          </a:p>
          <a:p>
            <a:pPr lvl="3" eaLnBrk="1" hangingPunct="1">
              <a:spcBef>
                <a:spcPts val="0"/>
              </a:spcBef>
              <a:defRPr/>
            </a:pPr>
            <a:r>
              <a:rPr lang="en-US" altLang="en-US" sz="1800" dirty="0">
                <a:hlinkClick r:id="rId3"/>
              </a:rPr>
              <a:t>https://mentor.ieee.org/802.11/dcn/18/11-18-0540-01-0wng-ieee-802-11ba-more-than-a-wake-up-radio.pptx</a:t>
            </a:r>
            <a:r>
              <a:rPr lang="en-US" altLang="en-US" sz="1800" dirty="0"/>
              <a:t> </a:t>
            </a:r>
          </a:p>
          <a:p>
            <a:pPr lvl="3" eaLnBrk="1" hangingPunct="1">
              <a:spcBef>
                <a:spcPts val="0"/>
              </a:spcBef>
              <a:defRPr/>
            </a:pPr>
            <a:r>
              <a:rPr lang="en-US" altLang="en-US" sz="1800" dirty="0"/>
              <a:t>No motions, one straw poll</a:t>
            </a:r>
          </a:p>
          <a:p>
            <a:pPr marL="457200" indent="-457200">
              <a:spcBef>
                <a:spcPts val="0"/>
              </a:spcBef>
            </a:pPr>
            <a:r>
              <a:rPr lang="en-GB" altLang="en-US" dirty="0"/>
              <a:t>Minutes</a:t>
            </a:r>
          </a:p>
          <a:p>
            <a:pPr lvl="1">
              <a:spcBef>
                <a:spcPts val="0"/>
              </a:spcBef>
            </a:pPr>
            <a:r>
              <a:rPr lang="en-GB" altLang="en-US" sz="1800" dirty="0"/>
              <a:t>  18/0219r0</a:t>
            </a:r>
          </a:p>
          <a:p>
            <a:pPr>
              <a:spcBef>
                <a:spcPts val="0"/>
              </a:spcBef>
            </a:pPr>
            <a:r>
              <a:rPr lang="en-GB" altLang="ko-KR" dirty="0">
                <a:ea typeface="Gulim" pitchFamily="34" charset="-127"/>
              </a:rPr>
              <a:t>Plans for May 2018</a:t>
            </a:r>
            <a:endParaRPr lang="en-US" altLang="en-US" dirty="0"/>
          </a:p>
          <a:p>
            <a:pPr lvl="1" eaLnBrk="1" hangingPunct="1">
              <a:spcBef>
                <a:spcPts val="0"/>
              </a:spcBef>
              <a:defRPr/>
            </a:pPr>
            <a:r>
              <a:rPr lang="en-US" altLang="en-US" dirty="0" smtClean="0"/>
              <a:t>Call-for-Contributions before May meeting;</a:t>
            </a:r>
          </a:p>
          <a:p>
            <a:pPr lvl="1" eaLnBrk="1" hangingPunct="1">
              <a:spcBef>
                <a:spcPts val="0"/>
              </a:spcBef>
              <a:defRPr/>
            </a:pPr>
            <a:r>
              <a:rPr lang="en-US" altLang="en-US" dirty="0" smtClean="0"/>
              <a:t>Present and discuss </a:t>
            </a:r>
            <a:r>
              <a:rPr lang="en-US" altLang="en-US" smtClean="0"/>
              <a:t>the received contributions</a:t>
            </a:r>
            <a:r>
              <a:rPr lang="en-US" altLang="en-US" dirty="0" smtClean="0"/>
              <a:t>.</a:t>
            </a:r>
            <a:endParaRPr lang="en-US" altLang="en-US" dirty="0"/>
          </a:p>
          <a:p>
            <a:pPr eaLnBrk="1" hangingPunct="1">
              <a:spcBef>
                <a:spcPts val="0"/>
              </a:spcBef>
              <a:defRPr/>
            </a:pPr>
            <a:r>
              <a:rPr lang="en-US" altLang="en-US" dirty="0"/>
              <a:t>No motions in the SG, no conference calls</a:t>
            </a:r>
            <a:endParaRPr lang="en-GB" altLang="en-US" dirty="0"/>
          </a:p>
        </p:txBody>
      </p:sp>
      <p:sp>
        <p:nvSpPr>
          <p:cNvPr id="5" name="Footer Placeholder 4">
            <a:extLst>
              <a:ext uri="{FF2B5EF4-FFF2-40B4-BE49-F238E27FC236}">
                <a16:creationId xmlns="" xmlns:a16="http://schemas.microsoft.com/office/drawing/2014/main" id="{73BC0D70-034A-41F0-82A8-337584BEC4B1}"/>
              </a:ext>
            </a:extLst>
          </p:cNvPr>
          <p:cNvSpPr>
            <a:spLocks noGrp="1"/>
          </p:cNvSpPr>
          <p:nvPr>
            <p:ph type="ftr" sz="quarter" idx="11"/>
          </p:nvPr>
        </p:nvSpPr>
        <p:spPr/>
        <p:txBody>
          <a:bodyPr/>
          <a:lstStyle/>
          <a:p>
            <a:pPr>
              <a:defRPr/>
            </a:pPr>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11-18-0570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84</a:t>
            </a:fld>
            <a:endParaRPr lang="en-US"/>
          </a:p>
        </p:txBody>
      </p:sp>
    </p:spTree>
    <p:extLst>
      <p:ext uri="{BB962C8B-B14F-4D97-AF65-F5344CB8AC3E}">
        <p14:creationId xmlns:p14="http://schemas.microsoft.com/office/powerpoint/2010/main" val="18939151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 2018 (Chicago) closing report</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9 March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 xmlns:a16="http://schemas.microsoft.com/office/drawing/2014/main" val="20000"/>
                    </a:ext>
                  </a:extLst>
                </a:gridCol>
                <a:gridCol w="1924050">
                  <a:extLst>
                    <a:ext uri="{9D8B030D-6E8A-4147-A177-3AD203B41FA5}">
                      <a16:colId xmlns="" xmlns:a16="http://schemas.microsoft.com/office/drawing/2014/main" val="20001"/>
                    </a:ext>
                  </a:extLst>
                </a:gridCol>
                <a:gridCol w="1924050">
                  <a:extLst>
                    <a:ext uri="{9D8B030D-6E8A-4147-A177-3AD203B41FA5}">
                      <a16:colId xmlns="" xmlns:a16="http://schemas.microsoft.com/office/drawing/2014/main" val="20002"/>
                    </a:ext>
                  </a:extLst>
                </a:gridCol>
                <a:gridCol w="1924050">
                  <a:extLst>
                    <a:ext uri="{9D8B030D-6E8A-4147-A177-3AD203B41FA5}">
                      <a16:colId xmlns=""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 xmlns:a16="http://schemas.microsoft.com/office/drawing/2014/main" val="10002"/>
                  </a:ext>
                </a:extLst>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1/3 of </a:t>
            </a:r>
            <a:r>
              <a:rPr lang="en-US" sz="1200" b="0" dirty="0"/>
              <a:t>11-18-0565 by Andrew Myles, Cisco</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Footer Placeholder 3"/>
          <p:cNvSpPr>
            <a:spLocks noGrp="1"/>
          </p:cNvSpPr>
          <p:nvPr>
            <p:ph type="ftr" sz="quarter" idx="11"/>
          </p:nvPr>
        </p:nvSpPr>
        <p:spPr/>
        <p:txBody>
          <a:bodyPr/>
          <a:lstStyle/>
          <a:p>
            <a:pPr>
              <a:defRPr/>
            </a:pPr>
            <a:r>
              <a:rPr lang="en-US" dirty="0" smtClean="0"/>
              <a:t>Adrian Stephens, Intel Corporation</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85</a:t>
            </a:fld>
            <a:endParaRPr lang="en-US"/>
          </a:p>
        </p:txBody>
      </p:sp>
    </p:spTree>
    <p:extLst>
      <p:ext uri="{BB962C8B-B14F-4D97-AF65-F5344CB8AC3E}">
        <p14:creationId xmlns:p14="http://schemas.microsoft.com/office/powerpoint/2010/main" val="382522947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sz="2800" dirty="0" smtClean="0"/>
              <a:t>IEEE 802 JTC1 SC focused on executing PSDO process &amp; reviewing progress of </a:t>
            </a:r>
            <a:r>
              <a:rPr lang="en-AU" sz="2800" i="1" dirty="0" smtClean="0"/>
              <a:t>SC6 Security ad hoc</a:t>
            </a:r>
            <a:endParaRPr lang="en-AU" sz="2800" i="1" dirty="0"/>
          </a:p>
        </p:txBody>
      </p:sp>
      <p:sp>
        <p:nvSpPr>
          <p:cNvPr id="3" name="Content Placeholder 2"/>
          <p:cNvSpPr>
            <a:spLocks noGrp="1"/>
          </p:cNvSpPr>
          <p:nvPr>
            <p:ph idx="1"/>
          </p:nvPr>
        </p:nvSpPr>
        <p:spPr>
          <a:xfrm>
            <a:off x="685800" y="1905000"/>
            <a:ext cx="7772400" cy="4114800"/>
          </a:xfrm>
        </p:spPr>
        <p:txBody>
          <a:bodyPr/>
          <a:lstStyle/>
          <a:p>
            <a:r>
              <a:rPr lang="en-AU" sz="2000" dirty="0" smtClean="0"/>
              <a:t>IEEE 802 JTC1 SC achievements in Chicago in Mar 2018</a:t>
            </a:r>
          </a:p>
          <a:p>
            <a:pPr lvl="1"/>
            <a:r>
              <a:rPr lang="en-AU" sz="1800" dirty="0" smtClean="0"/>
              <a:t>Processed PSDO submissions</a:t>
            </a:r>
          </a:p>
          <a:p>
            <a:pPr lvl="2"/>
            <a:r>
              <a:rPr lang="en-AU" sz="1600" dirty="0" smtClean="0"/>
              <a:t>Noted status of 41 standards in the PSDO pipeline</a:t>
            </a:r>
          </a:p>
          <a:p>
            <a:pPr lvl="1"/>
            <a:r>
              <a:rPr lang="en-AU" sz="1800" dirty="0" smtClean="0"/>
              <a:t>Discussed action from Nov 2017 to withdraw various ISO/IEC standards</a:t>
            </a:r>
          </a:p>
          <a:p>
            <a:pPr lvl="2"/>
            <a:r>
              <a:rPr lang="en-AU" sz="1600" dirty="0" smtClean="0"/>
              <a:t>Standards are 8802-1:2001, 15802-1:1995, 15802-3:1998 &amp; 8802-5 </a:t>
            </a:r>
          </a:p>
          <a:p>
            <a:pPr lvl="2"/>
            <a:r>
              <a:rPr lang="en-AU" sz="1600" dirty="0" smtClean="0"/>
              <a:t>The SC Chair will now send a LS to SC6 with request (after EC approval)</a:t>
            </a:r>
          </a:p>
          <a:p>
            <a:pPr lvl="1"/>
            <a:r>
              <a:rPr lang="en-AU" sz="1800" dirty="0" smtClean="0"/>
              <a:t>Reviewed SC6 </a:t>
            </a:r>
            <a:r>
              <a:rPr lang="en-AU" sz="1800" i="1" dirty="0" smtClean="0"/>
              <a:t>Security </a:t>
            </a:r>
            <a:r>
              <a:rPr lang="en-AU" sz="1800" i="1" dirty="0"/>
              <a:t>ad hoc </a:t>
            </a:r>
            <a:r>
              <a:rPr lang="en-AU" sz="1800" dirty="0" smtClean="0"/>
              <a:t>progress</a:t>
            </a:r>
          </a:p>
          <a:p>
            <a:pPr lvl="2"/>
            <a:r>
              <a:rPr lang="en-AU" sz="1600" dirty="0" smtClean="0"/>
              <a:t>The </a:t>
            </a:r>
            <a:r>
              <a:rPr lang="en-AU" sz="1600" i="1" dirty="0"/>
              <a:t>Security ad hoc </a:t>
            </a:r>
            <a:r>
              <a:rPr lang="en-AU" sz="1600" dirty="0" smtClean="0"/>
              <a:t>was proposed in SC6 primarily as a mechanism to attack IEEE 802.1 based security, consistent with many previous China NB comments</a:t>
            </a:r>
          </a:p>
          <a:p>
            <a:pPr lvl="2"/>
            <a:r>
              <a:rPr lang="en-AU" sz="1600" dirty="0" smtClean="0"/>
              <a:t>First teleconference is now scheduled for 16 March 2018, with submissions that:</a:t>
            </a:r>
          </a:p>
          <a:p>
            <a:pPr lvl="3"/>
            <a:r>
              <a:rPr lang="en-AU" sz="1400" dirty="0" smtClean="0"/>
              <a:t>Assert issue with 802.11 because of KRACK</a:t>
            </a:r>
          </a:p>
          <a:p>
            <a:pPr lvl="3"/>
            <a:r>
              <a:rPr lang="en-AU" sz="1400" dirty="0" smtClean="0"/>
              <a:t>Complain about protocols (</a:t>
            </a:r>
            <a:r>
              <a:rPr lang="en-AU" sz="1400" dirty="0" err="1" smtClean="0"/>
              <a:t>eg</a:t>
            </a:r>
            <a:r>
              <a:rPr lang="en-AU" sz="1400" dirty="0" smtClean="0"/>
              <a:t> 802.15.3, 802.21 &amp; 802,22) that do not have cipher agility to support national regulations</a:t>
            </a:r>
          </a:p>
          <a:p>
            <a:pPr lvl="3"/>
            <a:r>
              <a:rPr lang="en-AU" sz="1400" dirty="0" smtClean="0"/>
              <a:t>Note: there have been no submission in relation to 802.1X!</a:t>
            </a:r>
          </a:p>
          <a:p>
            <a:pPr lvl="2"/>
            <a:r>
              <a:rPr lang="en-AU" sz="1600" dirty="0" smtClean="0"/>
              <a:t>A small number of IEEE 802 attendees will participate </a:t>
            </a:r>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2/3 of 11-18-0565 by Andrew Myles, Cisco</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a:xfrm>
            <a:off x="696913" y="333375"/>
            <a:ext cx="1579562" cy="276225"/>
          </a:xfrm>
        </p:spPr>
        <p:txBody>
          <a:bodyPr/>
          <a:lstStyle/>
          <a:p>
            <a:pPr>
              <a:defRPr/>
            </a:pPr>
            <a:r>
              <a:rPr lang="en-US" smtClean="0"/>
              <a:t>March 2018</a:t>
            </a:r>
            <a:endParaRPr lang="en-US" dirty="0"/>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86</a:t>
            </a:fld>
            <a:endParaRPr lang="en-US"/>
          </a:p>
        </p:txBody>
      </p:sp>
      <p:sp>
        <p:nvSpPr>
          <p:cNvPr id="10" name="Footer Placeholder 3"/>
          <p:cNvSpPr>
            <a:spLocks noGrp="1"/>
          </p:cNvSpPr>
          <p:nvPr>
            <p:ph type="ftr" sz="quarter" idx="11"/>
          </p:nvPr>
        </p:nvSpPr>
        <p:spPr>
          <a:xfrm>
            <a:off x="8077200" y="6475413"/>
            <a:ext cx="466725" cy="182562"/>
          </a:xfrm>
        </p:spPr>
        <p:txBody>
          <a:bodyPr/>
          <a:lstStyle/>
          <a:p>
            <a:pPr>
              <a:defRPr/>
            </a:pPr>
            <a:r>
              <a:rPr lang="en-US" dirty="0" smtClean="0"/>
              <a:t>Adrian Stephens, Intel Corporation</a:t>
            </a:r>
            <a:endParaRPr lang="en-US" dirty="0"/>
          </a:p>
        </p:txBody>
      </p:sp>
    </p:spTree>
    <p:extLst>
      <p:ext uri="{BB962C8B-B14F-4D97-AF65-F5344CB8AC3E}">
        <p14:creationId xmlns:p14="http://schemas.microsoft.com/office/powerpoint/2010/main" val="26767907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JTC1 SC will execute the PSDO process in Warsaw in Mat 2018</a:t>
            </a:r>
            <a:endParaRPr lang="en-AU" dirty="0"/>
          </a:p>
        </p:txBody>
      </p:sp>
      <p:sp>
        <p:nvSpPr>
          <p:cNvPr id="3" name="Content Placeholder 2"/>
          <p:cNvSpPr>
            <a:spLocks noGrp="1"/>
          </p:cNvSpPr>
          <p:nvPr>
            <p:ph idx="1"/>
          </p:nvPr>
        </p:nvSpPr>
        <p:spPr/>
        <p:txBody>
          <a:bodyPr/>
          <a:lstStyle/>
          <a:p>
            <a:r>
              <a:rPr lang="en-AU" dirty="0" smtClean="0"/>
              <a:t>IEEE 802 JTC1 SC plans for Warsaw in May 2018</a:t>
            </a:r>
          </a:p>
          <a:p>
            <a:pPr lvl="1"/>
            <a:r>
              <a:rPr lang="en-AU" dirty="0" smtClean="0"/>
              <a:t>Execute PSDO process</a:t>
            </a:r>
          </a:p>
          <a:p>
            <a:pPr lvl="1"/>
            <a:r>
              <a:rPr lang="en-AU" dirty="0" smtClean="0"/>
              <a:t>Review SC6 </a:t>
            </a:r>
            <a:r>
              <a:rPr lang="en-AU" i="1" dirty="0" smtClean="0"/>
              <a:t>Security ad hoc </a:t>
            </a:r>
            <a:r>
              <a:rPr lang="en-AU" dirty="0" smtClean="0"/>
              <a:t>activities</a:t>
            </a:r>
            <a:endParaRPr lang="en-AU" dirty="0"/>
          </a:p>
        </p:txBody>
      </p:sp>
      <p:sp>
        <p:nvSpPr>
          <p:cNvPr id="4" name="Footer Placeholder 3"/>
          <p:cNvSpPr>
            <a:spLocks noGrp="1"/>
          </p:cNvSpPr>
          <p:nvPr>
            <p:ph type="ftr" sz="quarter" idx="10"/>
          </p:nvPr>
        </p:nvSpPr>
        <p:spPr>
          <a:xfrm>
            <a:off x="6400800" y="6475413"/>
            <a:ext cx="2167260" cy="184666"/>
          </a:xfrm>
        </p:spPr>
        <p:txBody>
          <a:bodyPr/>
          <a:lstStyle/>
          <a:p>
            <a:r>
              <a:rPr lang="en-US" sz="1200" b="0" dirty="0" smtClean="0"/>
              <a:t>Adrian Stephens, Intel Corporation</a:t>
            </a:r>
            <a:endParaRPr lang="en-US" sz="1200" b="0"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11-18-0565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March 2018</a:t>
            </a:r>
            <a:endParaRPr lang="en-US"/>
          </a:p>
        </p:txBody>
      </p:sp>
      <p:sp>
        <p:nvSpPr>
          <p:cNvPr id="8" name="Date Placeholder 7"/>
          <p:cNvSpPr>
            <a:spLocks noGrp="1"/>
          </p:cNvSpPr>
          <p:nvPr>
            <p:ph type="dt" sz="half" idx="10"/>
          </p:nvPr>
        </p:nvSpPr>
        <p:spPr/>
        <p:txBody>
          <a:bodyPr/>
          <a:lstStyle/>
          <a:p>
            <a:pPr>
              <a:defRPr/>
            </a:pPr>
            <a:r>
              <a:rPr lang="en-US" smtClean="0"/>
              <a:t>March 2018</a:t>
            </a:r>
            <a:endParaRPr lang="en-US"/>
          </a:p>
        </p:txBody>
      </p:sp>
      <p:sp>
        <p:nvSpPr>
          <p:cNvPr id="9" name="Slide Number Placeholder 8"/>
          <p:cNvSpPr>
            <a:spLocks noGrp="1"/>
          </p:cNvSpPr>
          <p:nvPr>
            <p:ph type="sldNum" sz="quarter" idx="12"/>
          </p:nvPr>
        </p:nvSpPr>
        <p:spPr/>
        <p:txBody>
          <a:bodyPr/>
          <a:lstStyle/>
          <a:p>
            <a:pPr>
              <a:defRPr/>
            </a:pPr>
            <a:r>
              <a:rPr lang="en-US" smtClean="0"/>
              <a:t>Slide </a:t>
            </a:r>
            <a:fld id="{219CDBFA-76A2-4597-AA38-8543ED035B58}" type="slidenum">
              <a:rPr lang="en-US" smtClean="0"/>
              <a:pPr>
                <a:defRPr/>
              </a:pPr>
              <a:t>87</a:t>
            </a:fld>
            <a:endParaRPr lang="en-US"/>
          </a:p>
        </p:txBody>
      </p:sp>
    </p:spTree>
    <p:extLst>
      <p:ext uri="{BB962C8B-B14F-4D97-AF65-F5344CB8AC3E}">
        <p14:creationId xmlns:p14="http://schemas.microsoft.com/office/powerpoint/2010/main" val="20117196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2053" name="Rectangle 2"/>
          <p:cNvSpPr>
            <a:spLocks noGrp="1" noChangeArrowheads="1"/>
          </p:cNvSpPr>
          <p:nvPr>
            <p:ph type="title"/>
          </p:nvPr>
        </p:nvSpPr>
        <p:spPr>
          <a:xfrm>
            <a:off x="685800" y="685800"/>
            <a:ext cx="7924800" cy="1066800"/>
          </a:xfrm>
        </p:spPr>
        <p:txBody>
          <a:bodyPr/>
          <a:lstStyle/>
          <a:p>
            <a:r>
              <a:rPr lang="en-US" altLang="en-US" dirty="0" err="1" smtClean="0"/>
              <a:t>TGmd</a:t>
            </a:r>
            <a:r>
              <a:rPr lang="en-US" altLang="en-US" dirty="0" smtClean="0"/>
              <a:t> March 2018 Closing Report</a:t>
            </a:r>
          </a:p>
        </p:txBody>
      </p:sp>
      <p:sp>
        <p:nvSpPr>
          <p:cNvPr id="2054" name="Rectangle 6"/>
          <p:cNvSpPr>
            <a:spLocks noGrp="1" noChangeArrowheads="1"/>
          </p:cNvSpPr>
          <p:nvPr>
            <p:ph type="body" idx="1"/>
          </p:nvPr>
        </p:nvSpPr>
        <p:spPr>
          <a:xfrm>
            <a:off x="685800" y="1524000"/>
            <a:ext cx="7772400" cy="381000"/>
          </a:xfrm>
        </p:spPr>
        <p:txBody>
          <a:bodyPr/>
          <a:lstStyle/>
          <a:p>
            <a:pPr algn="ctr">
              <a:lnSpc>
                <a:spcPct val="90000"/>
              </a:lnSpc>
              <a:buFontTx/>
              <a:buNone/>
            </a:pPr>
            <a:r>
              <a:rPr lang="en-US" altLang="en-US" sz="2000" dirty="0" smtClean="0"/>
              <a:t>Date:</a:t>
            </a:r>
            <a:r>
              <a:rPr lang="en-US" altLang="en-US" sz="2000" b="0" dirty="0" smtClean="0"/>
              <a:t> 2018-03-08</a:t>
            </a:r>
          </a:p>
        </p:txBody>
      </p:sp>
      <p:graphicFrame>
        <p:nvGraphicFramePr>
          <p:cNvPr id="2055" name="Object 11"/>
          <p:cNvGraphicFramePr>
            <a:graphicFrameLocks noChangeAspect="1"/>
          </p:cNvGraphicFramePr>
          <p:nvPr>
            <p:extLst/>
          </p:nvPr>
        </p:nvGraphicFramePr>
        <p:xfrm>
          <a:off x="520700" y="2274888"/>
          <a:ext cx="8102600" cy="2498725"/>
        </p:xfrm>
        <a:graphic>
          <a:graphicData uri="http://schemas.openxmlformats.org/presentationml/2006/ole">
            <mc:AlternateContent xmlns:mc="http://schemas.openxmlformats.org/markup-compatibility/2006">
              <mc:Choice xmlns:v="urn:schemas-microsoft-com:vml" Requires="v">
                <p:oleObj spid="_x0000_s9233" name="Document" r:id="rId4" imgW="8254447" imgH="2544858" progId="Word.Document.8">
                  <p:embed/>
                </p:oleObj>
              </mc:Choice>
              <mc:Fallback>
                <p:oleObj name="Document" r:id="rId4" imgW="8254447" imgH="2544858" progId="Word.Document.8">
                  <p:embed/>
                  <p:pic>
                    <p:nvPicPr>
                      <p:cNvPr id="0" name=""/>
                      <p:cNvPicPr>
                        <a:picLocks noChangeAspect="1" noChangeArrowheads="1"/>
                      </p:cNvPicPr>
                      <p:nvPr/>
                    </p:nvPicPr>
                    <p:blipFill>
                      <a:blip r:embed="rId5"/>
                      <a:srcRect/>
                      <a:stretch>
                        <a:fillRect/>
                      </a:stretch>
                    </p:blipFill>
                    <p:spPr bwMode="auto">
                      <a:xfrm>
                        <a:off x="520700" y="2274888"/>
                        <a:ext cx="8102600"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11-18-0569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88</a:t>
            </a:fld>
            <a:endParaRPr lang="en-US"/>
          </a:p>
        </p:txBody>
      </p:sp>
    </p:spTree>
    <p:extLst>
      <p:ext uri="{BB962C8B-B14F-4D97-AF65-F5344CB8AC3E}">
        <p14:creationId xmlns:p14="http://schemas.microsoft.com/office/powerpoint/2010/main" val="8997902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3077" name="Rectangle 2"/>
          <p:cNvSpPr>
            <a:spLocks noGrp="1" noChangeArrowheads="1"/>
          </p:cNvSpPr>
          <p:nvPr>
            <p:ph type="title"/>
          </p:nvPr>
        </p:nvSpPr>
        <p:spPr/>
        <p:txBody>
          <a:bodyPr/>
          <a:lstStyle/>
          <a:p>
            <a:r>
              <a:rPr lang="en-US" altLang="en-US" dirty="0" smtClean="0"/>
              <a:t>Abstract</a:t>
            </a:r>
          </a:p>
        </p:txBody>
      </p:sp>
      <p:sp>
        <p:nvSpPr>
          <p:cNvPr id="3078" name="Rectangle 3"/>
          <p:cNvSpPr>
            <a:spLocks noGrp="1" noChangeArrowheads="1"/>
          </p:cNvSpPr>
          <p:nvPr>
            <p:ph type="body" idx="1"/>
          </p:nvPr>
        </p:nvSpPr>
        <p:spPr/>
        <p:txBody>
          <a:bodyPr/>
          <a:lstStyle/>
          <a:p>
            <a:pPr>
              <a:buFontTx/>
              <a:buNone/>
            </a:pPr>
            <a:r>
              <a:rPr lang="en-US" altLang="en-US" dirty="0" smtClean="0"/>
              <a:t>	This presentation contains the IEEE 802.11 </a:t>
            </a:r>
            <a:r>
              <a:rPr lang="en-US" altLang="en-US" dirty="0" err="1" smtClean="0"/>
              <a:t>TGmd</a:t>
            </a:r>
            <a:r>
              <a:rPr lang="en-US" altLang="en-US" dirty="0" smtClean="0"/>
              <a:t> closing report for the March 2018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11-18-0569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89</a:t>
            </a:fld>
            <a:endParaRPr lang="en-US"/>
          </a:p>
        </p:txBody>
      </p:sp>
    </p:spTree>
    <p:extLst>
      <p:ext uri="{BB962C8B-B14F-4D97-AF65-F5344CB8AC3E}">
        <p14:creationId xmlns:p14="http://schemas.microsoft.com/office/powerpoint/2010/main" val="702169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5" name="Footer Placeholder 4"/>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8" name="Rectangle 3"/>
          <p:cNvSpPr>
            <a:spLocks noGrp="1" noChangeArrowheads="1"/>
          </p:cNvSpPr>
          <p:nvPr>
            <p:ph idx="1"/>
          </p:nvPr>
        </p:nvSpPr>
        <p:spPr>
          <a:xfrm>
            <a:off x="680462" y="2000250"/>
            <a:ext cx="7770813" cy="3486150"/>
          </a:xfrm>
          <a:noFill/>
        </p:spPr>
        <p:txBody>
          <a:bodyPr/>
          <a:lstStyle/>
          <a:p>
            <a:pPr>
              <a:buFont typeface="Arial" panose="020B0604020202020204" pitchFamily="34" charset="0"/>
              <a:buChar char="•"/>
            </a:pPr>
            <a:r>
              <a:rPr lang="en-US" sz="1200" dirty="0" err="1"/>
              <a:t>TGak</a:t>
            </a:r>
            <a:r>
              <a:rPr lang="en-US" sz="1200" dirty="0"/>
              <a:t> – Donald Eastlake – </a:t>
            </a:r>
            <a:r>
              <a:rPr lang="en-US" sz="1200" b="0" dirty="0">
                <a:hlinkClick r:id="rId3"/>
              </a:rPr>
              <a:t>d3e3e3@gmail.com</a:t>
            </a:r>
            <a:endParaRPr lang="en-US" sz="1200" b="0" dirty="0"/>
          </a:p>
          <a:p>
            <a:pPr marL="257175" lvl="1" indent="-257175">
              <a:buFontTx/>
              <a:buChar char="•"/>
            </a:pPr>
            <a:r>
              <a:rPr lang="en-US" sz="1200" b="1" dirty="0"/>
              <a:t>TGax – Robert Stacey </a:t>
            </a:r>
            <a:r>
              <a:rPr lang="en-US" sz="1200" dirty="0"/>
              <a:t>– </a:t>
            </a:r>
            <a:r>
              <a:rPr lang="en-US" sz="1200" dirty="0">
                <a:hlinkClick r:id="rId4"/>
              </a:rPr>
              <a:t>robert.stacey@intel.com</a:t>
            </a:r>
            <a:r>
              <a:rPr lang="en-US" sz="1200" dirty="0"/>
              <a:t>  </a:t>
            </a:r>
          </a:p>
          <a:p>
            <a:pPr marL="257175" lvl="1" indent="-257175">
              <a:buFontTx/>
              <a:buChar char="•"/>
            </a:pPr>
            <a:r>
              <a:rPr lang="en-US" sz="1200" b="1" dirty="0" err="1"/>
              <a:t>TGay</a:t>
            </a:r>
            <a:r>
              <a:rPr lang="en-US" sz="1200" b="1" dirty="0"/>
              <a:t> – Carlos </a:t>
            </a:r>
            <a:r>
              <a:rPr lang="en-US" sz="1200" b="1" dirty="0" err="1"/>
              <a:t>Cordeiro</a:t>
            </a:r>
            <a:r>
              <a:rPr lang="en-US" sz="1200" b="1" dirty="0"/>
              <a:t> </a:t>
            </a:r>
            <a:r>
              <a:rPr lang="en-US" sz="1200" dirty="0"/>
              <a:t>– </a:t>
            </a:r>
            <a:r>
              <a:rPr lang="en-US" sz="1200" dirty="0">
                <a:hlinkClick r:id="rId5"/>
              </a:rPr>
              <a:t>carlos.cordeiro@intel.com</a:t>
            </a:r>
            <a:r>
              <a:rPr lang="en-US" sz="1200" dirty="0"/>
              <a:t>  </a:t>
            </a:r>
          </a:p>
          <a:p>
            <a:pPr marL="257175" lvl="1" indent="-257175">
              <a:buFontTx/>
              <a:buChar char="•"/>
            </a:pPr>
            <a:r>
              <a:rPr lang="en-US" sz="1200" b="1" dirty="0" err="1"/>
              <a:t>TGaz</a:t>
            </a:r>
            <a:r>
              <a:rPr lang="en-US" sz="1200" b="1" dirty="0"/>
              <a:t> – Chao Chun Wang </a:t>
            </a:r>
            <a:r>
              <a:rPr lang="en-US" sz="1200" dirty="0"/>
              <a:t>– </a:t>
            </a:r>
            <a:r>
              <a:rPr lang="en-US" sz="1200" dirty="0">
                <a:hlinkClick r:id="rId6"/>
              </a:rPr>
              <a:t>chaochun.wang@mediatek.com</a:t>
            </a:r>
            <a:r>
              <a:rPr lang="en-US" sz="1200" dirty="0"/>
              <a:t> </a:t>
            </a:r>
          </a:p>
          <a:p>
            <a:pPr marL="257175" lvl="1" indent="-257175">
              <a:buFontTx/>
              <a:buChar char="•"/>
            </a:pPr>
            <a:r>
              <a:rPr lang="en-US" sz="1200" b="1" dirty="0" err="1"/>
              <a:t>TGba</a:t>
            </a:r>
            <a:r>
              <a:rPr lang="en-US" sz="1200" b="1" dirty="0"/>
              <a:t> – Po-kai Huang </a:t>
            </a:r>
            <a:r>
              <a:rPr lang="en-US" sz="1200" dirty="0"/>
              <a:t>– </a:t>
            </a:r>
            <a:r>
              <a:rPr lang="en-US" sz="1200" dirty="0">
                <a:hlinkClick r:id="rId7"/>
              </a:rPr>
              <a:t>po-kai.huang@intel.com</a:t>
            </a:r>
            <a:r>
              <a:rPr lang="en-US" sz="1200" dirty="0"/>
              <a:t> </a:t>
            </a:r>
          </a:p>
          <a:p>
            <a:pPr marL="257175" lvl="1" indent="-257175">
              <a:buFontTx/>
              <a:buChar char="•"/>
            </a:pPr>
            <a:r>
              <a:rPr lang="en-US" sz="1200" dirty="0"/>
              <a:t> </a:t>
            </a:r>
            <a:r>
              <a:rPr lang="en-US" sz="1200" b="1" dirty="0" err="1"/>
              <a:t>REVmd</a:t>
            </a:r>
            <a:r>
              <a:rPr lang="en-US" sz="1200" b="1" dirty="0"/>
              <a:t> –Emily Qi </a:t>
            </a:r>
            <a:r>
              <a:rPr lang="en-US" sz="1200" dirty="0"/>
              <a:t>– </a:t>
            </a:r>
            <a:r>
              <a:rPr lang="en-US" sz="1200" dirty="0">
                <a:hlinkClick r:id="rId8"/>
              </a:rPr>
              <a:t>emily.h.qi@intel.com</a:t>
            </a:r>
            <a:r>
              <a:rPr lang="en-US" sz="1200" dirty="0"/>
              <a:t>, </a:t>
            </a:r>
            <a:r>
              <a:rPr lang="en-US" sz="1200" b="1" dirty="0"/>
              <a:t>Edward Au </a:t>
            </a:r>
            <a:r>
              <a:rPr lang="en-US" sz="1200" dirty="0"/>
              <a:t>– </a:t>
            </a:r>
            <a:r>
              <a:rPr lang="en-US" sz="1200" u="sng" dirty="0">
                <a:hlinkClick r:id="rId9"/>
              </a:rPr>
              <a:t>edward.ks.au@huawei.com</a:t>
            </a:r>
            <a:r>
              <a:rPr lang="en-US" sz="1200" dirty="0"/>
              <a:t>, </a:t>
            </a:r>
          </a:p>
          <a:p>
            <a:pPr marL="257175" lvl="1" indent="-257175">
              <a:buFontTx/>
              <a:buChar char="•"/>
            </a:pPr>
            <a:r>
              <a:rPr lang="en-US" sz="1200" dirty="0"/>
              <a:t>Editors Emeritus:</a:t>
            </a:r>
          </a:p>
          <a:p>
            <a:pPr lvl="1"/>
            <a:r>
              <a:rPr lang="en-US" sz="788" dirty="0" err="1"/>
              <a:t>TGaa</a:t>
            </a:r>
            <a:r>
              <a:rPr lang="en-US" sz="788" dirty="0"/>
              <a:t> – Alex Ashley – </a:t>
            </a:r>
            <a:r>
              <a:rPr lang="en-US" sz="788" dirty="0">
                <a:hlinkClick r:id="rId10"/>
              </a:rPr>
              <a:t>alex.ashley@hotmail.co.uk</a:t>
            </a:r>
            <a:r>
              <a:rPr lang="en-US" sz="788" dirty="0"/>
              <a:t>	</a:t>
            </a:r>
          </a:p>
          <a:p>
            <a:pPr lvl="1"/>
            <a:r>
              <a:rPr lang="en-US" sz="788" dirty="0" err="1"/>
              <a:t>TGac</a:t>
            </a:r>
            <a:r>
              <a:rPr lang="en-US" sz="788" dirty="0"/>
              <a:t> – Robert Stacey – </a:t>
            </a:r>
            <a:r>
              <a:rPr lang="en-US" sz="788" dirty="0">
                <a:hlinkClick r:id="rId4"/>
              </a:rPr>
              <a:t>robert.stacey@intel.com</a:t>
            </a:r>
            <a:r>
              <a:rPr lang="en-US" sz="788" dirty="0"/>
              <a:t> </a:t>
            </a:r>
          </a:p>
          <a:p>
            <a:pPr lvl="1"/>
            <a:r>
              <a:rPr lang="en-US" sz="788" dirty="0" err="1"/>
              <a:t>TGad</a:t>
            </a:r>
            <a:r>
              <a:rPr lang="en-US" sz="788" dirty="0"/>
              <a:t> – Carlos Cordeiro – </a:t>
            </a:r>
            <a:r>
              <a:rPr lang="en-US" sz="788" dirty="0">
                <a:hlinkClick r:id="rId5"/>
              </a:rPr>
              <a:t>carlos.cordeiro@intel.com</a:t>
            </a:r>
            <a:r>
              <a:rPr lang="en-US" sz="788" dirty="0"/>
              <a:t>  </a:t>
            </a:r>
          </a:p>
          <a:p>
            <a:pPr lvl="1"/>
            <a:r>
              <a:rPr lang="en-US" sz="788" dirty="0" err="1"/>
              <a:t>TGae</a:t>
            </a:r>
            <a:r>
              <a:rPr lang="en-US" sz="788" dirty="0"/>
              <a:t> – Henry </a:t>
            </a:r>
            <a:r>
              <a:rPr lang="en-US" sz="788" dirty="0" err="1"/>
              <a:t>Ptasinski</a:t>
            </a:r>
            <a:r>
              <a:rPr lang="en-US" sz="788" dirty="0"/>
              <a:t> – </a:t>
            </a:r>
            <a:r>
              <a:rPr lang="en-US" sz="788" dirty="0">
                <a:hlinkClick r:id="rId11"/>
              </a:rPr>
              <a:t>henry@LOGOUT.COM</a:t>
            </a:r>
            <a:r>
              <a:rPr lang="en-US" sz="788" dirty="0"/>
              <a:t> </a:t>
            </a:r>
          </a:p>
          <a:p>
            <a:pPr lvl="1"/>
            <a:r>
              <a:rPr lang="en-US" sz="788" dirty="0" err="1"/>
              <a:t>TGaf</a:t>
            </a:r>
            <a:r>
              <a:rPr lang="en-US" sz="788" dirty="0"/>
              <a:t> – Peter Ecclesine – </a:t>
            </a:r>
            <a:r>
              <a:rPr lang="en-US" sz="788" dirty="0">
                <a:hlinkClick r:id="rId12"/>
              </a:rPr>
              <a:t>petere@ieee.org</a:t>
            </a:r>
            <a:r>
              <a:rPr lang="en-US" sz="788" dirty="0"/>
              <a:t>  </a:t>
            </a:r>
          </a:p>
          <a:p>
            <a:pPr lvl="1"/>
            <a:r>
              <a:rPr lang="en-US" sz="788" dirty="0" err="1"/>
              <a:t>REVmc</a:t>
            </a:r>
            <a:r>
              <a:rPr lang="en-US" sz="788" dirty="0"/>
              <a:t> – Adrian Stephens – </a:t>
            </a:r>
            <a:r>
              <a:rPr lang="en-US" sz="788" dirty="0">
                <a:hlinkClick r:id="rId13"/>
              </a:rPr>
              <a:t>adrian.p.stephens@ieee.org</a:t>
            </a:r>
            <a:r>
              <a:rPr lang="en-US" sz="788" dirty="0"/>
              <a:t> , Edward Au – </a:t>
            </a:r>
            <a:r>
              <a:rPr lang="en-US" sz="788" u="sng" dirty="0">
                <a:hlinkClick r:id="rId9"/>
              </a:rPr>
              <a:t>edward.ks.au@huawei.com</a:t>
            </a:r>
            <a:r>
              <a:rPr lang="en-US" sz="788" dirty="0"/>
              <a:t>, Emily Qi – </a:t>
            </a:r>
            <a:r>
              <a:rPr lang="en-US" sz="788" dirty="0">
                <a:hlinkClick r:id="rId8"/>
              </a:rPr>
              <a:t>emily.h.qi@intel.com</a:t>
            </a:r>
            <a:r>
              <a:rPr lang="en-US" sz="788" dirty="0"/>
              <a:t> </a:t>
            </a:r>
          </a:p>
          <a:p>
            <a:pPr lvl="1"/>
            <a:r>
              <a:rPr lang="en-US" sz="788" dirty="0" err="1"/>
              <a:t>TGai</a:t>
            </a:r>
            <a:r>
              <a:rPr lang="en-US" sz="788" dirty="0"/>
              <a:t> - </a:t>
            </a:r>
            <a:r>
              <a:rPr lang="en-US" sz="788" dirty="0">
                <a:hlinkClick r:id="rId14"/>
              </a:rPr>
              <a:t>LRA@tiac.net</a:t>
            </a:r>
            <a:r>
              <a:rPr lang="en-US" sz="788" dirty="0"/>
              <a:t>, Ping FANG </a:t>
            </a:r>
            <a:r>
              <a:rPr lang="en-US" sz="788" dirty="0">
                <a:hlinkClick r:id="rId15"/>
              </a:rPr>
              <a:t>Ping.FANG@huawei.com </a:t>
            </a:r>
            <a:endParaRPr lang="en-US" sz="788" dirty="0"/>
          </a:p>
          <a:p>
            <a:pPr lvl="1"/>
            <a:r>
              <a:rPr lang="en-US" sz="788" dirty="0" err="1"/>
              <a:t>TGah</a:t>
            </a:r>
            <a:r>
              <a:rPr lang="en-US" sz="788" dirty="0"/>
              <a:t> – </a:t>
            </a:r>
            <a:r>
              <a:rPr lang="en-US" sz="788" dirty="0" err="1"/>
              <a:t>Yongho</a:t>
            </a:r>
            <a:r>
              <a:rPr lang="en-US" sz="788" dirty="0"/>
              <a:t> </a:t>
            </a:r>
            <a:r>
              <a:rPr lang="en-US" sz="788" dirty="0" err="1"/>
              <a:t>Seok</a:t>
            </a:r>
            <a:r>
              <a:rPr lang="en-US" sz="788" dirty="0"/>
              <a:t> </a:t>
            </a:r>
            <a:r>
              <a:rPr lang="en-US" sz="788" dirty="0">
                <a:hlinkClick r:id="rId16"/>
              </a:rPr>
              <a:t>yongho.seok@gmail.com</a:t>
            </a:r>
            <a:r>
              <a:rPr lang="en-US" sz="788" dirty="0"/>
              <a:t>,  Alfred </a:t>
            </a:r>
            <a:r>
              <a:rPr lang="en-US" sz="788" dirty="0" err="1"/>
              <a:t>Asterjadhi</a:t>
            </a:r>
            <a:r>
              <a:rPr lang="en-US" sz="788" dirty="0"/>
              <a:t> – </a:t>
            </a:r>
            <a:r>
              <a:rPr lang="en-US" sz="788" dirty="0">
                <a:hlinkClick r:id="rId17"/>
              </a:rPr>
              <a:t>aasterja@qti.qualcomm.com</a:t>
            </a:r>
            <a:r>
              <a:rPr lang="en-US" sz="788" dirty="0"/>
              <a:t>   </a:t>
            </a:r>
          </a:p>
          <a:p>
            <a:pPr lvl="1"/>
            <a:r>
              <a:rPr lang="en-US" sz="788" dirty="0" err="1"/>
              <a:t>TGaq</a:t>
            </a:r>
            <a:r>
              <a:rPr lang="en-US" sz="788" dirty="0"/>
              <a:t> – Dan Gal –  </a:t>
            </a:r>
            <a:r>
              <a:rPr lang="en-US" sz="788" dirty="0">
                <a:hlinkClick r:id="rId18"/>
              </a:rPr>
              <a:t>ddrgal@gmail.com</a:t>
            </a:r>
            <a:r>
              <a:rPr lang="en-US" sz="788" dirty="0"/>
              <a:t>, Lee Armstrong – </a:t>
            </a:r>
            <a:r>
              <a:rPr lang="en-US" sz="788" dirty="0">
                <a:solidFill>
                  <a:schemeClr val="accent2"/>
                </a:solidFill>
                <a:hlinkClick r:id="rId14"/>
              </a:rPr>
              <a:t>LRA@tiac.net</a:t>
            </a:r>
            <a:endParaRPr lang="en-US" sz="788" dirty="0"/>
          </a:p>
          <a:p>
            <a:pPr lvl="1"/>
            <a:r>
              <a:rPr lang="en-US" sz="900" dirty="0" err="1"/>
              <a:t>TGaj</a:t>
            </a:r>
            <a:r>
              <a:rPr lang="en-US" sz="900" dirty="0"/>
              <a:t> – Jiamin CHEN – </a:t>
            </a:r>
            <a:r>
              <a:rPr lang="en-US" sz="900" dirty="0">
                <a:hlinkClick r:id="rId19"/>
              </a:rPr>
              <a:t>jiamin.chen@mail01.huawei.com</a:t>
            </a:r>
            <a:r>
              <a:rPr lang="en-US" sz="900" dirty="0"/>
              <a:t> , </a:t>
            </a:r>
            <a:r>
              <a:rPr lang="en-US" sz="900" dirty="0" err="1"/>
              <a:t>Shiwen</a:t>
            </a:r>
            <a:r>
              <a:rPr lang="en-US" sz="900" dirty="0"/>
              <a:t> He – </a:t>
            </a:r>
            <a:r>
              <a:rPr lang="en-US" sz="900" u="sng" dirty="0">
                <a:hlinkClick r:id="rId20"/>
              </a:rPr>
              <a:t>shiwenhe@seu.edu.cn</a:t>
            </a:r>
            <a:endParaRPr lang="en-US" sz="900" dirty="0"/>
          </a:p>
          <a:p>
            <a:pPr lvl="1"/>
            <a:endParaRPr lang="en-US" sz="1200"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 of 11-18-0290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9</a:t>
            </a:fld>
            <a:endParaRPr lang="en-US"/>
          </a:p>
        </p:txBody>
      </p:sp>
    </p:spTree>
    <p:extLst>
      <p:ext uri="{BB962C8B-B14F-4D97-AF65-F5344CB8AC3E}">
        <p14:creationId xmlns:p14="http://schemas.microsoft.com/office/powerpoint/2010/main" val="61176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Work completed this week </a:t>
            </a:r>
            <a:r>
              <a:rPr lang="en-US" dirty="0"/>
              <a:t/>
            </a:r>
            <a:br>
              <a:rPr lang="en-US" dirty="0"/>
            </a:br>
            <a:endParaRPr lang="en-US" dirty="0"/>
          </a:p>
        </p:txBody>
      </p:sp>
      <p:sp>
        <p:nvSpPr>
          <p:cNvPr id="3" name="Content Placeholder 2"/>
          <p:cNvSpPr>
            <a:spLocks noGrp="1"/>
          </p:cNvSpPr>
          <p:nvPr>
            <p:ph idx="1"/>
          </p:nvPr>
        </p:nvSpPr>
        <p:spPr>
          <a:xfrm>
            <a:off x="419100" y="1600200"/>
            <a:ext cx="8382000" cy="4724400"/>
          </a:xfrm>
        </p:spPr>
        <p:txBody>
          <a:bodyPr/>
          <a:lstStyle/>
          <a:p>
            <a:pPr>
              <a:defRPr/>
            </a:pPr>
            <a:r>
              <a:rPr lang="en-US" altLang="ja-JP" dirty="0" smtClean="0"/>
              <a:t>Reviewed available presentations</a:t>
            </a:r>
          </a:p>
          <a:p>
            <a:pPr lvl="1"/>
            <a:r>
              <a:rPr lang="en-US" dirty="0" smtClean="0"/>
              <a:t>11-18-0354 </a:t>
            </a:r>
            <a:r>
              <a:rPr lang="en-US" dirty="0"/>
              <a:t>– </a:t>
            </a:r>
            <a:r>
              <a:rPr lang="en-US" dirty="0" err="1"/>
              <a:t>QoS</a:t>
            </a:r>
            <a:r>
              <a:rPr lang="en-US" dirty="0"/>
              <a:t> Mapping – </a:t>
            </a:r>
            <a:r>
              <a:rPr lang="en-US" dirty="0" err="1"/>
              <a:t>A.Myles</a:t>
            </a:r>
            <a:endParaRPr lang="en-US" dirty="0"/>
          </a:p>
          <a:p>
            <a:pPr lvl="1"/>
            <a:r>
              <a:rPr lang="en-US" dirty="0" smtClean="0"/>
              <a:t>11-18-0480 </a:t>
            </a:r>
            <a:r>
              <a:rPr lang="en-US" dirty="0"/>
              <a:t>– </a:t>
            </a:r>
            <a:r>
              <a:rPr lang="en-US" dirty="0" err="1"/>
              <a:t>Peerkey</a:t>
            </a:r>
            <a:r>
              <a:rPr lang="en-US" dirty="0"/>
              <a:t> deletion – </a:t>
            </a:r>
            <a:r>
              <a:rPr lang="en-US" dirty="0" err="1" smtClean="0"/>
              <a:t>M.Wentink</a:t>
            </a:r>
            <a:endParaRPr lang="en-US" dirty="0" smtClean="0"/>
          </a:p>
          <a:p>
            <a:pPr lvl="1"/>
            <a:r>
              <a:rPr lang="en-US" altLang="en-US" dirty="0" smtClean="0"/>
              <a:t>11-18-0334 </a:t>
            </a:r>
            <a:r>
              <a:rPr lang="en-US" dirty="0" smtClean="0"/>
              <a:t> </a:t>
            </a:r>
            <a:r>
              <a:rPr lang="en-US" dirty="0"/>
              <a:t>– </a:t>
            </a:r>
            <a:r>
              <a:rPr lang="en-US" dirty="0" smtClean="0"/>
              <a:t> </a:t>
            </a:r>
            <a:r>
              <a:rPr lang="en-US" altLang="en-US" dirty="0" smtClean="0"/>
              <a:t>Annex </a:t>
            </a:r>
            <a:r>
              <a:rPr lang="en-US" altLang="en-US" dirty="0"/>
              <a:t>I DMG OFDM removal – Lei Huang</a:t>
            </a:r>
          </a:p>
          <a:p>
            <a:pPr lvl="1"/>
            <a:r>
              <a:rPr lang="en-US" altLang="en-US" dirty="0"/>
              <a:t>11-17-1807 – Operating Channel Validation Nehru Bhandaru, Thomas </a:t>
            </a:r>
            <a:r>
              <a:rPr lang="en-US" altLang="en-US" dirty="0" smtClean="0"/>
              <a:t>Durham</a:t>
            </a:r>
            <a:endParaRPr lang="en-US" dirty="0"/>
          </a:p>
          <a:p>
            <a:r>
              <a:rPr lang="en-US" dirty="0" smtClean="0"/>
              <a:t>Agenda</a:t>
            </a:r>
            <a:endParaRPr lang="en-US" dirty="0"/>
          </a:p>
          <a:p>
            <a:pPr lvl="1"/>
            <a:r>
              <a:rPr lang="en-US" dirty="0" smtClean="0">
                <a:hlinkClick r:id="rId3"/>
              </a:rPr>
              <a:t>https://mentor.ieee.org/802.11/dcn/18/11-18-0289-04-000m-march-2018-tgmd-agenda.pptx</a:t>
            </a:r>
            <a:r>
              <a:rPr lang="en-US" dirty="0" smtClean="0"/>
              <a:t> </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11-18-0569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90</a:t>
            </a:fld>
            <a:endParaRPr lang="en-US"/>
          </a:p>
        </p:txBody>
      </p:sp>
    </p:spTree>
    <p:extLst>
      <p:ext uri="{BB962C8B-B14F-4D97-AF65-F5344CB8AC3E}">
        <p14:creationId xmlns:p14="http://schemas.microsoft.com/office/powerpoint/2010/main" val="227463573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err="1" smtClean="0"/>
              <a:t>TGmd</a:t>
            </a:r>
            <a:r>
              <a:rPr lang="en-US" dirty="0" smtClean="0"/>
              <a:t> schedule - unchanged</a:t>
            </a:r>
            <a:r>
              <a:rPr lang="en-US" dirty="0"/>
              <a:t/>
            </a:r>
            <a:br>
              <a:rPr lang="en-US" dirty="0"/>
            </a:br>
            <a:endParaRPr lang="en-US" dirty="0"/>
          </a:p>
        </p:txBody>
      </p:sp>
      <p:sp>
        <p:nvSpPr>
          <p:cNvPr id="3" name="Content Placeholder 2"/>
          <p:cNvSpPr>
            <a:spLocks noGrp="1"/>
          </p:cNvSpPr>
          <p:nvPr>
            <p:ph idx="1"/>
          </p:nvPr>
        </p:nvSpPr>
        <p:spPr>
          <a:xfrm>
            <a:off x="419100" y="1828800"/>
            <a:ext cx="8382000" cy="3276600"/>
          </a:xfrm>
        </p:spPr>
        <p:txBody>
          <a:bodyPr/>
          <a:lstStyle/>
          <a:p>
            <a:pPr>
              <a:lnSpc>
                <a:spcPct val="80000"/>
              </a:lnSpc>
            </a:pPr>
            <a:r>
              <a:rPr lang="en-US" altLang="en-US" dirty="0"/>
              <a:t>January 2018 – Initial WGLB</a:t>
            </a:r>
          </a:p>
          <a:p>
            <a:pPr>
              <a:lnSpc>
                <a:spcPct val="80000"/>
              </a:lnSpc>
            </a:pPr>
            <a:r>
              <a:rPr lang="en-US" altLang="en-US" dirty="0"/>
              <a:t>September 2018 –D2.0 WGLB Recirculation LB </a:t>
            </a:r>
          </a:p>
          <a:p>
            <a:pPr>
              <a:lnSpc>
                <a:spcPct val="80000"/>
              </a:lnSpc>
            </a:pPr>
            <a:r>
              <a:rPr lang="en-US" altLang="en-US" dirty="0"/>
              <a:t>February 2019 – Form SB Pool</a:t>
            </a:r>
          </a:p>
          <a:p>
            <a:pPr>
              <a:lnSpc>
                <a:spcPct val="80000"/>
              </a:lnSpc>
            </a:pPr>
            <a:r>
              <a:rPr lang="en-US" altLang="en-US" dirty="0"/>
              <a:t>March 2019 – MEC/MDR done</a:t>
            </a:r>
          </a:p>
          <a:p>
            <a:pPr>
              <a:lnSpc>
                <a:spcPct val="80000"/>
              </a:lnSpc>
            </a:pPr>
            <a:r>
              <a:rPr lang="en-US" altLang="en-US" dirty="0"/>
              <a:t>April 2019 – Initial SB </a:t>
            </a:r>
          </a:p>
          <a:p>
            <a:pPr>
              <a:lnSpc>
                <a:spcPct val="80000"/>
              </a:lnSpc>
            </a:pPr>
            <a:r>
              <a:rPr lang="en-US" altLang="en-US" dirty="0"/>
              <a:t>October 2019 – Recirculation SB</a:t>
            </a:r>
          </a:p>
          <a:p>
            <a:pPr>
              <a:lnSpc>
                <a:spcPct val="80000"/>
              </a:lnSpc>
            </a:pPr>
            <a:r>
              <a:rPr lang="en-US" altLang="en-US" dirty="0"/>
              <a:t>July 2020 – Final WG/EC approval</a:t>
            </a:r>
          </a:p>
          <a:p>
            <a:pPr>
              <a:lnSpc>
                <a:spcPct val="80000"/>
              </a:lnSpc>
            </a:pPr>
            <a:r>
              <a:rPr lang="en-US" altLang="en-US" dirty="0"/>
              <a:t>September 2020 – </a:t>
            </a:r>
            <a:r>
              <a:rPr lang="en-US" altLang="en-US" dirty="0" err="1"/>
              <a:t>Revcom</a:t>
            </a:r>
            <a:r>
              <a:rPr lang="en-US" altLang="en-US" dirty="0"/>
              <a:t>/SASB approval</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11-18-0569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91</a:t>
            </a:fld>
            <a:endParaRPr lang="en-US"/>
          </a:p>
        </p:txBody>
      </p:sp>
    </p:spTree>
    <p:extLst>
      <p:ext uri="{BB962C8B-B14F-4D97-AF65-F5344CB8AC3E}">
        <p14:creationId xmlns:p14="http://schemas.microsoft.com/office/powerpoint/2010/main" val="415996192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Plans for March - May</a:t>
            </a:r>
            <a:r>
              <a:rPr lang="en-US" dirty="0"/>
              <a:t/>
            </a:r>
            <a:br>
              <a:rPr lang="en-US" dirty="0"/>
            </a:br>
            <a:endParaRPr lang="en-US" dirty="0"/>
          </a:p>
        </p:txBody>
      </p:sp>
      <p:sp>
        <p:nvSpPr>
          <p:cNvPr id="3" name="Content Placeholder 2"/>
          <p:cNvSpPr>
            <a:spLocks noGrp="1"/>
          </p:cNvSpPr>
          <p:nvPr>
            <p:ph idx="1"/>
          </p:nvPr>
        </p:nvSpPr>
        <p:spPr>
          <a:xfrm>
            <a:off x="795184" y="1828800"/>
            <a:ext cx="7277100" cy="3579813"/>
          </a:xfrm>
        </p:spPr>
        <p:txBody>
          <a:bodyPr/>
          <a:lstStyle/>
          <a:p>
            <a:r>
              <a:rPr lang="en-US" dirty="0" smtClean="0"/>
              <a:t>Initial WGLB closes 2018-03-17</a:t>
            </a:r>
          </a:p>
          <a:p>
            <a:endParaRPr lang="en-US" dirty="0"/>
          </a:p>
          <a:p>
            <a:r>
              <a:rPr lang="en-US" dirty="0" smtClean="0"/>
              <a:t>Teleconferences planned for Friday April 6, 27</a:t>
            </a:r>
          </a:p>
          <a:p>
            <a:pPr lvl="1"/>
            <a:r>
              <a:rPr lang="en-US" altLang="en-US" dirty="0" smtClean="0"/>
              <a:t>Continued comment resolution </a:t>
            </a:r>
          </a:p>
          <a:p>
            <a:endParaRPr lang="en-US" altLang="en-US" dirty="0" smtClean="0"/>
          </a:p>
          <a:p>
            <a:r>
              <a:rPr lang="en-US" dirty="0"/>
              <a:t>Ad-hoc </a:t>
            </a:r>
            <a:r>
              <a:rPr lang="en-US" dirty="0" smtClean="0"/>
              <a:t>meeting April 10-11-12  in Fort Lauderdale for </a:t>
            </a:r>
            <a:r>
              <a:rPr lang="en-US" dirty="0"/>
              <a:t>the purposes of comment </a:t>
            </a:r>
            <a:r>
              <a:rPr lang="en-US" dirty="0" smtClean="0"/>
              <a:t>resolution</a:t>
            </a:r>
          </a:p>
          <a:p>
            <a:pPr lvl="1"/>
            <a:r>
              <a:rPr lang="en-US" dirty="0" smtClean="0"/>
              <a:t>W Hotel, hosted by SR Technologies</a:t>
            </a:r>
          </a:p>
          <a:p>
            <a:pPr lvl="1"/>
            <a:r>
              <a:rPr lang="en-US" dirty="0" smtClean="0"/>
              <a:t>Please send me an email to </a:t>
            </a:r>
            <a:r>
              <a:rPr lang="en-US" dirty="0" smtClean="0">
                <a:hlinkClick r:id="rId3"/>
              </a:rPr>
              <a:t>dstanley1389@gmail.com</a:t>
            </a:r>
            <a:r>
              <a:rPr lang="en-US" dirty="0" smtClean="0"/>
              <a:t>  if you are planning to attend in person</a:t>
            </a:r>
            <a:endParaRPr lang="en-US" dirty="0"/>
          </a:p>
          <a:p>
            <a:endParaRPr lang="en-US" altLang="en-US" dirty="0" smtClean="0"/>
          </a:p>
          <a:p>
            <a:pPr lvl="1"/>
            <a:endParaRPr lang="en-US" alt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11-18-0569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92</a:t>
            </a:fld>
            <a:endParaRPr lang="en-US"/>
          </a:p>
        </p:txBody>
      </p:sp>
    </p:spTree>
    <p:extLst>
      <p:ext uri="{BB962C8B-B14F-4D97-AF65-F5344CB8AC3E}">
        <p14:creationId xmlns:p14="http://schemas.microsoft.com/office/powerpoint/2010/main" val="53949866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27653" name="Rectangle 2"/>
          <p:cNvSpPr>
            <a:spLocks noGrp="1" noChangeArrowheads="1"/>
          </p:cNvSpPr>
          <p:nvPr>
            <p:ph type="title"/>
          </p:nvPr>
        </p:nvSpPr>
        <p:spPr/>
        <p:txBody>
          <a:bodyPr/>
          <a:lstStyle/>
          <a:p>
            <a:r>
              <a:rPr lang="en-GB" altLang="en-US" dirty="0" smtClean="0"/>
              <a:t>References</a:t>
            </a:r>
          </a:p>
        </p:txBody>
      </p:sp>
      <p:sp>
        <p:nvSpPr>
          <p:cNvPr id="27654" name="Rectangle 3"/>
          <p:cNvSpPr>
            <a:spLocks noGrp="1" noChangeArrowheads="1"/>
          </p:cNvSpPr>
          <p:nvPr>
            <p:ph type="body" idx="1"/>
          </p:nvPr>
        </p:nvSpPr>
        <p:spPr>
          <a:xfrm>
            <a:off x="685800" y="1524000"/>
            <a:ext cx="8229600" cy="5334000"/>
          </a:xfrm>
        </p:spPr>
        <p:txBody>
          <a:bodyPr/>
          <a:lstStyle/>
          <a:p>
            <a:r>
              <a:rPr lang="en-US" altLang="en-US" sz="2000" dirty="0">
                <a:hlinkClick r:id="rId3"/>
              </a:rPr>
              <a:t>https://</a:t>
            </a:r>
            <a:r>
              <a:rPr lang="en-US" altLang="en-US" sz="2000" dirty="0" smtClean="0">
                <a:hlinkClick r:id="rId3"/>
              </a:rPr>
              <a:t>mentor.ieee.org/802.11/dcn/17/11-17-0004-03-0000-revision-par-proposal-tgmd.doc</a:t>
            </a:r>
            <a:r>
              <a:rPr lang="en-US" altLang="en-US" sz="2000" dirty="0" smtClean="0"/>
              <a:t> </a:t>
            </a:r>
          </a:p>
          <a:p>
            <a:r>
              <a:rPr lang="en-US" altLang="en-US" sz="2000" dirty="0"/>
              <a:t>Approved PARs: </a:t>
            </a:r>
            <a:r>
              <a:rPr lang="en-US" altLang="en-US" sz="2000" dirty="0">
                <a:hlinkClick r:id="rId4"/>
              </a:rPr>
              <a:t>https://</a:t>
            </a:r>
            <a:r>
              <a:rPr lang="en-US" altLang="en-US" sz="2000" dirty="0" smtClean="0">
                <a:hlinkClick r:id="rId4"/>
              </a:rPr>
              <a:t>standards.ieee.org/about/sba/index.html</a:t>
            </a:r>
            <a:r>
              <a:rPr lang="en-US" altLang="en-US" sz="2000"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11-18-0569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93</a:t>
            </a:fld>
            <a:endParaRPr lang="en-US"/>
          </a:p>
        </p:txBody>
      </p:sp>
    </p:spTree>
    <p:extLst>
      <p:ext uri="{BB962C8B-B14F-4D97-AF65-F5344CB8AC3E}">
        <p14:creationId xmlns:p14="http://schemas.microsoft.com/office/powerpoint/2010/main" val="371286610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2053" name="Rectangle 2"/>
          <p:cNvSpPr>
            <a:spLocks noGrp="1" noChangeArrowheads="1"/>
          </p:cNvSpPr>
          <p:nvPr>
            <p:ph type="title"/>
          </p:nvPr>
        </p:nvSpPr>
        <p:spPr>
          <a:noFill/>
        </p:spPr>
        <p:txBody>
          <a:bodyPr/>
          <a:lstStyle/>
          <a:p>
            <a:r>
              <a:rPr lang="en-GB" dirty="0" err="1"/>
              <a:t>TGaq</a:t>
            </a:r>
            <a:r>
              <a:rPr lang="en-GB" dirty="0"/>
              <a:t> Closing Report</a:t>
            </a:r>
          </a:p>
        </p:txBody>
      </p:sp>
      <p:sp>
        <p:nvSpPr>
          <p:cNvPr id="2054" name="Rectangle 4"/>
          <p:cNvSpPr>
            <a:spLocks noGrp="1" noChangeArrowheads="1"/>
          </p:cNvSpPr>
          <p:nvPr>
            <p:ph type="body" idx="1"/>
          </p:nvPr>
        </p:nvSpPr>
        <p:spPr>
          <a:xfrm>
            <a:off x="685800" y="1524000"/>
            <a:ext cx="7772400" cy="381000"/>
          </a:xfrm>
          <a:noFill/>
        </p:spPr>
        <p:txBody>
          <a:bodyPr/>
          <a:lstStyle/>
          <a:p>
            <a:pPr algn="ctr">
              <a:buFontTx/>
              <a:buNone/>
            </a:pPr>
            <a:r>
              <a:rPr lang="en-GB" sz="2000" dirty="0"/>
              <a:t>Date:</a:t>
            </a:r>
            <a:r>
              <a:rPr lang="en-GB" sz="2000" b="0" dirty="0"/>
              <a:t> 2018-03-08</a:t>
            </a:r>
          </a:p>
        </p:txBody>
      </p:sp>
      <p:graphicFrame>
        <p:nvGraphicFramePr>
          <p:cNvPr id="2055" name="Object 5"/>
          <p:cNvGraphicFramePr>
            <a:graphicFrameLocks noChangeAspect="1"/>
          </p:cNvGraphicFramePr>
          <p:nvPr>
            <p:extLst/>
          </p:nvPr>
        </p:nvGraphicFramePr>
        <p:xfrm>
          <a:off x="519113" y="2271713"/>
          <a:ext cx="7767637" cy="2193925"/>
        </p:xfrm>
        <a:graphic>
          <a:graphicData uri="http://schemas.openxmlformats.org/presentationml/2006/ole">
            <mc:AlternateContent xmlns:mc="http://schemas.openxmlformats.org/markup-compatibility/2006">
              <mc:Choice xmlns:v="urn:schemas-microsoft-com:vml" Requires="v">
                <p:oleObj spid="_x0000_s10257" name="Document" r:id="rId4" imgW="8146441" imgH="2306595" progId="Word.Document.8">
                  <p:embed/>
                </p:oleObj>
              </mc:Choice>
              <mc:Fallback>
                <p:oleObj name="Document" r:id="rId4" imgW="8146441" imgH="2306595" progId="Word.Document.8">
                  <p:embed/>
                  <p:pic>
                    <p:nvPicPr>
                      <p:cNvPr id="0" name=""/>
                      <p:cNvPicPr>
                        <a:picLocks noChangeAspect="1" noChangeArrowheads="1"/>
                      </p:cNvPicPr>
                      <p:nvPr/>
                    </p:nvPicPr>
                    <p:blipFill>
                      <a:blip r:embed="rId5"/>
                      <a:srcRect/>
                      <a:stretch>
                        <a:fillRect/>
                      </a:stretch>
                    </p:blipFill>
                    <p:spPr bwMode="auto">
                      <a:xfrm>
                        <a:off x="519113" y="2271713"/>
                        <a:ext cx="7767637" cy="219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11-18-0577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94</a:t>
            </a:fld>
            <a:endParaRPr lang="en-US"/>
          </a:p>
        </p:txBody>
      </p:sp>
    </p:spTree>
    <p:extLst>
      <p:ext uri="{BB962C8B-B14F-4D97-AF65-F5344CB8AC3E}">
        <p14:creationId xmlns:p14="http://schemas.microsoft.com/office/powerpoint/2010/main" val="28411525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3077" name="Rectangle 2"/>
          <p:cNvSpPr>
            <a:spLocks noGrp="1" noChangeArrowheads="1"/>
          </p:cNvSpPr>
          <p:nvPr>
            <p:ph type="title"/>
          </p:nvPr>
        </p:nvSpPr>
        <p:spPr>
          <a:noFill/>
        </p:spPr>
        <p:txBody>
          <a:bodyPr/>
          <a:lstStyle/>
          <a:p>
            <a:r>
              <a:rPr lang="en-GB" dirty="0"/>
              <a:t>Abstract</a:t>
            </a:r>
          </a:p>
        </p:txBody>
      </p:sp>
      <p:sp>
        <p:nvSpPr>
          <p:cNvPr id="3078" name="Rectangle 3"/>
          <p:cNvSpPr>
            <a:spLocks noGrp="1" noChangeArrowheads="1"/>
          </p:cNvSpPr>
          <p:nvPr>
            <p:ph type="body" idx="1"/>
          </p:nvPr>
        </p:nvSpPr>
        <p:spPr>
          <a:noFill/>
        </p:spPr>
        <p:txBody>
          <a:bodyPr/>
          <a:lstStyle/>
          <a:p>
            <a:pPr algn="ctr">
              <a:buFontTx/>
              <a:buNone/>
            </a:pPr>
            <a:r>
              <a:rPr lang="en-GB" sz="3200" dirty="0"/>
              <a:t> Closing report for </a:t>
            </a:r>
            <a:r>
              <a:rPr lang="en-GB" sz="3200" dirty="0" err="1"/>
              <a:t>TGaq</a:t>
            </a:r>
            <a:r>
              <a:rPr lang="en-GB" sz="3200" dirty="0"/>
              <a:t> (Pre-Association Discovery) for March 2018, Rosemont, Illinois, USA.</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11-18-0577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95</a:t>
            </a:fld>
            <a:endParaRPr lang="en-US"/>
          </a:p>
        </p:txBody>
      </p:sp>
    </p:spTree>
    <p:extLst>
      <p:ext uri="{BB962C8B-B14F-4D97-AF65-F5344CB8AC3E}">
        <p14:creationId xmlns:p14="http://schemas.microsoft.com/office/powerpoint/2010/main" val="12309939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4101" name="Rectangle 2"/>
          <p:cNvSpPr>
            <a:spLocks noGrp="1" noChangeArrowheads="1"/>
          </p:cNvSpPr>
          <p:nvPr>
            <p:ph type="body" idx="1"/>
          </p:nvPr>
        </p:nvSpPr>
        <p:spPr>
          <a:xfrm>
            <a:off x="468313" y="836613"/>
            <a:ext cx="8153400" cy="5688731"/>
          </a:xfrm>
        </p:spPr>
        <p:txBody>
          <a:bodyPr/>
          <a:lstStyle/>
          <a:p>
            <a:pPr>
              <a:defRPr/>
            </a:pPr>
            <a:r>
              <a:rPr lang="en-GB" altLang="en-US" sz="2800" dirty="0"/>
              <a:t>Work Completed this week</a:t>
            </a:r>
          </a:p>
          <a:p>
            <a:pPr lvl="1">
              <a:defRPr/>
            </a:pPr>
            <a:r>
              <a:rPr lang="en-GB" altLang="en-US" sz="2400" dirty="0"/>
              <a:t>8th</a:t>
            </a:r>
            <a:r>
              <a:rPr lang="en-GB" altLang="en-US" sz="2400" baseline="30000" dirty="0"/>
              <a:t> </a:t>
            </a:r>
            <a:r>
              <a:rPr lang="en-GB" altLang="en-US" sz="2400" dirty="0"/>
              <a:t>re-circulation sponsor ballot comment resolution</a:t>
            </a:r>
          </a:p>
          <a:p>
            <a:pPr lvl="2">
              <a:defRPr/>
            </a:pPr>
            <a:r>
              <a:rPr lang="en-GB" altLang="en-US" sz="2200" dirty="0"/>
              <a:t>1 comments,  1 MEC</a:t>
            </a:r>
          </a:p>
          <a:p>
            <a:pPr lvl="2">
              <a:defRPr/>
            </a:pPr>
            <a:r>
              <a:rPr lang="en-GB" altLang="en-US" sz="2200" dirty="0"/>
              <a:t>All comments resolved</a:t>
            </a:r>
          </a:p>
          <a:p>
            <a:pPr>
              <a:defRPr/>
            </a:pPr>
            <a:r>
              <a:rPr lang="en-GB" altLang="en-US" sz="2800" dirty="0"/>
              <a:t>EC Report</a:t>
            </a:r>
          </a:p>
          <a:p>
            <a:pPr lvl="1">
              <a:defRPr/>
            </a:pPr>
            <a:r>
              <a:rPr lang="en-GB" altLang="en-US" sz="2400" dirty="0"/>
              <a:t>Request unconditional approval to forward D14.0 to </a:t>
            </a:r>
            <a:r>
              <a:rPr lang="en-GB" altLang="en-US" sz="2400" dirty="0" err="1"/>
              <a:t>RevCom</a:t>
            </a:r>
            <a:endParaRPr lang="en-GB" altLang="en-US" sz="2400" dirty="0"/>
          </a:p>
          <a:p>
            <a:pPr lvl="1">
              <a:defRPr/>
            </a:pPr>
            <a:r>
              <a:rPr lang="en-GB" altLang="en-US" sz="2400" dirty="0"/>
              <a:t>The EC Report is in document 11-17-1045r8</a:t>
            </a:r>
          </a:p>
          <a:p>
            <a:pPr>
              <a:defRPr/>
            </a:pPr>
            <a:r>
              <a:rPr lang="en-GB" altLang="en-US" sz="2800" dirty="0"/>
              <a:t>Waiver request</a:t>
            </a:r>
          </a:p>
          <a:p>
            <a:pPr lvl="1">
              <a:defRPr/>
            </a:pPr>
            <a:r>
              <a:rPr lang="en-GB" altLang="en-US" sz="2400" dirty="0"/>
              <a:t>A waiver request is required to proceed to </a:t>
            </a:r>
            <a:r>
              <a:rPr lang="en-GB" altLang="en-US" sz="2400" dirty="0" err="1"/>
              <a:t>RevCom</a:t>
            </a:r>
            <a:endParaRPr lang="en-GB" altLang="en-US" sz="2400" dirty="0"/>
          </a:p>
          <a:p>
            <a:pPr lvl="1">
              <a:defRPr/>
            </a:pPr>
            <a:r>
              <a:rPr lang="en-GB" altLang="en-US" sz="2400" dirty="0"/>
              <a:t>The waiver request is in document 11-17-1704r11</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11-18-0577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96</a:t>
            </a:fld>
            <a:endParaRPr lang="en-US"/>
          </a:p>
        </p:txBody>
      </p:sp>
    </p:spTree>
    <p:extLst>
      <p:ext uri="{BB962C8B-B14F-4D97-AF65-F5344CB8AC3E}">
        <p14:creationId xmlns:p14="http://schemas.microsoft.com/office/powerpoint/2010/main" val="176848686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4101" name="Rectangle 2"/>
          <p:cNvSpPr>
            <a:spLocks noGrp="1" noChangeArrowheads="1"/>
          </p:cNvSpPr>
          <p:nvPr>
            <p:ph type="body" idx="1"/>
          </p:nvPr>
        </p:nvSpPr>
        <p:spPr>
          <a:xfrm>
            <a:off x="468313" y="836613"/>
            <a:ext cx="8153400" cy="5688731"/>
          </a:xfrm>
        </p:spPr>
        <p:txBody>
          <a:bodyPr/>
          <a:lstStyle/>
          <a:p>
            <a:r>
              <a:rPr lang="en-GB" sz="2800" dirty="0"/>
              <a:t>Plans for May 2018</a:t>
            </a:r>
            <a:endParaRPr lang="en-GB" dirty="0"/>
          </a:p>
          <a:p>
            <a:pPr lvl="1"/>
            <a:r>
              <a:rPr lang="en-US" sz="2400" dirty="0"/>
              <a:t>2 slots requested</a:t>
            </a:r>
          </a:p>
          <a:p>
            <a:pPr lvl="1"/>
            <a:endParaRPr lang="en-US" sz="2400" dirty="0"/>
          </a:p>
          <a:p>
            <a:r>
              <a:rPr lang="en-US" sz="2800" dirty="0"/>
              <a:t>Teleconferences</a:t>
            </a:r>
          </a:p>
          <a:p>
            <a:pPr lvl="1"/>
            <a:r>
              <a:rPr lang="en-US" sz="2400" dirty="0"/>
              <a:t>16 March*, 6 April 2018, 12 noon ET, 2 hours</a:t>
            </a:r>
          </a:p>
          <a:p>
            <a:pPr lvl="1"/>
            <a:endParaRPr lang="en-US" sz="2400" dirty="0"/>
          </a:p>
          <a:p>
            <a:pPr lvl="1"/>
            <a:endParaRPr lang="en-US" sz="2400" dirty="0"/>
          </a:p>
          <a:p>
            <a:pPr lvl="1"/>
            <a:endParaRPr lang="en-US" sz="2400" dirty="0"/>
          </a:p>
          <a:p>
            <a:pPr lvl="1"/>
            <a:endParaRPr lang="en-US" sz="2400" dirty="0"/>
          </a:p>
          <a:p>
            <a:pPr lvl="1"/>
            <a:endParaRPr lang="en-US" sz="2400" dirty="0"/>
          </a:p>
          <a:p>
            <a:pPr lvl="1"/>
            <a:endParaRPr lang="en-US" sz="2400" dirty="0"/>
          </a:p>
          <a:p>
            <a:pPr marL="57150" indent="0">
              <a:buNone/>
            </a:pPr>
            <a:r>
              <a:rPr lang="en-US" b="0" dirty="0"/>
              <a:t>*Already approved</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11-18-0577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97</a:t>
            </a:fld>
            <a:endParaRPr lang="en-US"/>
          </a:p>
        </p:txBody>
      </p:sp>
    </p:spTree>
    <p:extLst>
      <p:ext uri="{BB962C8B-B14F-4D97-AF65-F5344CB8AC3E}">
        <p14:creationId xmlns:p14="http://schemas.microsoft.com/office/powerpoint/2010/main" val="231103281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p>
        </p:txBody>
      </p:sp>
      <p:sp>
        <p:nvSpPr>
          <p:cNvPr id="1030" name="Rectangle 2"/>
          <p:cNvSpPr>
            <a:spLocks noGrp="1" noChangeArrowheads="1"/>
          </p:cNvSpPr>
          <p:nvPr>
            <p:ph type="title"/>
          </p:nvPr>
        </p:nvSpPr>
        <p:spPr/>
        <p:txBody>
          <a:bodyPr/>
          <a:lstStyle/>
          <a:p>
            <a:r>
              <a:rPr lang="en-US" dirty="0" smtClean="0"/>
              <a:t>TGax March 2018 Closing Report</a:t>
            </a:r>
          </a:p>
        </p:txBody>
      </p:sp>
      <p:sp>
        <p:nvSpPr>
          <p:cNvPr id="1031" name="Rectangle 6"/>
          <p:cNvSpPr>
            <a:spLocks noGrp="1" noChangeArrowheads="1"/>
          </p:cNvSpPr>
          <p:nvPr>
            <p:ph type="body" idx="1"/>
          </p:nvPr>
        </p:nvSpPr>
        <p:spPr>
          <a:xfrm>
            <a:off x="685800" y="1828800"/>
            <a:ext cx="7772400" cy="381000"/>
          </a:xfrm>
        </p:spPr>
        <p:txBody>
          <a:bodyPr/>
          <a:lstStyle/>
          <a:p>
            <a:pPr algn="ctr">
              <a:buFontTx/>
              <a:buNone/>
            </a:pPr>
            <a:r>
              <a:rPr lang="en-US" sz="2000" dirty="0" smtClean="0"/>
              <a:t>Date:</a:t>
            </a:r>
            <a:r>
              <a:rPr lang="en-US" sz="2000" b="0" dirty="0" smtClean="0"/>
              <a:t> 2018-03-08</a:t>
            </a:r>
          </a:p>
        </p:txBody>
      </p:sp>
      <p:graphicFrame>
        <p:nvGraphicFramePr>
          <p:cNvPr id="1026" name="Object 11"/>
          <p:cNvGraphicFramePr>
            <a:graphicFrameLocks noChangeAspect="1"/>
          </p:cNvGraphicFramePr>
          <p:nvPr/>
        </p:nvGraphicFramePr>
        <p:xfrm>
          <a:off x="1066800" y="2590800"/>
          <a:ext cx="7535863" cy="2286000"/>
        </p:xfrm>
        <a:graphic>
          <a:graphicData uri="http://schemas.openxmlformats.org/presentationml/2006/ole">
            <mc:AlternateContent xmlns:mc="http://schemas.openxmlformats.org/markup-compatibility/2006">
              <mc:Choice xmlns:v="urn:schemas-microsoft-com:vml" Requires="v">
                <p:oleObj spid="_x0000_s11281"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535863" cy="2286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11-18-0582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98</a:t>
            </a:fld>
            <a:endParaRPr lang="en-US"/>
          </a:p>
        </p:txBody>
      </p:sp>
    </p:spTree>
    <p:extLst>
      <p:ext uri="{BB962C8B-B14F-4D97-AF65-F5344CB8AC3E}">
        <p14:creationId xmlns:p14="http://schemas.microsoft.com/office/powerpoint/2010/main" val="307837647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noFill/>
        </p:spPr>
        <p:txBody>
          <a:bodyPr/>
          <a:lstStyle/>
          <a:p>
            <a:r>
              <a:rPr lang="en-US" smtClean="0"/>
              <a:t>Adrian Stephens, Intel Corporation</a:t>
            </a:r>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TGax for the March 2018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11-18-0582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March 2018</a:t>
            </a:r>
            <a:endParaRPr lang="en-US"/>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99</a:t>
            </a:fld>
            <a:endParaRPr lang="en-US"/>
          </a:p>
        </p:txBody>
      </p:sp>
    </p:spTree>
    <p:extLst>
      <p:ext uri="{BB962C8B-B14F-4D97-AF65-F5344CB8AC3E}">
        <p14:creationId xmlns:p14="http://schemas.microsoft.com/office/powerpoint/2010/main" val="1281077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91696</TotalTime>
  <Words>13701</Words>
  <Application>Microsoft Office PowerPoint</Application>
  <PresentationFormat>On-screen Show (4:3)</PresentationFormat>
  <Paragraphs>2471</Paragraphs>
  <Slides>177</Slides>
  <Notes>93</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177</vt:i4>
      </vt:variant>
    </vt:vector>
  </HeadingPairs>
  <TitlesOfParts>
    <vt:vector size="188" baseType="lpstr">
      <vt:lpstr>Arial Unicode MS</vt:lpstr>
      <vt:lpstr>MS Gothic</vt:lpstr>
      <vt:lpstr>MS PGothic</vt:lpstr>
      <vt:lpstr>MS PGothic</vt:lpstr>
      <vt:lpstr>Arial</vt:lpstr>
      <vt:lpstr>Gulim</vt:lpstr>
      <vt:lpstr>Symbol</vt:lpstr>
      <vt:lpstr>Times New Roman</vt:lpstr>
      <vt:lpstr>Default Design</vt:lpstr>
      <vt:lpstr>Document</vt:lpstr>
      <vt:lpstr>Dokument</vt:lpstr>
      <vt:lpstr>802.11 March 2018 Closing Reports</vt:lpstr>
      <vt:lpstr>Abstract</vt:lpstr>
      <vt:lpstr>Attendance</vt:lpstr>
      <vt:lpstr>Attendance Total</vt:lpstr>
      <vt:lpstr>Attendance Histogram </vt:lpstr>
      <vt:lpstr>Attendance by Country – top 10</vt:lpstr>
      <vt:lpstr>Doc Revision uploads by meeting (month #)</vt:lpstr>
      <vt:lpstr>802.11 WG Editor’s Meeting (Mar 2018)</vt:lpstr>
      <vt:lpstr>Volunteer Editor Contacts</vt:lpstr>
      <vt:lpstr>March 6th roundtable status report</vt:lpstr>
      <vt:lpstr>Editor Amendment Ordering</vt:lpstr>
      <vt:lpstr>Draft Development Snapshot</vt:lpstr>
      <vt:lpstr>Style guide review</vt:lpstr>
      <vt:lpstr>Annex G discussion</vt:lpstr>
      <vt:lpstr>PowerPoint Presentation</vt:lpstr>
      <vt:lpstr>PowerPoint Presentation</vt:lpstr>
      <vt:lpstr>802.11 AANI SC – March 2018</vt:lpstr>
      <vt:lpstr>AANI SC Possible Useful Outputs (summarized by the Chair)</vt:lpstr>
      <vt:lpstr>AANI SC Way Forward – Straw Poll</vt:lpstr>
      <vt:lpstr>View of the AANI Chair</vt:lpstr>
      <vt:lpstr>PowerPoint Presentation</vt:lpstr>
      <vt:lpstr>References</vt:lpstr>
      <vt:lpstr>ARC Closing Report </vt:lpstr>
      <vt:lpstr>Abstract</vt:lpstr>
      <vt:lpstr>Work Completed</vt:lpstr>
      <vt:lpstr>Work Completed (cont)</vt:lpstr>
      <vt:lpstr>Work Completed (cont) – or not …</vt:lpstr>
      <vt:lpstr>Work Completed (cont)</vt:lpstr>
      <vt:lpstr>Teleconference(s)</vt:lpstr>
      <vt:lpstr>May 2018 Plans</vt:lpstr>
      <vt:lpstr>PAR Review - Meeting Agenda and Comment slides   - March 2018 - Rosemont</vt:lpstr>
      <vt:lpstr>Abstract-PAR Review SC PARs under consideration</vt:lpstr>
      <vt:lpstr>PAR Review SC –  March 2018 Chair: Jon Rosdahl</vt:lpstr>
      <vt:lpstr>Par Review Comments</vt:lpstr>
      <vt:lpstr>802.3cm - Amendment: 400Gb/s over MMF, PAR and CSD</vt:lpstr>
      <vt:lpstr>802.15.4w - Amendment: LPWAN (Low Power  Wide Area Network), PAR and CSD</vt:lpstr>
      <vt:lpstr>802.15.4w - Amendment: LPWAN (Low Power  Wide Area Network), PAR and CSD</vt:lpstr>
      <vt:lpstr>802.15.4x - Amendment: FANE (Field Area Network Enhancements), PAR and CSD</vt:lpstr>
      <vt:lpstr>802.15.4y - Amendment: SECN (Security Next Generation), PAR and CSD</vt:lpstr>
      <vt:lpstr>802.15.4y - Amendment: SECN (Security Next Generation), PAR and CSD</vt:lpstr>
      <vt:lpstr>802.15.4z - Amendment: EIR (Enhanced IR-UWB Ranging), PAR and CSD</vt:lpstr>
      <vt:lpstr>P802.1CBcv - Amendment: Information Model, YANG Data Model and Management Information Base Module, PAR and CSD</vt:lpstr>
      <vt:lpstr>802.3ck - Amendment: 100 Gb/s Signaling, PAR and CSD</vt:lpstr>
      <vt:lpstr>802.3ck - Amendment: 100 Gb/s Signaling, PAR and CSD</vt:lpstr>
      <vt:lpstr>802.3cg, Amendment: 10 Mb/s Operation over Single Balanced Twisted-pair Cabling and Associated Power Delivery, PAR Modification and CSD Modification</vt:lpstr>
      <vt:lpstr>802.1DC - Standard for Quality of Service Provision by Network Systems PAR and CSD</vt:lpstr>
      <vt:lpstr>802.1CBdb -  Amendment: Extended Stream Identification Functions, PAR and CSD</vt:lpstr>
      <vt:lpstr>802.1Qcz - Amendment: Congestion Isolation, PAR and CSD</vt:lpstr>
      <vt:lpstr>P60802 - Standard:  Time-Sensitive Networking Profile for Industrial Automation, PAR and CSD</vt:lpstr>
      <vt:lpstr>802.11bb - Amendment:  Light Communications (LC), PAR and CSD</vt:lpstr>
      <vt:lpstr>802.22.3 - Standard: Spectrum Characterization and Occupancy Sensing , PAR Modification, and CSD</vt:lpstr>
      <vt:lpstr>IEEE Std 802.1X Standard for Local and metropolitan area networks--Port-Based Network Access Control, PAR</vt:lpstr>
      <vt:lpstr>Responses From 802 WGs</vt:lpstr>
      <vt:lpstr>802.1CBcv</vt:lpstr>
      <vt:lpstr>802.1DC </vt:lpstr>
      <vt:lpstr>802.1CBdb</vt:lpstr>
      <vt:lpstr>P802.1Qcz </vt:lpstr>
      <vt:lpstr>P60802</vt:lpstr>
      <vt:lpstr>802.1X</vt:lpstr>
      <vt:lpstr>802.1X</vt:lpstr>
      <vt:lpstr>802.3 PAR and CSD responses</vt:lpstr>
      <vt:lpstr>IEEE 802.3cg</vt:lpstr>
      <vt:lpstr>IEEE P802.3ck</vt:lpstr>
      <vt:lpstr>IEEE P802.3ck</vt:lpstr>
      <vt:lpstr>IEEE P802.3ck</vt:lpstr>
      <vt:lpstr>IEEE P802.3ck</vt:lpstr>
      <vt:lpstr>IEEE P802.3ck</vt:lpstr>
      <vt:lpstr>802.3cm response</vt:lpstr>
      <vt:lpstr>802.3cm responses</vt:lpstr>
      <vt:lpstr>802.11 responded to Comments on 802.11bb</vt:lpstr>
      <vt:lpstr>802.15 Responses on 4 PARs/CSDs</vt:lpstr>
      <vt:lpstr>Response 802.22.3 - Standard: Spectrum Characterization and Occupancy Sensing</vt:lpstr>
      <vt:lpstr>Final Report to 802.11</vt:lpstr>
      <vt:lpstr>Motion To Approve Report</vt:lpstr>
      <vt:lpstr>References:</vt:lpstr>
      <vt:lpstr>IEEE 802.11 Coexistence SC closing report in Chicago in March 2018</vt:lpstr>
      <vt:lpstr>IEEE 802.11 Coexistence SC achieved its goals as an effective discussion forum for coexistence issues</vt:lpstr>
      <vt:lpstr>IEEE 802.11 Coexistence SC achieved its goals as an effective discussion forum for coexistence issues</vt:lpstr>
      <vt:lpstr>The SC is proposing a motion to endorse adaptivity refinements to EN 301 893</vt:lpstr>
      <vt:lpstr>IEEE 802.11 Coexistence SC will continue its work in  Warsaw after ETSI BRAN meeting in late Mar 2018 </vt:lpstr>
      <vt:lpstr>WNG SC Closing Report</vt:lpstr>
      <vt:lpstr>Abstract</vt:lpstr>
      <vt:lpstr>PowerPoint Presentation</vt:lpstr>
      <vt:lpstr>Summary (2/2)</vt:lpstr>
      <vt:lpstr>IEEE 802 JTC1 Standing Committee Mar 2018 (Chicago) closing report</vt:lpstr>
      <vt:lpstr>IEEE 802 JTC1 SC focused on executing PSDO process &amp; reviewing progress of SC6 Security ad hoc</vt:lpstr>
      <vt:lpstr>The IEEE 802 JTC1 SC will execute the PSDO process in Warsaw in Mat 2018</vt:lpstr>
      <vt:lpstr>TGmd March 2018 Closing Report</vt:lpstr>
      <vt:lpstr>Abstract</vt:lpstr>
      <vt:lpstr>Work completed this week  </vt:lpstr>
      <vt:lpstr>TGmd schedule - unchanged </vt:lpstr>
      <vt:lpstr>Plans for March - May </vt:lpstr>
      <vt:lpstr>References</vt:lpstr>
      <vt:lpstr>TGaq Closing Report</vt:lpstr>
      <vt:lpstr>Abstract</vt:lpstr>
      <vt:lpstr>PowerPoint Presentation</vt:lpstr>
      <vt:lpstr>PowerPoint Presentation</vt:lpstr>
      <vt:lpstr>TGax March 2018 Closing Report</vt:lpstr>
      <vt:lpstr>Abstract</vt:lpstr>
      <vt:lpstr>Work Completed</vt:lpstr>
      <vt:lpstr>May 2018 Goals</vt:lpstr>
      <vt:lpstr>Conference Call Times</vt:lpstr>
      <vt:lpstr>Task Group AY  March 2018 Closing Report</vt:lpstr>
      <vt:lpstr>Abstract</vt:lpstr>
      <vt:lpstr>PowerPoint Presentation</vt:lpstr>
      <vt:lpstr>PowerPoint Presentation</vt:lpstr>
      <vt:lpstr>PowerPoint Presentation</vt:lpstr>
      <vt:lpstr>TGaz Next Generation Positioning  March Closing Report</vt:lpstr>
      <vt:lpstr>Abstract</vt:lpstr>
      <vt:lpstr>TG Status And Work Completed</vt:lpstr>
      <vt:lpstr>TG Status And Work Completed (con.)</vt:lpstr>
      <vt:lpstr>Goals For May Meeting</vt:lpstr>
      <vt:lpstr>Teleconference Schedule</vt:lpstr>
      <vt:lpstr>TGba March 2018 Closing Report</vt:lpstr>
      <vt:lpstr>Abstract</vt:lpstr>
      <vt:lpstr>Work Completed</vt:lpstr>
      <vt:lpstr>Goal for May 2018</vt:lpstr>
      <vt:lpstr>Teleconference Call Schedule</vt:lpstr>
      <vt:lpstr>BCS TIG/SG Closing Report</vt:lpstr>
      <vt:lpstr>Abstract</vt:lpstr>
      <vt:lpstr>Meeting Goals</vt:lpstr>
      <vt:lpstr>Work Completed this week</vt:lpstr>
      <vt:lpstr>Plans for May 2018</vt:lpstr>
      <vt:lpstr>Future Session Planning</vt:lpstr>
      <vt:lpstr>BCS schedule</vt:lpstr>
      <vt:lpstr>References</vt:lpstr>
      <vt:lpstr>PowerPoint Presentation</vt:lpstr>
      <vt:lpstr>PowerPoint Presentation</vt:lpstr>
      <vt:lpstr>Status</vt:lpstr>
      <vt:lpstr>Future plans/actions</vt:lpstr>
      <vt:lpstr>Light Communications Study Group  March 2018 Closing Report</vt:lpstr>
      <vt:lpstr>Abstract</vt:lpstr>
      <vt:lpstr>Work Completed</vt:lpstr>
      <vt:lpstr>Motion of SG approval of response to PAR/CSD comment</vt:lpstr>
      <vt:lpstr>Motion of SG approval of PAR</vt:lpstr>
      <vt:lpstr>Motion of SG approval of CSD</vt:lpstr>
      <vt:lpstr>Goals for May 2018 interim</vt:lpstr>
      <vt:lpstr>Teleconference schedule</vt:lpstr>
      <vt:lpstr>IEEE 802.18 RR-TAG Chicago Plenary Agenda</vt:lpstr>
      <vt:lpstr>Agenda</vt:lpstr>
      <vt:lpstr>Administrative Items</vt:lpstr>
      <vt:lpstr>Discussion Items</vt:lpstr>
      <vt:lpstr>Fellowship Program Visitors</vt:lpstr>
      <vt:lpstr>Fellowship Program Visitors</vt:lpstr>
      <vt:lpstr>Officer Elections</vt:lpstr>
      <vt:lpstr>New FCC Actions &amp; Issues</vt:lpstr>
      <vt:lpstr>What Else Can We Do?</vt:lpstr>
      <vt:lpstr>Teleconferences</vt:lpstr>
      <vt:lpstr>Any Other Business</vt:lpstr>
      <vt:lpstr>802.24 Vertical Applications  Technical Advisory Group Liaison Report</vt:lpstr>
      <vt:lpstr>PowerPoint Presentation</vt:lpstr>
      <vt:lpstr>IEEE 802.1 OmniRAN TG Status Report to IEEE 802 WGs</vt:lpstr>
      <vt:lpstr>IEEE 802.1 OmniRAN TG Resources</vt:lpstr>
      <vt:lpstr>OmniRAN TG Achievements Rosemont, IL meeting, March 5th – 8th </vt:lpstr>
      <vt:lpstr>Looking forward to next session in  Pittsburgh, May 21-25, 2018</vt:lpstr>
      <vt:lpstr>IEEE 802.11-IETF Liaison Report</vt:lpstr>
      <vt:lpstr>Abstract</vt:lpstr>
      <vt:lpstr>IETF Meetings</vt:lpstr>
      <vt:lpstr>IETF- IEEE 802 Liaison Activity - 1  </vt:lpstr>
      <vt:lpstr>IETF protocol use with 802.11 technology</vt:lpstr>
      <vt:lpstr>IETF BOFs IETF March 18-23, 2018</vt:lpstr>
      <vt:lpstr>IETF New groups being chartered</vt:lpstr>
      <vt:lpstr>IoT related work – feedback requested</vt:lpstr>
      <vt:lpstr>YANG Model Catalog</vt:lpstr>
      <vt:lpstr>Multicast Topics</vt:lpstr>
      <vt:lpstr>IoT related work</vt:lpstr>
      <vt:lpstr>CAPPORT WG</vt:lpstr>
      <vt:lpstr>RADEXT WG</vt:lpstr>
      <vt:lpstr>Operations Area Working Group</vt:lpstr>
      <vt:lpstr>Transport Layer Security (TLS)</vt:lpstr>
      <vt:lpstr>Deterministic Networking (DETNET)</vt:lpstr>
      <vt:lpstr>IP Wireless Access in Vehicular Environments  (IPWAVE)</vt:lpstr>
      <vt:lpstr>References</vt:lpstr>
      <vt:lpstr>Wi-Fi Alliance Liaison Update</vt:lpstr>
      <vt:lpstr>PowerPoint Presentation</vt:lpstr>
      <vt:lpstr>PowerPoint Presentation</vt:lpstr>
      <vt:lpstr>PowerPoint Presentation</vt:lpstr>
    </vt:vector>
  </TitlesOfParts>
  <Company>Aruba Networks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WG11 Closing Reports</dc:title>
  <dc:creator>dorothy.stanley@hpe.com</dc:creator>
  <cp:keywords>March 2018</cp:keywords>
  <cp:lastModifiedBy>Stanley, Dorothy</cp:lastModifiedBy>
  <cp:revision>1522</cp:revision>
  <cp:lastPrinted>1998-02-10T13:28:06Z</cp:lastPrinted>
  <dcterms:created xsi:type="dcterms:W3CDTF">1998-02-10T13:07:52Z</dcterms:created>
  <dcterms:modified xsi:type="dcterms:W3CDTF">2018-03-12T13:46:39Z</dcterms:modified>
</cp:coreProperties>
</file>