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9" r:id="rId2"/>
    <p:sldId id="270" r:id="rId3"/>
    <p:sldId id="360" r:id="rId4"/>
    <p:sldId id="525" r:id="rId5"/>
    <p:sldId id="580" r:id="rId6"/>
    <p:sldId id="581" r:id="rId7"/>
    <p:sldId id="595" r:id="rId8"/>
    <p:sldId id="570" r:id="rId9"/>
    <p:sldId id="585" r:id="rId10"/>
    <p:sldId id="579" r:id="rId11"/>
    <p:sldId id="275" r:id="rId12"/>
    <p:sldId id="382" r:id="rId13"/>
    <p:sldId id="586" r:id="rId14"/>
    <p:sldId id="593" r:id="rId15"/>
    <p:sldId id="459" r:id="rId16"/>
    <p:sldId id="587" r:id="rId17"/>
    <p:sldId id="589" r:id="rId18"/>
    <p:sldId id="582" r:id="rId19"/>
    <p:sldId id="588" r:id="rId20"/>
    <p:sldId id="584" r:id="rId21"/>
    <p:sldId id="592" r:id="rId22"/>
    <p:sldId id="301" r:id="rId23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0" autoAdjust="0"/>
    <p:restoredTop sz="97869" autoAdjust="0"/>
  </p:normalViewPr>
  <p:slideViewPr>
    <p:cSldViewPr>
      <p:cViewPr varScale="1">
        <p:scale>
          <a:sx n="70" d="100"/>
          <a:sy n="70" d="100"/>
        </p:scale>
        <p:origin x="108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smtClean="0"/>
              <a:t>doc.: IEEE 802.11-18/0303r0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smtClean="0"/>
              <a:t>doc.: IEEE 802.11-18/0303r0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802.11-18/0303r0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2018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4104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8043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8789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3944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802.11-18/0303r0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2018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802.11-18/0303r0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1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5916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0357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8456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1848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802.11-18/0303r0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495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802.11-18/0303r0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1137-06-0pad-draft-5c-proposal.doc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0513-02-0wng-802-11-for-next-generation-v2x-communication.pptx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604-09-00lc-a-par-proposal-for-light-communications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1603-08-00lc-a-csd-proposal-for-light-communications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1137-06-0pad-draft-5c-proposal.doc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704-08-00aq-waiver-request-regarding-ieee-rac-comments.ppt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1736-04-0wng-broadcast-service-on-wlan.pptx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0513-02-0wng-802-11-for-next-generation-v2x-communication.pptx" TargetMode="Externa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604-09-00lc-a-par-proposal-for-light-communications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603-08-00lc-a-csd-proposal-for-light-communications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559-00-00lc-response-to-comments-on-lc-sg-par-and-csd.ppt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045-08-00aq-p802-11aq-report-to-ec-on-conditional-approval-to-forward-draft-to-revcom.ppt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704-11-00aq-waiver-request-regarding-ieee-rac-comments.ppt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2018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March 2018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2018-03-07</a:t>
            </a:r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757510"/>
              </p:ext>
            </p:extLst>
          </p:nvPr>
        </p:nvGraphicFramePr>
        <p:xfrm>
          <a:off x="546100" y="2662238"/>
          <a:ext cx="7459663" cy="179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65" name="Document" r:id="rId4" imgW="8549861" imgH="2056894" progId="Word.Document.8">
                  <p:embed/>
                </p:oleObj>
              </mc:Choice>
              <mc:Fallback>
                <p:oleObj name="Document" r:id="rId4" imgW="8549861" imgH="205689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662238"/>
                        <a:ext cx="7459663" cy="179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TGaq</a:t>
            </a:r>
            <a:r>
              <a:rPr lang="en-US" dirty="0" smtClean="0"/>
              <a:t> CSD </a:t>
            </a:r>
            <a:r>
              <a:rPr lang="en-US" dirty="0" smtClean="0"/>
              <a:t>reaffirmation (if needed)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dirty="0" smtClean="0"/>
              <a:t>Reaffirm the CSD </a:t>
            </a:r>
            <a:r>
              <a:rPr lang="en-GB" dirty="0"/>
              <a:t>contained in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mentor.ieee.org/802.11/dcn/12/11-12-1137-06-0pad-draft-5c-proposal.doc</a:t>
            </a:r>
            <a:r>
              <a:rPr lang="en-GB" dirty="0" smtClean="0"/>
              <a:t> </a:t>
            </a:r>
          </a:p>
          <a:p>
            <a:pPr lvl="0"/>
            <a:r>
              <a:rPr lang="en-GB" dirty="0"/>
              <a:t> </a:t>
            </a:r>
          </a:p>
          <a:p>
            <a:pPr lvl="0"/>
            <a:r>
              <a:rPr lang="en-GB" dirty="0" smtClean="0"/>
              <a:t>Moved: </a:t>
            </a:r>
            <a:endParaRPr lang="en-GB" dirty="0"/>
          </a:p>
          <a:p>
            <a:pPr lvl="0"/>
            <a:r>
              <a:rPr lang="en-GB" dirty="0" smtClean="0"/>
              <a:t>Seconded</a:t>
            </a:r>
            <a:r>
              <a:rPr lang="en-GB" dirty="0"/>
              <a:t>: 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endParaRPr lang="en-GB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418431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706301"/>
              </p:ext>
            </p:extLst>
          </p:nvPr>
        </p:nvGraphicFramePr>
        <p:xfrm>
          <a:off x="137160" y="1420020"/>
          <a:ext cx="8839200" cy="4061036"/>
        </p:xfrm>
        <a:graphic>
          <a:graphicData uri="http://schemas.openxmlformats.org/drawingml/2006/table">
            <a:tbl>
              <a:tblPr/>
              <a:tblGrid>
                <a:gridCol w="1524000"/>
                <a:gridCol w="4343400"/>
                <a:gridCol w="1558227"/>
                <a:gridCol w="1413573"/>
              </a:tblGrid>
              <a:tr h="304239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8364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Jan 29,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26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Feb 16, 23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 Feb 16, 23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51503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Jan 25, Feb 8, 22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Feb 1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8264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 Jan 24, 31, Feb 7, 14, 21(60 min)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 Feb 21, 28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79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Jan 29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Feb 12</a:t>
                      </a:r>
                    </a:p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Feb 26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37160" y="5791200"/>
            <a:ext cx="86518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Move to approve:  Seconded:  Result: 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819400" y="874068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 rot="20513559">
            <a:off x="4548643" y="958355"/>
            <a:ext cx="23391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Update</a:t>
            </a:r>
            <a:endParaRPr lang="en-US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9" y="930195"/>
            <a:ext cx="67437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/>
              <a:t>Motion   – </a:t>
            </a:r>
            <a:r>
              <a:rPr lang="en-US" sz="2800" dirty="0" smtClean="0"/>
              <a:t>LC SG Extension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2011561"/>
            <a:ext cx="7100093" cy="3531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dirty="0"/>
              <a:t>Request the IEEE 802 LMSC to </a:t>
            </a:r>
            <a:r>
              <a:rPr lang="en-GB" dirty="0" smtClean="0"/>
              <a:t>approve the second </a:t>
            </a:r>
            <a:r>
              <a:rPr lang="en-GB" dirty="0" err="1" smtClean="0"/>
              <a:t>recharter</a:t>
            </a:r>
            <a:r>
              <a:rPr lang="en-GB" dirty="0" smtClean="0"/>
              <a:t> of </a:t>
            </a:r>
            <a:r>
              <a:rPr lang="en-GB" dirty="0"/>
              <a:t>the 802.11 </a:t>
            </a:r>
            <a:r>
              <a:rPr lang="en-GB" dirty="0" smtClean="0"/>
              <a:t>LC Study </a:t>
            </a:r>
            <a:r>
              <a:rPr lang="en-GB" dirty="0"/>
              <a:t>Group.</a:t>
            </a:r>
          </a:p>
          <a:p>
            <a:r>
              <a:rPr lang="en-GB" dirty="0"/>
              <a:t> </a:t>
            </a:r>
          </a:p>
          <a:p>
            <a:pPr lvl="0"/>
            <a:r>
              <a:rPr lang="en-GB" dirty="0" smtClean="0"/>
              <a:t>Moved </a:t>
            </a:r>
            <a:r>
              <a:rPr lang="en-GB" dirty="0"/>
              <a:t>by </a:t>
            </a:r>
            <a:r>
              <a:rPr lang="en-GB" dirty="0" smtClean="0"/>
              <a:t>John Li on </a:t>
            </a:r>
            <a:r>
              <a:rPr lang="en-GB" dirty="0"/>
              <a:t>behalf of </a:t>
            </a:r>
            <a:r>
              <a:rPr lang="en-GB" dirty="0" smtClean="0"/>
              <a:t>LC SG</a:t>
            </a:r>
          </a:p>
          <a:p>
            <a:pPr lvl="0"/>
            <a:r>
              <a:rPr lang="en-US" dirty="0" smtClean="0"/>
              <a:t>Seconded:</a:t>
            </a:r>
          </a:p>
          <a:p>
            <a:pPr lvl="0"/>
            <a:r>
              <a:rPr lang="en-US" dirty="0" smtClean="0"/>
              <a:t>Result:</a:t>
            </a:r>
            <a:endParaRPr lang="en-GB" dirty="0"/>
          </a:p>
          <a:p>
            <a:pPr lvl="0"/>
            <a:r>
              <a:rPr lang="en-GB" dirty="0" smtClean="0"/>
              <a:t>LC SG result:</a:t>
            </a:r>
            <a:endParaRPr lang="en-GB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79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9" y="930195"/>
            <a:ext cx="67437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/>
              <a:t>Motion   </a:t>
            </a:r>
            <a:r>
              <a:rPr lang="en-US" sz="2800" dirty="0" smtClean="0"/>
              <a:t>- </a:t>
            </a:r>
            <a:r>
              <a:rPr lang="en-US" sz="2800" dirty="0"/>
              <a:t>Next Generation V2X Communication Study </a:t>
            </a:r>
            <a:r>
              <a:rPr lang="en-US" sz="2800" dirty="0" smtClean="0"/>
              <a:t>Group formation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2011561"/>
            <a:ext cx="7100093" cy="3855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sz="2000" dirty="0" smtClean="0"/>
              <a:t>Approve formation of </a:t>
            </a:r>
            <a:r>
              <a:rPr lang="en-GB" sz="2000" dirty="0"/>
              <a:t>an 802.11 Study Group to </a:t>
            </a:r>
            <a:r>
              <a:rPr lang="en-GB" sz="2000" dirty="0" smtClean="0"/>
              <a:t>consider V2X enhancements as described in </a:t>
            </a:r>
            <a:r>
              <a:rPr lang="en-GB" sz="2000" dirty="0">
                <a:hlinkClick r:id="rId2"/>
              </a:rPr>
              <a:t>https://</a:t>
            </a:r>
            <a:r>
              <a:rPr lang="en-GB" sz="2000" dirty="0" smtClean="0">
                <a:hlinkClick r:id="rId2"/>
              </a:rPr>
              <a:t>mentor.ieee.org/802.11/dcn/18/11-18-0513-02-0wng-802-11-for-next-generation-v2x-communication.pptx</a:t>
            </a:r>
            <a:r>
              <a:rPr lang="en-GB" sz="2000" dirty="0" smtClean="0"/>
              <a:t>  with </a:t>
            </a:r>
            <a:r>
              <a:rPr lang="en-GB" sz="2000" dirty="0"/>
              <a:t>the intent of creating a PAR and CSD.</a:t>
            </a:r>
          </a:p>
          <a:p>
            <a:r>
              <a:rPr lang="en-GB" sz="2000" dirty="0"/>
              <a:t> </a:t>
            </a:r>
          </a:p>
          <a:p>
            <a:pPr lvl="0"/>
            <a:r>
              <a:rPr lang="en-GB" sz="2000" dirty="0" smtClean="0"/>
              <a:t>Moved: </a:t>
            </a:r>
            <a:r>
              <a:rPr lang="en-GB" sz="2000" dirty="0" err="1" smtClean="0"/>
              <a:t>Hongyuan</a:t>
            </a:r>
            <a:r>
              <a:rPr lang="en-GB" sz="2000" dirty="0" smtClean="0"/>
              <a:t> Zhang</a:t>
            </a:r>
          </a:p>
          <a:p>
            <a:pPr lvl="0"/>
            <a:r>
              <a:rPr lang="en-GB" sz="2000" dirty="0" smtClean="0"/>
              <a:t>Seconded: </a:t>
            </a:r>
          </a:p>
          <a:p>
            <a:pPr lvl="0"/>
            <a:endParaRPr lang="en-GB" sz="2000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GB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36717213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Friday– EC Motions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9" y="930195"/>
            <a:ext cx="67437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/>
              <a:t>Motion   – </a:t>
            </a:r>
            <a:r>
              <a:rPr lang="en-US" sz="2800" dirty="0" smtClean="0"/>
              <a:t>LC Study Group Second </a:t>
            </a:r>
            <a:r>
              <a:rPr lang="en-US" sz="2800" dirty="0" err="1" smtClean="0"/>
              <a:t>Recharter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2011561"/>
            <a:ext cx="7100093" cy="4084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AU" dirty="0"/>
              <a:t>Approve </a:t>
            </a:r>
            <a:r>
              <a:rPr lang="en-AU" dirty="0" smtClean="0"/>
              <a:t>second </a:t>
            </a:r>
            <a:r>
              <a:rPr lang="en-AU" dirty="0"/>
              <a:t>recharter of the LC Study Group</a:t>
            </a:r>
          </a:p>
          <a:p>
            <a:r>
              <a:rPr lang="en-GB" dirty="0"/>
              <a:t> </a:t>
            </a:r>
          </a:p>
          <a:p>
            <a:pPr lvl="0"/>
            <a:r>
              <a:rPr lang="en-GB" dirty="0" smtClean="0"/>
              <a:t>Moved: Adrian Stephens</a:t>
            </a:r>
          </a:p>
          <a:p>
            <a:pPr lvl="0"/>
            <a:r>
              <a:rPr lang="en-US" dirty="0" smtClean="0"/>
              <a:t>Seconded: Jon </a:t>
            </a:r>
            <a:r>
              <a:rPr lang="en-US" dirty="0" err="1" smtClean="0"/>
              <a:t>Rosdahl</a:t>
            </a:r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GB" dirty="0" smtClean="0"/>
              <a:t>WG11 result: </a:t>
            </a:r>
          </a:p>
          <a:p>
            <a:pPr lvl="0"/>
            <a:r>
              <a:rPr lang="en-US" dirty="0" smtClean="0"/>
              <a:t>Note: PAR Approval is pending LMSC/</a:t>
            </a:r>
            <a:r>
              <a:rPr lang="en-US" dirty="0" err="1" smtClean="0"/>
              <a:t>NesCom</a:t>
            </a:r>
            <a:r>
              <a:rPr lang="en-US" dirty="0" smtClean="0"/>
              <a:t> Approval </a:t>
            </a:r>
            <a:endParaRPr lang="en-GB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45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PAR and CSD Approval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Approve forwarding </a:t>
            </a:r>
            <a:r>
              <a:rPr lang="en-US" sz="2000" dirty="0" smtClean="0"/>
              <a:t>IEEE 802.11 LC PAR </a:t>
            </a:r>
            <a:r>
              <a:rPr lang="en-US" sz="2000" dirty="0"/>
              <a:t>documentation in </a:t>
            </a:r>
            <a:r>
              <a:rPr lang="en-GB" sz="2000" dirty="0" smtClean="0">
                <a:hlinkClick r:id="rId3"/>
              </a:rPr>
              <a:t>https://mentor.ieee.org/802.11/dcn/17/11-17-1604-09-00lc-a-par-proposal-for-light-communications.docx</a:t>
            </a:r>
            <a:r>
              <a:rPr lang="en-GB" sz="2000" dirty="0" smtClean="0"/>
              <a:t> </a:t>
            </a:r>
            <a:r>
              <a:rPr lang="en-US" sz="2000" dirty="0" smtClean="0"/>
              <a:t> </a:t>
            </a:r>
            <a:r>
              <a:rPr lang="en-US" sz="2000" dirty="0"/>
              <a:t>to </a:t>
            </a:r>
            <a:r>
              <a:rPr lang="en-US" sz="2000" dirty="0" err="1"/>
              <a:t>NesCom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Approve CSD </a:t>
            </a:r>
            <a:r>
              <a:rPr lang="en-US" sz="2000" dirty="0" smtClean="0"/>
              <a:t>documentation </a:t>
            </a:r>
            <a:r>
              <a:rPr lang="en-US" sz="2000" dirty="0"/>
              <a:t>in </a:t>
            </a:r>
            <a:r>
              <a:rPr lang="en-GB" sz="2000" dirty="0" smtClean="0">
                <a:hlinkClick r:id="rId4"/>
              </a:rPr>
              <a:t>https://mentor.ieee.org/802.11/dcn/17/11-17-1603-08-00lc-a-csd-proposal-for-light-communications.docx</a:t>
            </a:r>
            <a:r>
              <a:rPr lang="en-GB" sz="2000" dirty="0" smtClean="0"/>
              <a:t>  </a:t>
            </a:r>
            <a:r>
              <a:rPr lang="en-GB" sz="2000" dirty="0"/>
              <a:t> </a:t>
            </a:r>
          </a:p>
          <a:p>
            <a:pPr lvl="0"/>
            <a:r>
              <a:rPr lang="en-GB" sz="2000" dirty="0" smtClean="0"/>
              <a:t>Moved: Adrian Stephens</a:t>
            </a:r>
            <a:endParaRPr lang="en-GB" sz="2000" dirty="0"/>
          </a:p>
          <a:p>
            <a:pPr lvl="0"/>
            <a:r>
              <a:rPr lang="en-US" sz="2000" dirty="0" smtClean="0"/>
              <a:t>Seconded: Jon </a:t>
            </a:r>
            <a:r>
              <a:rPr lang="en-US" sz="2000" dirty="0" err="1" smtClean="0"/>
              <a:t>Rosdahl</a:t>
            </a:r>
            <a:endParaRPr lang="en-US" sz="2000" dirty="0" smtClean="0"/>
          </a:p>
          <a:p>
            <a:pPr lvl="0"/>
            <a:r>
              <a:rPr lang="en-US" sz="2000" dirty="0" smtClean="0"/>
              <a:t>Result: </a:t>
            </a:r>
          </a:p>
          <a:p>
            <a:pPr lvl="0"/>
            <a:r>
              <a:rPr lang="en-GB" sz="1800" dirty="0" smtClean="0"/>
              <a:t>WG11 (PAR): Moved: </a:t>
            </a:r>
          </a:p>
          <a:p>
            <a:r>
              <a:rPr lang="en-US" sz="1800" dirty="0" smtClean="0"/>
              <a:t>WG11 (CSD): </a:t>
            </a:r>
            <a:r>
              <a:rPr lang="en-GB" sz="1800" dirty="0"/>
              <a:t>Moved: </a:t>
            </a:r>
            <a:endParaRPr lang="en-US" sz="1800" dirty="0" smtClean="0"/>
          </a:p>
          <a:p>
            <a:endParaRPr lang="en-GB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96683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P802.11aq D14.0 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33400" y="1943100"/>
            <a:ext cx="8305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en-US" dirty="0" smtClean="0"/>
              <a:t>Approve sending P802.11aq D14.0 </a:t>
            </a:r>
            <a:r>
              <a:rPr lang="en-US" dirty="0"/>
              <a:t>to </a:t>
            </a:r>
            <a:r>
              <a:rPr lang="en-US" dirty="0" err="1"/>
              <a:t>RevCom</a:t>
            </a:r>
            <a:r>
              <a:rPr lang="en-US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en-GB" dirty="0" smtClean="0"/>
              <a:t>Approve the 5C </a:t>
            </a:r>
            <a:r>
              <a:rPr lang="en-GB" dirty="0"/>
              <a:t>contained in </a:t>
            </a:r>
            <a:r>
              <a:rPr lang="en-GB" dirty="0">
                <a:hlinkClick r:id="rId3"/>
              </a:rPr>
              <a:t>https://mentor.ieee.org/802.11/dcn/12/11-12-1137-06-0pad-draft-5c-proposal.doc</a:t>
            </a:r>
            <a:r>
              <a:rPr lang="en-GB" dirty="0"/>
              <a:t> </a:t>
            </a:r>
          </a:p>
          <a:p>
            <a:pPr>
              <a:lnSpc>
                <a:spcPct val="80000"/>
              </a:lnSpc>
            </a:pPr>
            <a:r>
              <a:rPr lang="en-GB" dirty="0" smtClean="0"/>
              <a:t> </a:t>
            </a:r>
            <a:endParaRPr lang="en-US" dirty="0"/>
          </a:p>
          <a:p>
            <a:r>
              <a:rPr lang="en-GB" sz="2000" dirty="0"/>
              <a:t> </a:t>
            </a:r>
            <a:r>
              <a:rPr lang="en-GB" dirty="0" smtClean="0"/>
              <a:t>Moved</a:t>
            </a:r>
            <a:r>
              <a:rPr lang="en-GB" dirty="0"/>
              <a:t>: Adrian Stephens</a:t>
            </a:r>
          </a:p>
          <a:p>
            <a:pPr lvl="0"/>
            <a:r>
              <a:rPr lang="en-GB" dirty="0"/>
              <a:t>Seconded: Jon </a:t>
            </a:r>
            <a:r>
              <a:rPr lang="en-GB" dirty="0" err="1"/>
              <a:t>Rosdahl</a:t>
            </a:r>
            <a:endParaRPr lang="en-GB" dirty="0"/>
          </a:p>
          <a:p>
            <a:pPr lvl="0"/>
            <a:endParaRPr lang="en-GB" dirty="0"/>
          </a:p>
          <a:p>
            <a:r>
              <a:rPr lang="en-GB" sz="2000" dirty="0" smtClean="0"/>
              <a:t>To </a:t>
            </a:r>
            <a:r>
              <a:rPr lang="en-GB" sz="2000" dirty="0" err="1" smtClean="0"/>
              <a:t>REVCom</a:t>
            </a:r>
            <a:r>
              <a:rPr lang="en-GB" sz="2000" dirty="0" smtClean="0"/>
              <a:t> WG11 </a:t>
            </a:r>
            <a:r>
              <a:rPr lang="en-GB" sz="2000" dirty="0"/>
              <a:t>result: </a:t>
            </a:r>
            <a:endParaRPr lang="en-GB" sz="2000" dirty="0" smtClean="0"/>
          </a:p>
          <a:p>
            <a:r>
              <a:rPr lang="en-US" sz="2000" dirty="0" smtClean="0"/>
              <a:t>5C/CSD WG11 result: Moved: </a:t>
            </a:r>
            <a:r>
              <a:rPr lang="en-US" sz="2000" dirty="0" err="1" smtClean="0"/>
              <a:t>Jiamin</a:t>
            </a:r>
            <a:r>
              <a:rPr lang="en-US" sz="2000" dirty="0" smtClean="0"/>
              <a:t> Chen, Seconded Dorothy Stanley, Result: 34-0-3</a:t>
            </a:r>
            <a:endParaRPr lang="en-GB" dirty="0"/>
          </a:p>
          <a:p>
            <a:endParaRPr lang="en-GB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330525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TGaq</a:t>
            </a:r>
            <a:r>
              <a:rPr lang="en-US" dirty="0" smtClean="0"/>
              <a:t> Waiver Request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en-US" dirty="0"/>
              <a:t>Approve document </a:t>
            </a:r>
            <a:r>
              <a:rPr lang="en-US" dirty="0">
                <a:hlinkClick r:id="rId3"/>
              </a:rPr>
              <a:t>https</a:t>
            </a:r>
            <a:r>
              <a:rPr lang="en-US" dirty="0" smtClean="0">
                <a:hlinkClick r:id="rId3"/>
              </a:rPr>
              <a:t>://mentor.ieee.org/802.11/dcn/17/11-17-1704-08-00aq-waiver-request-regarding-ieee-rac-comments.ppt</a:t>
            </a:r>
            <a:r>
              <a:rPr lang="en-US" dirty="0" smtClean="0"/>
              <a:t> as </a:t>
            </a:r>
            <a:r>
              <a:rPr lang="en-US" dirty="0"/>
              <a:t>the </a:t>
            </a:r>
            <a:r>
              <a:rPr lang="en-US" dirty="0" smtClean="0"/>
              <a:t>waiver request document related to unsatisfied RAC comments and forward to </a:t>
            </a:r>
            <a:r>
              <a:rPr lang="en-US" dirty="0" err="1" smtClean="0"/>
              <a:t>RevCom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endParaRPr lang="en-GB" sz="2000" dirty="0"/>
          </a:p>
          <a:p>
            <a:r>
              <a:rPr lang="en-GB" dirty="0" smtClean="0"/>
              <a:t>Moved: Adrian Stephens</a:t>
            </a:r>
            <a:endParaRPr lang="en-US" dirty="0"/>
          </a:p>
          <a:p>
            <a:pPr lvl="0"/>
            <a:r>
              <a:rPr lang="en-US" dirty="0" smtClean="0"/>
              <a:t>Seconded: Jon </a:t>
            </a:r>
            <a:r>
              <a:rPr lang="en-US" dirty="0" err="1" smtClean="0"/>
              <a:t>Rosdahl</a:t>
            </a:r>
            <a:endParaRPr lang="en-US" dirty="0" smtClean="0"/>
          </a:p>
          <a:p>
            <a:pPr lvl="0"/>
            <a:r>
              <a:rPr lang="en-US" dirty="0" smtClean="0"/>
              <a:t>Result: </a:t>
            </a:r>
          </a:p>
          <a:p>
            <a:pPr lvl="0"/>
            <a:endParaRPr lang="en-GB" dirty="0"/>
          </a:p>
          <a:p>
            <a:r>
              <a:rPr lang="en-GB" dirty="0" smtClean="0"/>
              <a:t>WG11 Result:</a:t>
            </a:r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351592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2018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March </a:t>
            </a:r>
            <a:r>
              <a:rPr lang="en-US" b="0" dirty="0"/>
              <a:t>2018 </a:t>
            </a:r>
            <a:r>
              <a:rPr lang="en-US" b="0" dirty="0" smtClean="0"/>
              <a:t>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</a:t>
            </a:r>
            <a:r>
              <a:rPr lang="en-US" dirty="0" smtClean="0"/>
              <a:t>containing motions for the Wednesday </a:t>
            </a:r>
            <a:r>
              <a:rPr lang="en-US" dirty="0"/>
              <a:t>WG11 </a:t>
            </a:r>
            <a:r>
              <a:rPr lang="en-US" dirty="0" smtClean="0"/>
              <a:t>plenary</a:t>
            </a:r>
          </a:p>
          <a:p>
            <a:pPr lvl="1"/>
            <a:r>
              <a:rPr lang="en-US" dirty="0" smtClean="0"/>
              <a:t>R1: at conclusion of the </a:t>
            </a:r>
            <a:r>
              <a:rPr lang="en-US" dirty="0"/>
              <a:t>Wednesday WG11 plenary</a:t>
            </a:r>
          </a:p>
          <a:p>
            <a:pPr lvl="1"/>
            <a:r>
              <a:rPr lang="en-US" dirty="0" smtClean="0"/>
              <a:t>R2: </a:t>
            </a:r>
            <a:r>
              <a:rPr lang="en-US" dirty="0" smtClean="0"/>
              <a:t>containing motions for the Friday WG11 plenary</a:t>
            </a:r>
          </a:p>
          <a:p>
            <a:pPr lvl="1"/>
            <a:r>
              <a:rPr lang="en-US" dirty="0" smtClean="0"/>
              <a:t>R3: </a:t>
            </a:r>
            <a:r>
              <a:rPr lang="en-US" dirty="0" smtClean="0"/>
              <a:t>at conclusion of the Friday WG11 plenary</a:t>
            </a:r>
          </a:p>
          <a:p>
            <a:pPr lvl="1"/>
            <a:r>
              <a:rPr lang="en-US" dirty="0" smtClean="0"/>
              <a:t>R4: </a:t>
            </a:r>
            <a:r>
              <a:rPr lang="en-US" dirty="0" smtClean="0"/>
              <a:t>including prepared EC motions (802 plenary only)</a:t>
            </a:r>
          </a:p>
          <a:p>
            <a:pPr lvl="1"/>
            <a:endParaRPr lang="en-US" dirty="0"/>
          </a:p>
          <a:p>
            <a:pPr lvl="1"/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9" y="930195"/>
            <a:ext cx="67437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/>
              <a:t>Motion   </a:t>
            </a:r>
            <a:r>
              <a:rPr lang="en-US" sz="2800" dirty="0" smtClean="0"/>
              <a:t>- Broadcast Services (BCS) Study Group formation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2011561"/>
            <a:ext cx="7100093" cy="3855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sz="2000" dirty="0" smtClean="0"/>
              <a:t>Approve formation of </a:t>
            </a:r>
            <a:r>
              <a:rPr lang="en-GB" sz="2000" dirty="0"/>
              <a:t>an 802.11 Study Group to </a:t>
            </a:r>
            <a:r>
              <a:rPr lang="en-GB" sz="2000" dirty="0" smtClean="0"/>
              <a:t>consider broadcast service enhancements as described in </a:t>
            </a:r>
            <a:r>
              <a:rPr lang="en-GB" sz="2000" dirty="0" smtClean="0">
                <a:hlinkClick r:id="rId2"/>
              </a:rPr>
              <a:t>https</a:t>
            </a:r>
            <a:r>
              <a:rPr lang="en-GB" sz="2000" dirty="0">
                <a:hlinkClick r:id="rId2"/>
              </a:rPr>
              <a:t>://</a:t>
            </a:r>
            <a:r>
              <a:rPr lang="en-GB" sz="2000" dirty="0" smtClean="0">
                <a:hlinkClick r:id="rId2"/>
              </a:rPr>
              <a:t>mentor.ieee.org/802.11/dcn/17/11-17-1736-04-0wng-broadcast-service-on-wlan.pptx</a:t>
            </a:r>
            <a:r>
              <a:rPr lang="en-GB" sz="2000" dirty="0" smtClean="0"/>
              <a:t> with </a:t>
            </a:r>
            <a:r>
              <a:rPr lang="en-GB" sz="2000" dirty="0"/>
              <a:t>the intent of creating a PAR and CSD.</a:t>
            </a:r>
          </a:p>
          <a:p>
            <a:r>
              <a:rPr lang="en-GB" sz="2000" dirty="0"/>
              <a:t> </a:t>
            </a:r>
          </a:p>
          <a:p>
            <a:pPr lvl="0"/>
            <a:r>
              <a:rPr lang="en-GB" sz="2000" dirty="0" smtClean="0"/>
              <a:t>Moved: Adrian Stephens</a:t>
            </a:r>
          </a:p>
          <a:p>
            <a:pPr lvl="0"/>
            <a:r>
              <a:rPr lang="en-GB" sz="2000" dirty="0" smtClean="0"/>
              <a:t>Seconded: Jon </a:t>
            </a:r>
            <a:r>
              <a:rPr lang="en-GB" sz="2000" dirty="0" err="1" smtClean="0"/>
              <a:t>Rosdahl</a:t>
            </a:r>
            <a:endParaRPr lang="en-GB" sz="2000" dirty="0" smtClean="0"/>
          </a:p>
          <a:p>
            <a:pPr lvl="0"/>
            <a:endParaRPr lang="en-GB" sz="2000" dirty="0"/>
          </a:p>
          <a:p>
            <a:pPr lvl="0"/>
            <a:r>
              <a:rPr lang="en-GB" sz="2000" dirty="0" smtClean="0"/>
              <a:t>WG11 result: </a:t>
            </a:r>
            <a:r>
              <a:rPr lang="en-GB" sz="2000" dirty="0"/>
              <a:t>Moved: Hitoshi </a:t>
            </a:r>
            <a:r>
              <a:rPr lang="en-GB" sz="2000" dirty="0" smtClean="0"/>
              <a:t>Morioka Seconded</a:t>
            </a:r>
            <a:r>
              <a:rPr lang="en-GB" sz="2000" dirty="0"/>
              <a:t>: Hiroshi </a:t>
            </a:r>
            <a:r>
              <a:rPr lang="en-GB" sz="2000" dirty="0" smtClean="0"/>
              <a:t>Mano Result</a:t>
            </a:r>
            <a:r>
              <a:rPr lang="en-GB" sz="2000" dirty="0"/>
              <a:t>: 24-3-23 Passes</a:t>
            </a:r>
          </a:p>
          <a:p>
            <a:pPr lvl="0"/>
            <a:endParaRPr lang="en-GB" sz="2000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GB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37614480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99162" y="6475413"/>
            <a:ext cx="19447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F6BBDC2-33C3-48A1-AB5D-AA2D3A91F3F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70549" y="930195"/>
            <a:ext cx="67437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dirty="0"/>
              <a:t>Motion   </a:t>
            </a:r>
            <a:r>
              <a:rPr lang="en-US" sz="2800" dirty="0" smtClean="0"/>
              <a:t>- </a:t>
            </a:r>
            <a:r>
              <a:rPr lang="en-US" sz="2800" dirty="0"/>
              <a:t>Next Generation V2X Communication Study </a:t>
            </a:r>
            <a:r>
              <a:rPr lang="en-US" sz="2800" dirty="0" smtClean="0"/>
              <a:t>Group formation</a:t>
            </a:r>
            <a:endParaRPr lang="en-GB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143000" y="2011561"/>
            <a:ext cx="7100093" cy="3855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sz="2000" dirty="0" smtClean="0"/>
              <a:t>Approve formation of </a:t>
            </a:r>
            <a:r>
              <a:rPr lang="en-GB" sz="2000" dirty="0"/>
              <a:t>an 802.11 Study Group to </a:t>
            </a:r>
            <a:r>
              <a:rPr lang="en-GB" sz="2000" dirty="0" smtClean="0"/>
              <a:t>consider V2X enhancements as described in </a:t>
            </a:r>
            <a:r>
              <a:rPr lang="en-GB" sz="2000" dirty="0">
                <a:hlinkClick r:id="rId2"/>
              </a:rPr>
              <a:t>https://</a:t>
            </a:r>
            <a:r>
              <a:rPr lang="en-GB" sz="2000" dirty="0" smtClean="0">
                <a:hlinkClick r:id="rId2"/>
              </a:rPr>
              <a:t>mentor.ieee.org/802.11/dcn/18/11-18-0513-02-0wng-802-11-for-next-generation-v2x-communication.pptx</a:t>
            </a:r>
            <a:r>
              <a:rPr lang="en-GB" sz="2000" dirty="0" smtClean="0"/>
              <a:t>  with </a:t>
            </a:r>
            <a:r>
              <a:rPr lang="en-GB" sz="2000" dirty="0"/>
              <a:t>the intent of creating a PAR and CSD.</a:t>
            </a:r>
          </a:p>
          <a:p>
            <a:endParaRPr lang="en-GB" sz="2000" dirty="0"/>
          </a:p>
          <a:p>
            <a:pPr lvl="0"/>
            <a:r>
              <a:rPr lang="en-GB" sz="2000" dirty="0" smtClean="0"/>
              <a:t>Moved: Adrian Stephens</a:t>
            </a:r>
          </a:p>
          <a:p>
            <a:pPr lvl="0"/>
            <a:r>
              <a:rPr lang="en-GB" sz="2000" dirty="0" smtClean="0"/>
              <a:t>Seconded: Jon </a:t>
            </a:r>
            <a:r>
              <a:rPr lang="en-GB" sz="2000" dirty="0" err="1" smtClean="0"/>
              <a:t>Rosdahl</a:t>
            </a:r>
            <a:endParaRPr lang="en-GB" sz="2000" dirty="0" smtClean="0"/>
          </a:p>
          <a:p>
            <a:pPr lvl="0"/>
            <a:endParaRPr lang="en-GB" sz="2000" dirty="0"/>
          </a:p>
          <a:p>
            <a:pPr lvl="0"/>
            <a:r>
              <a:rPr lang="en-GB" sz="2000" dirty="0" smtClean="0"/>
              <a:t>WG11 result: </a:t>
            </a:r>
            <a:r>
              <a:rPr lang="en-GB" sz="2000" dirty="0"/>
              <a:t>Moved: </a:t>
            </a:r>
            <a:r>
              <a:rPr lang="en-GB" sz="2000" dirty="0" smtClean="0"/>
              <a:t>Seconded</a:t>
            </a:r>
            <a:r>
              <a:rPr lang="en-GB" sz="2000" dirty="0"/>
              <a:t>: </a:t>
            </a:r>
            <a:r>
              <a:rPr lang="en-GB" sz="2000" dirty="0" smtClean="0"/>
              <a:t>Result:</a:t>
            </a:r>
            <a:endParaRPr lang="en-GB" sz="2000" dirty="0"/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GB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37043775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9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PAR Approval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sz="2000" dirty="0" smtClean="0"/>
              <a:t>Believing </a:t>
            </a:r>
            <a:r>
              <a:rPr lang="en-GB" sz="2000" dirty="0"/>
              <a:t>that the PAR contained in the document referenced below meets IEEE-SA guidelines</a:t>
            </a:r>
            <a:r>
              <a:rPr lang="en-GB" sz="2000" dirty="0" smtClean="0"/>
              <a:t>, Request </a:t>
            </a:r>
            <a:r>
              <a:rPr lang="en-GB" sz="2000" dirty="0"/>
              <a:t>that the PAR contained in </a:t>
            </a:r>
            <a:r>
              <a:rPr lang="en-GB" sz="2000" dirty="0" smtClean="0">
                <a:hlinkClick r:id="rId3"/>
              </a:rPr>
              <a:t>https://mentor.ieee.org/802.11/dcn/17/11-17-1604-09-00lc-a-par-proposal-for-light-communications.docx</a:t>
            </a:r>
            <a:r>
              <a:rPr lang="en-GB" sz="2000" dirty="0" smtClean="0"/>
              <a:t> </a:t>
            </a:r>
            <a:r>
              <a:rPr lang="en-GB" sz="2000" dirty="0" smtClean="0"/>
              <a:t>be </a:t>
            </a:r>
            <a:r>
              <a:rPr lang="en-GB" sz="2000" dirty="0"/>
              <a:t>posted to the IEEE 802 Executive Committee (EC) agenda for WG 802 preview and EC approval to submit to </a:t>
            </a:r>
            <a:r>
              <a:rPr lang="en-GB" sz="2000" dirty="0" err="1"/>
              <a:t>NesCom</a:t>
            </a:r>
            <a:r>
              <a:rPr lang="en-GB" sz="2000" dirty="0"/>
              <a:t>.</a:t>
            </a:r>
          </a:p>
          <a:p>
            <a:r>
              <a:rPr lang="en-GB" sz="2000" dirty="0"/>
              <a:t> </a:t>
            </a:r>
          </a:p>
          <a:p>
            <a:pPr lvl="0"/>
            <a:r>
              <a:rPr lang="en-GB" sz="2000" dirty="0" smtClean="0"/>
              <a:t>Moved: John Li on behalf of the LC SG</a:t>
            </a:r>
            <a:endParaRPr lang="en-GB" sz="2000" dirty="0"/>
          </a:p>
          <a:p>
            <a:pPr lvl="0"/>
            <a:r>
              <a:rPr lang="en-US" sz="2000" dirty="0" smtClean="0"/>
              <a:t>Seconded: </a:t>
            </a:r>
          </a:p>
          <a:p>
            <a:pPr lvl="0"/>
            <a:r>
              <a:rPr lang="en-US" sz="2000" dirty="0" smtClean="0"/>
              <a:t>Result: </a:t>
            </a:r>
          </a:p>
          <a:p>
            <a:pPr lvl="0"/>
            <a:endParaRPr lang="en-GB" sz="2000" dirty="0"/>
          </a:p>
          <a:p>
            <a:pPr lvl="0"/>
            <a:r>
              <a:rPr lang="en-GB" sz="2000" dirty="0" smtClean="0"/>
              <a:t>LC SG: Moved: </a:t>
            </a:r>
            <a:r>
              <a:rPr lang="en-GB" sz="2000" dirty="0" err="1" smtClean="0"/>
              <a:t>Tuncer</a:t>
            </a:r>
            <a:r>
              <a:rPr lang="en-GB" sz="2000" dirty="0" smtClean="0"/>
              <a:t> </a:t>
            </a:r>
            <a:r>
              <a:rPr lang="en-GB" sz="2000" dirty="0" err="1" smtClean="0"/>
              <a:t>Baykas</a:t>
            </a:r>
            <a:r>
              <a:rPr lang="en-GB" sz="2000" dirty="0" smtClean="0"/>
              <a:t> Seconded</a:t>
            </a:r>
            <a:r>
              <a:rPr lang="en-GB" sz="2000" dirty="0" smtClean="0"/>
              <a:t>: </a:t>
            </a:r>
            <a:r>
              <a:rPr lang="en-GB" sz="2000" dirty="0" smtClean="0"/>
              <a:t>Volker </a:t>
            </a:r>
            <a:r>
              <a:rPr lang="en-GB" sz="2000" dirty="0" err="1"/>
              <a:t>J</a:t>
            </a:r>
            <a:r>
              <a:rPr lang="en-GB" sz="2000" dirty="0" err="1" smtClean="0"/>
              <a:t>ungnickel</a:t>
            </a:r>
            <a:r>
              <a:rPr lang="en-GB" sz="2000" dirty="0" smtClean="0"/>
              <a:t> </a:t>
            </a:r>
            <a:br>
              <a:rPr lang="en-GB" sz="2000" dirty="0" smtClean="0"/>
            </a:br>
            <a:r>
              <a:rPr lang="en-GB" sz="2000" dirty="0" smtClean="0"/>
              <a:t>Result: 24-0-2  </a:t>
            </a:r>
            <a:endParaRPr lang="en-US" sz="2000" dirty="0" smtClean="0"/>
          </a:p>
          <a:p>
            <a:endParaRPr lang="en-GB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28936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CSD Approval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sz="2000" dirty="0"/>
              <a:t>Believing that the CSD contained in the document referenced below meets IEEE 802 guidelines</a:t>
            </a:r>
            <a:r>
              <a:rPr lang="en-GB" sz="2000" dirty="0" smtClean="0"/>
              <a:t>, Request </a:t>
            </a:r>
            <a:r>
              <a:rPr lang="en-GB" sz="2000" dirty="0"/>
              <a:t>that the CSD contained in </a:t>
            </a:r>
            <a:r>
              <a:rPr lang="en-GB" sz="2000" dirty="0" smtClean="0">
                <a:hlinkClick r:id="rId3"/>
              </a:rPr>
              <a:t>https://mentor.ieee.org/802.11/dcn/17/11-17-1603-08-00lc-a-csd-proposal-for-light-communications.docx</a:t>
            </a:r>
            <a:r>
              <a:rPr lang="en-GB" sz="2000" dirty="0" smtClean="0"/>
              <a:t>  </a:t>
            </a:r>
            <a:r>
              <a:rPr lang="en-GB" sz="2000" dirty="0" smtClean="0"/>
              <a:t>be </a:t>
            </a:r>
            <a:r>
              <a:rPr lang="en-GB" sz="2000" dirty="0"/>
              <a:t>posted to the IEEE 802 Executive Committee (EC) agenda for WG 802 preview and EC approval.</a:t>
            </a:r>
          </a:p>
          <a:p>
            <a:r>
              <a:rPr lang="en-GB" sz="2000" dirty="0"/>
              <a:t> </a:t>
            </a:r>
          </a:p>
          <a:p>
            <a:r>
              <a:rPr lang="en-GB" sz="2000" dirty="0"/>
              <a:t>Moved: </a:t>
            </a:r>
            <a:r>
              <a:rPr lang="en-GB" sz="2000" dirty="0" smtClean="0"/>
              <a:t>John Li on </a:t>
            </a:r>
            <a:r>
              <a:rPr lang="en-GB" sz="2000" dirty="0"/>
              <a:t>behalf of the LC </a:t>
            </a:r>
            <a:r>
              <a:rPr lang="en-GB" sz="2000" dirty="0" smtClean="0"/>
              <a:t>SG</a:t>
            </a:r>
            <a:endParaRPr lang="en-GB" sz="2000" dirty="0"/>
          </a:p>
          <a:p>
            <a:r>
              <a:rPr lang="en-US" sz="2000" dirty="0"/>
              <a:t>Seconded</a:t>
            </a:r>
            <a:r>
              <a:rPr lang="en-US" sz="2000" dirty="0" smtClean="0"/>
              <a:t>: </a:t>
            </a:r>
            <a:endParaRPr lang="en-US" sz="2000" dirty="0"/>
          </a:p>
          <a:p>
            <a:r>
              <a:rPr lang="en-US" sz="2000" dirty="0"/>
              <a:t>Result</a:t>
            </a:r>
            <a:r>
              <a:rPr lang="en-US" sz="2000" dirty="0" smtClean="0"/>
              <a:t>: </a:t>
            </a:r>
            <a:br>
              <a:rPr lang="en-US" sz="2000" dirty="0" smtClean="0"/>
            </a:br>
            <a:endParaRPr lang="en-GB" sz="2000" dirty="0"/>
          </a:p>
          <a:p>
            <a:pPr lvl="0"/>
            <a:r>
              <a:rPr lang="en-GB" sz="2000" dirty="0" smtClean="0"/>
              <a:t>LC SG: Moved: </a:t>
            </a:r>
            <a:r>
              <a:rPr lang="en-GB" sz="2000" dirty="0" smtClean="0"/>
              <a:t>Gaurav Patwardhan </a:t>
            </a:r>
            <a:r>
              <a:rPr lang="en-GB" sz="2000" dirty="0" smtClean="0"/>
              <a:t>Seconded: </a:t>
            </a:r>
            <a:r>
              <a:rPr lang="en-GB" sz="2000" dirty="0" smtClean="0"/>
              <a:t>Sang-</a:t>
            </a:r>
            <a:r>
              <a:rPr lang="en-GB" sz="2000" dirty="0" err="1" smtClean="0"/>
              <a:t>Kyu</a:t>
            </a:r>
            <a:r>
              <a:rPr lang="en-GB" sz="2000" dirty="0" smtClean="0"/>
              <a:t> Lim </a:t>
            </a:r>
            <a:br>
              <a:rPr lang="en-GB" sz="2000" dirty="0" smtClean="0"/>
            </a:br>
            <a:r>
              <a:rPr lang="en-GB" sz="2000" dirty="0" smtClean="0"/>
              <a:t>Result: 24-0-1 </a:t>
            </a:r>
            <a:endParaRPr lang="en-US" sz="2000" dirty="0" smtClean="0"/>
          </a:p>
          <a:p>
            <a:endParaRPr lang="en-GB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76088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PAR/CSD Comment Response Approval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GB" sz="2000" dirty="0" smtClean="0"/>
              <a:t>Approve the LC PAR and CSD comment responses </a:t>
            </a:r>
            <a:r>
              <a:rPr lang="en-GB" sz="2000" dirty="0"/>
              <a:t>in </a:t>
            </a:r>
            <a:r>
              <a:rPr lang="en-GB" sz="2000" dirty="0">
                <a:hlinkClick r:id="rId3"/>
              </a:rPr>
              <a:t>https://</a:t>
            </a:r>
            <a:r>
              <a:rPr lang="en-GB" sz="2000" dirty="0" smtClean="0">
                <a:hlinkClick r:id="rId3"/>
              </a:rPr>
              <a:t>mentor.ieee.org/802.11/dcn/18/11-18-0559-00-00lc-response-to-comments-on-lc-sg-par-and-csd.pptx</a:t>
            </a:r>
            <a:r>
              <a:rPr lang="en-GB" sz="2000" dirty="0" smtClean="0"/>
              <a:t> and forward to the 802 EC. </a:t>
            </a:r>
            <a:endParaRPr lang="en-GB" sz="2000" dirty="0"/>
          </a:p>
          <a:p>
            <a:r>
              <a:rPr lang="en-GB" sz="2000" dirty="0"/>
              <a:t> </a:t>
            </a:r>
          </a:p>
          <a:p>
            <a:r>
              <a:rPr lang="en-GB" sz="2000" dirty="0"/>
              <a:t>Moved: </a:t>
            </a:r>
            <a:r>
              <a:rPr lang="en-GB" sz="2000" dirty="0" smtClean="0"/>
              <a:t>John Li on </a:t>
            </a:r>
            <a:r>
              <a:rPr lang="en-GB" sz="2000" dirty="0"/>
              <a:t>behalf of the LC </a:t>
            </a:r>
            <a:r>
              <a:rPr lang="en-GB" sz="2000" dirty="0" smtClean="0"/>
              <a:t>SG</a:t>
            </a:r>
            <a:endParaRPr lang="en-GB" sz="2000" dirty="0"/>
          </a:p>
          <a:p>
            <a:r>
              <a:rPr lang="en-US" sz="2000" dirty="0"/>
              <a:t>Seconded</a:t>
            </a:r>
            <a:r>
              <a:rPr lang="en-US" sz="2000" dirty="0" smtClean="0"/>
              <a:t>: </a:t>
            </a:r>
            <a:endParaRPr lang="en-US" sz="2000" dirty="0"/>
          </a:p>
          <a:p>
            <a:r>
              <a:rPr lang="en-US" sz="2000" dirty="0"/>
              <a:t>Result</a:t>
            </a:r>
            <a:r>
              <a:rPr lang="en-US" sz="2000" dirty="0" smtClean="0"/>
              <a:t>: </a:t>
            </a:r>
            <a:br>
              <a:rPr lang="en-US" sz="2000" dirty="0" smtClean="0"/>
            </a:br>
            <a:endParaRPr lang="en-GB" sz="2000" dirty="0"/>
          </a:p>
          <a:p>
            <a:pPr lvl="0"/>
            <a:r>
              <a:rPr lang="en-GB" sz="2000" dirty="0" smtClean="0"/>
              <a:t>LC SG: Moved: </a:t>
            </a:r>
            <a:r>
              <a:rPr lang="en-GB" sz="2000" dirty="0" err="1"/>
              <a:t>Tuncer</a:t>
            </a:r>
            <a:r>
              <a:rPr lang="en-GB" sz="2000" dirty="0"/>
              <a:t> </a:t>
            </a:r>
            <a:r>
              <a:rPr lang="en-GB" sz="2000" dirty="0" err="1"/>
              <a:t>Baykas</a:t>
            </a:r>
            <a:r>
              <a:rPr lang="en-GB" sz="2000" dirty="0"/>
              <a:t>  </a:t>
            </a:r>
            <a:r>
              <a:rPr lang="en-GB" sz="2000" dirty="0" smtClean="0"/>
              <a:t>Seconded: </a:t>
            </a:r>
            <a:r>
              <a:rPr lang="en-GB" sz="2000" dirty="0"/>
              <a:t>Sang-</a:t>
            </a:r>
            <a:r>
              <a:rPr lang="en-GB" sz="2000" dirty="0" err="1"/>
              <a:t>Kyu</a:t>
            </a:r>
            <a:r>
              <a:rPr lang="en-GB" sz="2000" dirty="0"/>
              <a:t> Lim 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Result</a:t>
            </a:r>
            <a:r>
              <a:rPr lang="en-GB" sz="2000" dirty="0" smtClean="0"/>
              <a:t>: </a:t>
            </a:r>
            <a:r>
              <a:rPr lang="en-GB" sz="2000" dirty="0" smtClean="0"/>
              <a:t>28-0-0</a:t>
            </a:r>
            <a:endParaRPr lang="en-US" sz="2000" dirty="0" smtClean="0"/>
          </a:p>
          <a:p>
            <a:endParaRPr lang="en-GB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156077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TGaq</a:t>
            </a:r>
            <a:r>
              <a:rPr lang="en-US" dirty="0" smtClean="0"/>
              <a:t> Report to EC and forward to </a:t>
            </a:r>
            <a:r>
              <a:rPr lang="en-US" dirty="0" err="1" smtClean="0"/>
              <a:t>REVCom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en-US" dirty="0"/>
              <a:t>Approve document </a:t>
            </a:r>
            <a:r>
              <a:rPr lang="en-US" dirty="0" smtClean="0">
                <a:hlinkClick r:id="rId3"/>
              </a:rPr>
              <a:t>https://mentor.ieee.org/802.11/dcn/17/11-17-1045-08-00aq-p802-11aq-report-to-ec-on-conditional-approval-to-forward-draft-to-revcom.pptx</a:t>
            </a:r>
            <a:r>
              <a:rPr lang="en-US" dirty="0" smtClean="0"/>
              <a:t> as </a:t>
            </a:r>
            <a:r>
              <a:rPr lang="en-US" dirty="0"/>
              <a:t>the report to the IEEE 802 Executive Committee on the requirements for approval to forward </a:t>
            </a:r>
            <a:r>
              <a:rPr lang="en-US" dirty="0" smtClean="0"/>
              <a:t>P802.11aq </a:t>
            </a:r>
            <a:r>
              <a:rPr lang="en-US" dirty="0"/>
              <a:t>to </a:t>
            </a:r>
            <a:r>
              <a:rPr lang="en-US" dirty="0" err="1"/>
              <a:t>RevCom</a:t>
            </a:r>
            <a:r>
              <a:rPr lang="en-US" dirty="0"/>
              <a:t>, </a:t>
            </a:r>
            <a:r>
              <a:rPr lang="en-US" dirty="0" smtClean="0"/>
              <a:t>and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Request </a:t>
            </a:r>
            <a:r>
              <a:rPr lang="en-US" dirty="0"/>
              <a:t>the IEEE 802 EC to forward </a:t>
            </a:r>
            <a:r>
              <a:rPr lang="en-US" dirty="0" smtClean="0"/>
              <a:t>P802.11aq D14.0 </a:t>
            </a:r>
            <a:r>
              <a:rPr lang="en-US" dirty="0"/>
              <a:t>to </a:t>
            </a:r>
            <a:r>
              <a:rPr lang="en-US" dirty="0" err="1"/>
              <a:t>RevCom</a:t>
            </a:r>
            <a:r>
              <a:rPr lang="en-US" dirty="0"/>
              <a:t>.</a:t>
            </a:r>
          </a:p>
          <a:p>
            <a:r>
              <a:rPr lang="en-GB" dirty="0" smtClean="0"/>
              <a:t>Moved: Stephen McCann</a:t>
            </a:r>
            <a:endParaRPr lang="en-US" dirty="0"/>
          </a:p>
          <a:p>
            <a:pPr lvl="0"/>
            <a:r>
              <a:rPr lang="en-US" dirty="0" smtClean="0"/>
              <a:t>Seconded: </a:t>
            </a:r>
          </a:p>
          <a:p>
            <a:pPr lvl="0"/>
            <a:r>
              <a:rPr lang="en-US" dirty="0" smtClean="0"/>
              <a:t>Result: </a:t>
            </a:r>
          </a:p>
          <a:p>
            <a:pPr lvl="0"/>
            <a:endParaRPr lang="en-GB" dirty="0"/>
          </a:p>
          <a:p>
            <a:r>
              <a:rPr lang="en-GB" sz="2000" dirty="0" err="1" smtClean="0"/>
              <a:t>TGaq</a:t>
            </a:r>
            <a:r>
              <a:rPr lang="en-GB" sz="2000" dirty="0" smtClean="0"/>
              <a:t>: </a:t>
            </a:r>
            <a:r>
              <a:rPr lang="en-GB" sz="2000" dirty="0"/>
              <a:t>Moved: Amelia </a:t>
            </a:r>
            <a:r>
              <a:rPr lang="en-GB" sz="2000" dirty="0" err="1"/>
              <a:t>Andersdotter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</a:t>
            </a:r>
            <a:r>
              <a:rPr lang="en-GB" sz="2000" dirty="0" err="1"/>
              <a:t>Jouni</a:t>
            </a:r>
            <a:r>
              <a:rPr lang="en-GB" sz="2000" dirty="0"/>
              <a:t> </a:t>
            </a:r>
            <a:r>
              <a:rPr lang="en-GB" sz="2000" dirty="0" err="1" smtClean="0"/>
              <a:t>Malinen</a:t>
            </a:r>
            <a:r>
              <a:rPr lang="en-GB" sz="2000" dirty="0" smtClean="0"/>
              <a:t>, Result; 4-0-0</a:t>
            </a:r>
            <a:endParaRPr lang="en-GB" sz="2000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117903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TGaq</a:t>
            </a:r>
            <a:r>
              <a:rPr lang="en-US" dirty="0" smtClean="0"/>
              <a:t> Waiver Request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05800" cy="4800600"/>
          </a:xfrm>
        </p:spPr>
        <p:txBody>
          <a:bodyPr/>
          <a:lstStyle/>
          <a:p>
            <a:endParaRPr lang="en-US" sz="2000" dirty="0"/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0851"/>
            <a:ext cx="942566" cy="27699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March 2018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71500" y="1752600"/>
            <a:ext cx="8305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en-US" dirty="0"/>
              <a:t>Approve document </a:t>
            </a:r>
            <a:r>
              <a:rPr lang="en-US" dirty="0" smtClean="0">
                <a:hlinkClick r:id="rId3"/>
              </a:rPr>
              <a:t>https://mentor.ieee.org/802.11/dcn/17/11-17-1704-11-00aq-waiver-request-regarding-ieee-rac-comments.ppt</a:t>
            </a:r>
            <a:r>
              <a:rPr lang="en-US" dirty="0" smtClean="0"/>
              <a:t> as </a:t>
            </a:r>
            <a:r>
              <a:rPr lang="en-US" dirty="0"/>
              <a:t>the </a:t>
            </a:r>
            <a:r>
              <a:rPr lang="en-US" dirty="0" smtClean="0"/>
              <a:t>waiver request document related to unsatisfied RAC comments and forward to the 802 EC for approval.</a:t>
            </a:r>
            <a:endParaRPr lang="en-US" dirty="0"/>
          </a:p>
          <a:p>
            <a:pPr marL="0" indent="0">
              <a:buNone/>
            </a:pPr>
            <a:endParaRPr lang="en-GB" sz="2000" dirty="0"/>
          </a:p>
          <a:p>
            <a:r>
              <a:rPr lang="en-GB" dirty="0" smtClean="0"/>
              <a:t>Moved: Stephen McCann</a:t>
            </a:r>
            <a:endParaRPr lang="en-US" dirty="0"/>
          </a:p>
          <a:p>
            <a:pPr lvl="0"/>
            <a:r>
              <a:rPr lang="en-US" dirty="0" smtClean="0"/>
              <a:t>Seconded: </a:t>
            </a:r>
          </a:p>
          <a:p>
            <a:pPr lvl="0"/>
            <a:r>
              <a:rPr lang="en-US" dirty="0" smtClean="0"/>
              <a:t>Result: </a:t>
            </a:r>
            <a:endParaRPr lang="en-GB" dirty="0"/>
          </a:p>
          <a:p>
            <a:r>
              <a:rPr lang="en-GB" sz="2000" dirty="0" err="1" smtClean="0"/>
              <a:t>TGaq</a:t>
            </a:r>
            <a:r>
              <a:rPr lang="en-GB" sz="2000" dirty="0" smtClean="0"/>
              <a:t>: </a:t>
            </a:r>
            <a:r>
              <a:rPr lang="en-GB" sz="2000" dirty="0"/>
              <a:t>Moved: </a:t>
            </a:r>
            <a:r>
              <a:rPr lang="en-GB" sz="2000" dirty="0" err="1"/>
              <a:t>Jouni</a:t>
            </a:r>
            <a:r>
              <a:rPr lang="en-GB" sz="2000" dirty="0"/>
              <a:t> </a:t>
            </a:r>
            <a:r>
              <a:rPr lang="en-GB" sz="2000" dirty="0" err="1"/>
              <a:t>Malinen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Amelia </a:t>
            </a:r>
            <a:r>
              <a:rPr lang="en-GB" sz="2000" dirty="0" err="1" smtClean="0"/>
              <a:t>Andersdotter</a:t>
            </a:r>
            <a:r>
              <a:rPr lang="en-GB" sz="2000" dirty="0" smtClean="0"/>
              <a:t>, Result: 4-0-0</a:t>
            </a:r>
          </a:p>
          <a:p>
            <a:r>
              <a:rPr lang="en-US" sz="1400" kern="0" dirty="0" smtClean="0"/>
              <a:t>Note: Per</a:t>
            </a:r>
            <a:r>
              <a:rPr lang="en-US" altLang="en-US" sz="1400" dirty="0" smtClean="0"/>
              <a:t> </a:t>
            </a:r>
            <a:r>
              <a:rPr lang="en-US" altLang="en-US" sz="1400" dirty="0"/>
              <a:t>IEEE-SA Standards Board Operation Manual section 5.4.4 (Mandatory Coordination) "At the time of project submittal to the IEEE-SA Standards Board for consideration for approval, the Sponsor shall supply the most recent coordination comments and indicate either acceptance or a request for a waiver (see 4.2.3.2)." </a:t>
            </a:r>
          </a:p>
          <a:p>
            <a:endParaRPr lang="en-GB" kern="0" dirty="0" smtClean="0"/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37214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133281</TotalTime>
  <Words>1212</Words>
  <Application>Microsoft Office PowerPoint</Application>
  <PresentationFormat>On-screen Show (4:3)</PresentationFormat>
  <Paragraphs>330</Paragraphs>
  <Slides>22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Symbol</vt:lpstr>
      <vt:lpstr>Times New Roman</vt:lpstr>
      <vt:lpstr>Default Design</vt:lpstr>
      <vt:lpstr>Document</vt:lpstr>
      <vt:lpstr>802.11 March 2018 WG Motions</vt:lpstr>
      <vt:lpstr>Abstract</vt:lpstr>
      <vt:lpstr>Monday</vt:lpstr>
      <vt:lpstr>Wednesday</vt:lpstr>
      <vt:lpstr>LC PAR Approval </vt:lpstr>
      <vt:lpstr>LC CSD Approval </vt:lpstr>
      <vt:lpstr>LC PAR/CSD Comment Response Approval </vt:lpstr>
      <vt:lpstr>TGaq Report to EC and forward to REVCom</vt:lpstr>
      <vt:lpstr>TGaq Waiver Request </vt:lpstr>
      <vt:lpstr>TGaq CSD reaffirmation (if needed)</vt:lpstr>
      <vt:lpstr>Friday</vt:lpstr>
      <vt:lpstr>PowerPoint Presentation</vt:lpstr>
      <vt:lpstr>PowerPoint Presentation</vt:lpstr>
      <vt:lpstr>PowerPoint Presentation</vt:lpstr>
      <vt:lpstr>Friday– EC Motions</vt:lpstr>
      <vt:lpstr>PowerPoint Presentation</vt:lpstr>
      <vt:lpstr>LC PAR and CSD Approval </vt:lpstr>
      <vt:lpstr>P802.11aq D14.0 to REVCom</vt:lpstr>
      <vt:lpstr>TGaq Waiver Request </vt:lpstr>
      <vt:lpstr>PowerPoint Presentation</vt:lpstr>
      <vt:lpstr>PowerPoint Presentation</vt:lpstr>
      <vt:lpstr>References</vt:lpstr>
    </vt:vector>
  </TitlesOfParts>
  <Company>HPE-Aruba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March 2018 IEEE 802.11 WG motions</cp:keywords>
  <cp:lastModifiedBy>Stanley, Dorothy</cp:lastModifiedBy>
  <cp:revision>2611</cp:revision>
  <cp:lastPrinted>1998-02-10T13:28:06Z</cp:lastPrinted>
  <dcterms:created xsi:type="dcterms:W3CDTF">1998-02-10T13:07:52Z</dcterms:created>
  <dcterms:modified xsi:type="dcterms:W3CDTF">2018-03-07T15:53:03Z</dcterms:modified>
</cp:coreProperties>
</file>