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71" r:id="rId2"/>
    <p:sldId id="272" r:id="rId3"/>
    <p:sldId id="304" r:id="rId4"/>
    <p:sldId id="368" r:id="rId5"/>
    <p:sldId id="369" r:id="rId6"/>
    <p:sldId id="370" r:id="rId7"/>
    <p:sldId id="371" r:id="rId8"/>
    <p:sldId id="372" r:id="rId9"/>
    <p:sldId id="363" r:id="rId10"/>
    <p:sldId id="307" r:id="rId11"/>
    <p:sldId id="291" r:id="rId12"/>
    <p:sldId id="327" r:id="rId13"/>
    <p:sldId id="278" r:id="rId14"/>
    <p:sldId id="357" r:id="rId15"/>
    <p:sldId id="376" r:id="rId16"/>
    <p:sldId id="374" r:id="rId17"/>
    <p:sldId id="365" r:id="rId18"/>
    <p:sldId id="326" r:id="rId19"/>
    <p:sldId id="361" r:id="rId20"/>
    <p:sldId id="325" r:id="rId21"/>
    <p:sldId id="305" r:id="rId22"/>
    <p:sldId id="289" r:id="rId23"/>
    <p:sldId id="297" r:id="rId24"/>
    <p:sldId id="303" r:id="rId25"/>
    <p:sldId id="364" r:id="rId26"/>
    <p:sldId id="375" r:id="rId27"/>
  </p:sldIdLst>
  <p:sldSz cx="9144000" cy="6858000" type="screen4x3"/>
  <p:notesSz cx="68580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orothy Stanley" initials="D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95608" autoAdjust="0"/>
  </p:normalViewPr>
  <p:slideViewPr>
    <p:cSldViewPr>
      <p:cViewPr varScale="1">
        <p:scale>
          <a:sx n="66" d="100"/>
          <a:sy n="66" d="100"/>
        </p:scale>
        <p:origin x="1284"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822" y="-7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4458" y="17575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802.11-18/0302r1</a:t>
            </a:r>
            <a:endParaRPr lang="en-US" dirty="0"/>
          </a:p>
        </p:txBody>
      </p:sp>
      <p:sp>
        <p:nvSpPr>
          <p:cNvPr id="3075" name="Rectangle 3"/>
          <p:cNvSpPr>
            <a:spLocks noGrp="1" noChangeArrowheads="1"/>
          </p:cNvSpPr>
          <p:nvPr>
            <p:ph type="dt" sz="quarter" idx="1"/>
          </p:nvPr>
        </p:nvSpPr>
        <p:spPr bwMode="auto">
          <a:xfrm>
            <a:off x="687684" y="175750"/>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March 2018</a:t>
            </a:r>
            <a:endParaRPr lang="en-US" dirty="0"/>
          </a:p>
        </p:txBody>
      </p:sp>
      <p:sp>
        <p:nvSpPr>
          <p:cNvPr id="3076" name="Rectangle 4"/>
          <p:cNvSpPr>
            <a:spLocks noGrp="1" noChangeArrowheads="1"/>
          </p:cNvSpPr>
          <p:nvPr>
            <p:ph type="ftr" sz="quarter" idx="2"/>
          </p:nvPr>
        </p:nvSpPr>
        <p:spPr bwMode="auto">
          <a:xfrm>
            <a:off x="4154528" y="8997440"/>
            <a:ext cx="20942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smtClean="0"/>
              <a:t>Dorothy Stanley (HP Enterprise)</a:t>
            </a:r>
            <a:endParaRPr lang="en-US" dirty="0"/>
          </a:p>
        </p:txBody>
      </p:sp>
      <p:sp>
        <p:nvSpPr>
          <p:cNvPr id="3077" name="Rectangle 5"/>
          <p:cNvSpPr>
            <a:spLocks noGrp="1" noChangeArrowheads="1"/>
          </p:cNvSpPr>
          <p:nvPr>
            <p:ph type="sldNum" sz="quarter" idx="3"/>
          </p:nvPr>
        </p:nvSpPr>
        <p:spPr bwMode="auto">
          <a:xfrm>
            <a:off x="3093968" y="899744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86115" y="388013"/>
            <a:ext cx="548577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86114" y="8997440"/>
            <a:ext cx="718145" cy="184666"/>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86114" y="8986308"/>
            <a:ext cx="5638067"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5037029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16850" y="9623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802.11-18/0302r1</a:t>
            </a:r>
            <a:endParaRPr lang="en-US"/>
          </a:p>
        </p:txBody>
      </p:sp>
      <p:sp>
        <p:nvSpPr>
          <p:cNvPr id="2051" name="Rectangle 3"/>
          <p:cNvSpPr>
            <a:spLocks noGrp="1" noChangeArrowheads="1"/>
          </p:cNvSpPr>
          <p:nvPr>
            <p:ph type="dt" idx="1"/>
          </p:nvPr>
        </p:nvSpPr>
        <p:spPr bwMode="auto">
          <a:xfrm>
            <a:off x="646863" y="96239"/>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March 2018</a:t>
            </a:r>
            <a:endParaRPr lang="en-US"/>
          </a:p>
        </p:txBody>
      </p:sp>
      <p:sp>
        <p:nvSpPr>
          <p:cNvPr id="10244" name="Rectangle 4"/>
          <p:cNvSpPr>
            <a:spLocks noGrp="1" noRot="1" noChangeAspect="1" noChangeArrowheads="1" noTextEdit="1"/>
          </p:cNvSpPr>
          <p:nvPr>
            <p:ph type="sldImg" idx="2"/>
          </p:nvPr>
        </p:nvSpPr>
        <p:spPr bwMode="auto">
          <a:xfrm>
            <a:off x="1114425" y="703263"/>
            <a:ext cx="4629150"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3772" y="4416029"/>
            <a:ext cx="5030456" cy="4183857"/>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627338" y="9000621"/>
            <a:ext cx="15853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76570" y="900062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15945" y="9000621"/>
            <a:ext cx="718145" cy="184666"/>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15945" y="8999030"/>
            <a:ext cx="542611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0583" y="297371"/>
            <a:ext cx="557683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99076864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802.11-18/0302r1</a:t>
            </a:r>
            <a:endParaRPr lang="en-US"/>
          </a:p>
        </p:txBody>
      </p:sp>
      <p:sp>
        <p:nvSpPr>
          <p:cNvPr id="11267" name="Rectangle 3"/>
          <p:cNvSpPr>
            <a:spLocks noGrp="1" noChangeArrowheads="1"/>
          </p:cNvSpPr>
          <p:nvPr>
            <p:ph type="dt" sz="quarter" idx="1"/>
          </p:nvPr>
        </p:nvSpPr>
        <p:spPr>
          <a:noFill/>
        </p:spPr>
        <p:txBody>
          <a:bodyPr/>
          <a:lstStyle/>
          <a:p>
            <a:r>
              <a:rPr lang="en-US" smtClean="0"/>
              <a:t>March 2018</a:t>
            </a:r>
            <a:endParaRPr lang="en-US"/>
          </a:p>
        </p:txBody>
      </p:sp>
      <p:sp>
        <p:nvSpPr>
          <p:cNvPr id="11268"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1269" name="Rectangle 7"/>
          <p:cNvSpPr>
            <a:spLocks noGrp="1" noChangeArrowheads="1"/>
          </p:cNvSpPr>
          <p:nvPr>
            <p:ph type="sldNum" sz="quarter" idx="5"/>
          </p:nvPr>
        </p:nvSpPr>
        <p:spPr>
          <a:xfrm>
            <a:off x="3279163" y="9000621"/>
            <a:ext cx="415177" cy="184666"/>
          </a:xfrm>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14425" y="703263"/>
            <a:ext cx="4629150" cy="3473450"/>
          </a:xfrm>
          <a:ln/>
        </p:spPr>
      </p:sp>
      <p:sp>
        <p:nvSpPr>
          <p:cNvPr id="1127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2168974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802.11-18/0302r1</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802.11-18/0302r1</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802.11-18/0302r1</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557825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802.11-18/0302r1</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20554027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802.11-18/0302r1</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2541588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802.11-18/0302r1</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802.11-18/0302r1</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802.11-18/0302r1</a:t>
            </a:r>
            <a:endParaRPr lang="en-US" altLang="en-US" sz="1400" smtClean="0"/>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March 2018</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20</a:t>
            </a:fld>
            <a:endParaRPr lang="en-US" altLang="en-US" sz="1200" b="0"/>
          </a:p>
        </p:txBody>
      </p:sp>
      <p:sp>
        <p:nvSpPr>
          <p:cNvPr id="26630" name="Rectangle 2"/>
          <p:cNvSpPr>
            <a:spLocks noGrp="1" noRot="1" noChangeAspect="1" noChangeArrowheads="1" noTextEdit="1"/>
          </p:cNvSpPr>
          <p:nvPr>
            <p:ph type="sldImg"/>
          </p:nvPr>
        </p:nvSpPr>
        <p:spPr>
          <a:xfrm>
            <a:off x="1114425" y="703263"/>
            <a:ext cx="462915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Tree>
    <p:extLst>
      <p:ext uri="{BB962C8B-B14F-4D97-AF65-F5344CB8AC3E}">
        <p14:creationId xmlns:p14="http://schemas.microsoft.com/office/powerpoint/2010/main" val="12193814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802.11-18/0302r1</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31336232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802.11-18/0302r1</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9056395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802.11-18/0302r1</a:t>
            </a:r>
            <a:endParaRPr lang="en-US"/>
          </a:p>
        </p:txBody>
      </p:sp>
      <p:sp>
        <p:nvSpPr>
          <p:cNvPr id="12291" name="Rectangle 3"/>
          <p:cNvSpPr>
            <a:spLocks noGrp="1" noChangeArrowheads="1"/>
          </p:cNvSpPr>
          <p:nvPr>
            <p:ph type="dt" sz="quarter" idx="1"/>
          </p:nvPr>
        </p:nvSpPr>
        <p:spPr>
          <a:noFill/>
        </p:spPr>
        <p:txBody>
          <a:bodyPr/>
          <a:lstStyle/>
          <a:p>
            <a:r>
              <a:rPr lang="en-US" smtClean="0"/>
              <a:t>March 2018</a:t>
            </a:r>
            <a:endParaRPr lang="en-US"/>
          </a:p>
        </p:txBody>
      </p:sp>
      <p:sp>
        <p:nvSpPr>
          <p:cNvPr id="12292"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14425" y="703263"/>
            <a:ext cx="462915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extLst>
      <p:ext uri="{BB962C8B-B14F-4D97-AF65-F5344CB8AC3E}">
        <p14:creationId xmlns:p14="http://schemas.microsoft.com/office/powerpoint/2010/main" val="9750944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802.11-18/0302r1</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14839819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smtClean="0"/>
              <a:t>doc.: IEEE 802.11-18/0302r1</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smtClean="0"/>
              <a:t>March 2018</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smtClean="0"/>
              <a:t>Dorothy Stanley (HP Enterprise)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32807356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802.11-18/0302r1</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25</a:t>
            </a:fld>
            <a:endParaRPr lang="en-US"/>
          </a:p>
        </p:txBody>
      </p:sp>
    </p:spTree>
    <p:extLst>
      <p:ext uri="{BB962C8B-B14F-4D97-AF65-F5344CB8AC3E}">
        <p14:creationId xmlns:p14="http://schemas.microsoft.com/office/powerpoint/2010/main" val="19977927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802.11-18/0302r1</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26</a:t>
            </a:fld>
            <a:endParaRPr lang="en-US"/>
          </a:p>
        </p:txBody>
      </p:sp>
    </p:spTree>
    <p:extLst>
      <p:ext uri="{BB962C8B-B14F-4D97-AF65-F5344CB8AC3E}">
        <p14:creationId xmlns:p14="http://schemas.microsoft.com/office/powerpoint/2010/main" val="31113806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802.11-18/0302r1</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2811169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0803074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8228809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9</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9</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1939316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p:cNvSpPr txBox="1">
            <a:spLocks noChangeArrowheads="1"/>
          </p:cNvSpPr>
          <p:nvPr/>
        </p:nvSpPr>
        <p:spPr bwMode="auto">
          <a:xfrm>
            <a:off x="0" y="0"/>
            <a:ext cx="0" cy="0"/>
          </a:xfrm>
          <a:prstGeom prst="rect">
            <a:avLst/>
          </a:prstGeom>
          <a:noFill/>
          <a:ln w="9525">
            <a:noFill/>
            <a:miter lim="800000"/>
            <a:headEnd/>
            <a:tailEnd/>
          </a:ln>
        </p:spPr>
        <p:txBody>
          <a:bodyPr lIns="91192" tIns="45591" rIns="91192" bIns="45591" anchorCtr="1"/>
          <a:lstStyle/>
          <a:p>
            <a:pPr algn="ctr"/>
            <a:fld id="{707BCB17-2216-4251-98E6-E0BD79E31066}" type="slidenum">
              <a:rPr lang="en-US" sz="1400">
                <a:solidFill>
                  <a:srgbClr val="FFFFFF"/>
                </a:solidFill>
                <a:latin typeface="Arial" pitchFamily="34" charset="0"/>
                <a:cs typeface="DejaVu Sans" pitchFamily="34" charset="0"/>
              </a:rPr>
              <a:pPr algn="ctr"/>
              <a:t>10</a:t>
            </a:fld>
            <a:endParaRPr lang="en-US">
              <a:solidFill>
                <a:srgbClr val="000000"/>
              </a:solidFill>
              <a:latin typeface="Arial" pitchFamily="34" charset="0"/>
              <a:cs typeface="DejaVu Sans" pitchFamily="34" charset="0"/>
            </a:endParaRPr>
          </a:p>
        </p:txBody>
      </p:sp>
      <p:sp>
        <p:nvSpPr>
          <p:cNvPr id="53251" name="CustomShape 2"/>
          <p:cNvSpPr>
            <a:spLocks noChangeArrowheads="1"/>
          </p:cNvSpPr>
          <p:nvPr/>
        </p:nvSpPr>
        <p:spPr bwMode="auto">
          <a:xfrm>
            <a:off x="3884613" y="8829966"/>
            <a:ext cx="2971800" cy="464820"/>
          </a:xfrm>
          <a:prstGeom prst="rect">
            <a:avLst/>
          </a:prstGeom>
          <a:noFill/>
          <a:ln w="9525">
            <a:noFill/>
            <a:miter lim="800000"/>
            <a:headEnd/>
            <a:tailEnd/>
          </a:ln>
        </p:spPr>
        <p:txBody>
          <a:bodyPr lIns="91192" tIns="47416" rIns="91192" bIns="47416" anchor="b"/>
          <a:lstStyle/>
          <a:p>
            <a:pPr algn="r"/>
            <a:fld id="{6E982711-15F3-4074-AE32-76C8958DD224}" type="slidenum">
              <a:rPr lang="en-US">
                <a:solidFill>
                  <a:srgbClr val="000000"/>
                </a:solidFill>
                <a:latin typeface="Arial" pitchFamily="34" charset="0"/>
                <a:cs typeface="DejaVu Sans" pitchFamily="34" charset="0"/>
              </a:rPr>
              <a:pPr algn="r"/>
              <a:t>10</a:t>
            </a:fld>
            <a:endParaRPr lang="en-US" dirty="0">
              <a:solidFill>
                <a:srgbClr val="000000"/>
              </a:solidFill>
              <a:latin typeface="Arial" pitchFamily="34" charset="0"/>
              <a:cs typeface="DejaVu Sans" pitchFamily="34" charset="0"/>
            </a:endParaRPr>
          </a:p>
        </p:txBody>
      </p:sp>
      <p:sp>
        <p:nvSpPr>
          <p:cNvPr id="53252" name="CustomShape 3"/>
          <p:cNvSpPr>
            <a:spLocks noChangeArrowheads="1"/>
          </p:cNvSpPr>
          <p:nvPr/>
        </p:nvSpPr>
        <p:spPr bwMode="auto">
          <a:xfrm>
            <a:off x="1143000" y="697230"/>
            <a:ext cx="4572000" cy="3486150"/>
          </a:xfrm>
          <a:prstGeom prst="rect">
            <a:avLst/>
          </a:prstGeom>
          <a:solidFill>
            <a:srgbClr val="FFFFFF"/>
          </a:solidFill>
          <a:ln w="9363">
            <a:solidFill>
              <a:srgbClr val="000000"/>
            </a:solidFill>
            <a:miter lim="800000"/>
            <a:headEnd/>
            <a:tailEnd/>
          </a:ln>
        </p:spPr>
        <p:txBody>
          <a:bodyPr lIns="92647" tIns="46324" rIns="92647" bIns="46324"/>
          <a:lstStyle/>
          <a:p>
            <a:endParaRPr lang="en-US">
              <a:solidFill>
                <a:srgbClr val="000000"/>
              </a:solidFill>
              <a:latin typeface="Arial" pitchFamily="34" charset="0"/>
              <a:cs typeface="DejaVu Sans" pitchFamily="34" charset="0"/>
            </a:endParaRPr>
          </a:p>
        </p:txBody>
      </p:sp>
      <p:sp>
        <p:nvSpPr>
          <p:cNvPr id="53253" name="PlaceHolder 4"/>
          <p:cNvSpPr txBox="1">
            <a:spLocks noGrp="1"/>
          </p:cNvSpPr>
          <p:nvPr>
            <p:ph type="body" sz="quarter" idx="1"/>
          </p:nvPr>
        </p:nvSpPr>
        <p:spPr bwMode="auto">
          <a:xfrm>
            <a:off x="685800" y="4415791"/>
            <a:ext cx="5486400" cy="4278604"/>
          </a:xfrm>
          <a:noFill/>
        </p:spPr>
        <p:txBody>
          <a:bodyPr numCol="1">
            <a:prstTxWarp prst="textNoShape">
              <a:avLst/>
            </a:prstTxWarp>
          </a:bodyPr>
          <a:lstStyle/>
          <a:p>
            <a:pPr eaLnBrk="1"/>
            <a:endParaRPr smtClean="0">
              <a:latin typeface="Arial" pitchFamily="34" charset="0"/>
              <a:cs typeface="DejaVu Sans" pitchFamily="34" charset="0"/>
            </a:endParaRPr>
          </a:p>
        </p:txBody>
      </p:sp>
    </p:spTree>
    <p:extLst>
      <p:ext uri="{BB962C8B-B14F-4D97-AF65-F5344CB8AC3E}">
        <p14:creationId xmlns:p14="http://schemas.microsoft.com/office/powerpoint/2010/main" val="24373248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802.11-18/0302r1</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802.11-18/0302r1</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760162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04800"/>
            <a:ext cx="1752600" cy="276999"/>
          </a:xfrm>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665287" cy="276999"/>
          </a:xfrm>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04800"/>
            <a:ext cx="1676400" cy="276999"/>
          </a:xfrm>
          <a:ln/>
        </p:spPr>
        <p:txBody>
          <a:bodyPr/>
          <a:lstStyle>
            <a:lvl1pPr>
              <a:defRPr/>
            </a:lvl1pPr>
          </a:lstStyle>
          <a:p>
            <a:pPr>
              <a:defRPr/>
            </a:pPr>
            <a:r>
              <a:rPr lang="en-US" smtClean="0"/>
              <a:t>March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8176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March 2018</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smtClean="0"/>
              <a:t>D. Stanley, HP Enterprise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802.11-18/0302r1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419987" cy="184666"/>
          </a:xfrm>
          <a:prstGeom prst="rect">
            <a:avLst/>
          </a:prstGeom>
          <a:noFill/>
          <a:ln w="9525">
            <a:noFill/>
            <a:miter lim="800000"/>
            <a:headEnd/>
            <a:tailEnd/>
          </a:ln>
          <a:effectLst/>
        </p:spPr>
        <p:txBody>
          <a:bodyPr wrap="none" lIns="0" tIns="0" rIns="0" bIns="0">
            <a:spAutoFit/>
          </a:bodyPr>
          <a:lstStyle/>
          <a:p>
            <a:pPr>
              <a:defRPr/>
            </a:pPr>
            <a:r>
              <a:rPr lang="en-US" dirty="0" smtClean="0"/>
              <a:t>Report</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ec/dcn/16/ec-16-0180-05-00EC-ieee-802-participation-slide.pptx" TargetMode="External"/><Relationship Id="rId3" Type="http://schemas.openxmlformats.org/officeDocument/2006/relationships/hyperlink" Target="http://standards.ieee.org/board/aud/LMSC.pdf" TargetMode="External"/><Relationship Id="rId7" Type="http://schemas.openxmlformats.org/officeDocument/2006/relationships/hyperlink" Target="https://mentor.ieee.org/802-ec/dcn/17/ec-17-0120-25-0PNP-ieee-802-lmsc-chairs-guidelines.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17-0PNP-ieee-802-lmsc-operations-manual.pdf" TargetMode="External"/><Relationship Id="rId9" Type="http://schemas.openxmlformats.org/officeDocument/2006/relationships/hyperlink" Target="http://www.ieee802.org/11/Rules/rule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sasb/iccom/resources.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s://mentor.ieee.org/802-ec/dcn/17/ec-17-0041-03-00EC-proposed-operations-manual.pdf" TargetMode="External"/><Relationship Id="rId4" Type="http://schemas.openxmlformats.org/officeDocument/2006/relationships/hyperlink" Target="https://mentor.ieee.org/802-ec/dcn/18/ec-18-0026-02-00EC-rule-changes-for-march-2018.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ieee802.org/PNP/approved/IEEE_802_WG_PandP_v19.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4/11-14-0629-21-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ec/dcn/16/ec-16-0180-05-00EC-ieee-802-participation-slide.ppt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4/11-14-0629-21-0000-802-11-operations-manual.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https://mentor.ieee.org/802.11/dcn/13/11-13-0230-02-0000-comment-resolution-tutorial.ppt" TargetMode="External"/><Relationship Id="rId5" Type="http://schemas.openxmlformats.org/officeDocument/2006/relationships/hyperlink" Target="http://standards.ieee.org/about/sasb/revcom/guidelines.pdf" TargetMode="External"/><Relationship Id="rId4" Type="http://schemas.openxmlformats.org/officeDocument/2006/relationships/hyperlink" Target="https://mentor.ieee.org/802-ec/dcn/16/ec-16-0170-03-00EC-802-ec-motion-template.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85800" y="304800"/>
            <a:ext cx="1828800" cy="276999"/>
          </a:xfrm>
          <a:noFill/>
        </p:spPr>
        <p:txBody>
          <a:bodyPr/>
          <a:lstStyle/>
          <a:p>
            <a:r>
              <a:rPr lang="en-US" smtClean="0"/>
              <a:t>March 2018</a:t>
            </a:r>
            <a:endParaRPr lang="en-US" dirty="0"/>
          </a:p>
        </p:txBody>
      </p:sp>
      <p:sp>
        <p:nvSpPr>
          <p:cNvPr id="1028" name="Footer Placeholder 4"/>
          <p:cNvSpPr>
            <a:spLocks noGrp="1"/>
          </p:cNvSpPr>
          <p:nvPr>
            <p:ph type="ftr" sz="quarter" idx="11"/>
          </p:nvPr>
        </p:nvSpPr>
        <p:spPr>
          <a:noFill/>
        </p:spPr>
        <p:txBody>
          <a:bodyPr/>
          <a:lstStyle/>
          <a:p>
            <a:r>
              <a:rPr lang="en-US" smtClean="0"/>
              <a:t>D. Stanley, HP Enterprise</a:t>
            </a:r>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2</a:t>
            </a:r>
            <a:r>
              <a:rPr lang="en-US" baseline="30000" dirty="0" smtClean="0"/>
              <a:t>nd</a:t>
            </a:r>
            <a:r>
              <a:rPr lang="en-US" dirty="0" smtClean="0"/>
              <a:t>  Vice Chair Report March 2018</a:t>
            </a:r>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a:t>
            </a:r>
            <a:r>
              <a:rPr lang="en-US" sz="2000" b="0" dirty="0" smtClean="0"/>
              <a:t>2018-03-05</a:t>
            </a:r>
            <a:endParaRPr lang="en-US" sz="2000" b="0" dirty="0" smtClean="0"/>
          </a:p>
        </p:txBody>
      </p:sp>
      <p:graphicFrame>
        <p:nvGraphicFramePr>
          <p:cNvPr id="1026" name="Object 4"/>
          <p:cNvGraphicFramePr>
            <a:graphicFrameLocks noChangeAspect="1"/>
          </p:cNvGraphicFramePr>
          <p:nvPr>
            <p:extLst>
              <p:ext uri="{D42A27DB-BD31-4B8C-83A1-F6EECF244321}">
                <p14:modId xmlns:p14="http://schemas.microsoft.com/office/powerpoint/2010/main" val="1409304665"/>
              </p:ext>
            </p:extLst>
          </p:nvPr>
        </p:nvGraphicFramePr>
        <p:xfrm>
          <a:off x="606425" y="2297113"/>
          <a:ext cx="7804150" cy="2614612"/>
        </p:xfrm>
        <a:graphic>
          <a:graphicData uri="http://schemas.openxmlformats.org/presentationml/2006/ole">
            <mc:AlternateContent xmlns:mc="http://schemas.openxmlformats.org/markup-compatibility/2006">
              <mc:Choice xmlns:v="urn:schemas-microsoft-com:vml" Requires="v">
                <p:oleObj spid="_x0000_s1380" name="Document" r:id="rId4" imgW="8239149" imgH="2760161" progId="Word.Document.8">
                  <p:embed/>
                </p:oleObj>
              </mc:Choice>
              <mc:Fallback>
                <p:oleObj name="Document" r:id="rId4" imgW="8239149" imgH="2760161" progId="Word.Document.8">
                  <p:embed/>
                  <p:pic>
                    <p:nvPicPr>
                      <p:cNvPr id="0" name="Object 4"/>
                      <p:cNvPicPr>
                        <a:picLocks noChangeAspect="1" noChangeArrowheads="1"/>
                      </p:cNvPicPr>
                      <p:nvPr/>
                    </p:nvPicPr>
                    <p:blipFill>
                      <a:blip r:embed="rId5"/>
                      <a:srcRect/>
                      <a:stretch>
                        <a:fillRect/>
                      </a:stretch>
                    </p:blipFill>
                    <p:spPr bwMode="auto">
                      <a:xfrm>
                        <a:off x="606425" y="2297113"/>
                        <a:ext cx="7804150" cy="26146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762000" y="609600"/>
            <a:ext cx="7696200" cy="731838"/>
          </a:xfrm>
          <a:prstGeom prst="rect">
            <a:avLst/>
          </a:prstGeom>
          <a:noFill/>
          <a:ln w="9525">
            <a:noFill/>
            <a:miter lim="800000"/>
            <a:headEnd/>
            <a:tailEnd/>
          </a:ln>
        </p:spPr>
        <p:txBody>
          <a:bodyPr lIns="90004" tIns="44997" rIns="90004" bIns="44997" anchor="ctr" anchorCtr="1"/>
          <a:lstStyle/>
          <a:p>
            <a:pPr algn="ctr"/>
            <a:r>
              <a:rPr lang="en-US" sz="3600" b="1" dirty="0" smtClean="0">
                <a:solidFill>
                  <a:srgbClr val="000000"/>
                </a:solidFill>
                <a:latin typeface="+mj-lt"/>
                <a:cs typeface="DejaVu Sans" pitchFamily="34" charset="0"/>
              </a:rPr>
              <a:t>802 Ground </a:t>
            </a:r>
            <a:r>
              <a:rPr lang="en-US" sz="3600" b="1" dirty="0">
                <a:solidFill>
                  <a:srgbClr val="000000"/>
                </a:solidFill>
                <a:latin typeface="+mj-lt"/>
                <a:cs typeface="DejaVu Sans" pitchFamily="34" charset="0"/>
              </a:rPr>
              <a:t>rules</a:t>
            </a:r>
            <a:endParaRPr lang="en-US" sz="1050" b="1" dirty="0">
              <a:solidFill>
                <a:srgbClr val="000000"/>
              </a:solidFill>
              <a:latin typeface="+mj-lt"/>
              <a:cs typeface="DejaVu Sans" pitchFamily="34" charset="0"/>
            </a:endParaRPr>
          </a:p>
        </p:txBody>
      </p:sp>
      <p:sp>
        <p:nvSpPr>
          <p:cNvPr id="26627"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latin typeface="+mj-lt"/>
                <a:cs typeface="DejaVu Sans" pitchFamily="34" charset="0"/>
              </a:rPr>
              <a:t>Respect … give it, get it</a:t>
            </a:r>
          </a:p>
          <a:p>
            <a:pPr indent="-457200">
              <a:buSzPct val="100000"/>
              <a:buFont typeface="Arial" panose="020B0604020202020204" pitchFamily="34" charset="0"/>
              <a:buChar char="•"/>
            </a:pPr>
            <a:r>
              <a:rPr lang="en-US" sz="2400" b="1" dirty="0">
                <a:latin typeface="+mj-lt"/>
                <a:cs typeface="DejaVu Sans" pitchFamily="34" charset="0"/>
              </a:rPr>
              <a:t>NO product pitches</a:t>
            </a:r>
          </a:p>
          <a:p>
            <a:pPr indent="-457200">
              <a:buSzPct val="100000"/>
              <a:buFont typeface="Arial" panose="020B0604020202020204" pitchFamily="34" charset="0"/>
              <a:buChar char="•"/>
            </a:pPr>
            <a:r>
              <a:rPr lang="en-US" sz="2400" b="1" dirty="0">
                <a:latin typeface="+mj-lt"/>
                <a:cs typeface="DejaVu Sans" pitchFamily="34" charset="0"/>
              </a:rPr>
              <a:t>NO corporate pitches</a:t>
            </a:r>
          </a:p>
          <a:p>
            <a:pPr indent="-457200">
              <a:buSzPct val="100000"/>
              <a:buFont typeface="Arial" panose="020B0604020202020204" pitchFamily="34" charset="0"/>
              <a:buChar char="•"/>
            </a:pPr>
            <a:r>
              <a:rPr lang="en-US" sz="2400" b="1" dirty="0">
                <a:latin typeface="+mj-lt"/>
                <a:cs typeface="DejaVu Sans" pitchFamily="34" charset="0"/>
              </a:rPr>
              <a:t>NO prices</a:t>
            </a:r>
          </a:p>
          <a:p>
            <a:pPr indent="-457200">
              <a:buSzPct val="100000"/>
              <a:buFont typeface="Arial" panose="020B0604020202020204" pitchFamily="34" charset="0"/>
              <a:buChar char="•"/>
            </a:pPr>
            <a:r>
              <a:rPr lang="en-US" sz="2400" b="1" dirty="0">
                <a:latin typeface="+mj-lt"/>
                <a:cs typeface="DejaVu Sans" pitchFamily="34" charset="0"/>
              </a:rPr>
              <a:t>NO restrictive notices – </a:t>
            </a:r>
            <a:endParaRPr lang="en-US" sz="2400" b="1" dirty="0" smtClean="0">
              <a:latin typeface="+mj-lt"/>
              <a:cs typeface="DejaVu Sans" pitchFamily="34" charset="0"/>
            </a:endParaRPr>
          </a:p>
          <a:p>
            <a:pPr indent="-457200">
              <a:buSzPct val="100000"/>
              <a:buFont typeface="Arial" panose="020B0604020202020204" pitchFamily="34" charset="0"/>
              <a:buChar char="•"/>
            </a:pPr>
            <a:r>
              <a:rPr lang="en-US" sz="2400" b="1" dirty="0" smtClean="0">
                <a:solidFill>
                  <a:srgbClr val="000000"/>
                </a:solidFill>
                <a:latin typeface="+mj-lt"/>
                <a:cs typeface="DejaVu Sans" pitchFamily="34" charset="0"/>
              </a:rPr>
              <a:t>Presentations </a:t>
            </a:r>
            <a:r>
              <a:rPr lang="en-US" sz="2400" b="1" dirty="0">
                <a:solidFill>
                  <a:srgbClr val="000000"/>
                </a:solidFill>
                <a:latin typeface="+mj-lt"/>
                <a:cs typeface="DejaVu Sans" pitchFamily="34" charset="0"/>
              </a:rPr>
              <a:t>must be openly available</a:t>
            </a:r>
          </a:p>
          <a:p>
            <a:pPr indent="-457200">
              <a:buClr>
                <a:srgbClr val="FF0000"/>
              </a:buClr>
              <a:buSzPct val="100000"/>
            </a:pPr>
            <a:endParaRPr lang="en-US" dirty="0">
              <a:solidFill>
                <a:srgbClr val="000000"/>
              </a:solidFill>
              <a:latin typeface="Arial" pitchFamily="34" charset="0"/>
              <a:cs typeface="DejaVu Sans" pitchFamily="34" charset="0"/>
            </a:endParaRPr>
          </a:p>
        </p:txBody>
      </p:sp>
      <p:sp>
        <p:nvSpPr>
          <p:cNvPr id="9" name="Date Placeholder 8"/>
          <p:cNvSpPr>
            <a:spLocks noGrp="1"/>
          </p:cNvSpPr>
          <p:nvPr>
            <p:ph type="dt" sz="half" idx="10"/>
          </p:nvPr>
        </p:nvSpPr>
        <p:spPr/>
        <p:txBody>
          <a:bodyPr/>
          <a:lstStyle/>
          <a:p>
            <a:pPr>
              <a:defRPr/>
            </a:pPr>
            <a:r>
              <a:rPr lang="en-US" smtClean="0"/>
              <a:t>March 2018</a:t>
            </a:r>
            <a:endParaRPr lang="en-US"/>
          </a:p>
        </p:txBody>
      </p:sp>
      <p:sp>
        <p:nvSpPr>
          <p:cNvPr id="11" name="Footer Placeholder 10"/>
          <p:cNvSpPr>
            <a:spLocks noGrp="1"/>
          </p:cNvSpPr>
          <p:nvPr>
            <p:ph type="ftr" sz="quarter" idx="11"/>
          </p:nvPr>
        </p:nvSpPr>
        <p:spPr/>
        <p:txBody>
          <a:bodyPr/>
          <a:lstStyle/>
          <a:p>
            <a:pPr>
              <a:defRPr/>
            </a:pPr>
            <a:r>
              <a:rPr lang="en-US" smtClean="0"/>
              <a:t>D. Stanley, HP Enterprise</a:t>
            </a:r>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685800" y="990600"/>
            <a:ext cx="8229600" cy="5562600"/>
          </a:xfrm>
        </p:spPr>
        <p:txBody>
          <a:bodyPr/>
          <a:lstStyle/>
          <a:p>
            <a:endParaRPr lang="en-US" dirty="0" smtClean="0"/>
          </a:p>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a:xfrm>
            <a:off x="685800" y="1600200"/>
            <a:ext cx="7772400" cy="4800600"/>
          </a:xfrm>
        </p:spPr>
        <p:txBody>
          <a:bodyPr/>
          <a:lstStyle/>
          <a:p>
            <a:endParaRPr lang="en-US" dirty="0" smtClean="0"/>
          </a:p>
          <a:p>
            <a:r>
              <a:rPr lang="en-US" dirty="0" smtClean="0"/>
              <a:t>The current version of the IEEE-SA Standards Board Bylaws is available at: </a:t>
            </a:r>
          </a:p>
          <a:p>
            <a:pPr lvl="1">
              <a:buNone/>
            </a:pPr>
            <a:r>
              <a:rPr lang="en-US" sz="1600" dirty="0" smtClean="0">
                <a:hlinkClick r:id="rId3"/>
              </a:rPr>
              <a:t>http://standards.ieee.org/develop/policies/bylaws/index.html</a:t>
            </a:r>
            <a:r>
              <a:rPr lang="en-US" sz="1600" dirty="0" smtClean="0"/>
              <a:t> (HTML version) </a:t>
            </a:r>
          </a:p>
          <a:p>
            <a:pPr lvl="1">
              <a:buNone/>
            </a:pPr>
            <a:r>
              <a:rPr lang="en-US" sz="1600" dirty="0" smtClean="0">
                <a:hlinkClick r:id="rId4"/>
              </a:rPr>
              <a:t>http://standards.ieee.org/develop/policies/bylaws/sb_bylaws.pdf</a:t>
            </a:r>
            <a:r>
              <a:rPr lang="en-US" sz="1600" dirty="0" smtClean="0"/>
              <a:t> (PDF version)</a:t>
            </a:r>
            <a:r>
              <a:rPr lang="en-US" sz="1200" dirty="0" smtClean="0"/>
              <a:t> </a:t>
            </a:r>
          </a:p>
          <a:p>
            <a:pPr>
              <a:buNone/>
            </a:pPr>
            <a:r>
              <a:rPr lang="en-US" sz="1600" dirty="0" smtClean="0"/>
              <a:t/>
            </a:r>
            <a:br>
              <a:rPr lang="en-US" sz="1600" dirty="0" smtClean="0"/>
            </a:br>
            <a:endParaRPr lang="en-US" sz="1600" dirty="0" smtClean="0"/>
          </a:p>
          <a:p>
            <a:r>
              <a:rPr lang="en-US" dirty="0" smtClean="0"/>
              <a:t>The current version of the IEEE-SA Standards Board Operations Manual is available at: </a:t>
            </a:r>
          </a:p>
          <a:p>
            <a:pPr lvl="1">
              <a:buNone/>
            </a:pPr>
            <a:r>
              <a:rPr lang="en-US" sz="1600" dirty="0" smtClean="0">
                <a:hlinkClick r:id="rId5"/>
              </a:rPr>
              <a:t>http://standards.ieee.org/develop/policies/opman/index.html</a:t>
            </a:r>
            <a:r>
              <a:rPr lang="en-US" sz="1600" dirty="0" smtClean="0"/>
              <a:t> (HTML version) </a:t>
            </a:r>
          </a:p>
          <a:p>
            <a:pPr lvl="1">
              <a:buNone/>
            </a:pPr>
            <a:r>
              <a:rPr lang="en-US" sz="1600" dirty="0" smtClean="0">
                <a:hlinkClick r:id="rId6"/>
              </a:rPr>
              <a:t>http://standards.ieee.org/develop/policies/opman/sb_om.pdf</a:t>
            </a:r>
            <a:r>
              <a:rPr lang="en-US" sz="1600" dirty="0" smtClean="0"/>
              <a:t> (PDF version) </a:t>
            </a:r>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Tree>
    <p:extLst>
      <p:ext uri="{BB962C8B-B14F-4D97-AF65-F5344CB8AC3E}">
        <p14:creationId xmlns:p14="http://schemas.microsoft.com/office/powerpoint/2010/main" val="41316977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March 2018</a:t>
            </a:r>
            <a:endParaRPr lang="en-US"/>
          </a:p>
        </p:txBody>
      </p:sp>
      <p:sp>
        <p:nvSpPr>
          <p:cNvPr id="8195" name="Footer Placeholder 4"/>
          <p:cNvSpPr>
            <a:spLocks noGrp="1"/>
          </p:cNvSpPr>
          <p:nvPr>
            <p:ph type="ftr" sz="quarter" idx="11"/>
          </p:nvPr>
        </p:nvSpPr>
        <p:spPr>
          <a:noFill/>
        </p:spPr>
        <p:txBody>
          <a:bodyPr/>
          <a:lstStyle/>
          <a:p>
            <a:r>
              <a:rPr lang="en-US" smtClean="0"/>
              <a:t>D. Stanley, HP Enterprise</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rules documents </a:t>
            </a:r>
          </a:p>
        </p:txBody>
      </p:sp>
      <p:sp>
        <p:nvSpPr>
          <p:cNvPr id="8198" name="Rectangle 3"/>
          <p:cNvSpPr>
            <a:spLocks noGrp="1" noChangeArrowheads="1"/>
          </p:cNvSpPr>
          <p:nvPr>
            <p:ph type="body" idx="1"/>
          </p:nvPr>
        </p:nvSpPr>
        <p:spPr>
          <a:xfrm>
            <a:off x="685800" y="1371600"/>
            <a:ext cx="8382000" cy="5181600"/>
          </a:xfrm>
          <a:noFill/>
        </p:spPr>
        <p:txBody>
          <a:bodyPr/>
          <a:lstStyle/>
          <a:p>
            <a:r>
              <a:rPr lang="en-US" sz="2000" dirty="0"/>
              <a:t>IEEE 802 Policies &amp; Procedures </a:t>
            </a:r>
            <a:r>
              <a:rPr lang="en-US" sz="2000" dirty="0" smtClean="0"/>
              <a:t>(Approved June 2014)</a:t>
            </a:r>
            <a:endParaRPr lang="en-US" sz="2000" dirty="0"/>
          </a:p>
          <a:p>
            <a:pPr lvl="1"/>
            <a:r>
              <a:rPr lang="en-US" sz="1600" dirty="0" smtClean="0">
                <a:hlinkClick r:id="rId3"/>
              </a:rPr>
              <a:t>http</a:t>
            </a:r>
            <a:r>
              <a:rPr lang="en-US" sz="1600" dirty="0">
                <a:hlinkClick r:id="rId3"/>
              </a:rPr>
              <a:t>://standards.ieee.org/board/aud/LMSC.pdf</a:t>
            </a:r>
            <a:endParaRPr lang="en-US" sz="1600" dirty="0"/>
          </a:p>
          <a:p>
            <a:r>
              <a:rPr lang="en-US" sz="2000" dirty="0"/>
              <a:t>IEEE 802 Operations Manual </a:t>
            </a:r>
            <a:r>
              <a:rPr lang="en-US" sz="2000" dirty="0" smtClean="0"/>
              <a:t>(Approved 17 Mar 2017)</a:t>
            </a:r>
            <a:endParaRPr lang="en-US" sz="2000" dirty="0"/>
          </a:p>
          <a:p>
            <a:pPr lvl="1">
              <a:lnSpc>
                <a:spcPct val="80000"/>
              </a:lnSpc>
              <a:defRPr/>
            </a:pPr>
            <a:r>
              <a:rPr lang="en-US" altLang="en-US" sz="1600" dirty="0">
                <a:hlinkClick r:id="rId4"/>
              </a:rPr>
              <a:t>https://</a:t>
            </a:r>
            <a:r>
              <a:rPr lang="en-US" altLang="en-US" sz="1600" dirty="0" smtClean="0">
                <a:hlinkClick r:id="rId4"/>
              </a:rPr>
              <a:t>mentor.ieee.org/802-ec/dcn/17/ec-17-0090-17-0PNP-ieee-802-lmsc-operations-manual.pdf</a:t>
            </a:r>
            <a:r>
              <a:rPr lang="en-US" altLang="en-US" sz="1600" dirty="0" smtClean="0"/>
              <a:t> </a:t>
            </a:r>
          </a:p>
          <a:p>
            <a:pPr>
              <a:lnSpc>
                <a:spcPct val="80000"/>
              </a:lnSpc>
              <a:defRPr/>
            </a:pPr>
            <a:r>
              <a:rPr lang="en-US" sz="2000" dirty="0" smtClean="0"/>
              <a:t>IEEE 802 Working Group Policies &amp;Procedures (29 Jul 2016)</a:t>
            </a:r>
            <a:r>
              <a:rPr lang="en-US" altLang="en-US" sz="2000" dirty="0" smtClean="0"/>
              <a:t> </a:t>
            </a:r>
          </a:p>
          <a:p>
            <a:pPr lvl="1"/>
            <a:r>
              <a:rPr lang="en-US" altLang="en-US" sz="1600" dirty="0">
                <a:hlinkClick r:id="rId5"/>
              </a:rPr>
              <a:t>http://</a:t>
            </a:r>
            <a:r>
              <a:rPr lang="en-US" altLang="en-US" sz="1600" dirty="0" smtClean="0">
                <a:hlinkClick r:id="rId5"/>
              </a:rPr>
              <a:t>www.ieee802.org/PNP/approved/IEEE_802_WG_PandP_v19.pdf</a:t>
            </a:r>
            <a:r>
              <a:rPr lang="en-US" altLang="en-US" sz="1600" dirty="0" smtClean="0"/>
              <a:t> </a:t>
            </a:r>
          </a:p>
          <a:p>
            <a:r>
              <a:rPr lang="en-US" sz="2000" dirty="0" smtClean="0"/>
              <a:t>IEEE </a:t>
            </a:r>
            <a:r>
              <a:rPr lang="en-US" sz="2000" dirty="0"/>
              <a:t>802 LMSC Chair's Guidelines </a:t>
            </a:r>
            <a:r>
              <a:rPr lang="en-US" sz="2000" dirty="0" smtClean="0"/>
              <a:t>(Approved 17 Mar 2017)</a:t>
            </a:r>
            <a:endParaRPr lang="en-US" sz="2000" dirty="0">
              <a:hlinkClick r:id="rId6"/>
            </a:endParaRPr>
          </a:p>
          <a:p>
            <a:pPr lvl="1"/>
            <a:r>
              <a:rPr lang="en-US" sz="1600" dirty="0">
                <a:hlinkClick r:id="rId7"/>
              </a:rPr>
              <a:t>https://</a:t>
            </a:r>
            <a:r>
              <a:rPr lang="en-US" sz="1600" dirty="0" smtClean="0">
                <a:hlinkClick r:id="rId7"/>
              </a:rPr>
              <a:t>mentor.ieee.org/802-ec/dcn/17/ec-17-0120-25-0PNP-ieee-802-lmsc-chairs-guidelines.pdf</a:t>
            </a:r>
            <a:r>
              <a:rPr lang="en-US" sz="1600" dirty="0" smtClean="0"/>
              <a:t> </a:t>
            </a:r>
            <a:endParaRPr lang="en-US" sz="1600" dirty="0"/>
          </a:p>
          <a:p>
            <a:r>
              <a:rPr lang="en-US" sz="2000" dirty="0" smtClean="0"/>
              <a:t>Participation in IEEE 802 Meetings</a:t>
            </a:r>
          </a:p>
          <a:p>
            <a:pPr lvl="1"/>
            <a:r>
              <a:rPr lang="en-US" sz="1600" u="sng" dirty="0" smtClean="0">
                <a:hlinkClick r:id="rId8"/>
              </a:rPr>
              <a:t>https://mentor.ieee.org/802-ec/dcn/16/ec-16-0180-05-00EC-ieee-802-participation-slide.pptx</a:t>
            </a:r>
            <a:endParaRPr lang="en-US" sz="1600" u="sng" dirty="0" smtClean="0"/>
          </a:p>
          <a:p>
            <a:pPr lvl="1"/>
            <a:endParaRPr lang="en-US" sz="1600" dirty="0" smtClean="0"/>
          </a:p>
          <a:p>
            <a:r>
              <a:rPr lang="en-US" sz="1600" dirty="0" smtClean="0"/>
              <a:t>Policies and Procedures hierarchy: </a:t>
            </a:r>
            <a:r>
              <a:rPr lang="en-US" sz="1600" b="0" dirty="0" smtClean="0">
                <a:hlinkClick r:id="rId9"/>
              </a:rPr>
              <a:t>http://www.ieee802.org/11/Rules/rules.shtml</a:t>
            </a:r>
            <a:endParaRPr lang="en-US" sz="1600" b="0" dirty="0" smtClean="0"/>
          </a:p>
          <a:p>
            <a:pPr marL="342900" lvl="1" indent="-342900">
              <a:buFontTx/>
              <a:buChar char="•"/>
            </a:pPr>
            <a:r>
              <a:rPr lang="en-US" altLang="en-US" sz="1600" b="1" dirty="0" smtClean="0"/>
              <a:t>IEEE </a:t>
            </a:r>
            <a:r>
              <a:rPr lang="en-US" altLang="en-US" sz="1600" b="1" dirty="0"/>
              <a:t>802 Procedural document website: </a:t>
            </a:r>
            <a:r>
              <a:rPr lang="en-US" altLang="en-US" sz="1600" dirty="0">
                <a:hlinkClick r:id="rId10"/>
              </a:rPr>
              <a:t>http://www.ieee802.org/devdocs.shtml</a:t>
            </a:r>
            <a:r>
              <a:rPr lang="en-US" altLang="en-US" sz="1600" dirty="0"/>
              <a:t> </a:t>
            </a:r>
          </a:p>
          <a:p>
            <a:endParaRPr lang="en-US" dirty="0" smtClean="0"/>
          </a:p>
          <a:p>
            <a:pPr lvl="1"/>
            <a:endParaRPr lang="en-US" sz="18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dirty="0" smtClean="0"/>
              <a:t>March 2018 proposed 802 Rules </a:t>
            </a:r>
            <a:r>
              <a:rPr lang="en-US" dirty="0" smtClean="0"/>
              <a:t>Changes - 1 </a:t>
            </a:r>
            <a:endParaRPr lang="en-US" dirty="0"/>
          </a:p>
        </p:txBody>
      </p:sp>
      <p:sp>
        <p:nvSpPr>
          <p:cNvPr id="3" name="Content Placeholder 2"/>
          <p:cNvSpPr>
            <a:spLocks noGrp="1"/>
          </p:cNvSpPr>
          <p:nvPr>
            <p:ph idx="1"/>
          </p:nvPr>
        </p:nvSpPr>
        <p:spPr>
          <a:xfrm>
            <a:off x="609600" y="1524000"/>
            <a:ext cx="8382000" cy="4648200"/>
          </a:xfrm>
        </p:spPr>
        <p:txBody>
          <a:bodyPr/>
          <a:lstStyle/>
          <a:p>
            <a:r>
              <a:rPr lang="en-US" dirty="0" smtClean="0"/>
              <a:t>LMSC OM</a:t>
            </a:r>
          </a:p>
          <a:p>
            <a:pPr lvl="1"/>
            <a:r>
              <a:rPr lang="en-US" dirty="0" smtClean="0"/>
              <a:t>9.5 Withdrawn PARs – Delete obsolete text</a:t>
            </a:r>
          </a:p>
          <a:p>
            <a:pPr lvl="1"/>
            <a:r>
              <a:rPr lang="en-US" dirty="0" smtClean="0"/>
              <a:t>New section 10: Insertion of Procedure for Industry Connections Activity </a:t>
            </a:r>
            <a:r>
              <a:rPr lang="en-US" dirty="0"/>
              <a:t>Initiation Document approval (</a:t>
            </a:r>
            <a:r>
              <a:rPr lang="en-US" dirty="0">
                <a:hlinkClick r:id="rId3"/>
              </a:rPr>
              <a:t>https://</a:t>
            </a:r>
            <a:r>
              <a:rPr lang="en-US" dirty="0" smtClean="0">
                <a:hlinkClick r:id="rId3"/>
              </a:rPr>
              <a:t>standards.ieee.org/about/sasb/iccom/resources.html</a:t>
            </a:r>
            <a:r>
              <a:rPr lang="en-US" dirty="0" smtClean="0"/>
              <a:t> )</a:t>
            </a:r>
          </a:p>
          <a:p>
            <a:pPr lvl="1"/>
            <a:r>
              <a:rPr lang="en-US" dirty="0" smtClean="0"/>
              <a:t>Public Statements – Change “Position statements” and “external communications” to “Public statements” to separate from IEEE Position statements; Align with current P&amp;P text</a:t>
            </a:r>
          </a:p>
          <a:p>
            <a:pPr lvl="1"/>
            <a:r>
              <a:rPr lang="en-US" dirty="0" smtClean="0"/>
              <a:t>“Privacy Considerations” CSD addition LMSC </a:t>
            </a:r>
            <a:r>
              <a:rPr lang="en-US" dirty="0" smtClean="0"/>
              <a:t>P&amp;P (13.1.3/14.1.3</a:t>
            </a:r>
            <a:r>
              <a:rPr lang="en-US" dirty="0" smtClean="0"/>
              <a:t>): </a:t>
            </a:r>
            <a:r>
              <a:rPr lang="en-US" dirty="0"/>
              <a:t>“</a:t>
            </a:r>
            <a:r>
              <a:rPr lang="en-US" dirty="0"/>
              <a:t>Describe the implications of the security and privacy of </a:t>
            </a:r>
            <a:r>
              <a:rPr lang="en-US" dirty="0"/>
              <a:t>the </a:t>
            </a:r>
            <a:r>
              <a:rPr lang="en-US" dirty="0"/>
              <a:t>standard under development</a:t>
            </a:r>
            <a:r>
              <a:rPr lang="en-US" dirty="0" smtClean="0"/>
              <a:t>.”</a:t>
            </a:r>
          </a:p>
          <a:p>
            <a:pPr lvl="1"/>
            <a:r>
              <a:rPr lang="en-US" dirty="0"/>
              <a:t>See </a:t>
            </a:r>
            <a:r>
              <a:rPr lang="en-US" dirty="0">
                <a:hlinkClick r:id="rId4"/>
              </a:rPr>
              <a:t>https://</a:t>
            </a:r>
            <a:r>
              <a:rPr lang="en-US" dirty="0" smtClean="0">
                <a:hlinkClick r:id="rId4"/>
              </a:rPr>
              <a:t>mentor.ieee.org/802-ec/dcn/18/ec-18-0026-02-00EC-rule-changes-for-march-2018.pdf</a:t>
            </a:r>
            <a:r>
              <a:rPr lang="en-US" dirty="0"/>
              <a:t> and </a:t>
            </a:r>
            <a:r>
              <a:rPr lang="en-US" dirty="0">
                <a:hlinkClick r:id="rId5"/>
              </a:rPr>
              <a:t>https://</a:t>
            </a:r>
            <a:r>
              <a:rPr lang="en-US" dirty="0" smtClean="0">
                <a:hlinkClick r:id="rId5"/>
              </a:rPr>
              <a:t>mentor.ieee.org/802-ec/dcn/17/ec-17-0041-03-00EC-proposed-operations-manual.pdf</a:t>
            </a:r>
            <a:r>
              <a:rPr lang="en-US" dirty="0" smtClean="0"/>
              <a:t> </a:t>
            </a:r>
          </a:p>
          <a:p>
            <a:pPr lvl="1"/>
            <a:endParaRPr lang="en-US" dirty="0" smtClean="0"/>
          </a:p>
          <a:p>
            <a:pPr lvl="1"/>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Tree>
    <p:extLst>
      <p:ext uri="{BB962C8B-B14F-4D97-AF65-F5344CB8AC3E}">
        <p14:creationId xmlns:p14="http://schemas.microsoft.com/office/powerpoint/2010/main" val="23032809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dirty="0" smtClean="0"/>
              <a:t>March 2018 proposed 802 Rules </a:t>
            </a:r>
            <a:r>
              <a:rPr lang="en-US" dirty="0" smtClean="0"/>
              <a:t>Changes -2 </a:t>
            </a:r>
            <a:endParaRPr lang="en-US" dirty="0"/>
          </a:p>
        </p:txBody>
      </p:sp>
      <p:sp>
        <p:nvSpPr>
          <p:cNvPr id="3" name="Content Placeholder 2"/>
          <p:cNvSpPr>
            <a:spLocks noGrp="1"/>
          </p:cNvSpPr>
          <p:nvPr>
            <p:ph idx="1"/>
          </p:nvPr>
        </p:nvSpPr>
        <p:spPr>
          <a:xfrm>
            <a:off x="609600" y="1524000"/>
            <a:ext cx="8382000" cy="4648200"/>
          </a:xfrm>
        </p:spPr>
        <p:txBody>
          <a:bodyPr/>
          <a:lstStyle/>
          <a:p>
            <a:r>
              <a:rPr lang="en-US" dirty="0" smtClean="0"/>
              <a:t>LMSC OM – WG input requested re: </a:t>
            </a:r>
            <a:r>
              <a:rPr lang="en-US" dirty="0" smtClean="0"/>
              <a:t>4.3.2 Voting </a:t>
            </a:r>
            <a:r>
              <a:rPr lang="en-US" dirty="0"/>
              <a:t>at study group </a:t>
            </a:r>
            <a:r>
              <a:rPr lang="en-US" dirty="0" smtClean="0"/>
              <a:t>meetings</a:t>
            </a:r>
          </a:p>
          <a:p>
            <a:pPr lvl="1"/>
            <a:r>
              <a:rPr lang="en-US" dirty="0"/>
              <a:t>“Any </a:t>
            </a:r>
            <a:r>
              <a:rPr lang="en-US" dirty="0"/>
              <a:t>person attending a Study Group meeting may vote on all motions (including recommending </a:t>
            </a:r>
            <a:r>
              <a:rPr lang="en-US" dirty="0"/>
              <a:t>approval </a:t>
            </a:r>
            <a:r>
              <a:rPr lang="en-US" dirty="0"/>
              <a:t>of a PAR). </a:t>
            </a:r>
            <a:r>
              <a:rPr lang="en-US" dirty="0"/>
              <a:t>A vote is carried by 75% of those present and voting Approve or Disapprove</a:t>
            </a:r>
            <a:r>
              <a:rPr lang="en-US" dirty="0" smtClean="0"/>
              <a:t>.”</a:t>
            </a:r>
          </a:p>
          <a:p>
            <a:pPr lvl="1"/>
            <a:r>
              <a:rPr lang="en-US" dirty="0" smtClean="0"/>
              <a:t>Issues: 75% applies to procedural items e.g. agenda approval. Overrides Robert’s rules</a:t>
            </a:r>
          </a:p>
          <a:p>
            <a:pPr lvl="1"/>
            <a:r>
              <a:rPr lang="en-US" dirty="0" smtClean="0"/>
              <a:t>Plan Friday plenary discussion and straw poll on proposed changes.</a:t>
            </a:r>
            <a:endParaRPr lang="en-US" dirty="0"/>
          </a:p>
          <a:p>
            <a:r>
              <a:rPr lang="en-US" dirty="0" smtClean="0"/>
              <a:t>Chair’s </a:t>
            </a:r>
            <a:r>
              <a:rPr lang="en-US" dirty="0" smtClean="0"/>
              <a:t>Guidelines </a:t>
            </a:r>
            <a:endParaRPr lang="en-US" dirty="0"/>
          </a:p>
          <a:p>
            <a:pPr lvl="1"/>
            <a:r>
              <a:rPr lang="en-US" dirty="0" smtClean="0"/>
              <a:t>Updates/corrections to First Vice Chair, Second Vice Chair, Recording Secretary and Treasurer responsibilities</a:t>
            </a:r>
          </a:p>
          <a:p>
            <a:pPr lvl="1"/>
            <a:r>
              <a:rPr lang="en-US" dirty="0" smtClean="0"/>
              <a:t>Addition 2.20: Review of Subgroup charters at July meeting</a:t>
            </a:r>
          </a:p>
          <a:p>
            <a:r>
              <a:rPr lang="en-US" dirty="0" smtClean="0"/>
              <a:t>LMSC P&amp;P, LMSC WG P&amp;P – no changes</a:t>
            </a:r>
          </a:p>
          <a:p>
            <a:pPr lvl="1"/>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Tree>
    <p:extLst>
      <p:ext uri="{BB962C8B-B14F-4D97-AF65-F5344CB8AC3E}">
        <p14:creationId xmlns:p14="http://schemas.microsoft.com/office/powerpoint/2010/main" val="5449902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dirty="0" smtClean="0"/>
              <a:t>Valid Abstain responses, see 802 WG P&amp;P</a:t>
            </a:r>
            <a:endParaRPr lang="en-US" dirty="0"/>
          </a:p>
        </p:txBody>
      </p:sp>
      <p:sp>
        <p:nvSpPr>
          <p:cNvPr id="3" name="Content Placeholder 2"/>
          <p:cNvSpPr>
            <a:spLocks noGrp="1"/>
          </p:cNvSpPr>
          <p:nvPr>
            <p:ph idx="1"/>
          </p:nvPr>
        </p:nvSpPr>
        <p:spPr>
          <a:xfrm>
            <a:off x="609600" y="1600200"/>
            <a:ext cx="8382000" cy="4648200"/>
          </a:xfrm>
        </p:spPr>
        <p:txBody>
          <a:bodyPr/>
          <a:lstStyle/>
          <a:p>
            <a:r>
              <a:rPr lang="en-US" dirty="0" smtClean="0">
                <a:hlinkClick r:id="rId3"/>
              </a:rPr>
              <a:t>http</a:t>
            </a:r>
            <a:r>
              <a:rPr lang="en-US" dirty="0">
                <a:hlinkClick r:id="rId3"/>
              </a:rPr>
              <a:t>://</a:t>
            </a:r>
            <a:r>
              <a:rPr lang="en-US" dirty="0" smtClean="0">
                <a:hlinkClick r:id="rId3"/>
              </a:rPr>
              <a:t>www.ieee802.org/PNP/approved/IEEE_802_WG_PandP_v19.pdf</a:t>
            </a:r>
            <a:r>
              <a:rPr lang="en-US" dirty="0" smtClean="0"/>
              <a:t> </a:t>
            </a:r>
          </a:p>
          <a:p>
            <a:r>
              <a:rPr lang="en-GB" dirty="0"/>
              <a:t>4.2.3 Loss</a:t>
            </a:r>
          </a:p>
          <a:p>
            <a:r>
              <a:rPr lang="en-US" sz="2000" b="0" dirty="0" smtClean="0"/>
              <a:t>“Excepting </a:t>
            </a:r>
            <a:r>
              <a:rPr lang="en-US" sz="2000" b="0" dirty="0"/>
              <a:t>recirculation letter ballots </a:t>
            </a:r>
            <a:r>
              <a:rPr lang="en-US" sz="2000" dirty="0"/>
              <a:t>membership may be lost if two of the last three </a:t>
            </a:r>
            <a:r>
              <a:rPr lang="en-US" sz="2000" dirty="0" smtClean="0"/>
              <a:t>Working Group </a:t>
            </a:r>
            <a:r>
              <a:rPr lang="en-US" sz="2000" dirty="0"/>
              <a:t>letter ballots are not returned, or are returned with an abstention for other than “lack </a:t>
            </a:r>
            <a:r>
              <a:rPr lang="en-US" sz="2000" dirty="0" smtClean="0"/>
              <a:t>of technical </a:t>
            </a:r>
            <a:r>
              <a:rPr lang="en-US" sz="2000" dirty="0"/>
              <a:t>expertise</a:t>
            </a:r>
            <a:r>
              <a:rPr lang="en-US" sz="2000" b="0" dirty="0"/>
              <a:t>.” This rule may be excused by the Working Group Chair if the individual </a:t>
            </a:r>
            <a:r>
              <a:rPr lang="en-US" sz="2000" b="0" dirty="0" smtClean="0"/>
              <a:t>is otherwise </a:t>
            </a:r>
            <a:r>
              <a:rPr lang="en-US" sz="2000" b="0" dirty="0"/>
              <a:t>an active member. If membership is lost per this </a:t>
            </a:r>
            <a:r>
              <a:rPr lang="en-US" sz="2000" b="0" dirty="0" err="1"/>
              <a:t>subclause</a:t>
            </a:r>
            <a:r>
              <a:rPr lang="en-US" sz="2000" b="0" dirty="0"/>
              <a:t>, membership is </a:t>
            </a:r>
            <a:r>
              <a:rPr lang="en-US" sz="2000" b="0" dirty="0" smtClean="0"/>
              <a:t>reestablished as </a:t>
            </a:r>
            <a:r>
              <a:rPr lang="en-US" sz="2000" b="0" dirty="0"/>
              <a:t>if the person were a new candidate member, i.e., all previous participation credit </a:t>
            </a:r>
            <a:r>
              <a:rPr lang="en-US" sz="2000" b="0" dirty="0" smtClean="0"/>
              <a:t>is </a:t>
            </a:r>
            <a:r>
              <a:rPr lang="en-GB" sz="2000" b="0" dirty="0" smtClean="0"/>
              <a:t>lost.</a:t>
            </a:r>
            <a:r>
              <a:rPr lang="en-US" sz="2000" b="0" dirty="0" smtClean="0"/>
              <a:t>”</a:t>
            </a:r>
            <a:endParaRPr lang="en-US" sz="2000" dirty="0" smtClean="0"/>
          </a:p>
          <a:p>
            <a:pPr lvl="1"/>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Tree>
    <p:extLst>
      <p:ext uri="{BB962C8B-B14F-4D97-AF65-F5344CB8AC3E}">
        <p14:creationId xmlns:p14="http://schemas.microsoft.com/office/powerpoint/2010/main" val="10214897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March 2018</a:t>
            </a:r>
            <a:endParaRPr lang="en-US"/>
          </a:p>
        </p:txBody>
      </p:sp>
      <p:sp>
        <p:nvSpPr>
          <p:cNvPr id="8195" name="Footer Placeholder 4"/>
          <p:cNvSpPr>
            <a:spLocks noGrp="1"/>
          </p:cNvSpPr>
          <p:nvPr>
            <p:ph type="ftr" sz="quarter" idx="11"/>
          </p:nvPr>
        </p:nvSpPr>
        <p:spPr>
          <a:noFill/>
        </p:spPr>
        <p:txBody>
          <a:bodyPr/>
          <a:lstStyle/>
          <a:p>
            <a:r>
              <a:rPr lang="en-US" smtClean="0"/>
              <a:t>D. Stanley, HP Enterprise</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802.11 rules documents </a:t>
            </a:r>
          </a:p>
        </p:txBody>
      </p:sp>
      <p:sp>
        <p:nvSpPr>
          <p:cNvPr id="8198" name="Rectangle 3"/>
          <p:cNvSpPr>
            <a:spLocks noGrp="1" noChangeArrowheads="1"/>
          </p:cNvSpPr>
          <p:nvPr>
            <p:ph type="body" idx="1"/>
          </p:nvPr>
        </p:nvSpPr>
        <p:spPr>
          <a:xfrm>
            <a:off x="685800" y="1676400"/>
            <a:ext cx="8382000" cy="3352800"/>
          </a:xfrm>
          <a:noFill/>
        </p:spPr>
        <p:txBody>
          <a:bodyPr/>
          <a:lstStyle/>
          <a:p>
            <a:r>
              <a:rPr lang="en-US" dirty="0" smtClean="0"/>
              <a:t>IEEE 802.11 WG OM: (Approved 10 Nov 2017)</a:t>
            </a:r>
          </a:p>
          <a:p>
            <a:pPr lvl="1"/>
            <a:r>
              <a:rPr lang="en-US" altLang="en-US" sz="1800" dirty="0">
                <a:hlinkClick r:id="rId3"/>
              </a:rPr>
              <a:t>https://</a:t>
            </a:r>
            <a:r>
              <a:rPr lang="en-US" altLang="en-US" sz="1800" dirty="0" smtClean="0">
                <a:hlinkClick r:id="rId3"/>
              </a:rPr>
              <a:t>mentor.ieee.org/802.11/dcn/14/11-14-0629-21-0000-802-11-operations-manual.docx</a:t>
            </a:r>
            <a:r>
              <a:rPr lang="en-US" altLang="en-US" sz="1800" dirty="0" smtClean="0"/>
              <a:t>    </a:t>
            </a:r>
          </a:p>
          <a:p>
            <a:r>
              <a:rPr lang="en-US" dirty="0" smtClean="0"/>
              <a:t>Use of Participation slide in IEEE 802 Meetings</a:t>
            </a:r>
          </a:p>
          <a:p>
            <a:pPr lvl="1"/>
            <a:r>
              <a:rPr lang="en-US" sz="1800" u="sng" dirty="0" smtClean="0">
                <a:hlinkClick r:id="rId4"/>
              </a:rPr>
              <a:t>https://mentor.ieee.org/802-ec/dcn/16/ec-16-0180-05-00EC-ieee-802-participation-slide.pptx</a:t>
            </a:r>
            <a:endParaRPr lang="en-US" sz="1800" dirty="0" smtClean="0"/>
          </a:p>
          <a:p>
            <a:pPr marL="0" indent="0">
              <a:buNone/>
            </a:pPr>
            <a:endParaRPr lang="en-US" dirty="0" smtClean="0"/>
          </a:p>
          <a:p>
            <a:pPr lvl="1"/>
            <a:endParaRPr lang="en-US" sz="1800" dirty="0" smtClean="0"/>
          </a:p>
        </p:txBody>
      </p:sp>
    </p:spTree>
    <p:extLst>
      <p:ext uri="{BB962C8B-B14F-4D97-AF65-F5344CB8AC3E}">
        <p14:creationId xmlns:p14="http://schemas.microsoft.com/office/powerpoint/2010/main" val="20011084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March 2018 IEEE 802.11 OM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smtClean="0"/>
              <a:t>None to date</a:t>
            </a:r>
          </a:p>
          <a:p>
            <a:pPr lvl="1"/>
            <a:endParaRPr lang="en-GB" dirty="0"/>
          </a:p>
        </p:txBody>
      </p:sp>
      <p:sp>
        <p:nvSpPr>
          <p:cNvPr id="4" name="Date Placeholder 3"/>
          <p:cNvSpPr>
            <a:spLocks noGrp="1"/>
          </p:cNvSpPr>
          <p:nvPr>
            <p:ph type="dt" sz="half"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Tree>
    <p:extLst>
      <p:ext uri="{BB962C8B-B14F-4D97-AF65-F5344CB8AC3E}">
        <p14:creationId xmlns:p14="http://schemas.microsoft.com/office/powerpoint/2010/main" val="25146362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Please Return Ballots on WGLBs to avoid loss of voting rights</a:t>
            </a:r>
            <a:endParaRPr lang="en-US" dirty="0"/>
          </a:p>
        </p:txBody>
      </p:sp>
      <p:sp>
        <p:nvSpPr>
          <p:cNvPr id="3" name="Content Placeholder 2"/>
          <p:cNvSpPr>
            <a:spLocks noGrp="1"/>
          </p:cNvSpPr>
          <p:nvPr>
            <p:ph idx="1"/>
          </p:nvPr>
        </p:nvSpPr>
        <p:spPr>
          <a:xfrm>
            <a:off x="304800" y="1905000"/>
            <a:ext cx="8382000" cy="4724400"/>
          </a:xfrm>
        </p:spPr>
        <p:txBody>
          <a:bodyPr/>
          <a:lstStyle/>
          <a:p>
            <a:r>
              <a:rPr lang="en-US" dirty="0"/>
              <a:t>Document </a:t>
            </a:r>
            <a:r>
              <a:rPr lang="en-US" dirty="0" smtClean="0">
                <a:hlinkClick r:id="rId3"/>
              </a:rPr>
              <a:t>11-14-0629-21</a:t>
            </a:r>
            <a:r>
              <a:rPr lang="en-US" dirty="0" smtClean="0"/>
              <a:t> , see Section 7.1</a:t>
            </a:r>
          </a:p>
          <a:p>
            <a:pPr lvl="1"/>
            <a:r>
              <a:rPr lang="en-US" i="1" dirty="0"/>
              <a:t>The Voter responds to 2 out of 3 consecutive mandatory WG letter ballots, where a valid response is received in the initial mandatory WG letter ballot or any of its subsequent recirculation ballots. </a:t>
            </a:r>
          </a:p>
          <a:p>
            <a:pPr lvl="1"/>
            <a:r>
              <a:rPr lang="en-US" i="1" dirty="0"/>
              <a:t>NOTE – A voter’s status is evaluated at completion of a WG letter ballot series</a:t>
            </a:r>
            <a:r>
              <a:rPr lang="en-US" i="1" dirty="0" smtClean="0"/>
              <a:t>.</a:t>
            </a:r>
          </a:p>
          <a:p>
            <a:r>
              <a:rPr lang="en-US" dirty="0" smtClean="0"/>
              <a:t>The length of a WG letter ballot series is “1” if the initial WGLB fails</a:t>
            </a:r>
          </a:p>
          <a:p>
            <a:endParaRPr lang="en-US" dirty="0"/>
          </a:p>
        </p:txBody>
      </p:sp>
      <p:sp>
        <p:nvSpPr>
          <p:cNvPr id="4" name="Date Placeholder 3"/>
          <p:cNvSpPr>
            <a:spLocks noGrp="1"/>
          </p:cNvSpPr>
          <p:nvPr>
            <p:ph type="dt" sz="half"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Tree>
    <p:extLst>
      <p:ext uri="{BB962C8B-B14F-4D97-AF65-F5344CB8AC3E}">
        <p14:creationId xmlns:p14="http://schemas.microsoft.com/office/powerpoint/2010/main" val="42746316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March 2018</a:t>
            </a:r>
            <a:endParaRPr lang="en-US"/>
          </a:p>
        </p:txBody>
      </p:sp>
      <p:sp>
        <p:nvSpPr>
          <p:cNvPr id="3075" name="Footer Placeholder 4"/>
          <p:cNvSpPr>
            <a:spLocks noGrp="1"/>
          </p:cNvSpPr>
          <p:nvPr>
            <p:ph type="ftr" sz="quarter" idx="11"/>
          </p:nvPr>
        </p:nvSpPr>
        <p:spPr>
          <a:noFill/>
        </p:spPr>
        <p:txBody>
          <a:bodyPr/>
          <a:lstStyle/>
          <a:p>
            <a:r>
              <a:rPr lang="en-US" smtClean="0"/>
              <a:t>D. Stanley, HP Enterprise</a:t>
            </a:r>
            <a:endParaRPr lang="en-US"/>
          </a:p>
        </p:txBody>
      </p:sp>
      <p:sp>
        <p:nvSpPr>
          <p:cNvPr id="3077" name="Rectangle 2"/>
          <p:cNvSpPr>
            <a:spLocks noGrp="1" noChangeArrowheads="1"/>
          </p:cNvSpPr>
          <p:nvPr>
            <p:ph type="title"/>
          </p:nvPr>
        </p:nvSpPr>
        <p:spPr>
          <a:xfrm>
            <a:off x="685800" y="685800"/>
            <a:ext cx="7772400" cy="533400"/>
          </a:xfrm>
          <a:noFill/>
        </p:spPr>
        <p:txBody>
          <a:bodyPr/>
          <a:lstStyle/>
          <a:p>
            <a:r>
              <a:rPr lang="en-US" dirty="0" smtClean="0"/>
              <a:t>Abstract</a:t>
            </a:r>
          </a:p>
        </p:txBody>
      </p:sp>
      <p:sp>
        <p:nvSpPr>
          <p:cNvPr id="3078" name="Rectangle 3"/>
          <p:cNvSpPr>
            <a:spLocks noGrp="1" noChangeArrowheads="1"/>
          </p:cNvSpPr>
          <p:nvPr>
            <p:ph type="body" idx="1"/>
          </p:nvPr>
        </p:nvSpPr>
        <p:spPr>
          <a:xfrm>
            <a:off x="685800" y="1295400"/>
            <a:ext cx="7924800" cy="5029200"/>
          </a:xfrm>
          <a:noFill/>
        </p:spPr>
        <p:txBody>
          <a:bodyPr/>
          <a:lstStyle/>
          <a:p>
            <a:pPr>
              <a:buFontTx/>
              <a:buNone/>
            </a:pPr>
            <a:r>
              <a:rPr lang="en-US" dirty="0" smtClean="0"/>
              <a:t>This slide contains requested reports and status from the 802.11 2</a:t>
            </a:r>
            <a:r>
              <a:rPr lang="en-US" baseline="30000" dirty="0" smtClean="0"/>
              <a:t>nd</a:t>
            </a:r>
            <a:r>
              <a:rPr lang="en-US" dirty="0" smtClean="0"/>
              <a:t>  Vice-Chair:</a:t>
            </a:r>
          </a:p>
          <a:p>
            <a:pPr lvl="1">
              <a:buFontTx/>
              <a:buNone/>
            </a:pPr>
            <a:r>
              <a:rPr lang="en-US" dirty="0" smtClean="0"/>
              <a:t>	Patent Slides </a:t>
            </a:r>
          </a:p>
          <a:p>
            <a:pPr lvl="1">
              <a:buFontTx/>
              <a:buNone/>
            </a:pPr>
            <a:r>
              <a:rPr lang="en-US" dirty="0" smtClean="0"/>
              <a:t>	Policies and Procedures and Operations Manual for IEEE-SA, IEEE 802, and IEEE 802.11, including recent changes</a:t>
            </a:r>
          </a:p>
          <a:p>
            <a:pPr lvl="1">
              <a:buFontTx/>
              <a:buNone/>
            </a:pPr>
            <a:r>
              <a:rPr lang="en-US" dirty="0"/>
              <a:t>	</a:t>
            </a:r>
            <a:r>
              <a:rPr lang="en-US" dirty="0" smtClean="0"/>
              <a:t>Reminder on Posting Documents</a:t>
            </a:r>
          </a:p>
          <a:p>
            <a:pPr lvl="1">
              <a:buFontTx/>
              <a:buNone/>
            </a:pPr>
            <a:r>
              <a:rPr lang="en-US" dirty="0" smtClean="0"/>
              <a:t>	Joining the 802.11 email reflectors </a:t>
            </a:r>
          </a:p>
          <a:p>
            <a:pPr lvl="1">
              <a:buNone/>
            </a:pPr>
            <a:r>
              <a:rPr lang="en-US" dirty="0"/>
              <a:t>	Joining 802 All List Server</a:t>
            </a:r>
          </a:p>
          <a:p>
            <a:pPr lvl="1">
              <a:buFontTx/>
              <a:buNone/>
            </a:pPr>
            <a:r>
              <a:rPr lang="en-US" dirty="0"/>
              <a:t>	</a:t>
            </a:r>
            <a:r>
              <a:rPr lang="en-US" dirty="0" smtClean="0"/>
              <a:t>Known proposed changes to 802 P&amp;P, 802 OM, 802WG P&amp;P, Chair’s </a:t>
            </a:r>
            <a:r>
              <a:rPr lang="en-US" dirty="0" smtClean="0"/>
              <a:t>Guidelines </a:t>
            </a:r>
            <a:r>
              <a:rPr lang="en-US" b="1" dirty="0" smtClean="0"/>
              <a:t>(R1 adds info here)</a:t>
            </a:r>
            <a:endParaRPr lang="en-US" b="1" dirty="0" smtClean="0"/>
          </a:p>
          <a:p>
            <a:pPr lvl="1">
              <a:buNone/>
            </a:pPr>
            <a:r>
              <a:rPr lang="en-US" dirty="0"/>
              <a:t>	Proposed revisions to 802.11 </a:t>
            </a:r>
            <a:r>
              <a:rPr lang="en-US" dirty="0" smtClean="0"/>
              <a:t>OM</a:t>
            </a:r>
          </a:p>
          <a:p>
            <a:pPr lvl="1">
              <a:buNone/>
            </a:pPr>
            <a:endParaRPr lang="en-US" dirty="0" smtClean="0"/>
          </a:p>
          <a:p>
            <a:pPr lvl="1">
              <a:buNone/>
            </a:pPr>
            <a:endParaRPr lang="en-US" dirty="0" smtClean="0"/>
          </a:p>
          <a:p>
            <a:pPr lvl="1">
              <a:buNone/>
            </a:pPr>
            <a:r>
              <a:rPr lang="en-US" dirty="0"/>
              <a:t>	</a:t>
            </a:r>
            <a:endParaRPr lang="en-US" dirty="0" smtClean="0"/>
          </a:p>
          <a:p>
            <a:pPr lvl="1">
              <a:buFontTx/>
              <a:buNone/>
            </a:pPr>
            <a:endParaRPr lang="en-US" dirty="0" smtClean="0"/>
          </a:p>
          <a:p>
            <a:pPr>
              <a:buFontTx/>
              <a:buNone/>
            </a:pPr>
            <a:r>
              <a:rPr lang="en-US" dirty="0" smtClean="0"/>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March 2018</a:t>
            </a:r>
          </a:p>
        </p:txBody>
      </p:sp>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 Stanley, HP Enterprise</a:t>
            </a:r>
          </a:p>
        </p:txBody>
      </p:sp>
      <p:sp>
        <p:nvSpPr>
          <p:cNvPr id="25605" name="Rectangle 2"/>
          <p:cNvSpPr>
            <a:spLocks noGrp="1" noChangeArrowheads="1"/>
          </p:cNvSpPr>
          <p:nvPr>
            <p:ph type="title"/>
          </p:nvPr>
        </p:nvSpPr>
        <p:spPr>
          <a:xfrm>
            <a:off x="685800" y="685800"/>
            <a:ext cx="7772400" cy="685800"/>
          </a:xfrm>
        </p:spPr>
        <p:txBody>
          <a:bodyPr/>
          <a:lstStyle/>
          <a:p>
            <a:r>
              <a:rPr lang="en-GB" altLang="en-US" smtClean="0"/>
              <a:t>Email Reflectors</a:t>
            </a:r>
          </a:p>
        </p:txBody>
      </p:sp>
      <p:sp>
        <p:nvSpPr>
          <p:cNvPr id="25606" name="Rectangle 3"/>
          <p:cNvSpPr>
            <a:spLocks noGrp="1" noChangeArrowheads="1"/>
          </p:cNvSpPr>
          <p:nvPr>
            <p:ph type="body" idx="1"/>
          </p:nvPr>
        </p:nvSpPr>
        <p:spPr>
          <a:xfrm>
            <a:off x="609600" y="1371600"/>
            <a:ext cx="8153400" cy="5105400"/>
          </a:xfrm>
        </p:spPr>
        <p:txBody>
          <a:bodyPr/>
          <a:lstStyle/>
          <a:p>
            <a:r>
              <a:rPr lang="en-GB" altLang="en-US" dirty="0" smtClean="0"/>
              <a:t>There is an email reflector for the working group,  plus one for each task group. </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Tree>
    <p:extLst>
      <p:ext uri="{BB962C8B-B14F-4D97-AF65-F5344CB8AC3E}">
        <p14:creationId xmlns:p14="http://schemas.microsoft.com/office/powerpoint/2010/main" val="11039394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a:xfrm>
            <a:off x="685800" y="1981200"/>
            <a:ext cx="7772400" cy="4343400"/>
          </a:xfrm>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smtClean="0"/>
              <a:t>subscribe  stds-802-all</a:t>
            </a:r>
          </a:p>
          <a:p>
            <a:pPr lvl="2">
              <a:buNone/>
            </a:pPr>
            <a:r>
              <a:rPr lang="en-US" sz="2400" b="1" dirty="0" smtClean="0"/>
              <a:t>	end</a:t>
            </a:r>
            <a:endParaRPr lang="en-US" sz="2400" b="1" dirty="0"/>
          </a:p>
        </p:txBody>
      </p:sp>
      <p:sp>
        <p:nvSpPr>
          <p:cNvPr id="4" name="Date Placeholder 3"/>
          <p:cNvSpPr>
            <a:spLocks noGrp="1"/>
          </p:cNvSpPr>
          <p:nvPr>
            <p:ph type="dt" sz="half"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 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or Dorothy know.</a:t>
            </a:r>
          </a:p>
          <a:p>
            <a:pPr lvl="1"/>
            <a:r>
              <a:rPr lang="en-US" sz="2800" dirty="0" smtClean="0"/>
              <a:t>Secretaries should put “Minutes” in the lower left corner for “minutes” of meetings.</a:t>
            </a:r>
          </a:p>
        </p:txBody>
      </p:sp>
      <p:sp>
        <p:nvSpPr>
          <p:cNvPr id="4" name="Date Placeholder 3"/>
          <p:cNvSpPr>
            <a:spLocks noGrp="1"/>
          </p:cNvSpPr>
          <p:nvPr>
            <p:ph type="dt" sz="half"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 </a:t>
            </a:r>
            <a:br>
              <a:rPr lang="en-US" sz="3200" dirty="0" smtClean="0"/>
            </a:br>
            <a:r>
              <a:rPr lang="en-US" sz="3200" dirty="0" smtClean="0"/>
              <a:t>802.11 Mid-Week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Friday – </a:t>
            </a:r>
            <a:br>
              <a:rPr lang="en-US" sz="3200" dirty="0" smtClean="0"/>
            </a:br>
            <a:r>
              <a:rPr lang="en-US" sz="3200" dirty="0" smtClean="0"/>
              <a:t>802.11 Closing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- 1</a:t>
            </a:r>
            <a:endParaRPr lang="en-US" dirty="0"/>
          </a:p>
        </p:txBody>
      </p:sp>
      <p:sp>
        <p:nvSpPr>
          <p:cNvPr id="3" name="Content Placeholder 2"/>
          <p:cNvSpPr>
            <a:spLocks noGrp="1"/>
          </p:cNvSpPr>
          <p:nvPr>
            <p:ph idx="1"/>
          </p:nvPr>
        </p:nvSpPr>
        <p:spPr/>
        <p:txBody>
          <a:bodyPr/>
          <a:lstStyle/>
          <a:p>
            <a:r>
              <a:rPr lang="en-US" dirty="0" smtClean="0"/>
              <a:t>IEEE 802 </a:t>
            </a:r>
            <a:r>
              <a:rPr lang="en-US" dirty="0"/>
              <a:t>Participation slide </a:t>
            </a:r>
            <a:r>
              <a:rPr lang="en-US" dirty="0" smtClean="0">
                <a:hlinkClick r:id="rId3"/>
              </a:rPr>
              <a:t>https://mentor.ieee.org/802-ec/dcn/16/ec-16-0180-05-00EC-ieee-802-participation-slide.pptx</a:t>
            </a:r>
            <a:r>
              <a:rPr lang="en-US" dirty="0" smtClean="0"/>
              <a:t> </a:t>
            </a:r>
          </a:p>
        </p:txBody>
      </p:sp>
      <p:sp>
        <p:nvSpPr>
          <p:cNvPr id="4" name="Date Placeholder 3"/>
          <p:cNvSpPr>
            <a:spLocks noGrp="1"/>
          </p:cNvSpPr>
          <p:nvPr>
            <p:ph type="dt" sz="half"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Tree>
    <p:extLst>
      <p:ext uri="{BB962C8B-B14F-4D97-AF65-F5344CB8AC3E}">
        <p14:creationId xmlns:p14="http://schemas.microsoft.com/office/powerpoint/2010/main" val="21141476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- 2</a:t>
            </a:r>
            <a:endParaRPr lang="en-US" dirty="0"/>
          </a:p>
        </p:txBody>
      </p:sp>
      <p:sp>
        <p:nvSpPr>
          <p:cNvPr id="3" name="Content Placeholder 2"/>
          <p:cNvSpPr>
            <a:spLocks noGrp="1"/>
          </p:cNvSpPr>
          <p:nvPr>
            <p:ph idx="1"/>
          </p:nvPr>
        </p:nvSpPr>
        <p:spPr/>
        <p:txBody>
          <a:bodyPr/>
          <a:lstStyle/>
          <a:p>
            <a:r>
              <a:rPr lang="en-GB" dirty="0"/>
              <a:t>Motion Preparation:</a:t>
            </a:r>
          </a:p>
          <a:p>
            <a:pPr lvl="1"/>
            <a:r>
              <a:rPr lang="en-GB" dirty="0"/>
              <a:t>802.11 Motion templates: </a:t>
            </a:r>
            <a:r>
              <a:rPr lang="en-GB" u="sng" dirty="0">
                <a:hlinkClick r:id="rId3"/>
              </a:rPr>
              <a:t>https://mentor.ieee.org/802.11/dcn/08/11-08-0762-12-0000-motion-templates.doc</a:t>
            </a:r>
            <a:r>
              <a:rPr lang="en-GB" dirty="0"/>
              <a:t> </a:t>
            </a:r>
          </a:p>
          <a:p>
            <a:pPr lvl="1"/>
            <a:r>
              <a:rPr lang="en-GB" dirty="0"/>
              <a:t>EC Motion </a:t>
            </a:r>
            <a:r>
              <a:rPr lang="en-GB" dirty="0" smtClean="0"/>
              <a:t>templates: </a:t>
            </a:r>
            <a:r>
              <a:rPr lang="en-GB" u="sng" dirty="0">
                <a:hlinkClick r:id="rId4"/>
              </a:rPr>
              <a:t>https://mentor.ieee.org/802-ec/dcn/16/ec-16-0170-03-00EC-802-ec-motion-template.pptx</a:t>
            </a:r>
            <a:r>
              <a:rPr lang="en-GB" dirty="0"/>
              <a:t> </a:t>
            </a:r>
          </a:p>
          <a:p>
            <a:r>
              <a:rPr lang="en-GB" dirty="0" smtClean="0"/>
              <a:t>Comment </a:t>
            </a:r>
            <a:r>
              <a:rPr lang="en-GB" dirty="0"/>
              <a:t>Resolution guidance:</a:t>
            </a:r>
          </a:p>
          <a:p>
            <a:pPr lvl="1"/>
            <a:r>
              <a:rPr lang="en-GB" dirty="0"/>
              <a:t>SASB </a:t>
            </a:r>
            <a:r>
              <a:rPr lang="en-GB" dirty="0" err="1"/>
              <a:t>Revcom</a:t>
            </a:r>
            <a:r>
              <a:rPr lang="en-GB" dirty="0"/>
              <a:t> Comment resolution guidelines:  </a:t>
            </a:r>
            <a:r>
              <a:rPr lang="en-GB" u="sng" dirty="0">
                <a:hlinkClick r:id="rId5"/>
              </a:rPr>
              <a:t>http://standards.ieee.org/about/sasb/revcom/guidelines.pdf</a:t>
            </a:r>
            <a:r>
              <a:rPr lang="en-GB" dirty="0"/>
              <a:t> </a:t>
            </a:r>
          </a:p>
          <a:p>
            <a:pPr lvl="1"/>
            <a:r>
              <a:rPr lang="en-GB" dirty="0"/>
              <a:t>802.11 WG comment resolution tutorial: </a:t>
            </a:r>
            <a:r>
              <a:rPr lang="en-GB" u="sng" dirty="0">
                <a:hlinkClick r:id="rId6"/>
              </a:rPr>
              <a:t>https://mentor.ieee.org/802.11/dcn/13/11-13-0230-02-0000-comment-resolution-tutorial.ppt</a:t>
            </a:r>
            <a:endParaRPr lang="en-GB" dirty="0"/>
          </a:p>
        </p:txBody>
      </p:sp>
      <p:sp>
        <p:nvSpPr>
          <p:cNvPr id="4" name="Date Placeholder 3"/>
          <p:cNvSpPr>
            <a:spLocks noGrp="1"/>
          </p:cNvSpPr>
          <p:nvPr>
            <p:ph type="dt" sz="half"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Tree>
    <p:extLst>
      <p:ext uri="{BB962C8B-B14F-4D97-AF65-F5344CB8AC3E}">
        <p14:creationId xmlns:p14="http://schemas.microsoft.com/office/powerpoint/2010/main" val="8658236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Monday– </a:t>
            </a:r>
            <a:br>
              <a:rPr lang="en-US" sz="3200" dirty="0" smtClean="0"/>
            </a:br>
            <a:r>
              <a:rPr lang="en-US" sz="3200" dirty="0" smtClean="0"/>
              <a:t>802.11 Opening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Second Vice Chair Report</a:t>
            </a:r>
            <a:endParaRPr lang="en-US" dirty="0"/>
          </a:p>
        </p:txBody>
      </p:sp>
      <p:sp>
        <p:nvSpPr>
          <p:cNvPr id="4" name="Date Placeholder 3"/>
          <p:cNvSpPr>
            <a:spLocks noGrp="1"/>
          </p:cNvSpPr>
          <p:nvPr>
            <p:ph type="dt" sz="half" idx="10"/>
          </p:nvPr>
        </p:nvSpPr>
        <p:spPr>
          <a:xfrm>
            <a:off x="696913" y="332601"/>
            <a:ext cx="1741487" cy="276999"/>
          </a:xfrm>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990600"/>
            <a:ext cx="8763000" cy="5562600"/>
          </a:xfrm>
        </p:spPr>
        <p:txBody>
          <a:bodyPr lIns="90487" tIns="44450" rIns="90487" bIns="44450"/>
          <a:lstStyle/>
          <a:p>
            <a:pPr>
              <a:lnSpc>
                <a:spcPct val="80000"/>
              </a:lnSpc>
              <a:spcAft>
                <a:spcPct val="30000"/>
              </a:spcAft>
              <a:buFont typeface="Monotype Sorts"/>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457200"/>
            <a:ext cx="7772400" cy="6096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0"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D. Stanley, HP Enterprise</a:t>
            </a:r>
            <a:endParaRPr lang="en-US"/>
          </a:p>
        </p:txBody>
      </p:sp>
    </p:spTree>
    <p:extLst>
      <p:ext uri="{BB962C8B-B14F-4D97-AF65-F5344CB8AC3E}">
        <p14:creationId xmlns:p14="http://schemas.microsoft.com/office/powerpoint/2010/main" val="10403041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221943" y="876300"/>
            <a:ext cx="8839200" cy="685800"/>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type="body" idx="1"/>
          </p:nvPr>
        </p:nvSpPr>
        <p:spPr>
          <a:xfrm>
            <a:off x="-76200" y="1981200"/>
            <a:ext cx="9144001" cy="40386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57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D. Stanley, HP Enterprise</a:t>
            </a:r>
            <a:endParaRPr lang="en-US"/>
          </a:p>
        </p:txBody>
      </p:sp>
    </p:spTree>
    <p:extLst>
      <p:ext uri="{BB962C8B-B14F-4D97-AF65-F5344CB8AC3E}">
        <p14:creationId xmlns:p14="http://schemas.microsoft.com/office/powerpoint/2010/main" val="31979601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26742" y="609600"/>
            <a:ext cx="7772400" cy="990600"/>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Ways to inform IEEE</a:t>
            </a:r>
            <a:endParaRPr lang="en-US" altLang="en-US" sz="3200" u="sng" dirty="0" smtClean="0"/>
          </a:p>
        </p:txBody>
      </p:sp>
      <p:sp>
        <p:nvSpPr>
          <p:cNvPr id="9219" name="Rectangle 3"/>
          <p:cNvSpPr>
            <a:spLocks noGrp="1" noChangeArrowheads="1"/>
          </p:cNvSpPr>
          <p:nvPr>
            <p:ph type="body" idx="1"/>
          </p:nvPr>
        </p:nvSpPr>
        <p:spPr>
          <a:xfrm>
            <a:off x="304800" y="1905000"/>
            <a:ext cx="8610600" cy="3886200"/>
          </a:xfrm>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50492"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D. Stanley, HP Enterprise</a:t>
            </a:r>
            <a:endParaRPr lang="en-US"/>
          </a:p>
        </p:txBody>
      </p:sp>
    </p:spTree>
    <p:extLst>
      <p:ext uri="{BB962C8B-B14F-4D97-AF65-F5344CB8AC3E}">
        <p14:creationId xmlns:p14="http://schemas.microsoft.com/office/powerpoint/2010/main" val="4305435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381000"/>
            <a:ext cx="8686800" cy="1143000"/>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type="body" idx="1"/>
          </p:nvPr>
        </p:nvSpPr>
        <p:spPr>
          <a:xfrm>
            <a:off x="685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76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D. Stanley, HP Enterprise</a:t>
            </a:r>
            <a:endParaRPr lang="en-US"/>
          </a:p>
        </p:txBody>
      </p:sp>
    </p:spTree>
    <p:extLst>
      <p:ext uri="{BB962C8B-B14F-4D97-AF65-F5344CB8AC3E}">
        <p14:creationId xmlns:p14="http://schemas.microsoft.com/office/powerpoint/2010/main" val="32160030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685800"/>
            <a:ext cx="8458200" cy="609600"/>
          </a:xfrm>
        </p:spPr>
        <p:txBody>
          <a:bodyPr/>
          <a:lstStyle/>
          <a:p>
            <a:r>
              <a:rPr lang="en-GB" altLang="en-US" sz="3200" u="sng" smtClean="0">
                <a:solidFill>
                  <a:schemeClr val="tx1"/>
                </a:solidFill>
                <a:latin typeface="Calibri" panose="020F0502020204030204" pitchFamily="34" charset="0"/>
                <a:cs typeface="Calibri" panose="020F0502020204030204" pitchFamily="34" charset="0"/>
              </a:rPr>
              <a:t>Patent-related information</a:t>
            </a:r>
            <a:endParaRPr lang="en-US" altLang="en-US" sz="3200" u="sng" smtClean="0"/>
          </a:p>
        </p:txBody>
      </p:sp>
      <p:sp>
        <p:nvSpPr>
          <p:cNvPr id="11267"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304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D. Stanley, HP Enterprise</a:t>
            </a:r>
            <a:endParaRPr lang="en-US"/>
          </a:p>
        </p:txBody>
      </p:sp>
    </p:spTree>
    <p:extLst>
      <p:ext uri="{BB962C8B-B14F-4D97-AF65-F5344CB8AC3E}">
        <p14:creationId xmlns:p14="http://schemas.microsoft.com/office/powerpoint/2010/main" val="1622034976"/>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9</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685800" y="439737"/>
            <a:ext cx="8001000" cy="1160463"/>
          </a:xfrm>
          <a:ln/>
        </p:spPr>
        <p:txBody>
          <a:bodyPr lIns="90000" tIns="46800" rIns="90000" bIns="46800"/>
          <a:lstStyle/>
          <a:p>
            <a:pPr algn="ct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sz="3200" b="1" dirty="0">
                <a:solidFill>
                  <a:srgbClr val="000000"/>
                </a:solidFill>
              </a:rPr>
              <a:t>Participation in IEEE 802 Meetings</a:t>
            </a:r>
          </a:p>
        </p:txBody>
      </p:sp>
      <p:sp>
        <p:nvSpPr>
          <p:cNvPr id="4101" name="Text Box 5"/>
          <p:cNvSpPr txBox="1">
            <a:spLocks noChangeArrowheads="1"/>
          </p:cNvSpPr>
          <p:nvPr/>
        </p:nvSpPr>
        <p:spPr bwMode="auto">
          <a:xfrm>
            <a:off x="685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r>
              <a:rPr lang="en-GB" altLang="en-US" sz="1600" b="1" dirty="0" smtClean="0">
                <a:ea typeface="MS Gothic" panose="020B0609070205080204" pitchFamily="49" charset="-128"/>
              </a:rPr>
              <a:t>.</a:t>
            </a:r>
            <a:br>
              <a:rPr lang="en-GB" altLang="en-US" sz="1600" b="1" dirty="0" smtClean="0">
                <a:ea typeface="MS Gothic" panose="020B0609070205080204" pitchFamily="49" charset="-128"/>
              </a:rPr>
            </a:br>
            <a:r>
              <a:rPr lang="en-GB" altLang="en-US" sz="1600" b="1" dirty="0" smtClean="0">
                <a:ea typeface="MS Gothic" panose="020B0609070205080204" pitchFamily="49" charset="-128"/>
              </a:rPr>
              <a:t/>
            </a:r>
            <a:br>
              <a:rPr lang="en-GB" altLang="en-US" sz="1600" b="1" dirty="0" smtClean="0">
                <a:ea typeface="MS Gothic" panose="020B0609070205080204" pitchFamily="49" charset="-128"/>
              </a:rPr>
            </a:br>
            <a:r>
              <a:rPr lang="en-GB" altLang="en-US" dirty="0" smtClean="0">
                <a:ea typeface="MS Gothic" panose="020B0609070205080204" pitchFamily="49" charset="-128"/>
              </a:rPr>
              <a:t>(</a:t>
            </a:r>
            <a:r>
              <a:rPr lang="en-GB" altLang="en-US" dirty="0">
                <a:ea typeface="MS Gothic" panose="020B0609070205080204" pitchFamily="49" charset="-128"/>
              </a:rPr>
              <a:t>Latest revision of IEEE 802 LMSC Working Group Policies and Procedures: http://www.ieee802.org/devdocs.shtml</a:t>
            </a:r>
            <a:r>
              <a:rPr lang="en-GB" altLang="en-US" dirty="0" smtClean="0">
                <a:ea typeface="MS Gothic" panose="020B0609070205080204" pitchFamily="49" charset="-128"/>
              </a:rPr>
              <a:t>)</a:t>
            </a:r>
            <a:br>
              <a:rPr lang="en-GB" altLang="en-US" dirty="0" smtClean="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D. Stanley, HP Enterprise</a:t>
            </a:r>
            <a:endParaRPr lang="en-US"/>
          </a:p>
        </p:txBody>
      </p:sp>
    </p:spTree>
    <p:extLst>
      <p:ext uri="{BB962C8B-B14F-4D97-AF65-F5344CB8AC3E}">
        <p14:creationId xmlns:p14="http://schemas.microsoft.com/office/powerpoint/2010/main" val="404735585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43895</TotalTime>
  <Words>2034</Words>
  <Application>Microsoft Office PowerPoint</Application>
  <PresentationFormat>On-screen Show (4:3)</PresentationFormat>
  <Paragraphs>331</Paragraphs>
  <Slides>26</Slides>
  <Notes>23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5" baseType="lpstr">
      <vt:lpstr>MS Gothic</vt:lpstr>
      <vt:lpstr>Arial</vt:lpstr>
      <vt:lpstr>Calibri</vt:lpstr>
      <vt:lpstr>DejaVu Sans</vt:lpstr>
      <vt:lpstr>Helvetica</vt:lpstr>
      <vt:lpstr>Monotype Sorts</vt:lpstr>
      <vt:lpstr>Times New Roman</vt:lpstr>
      <vt:lpstr>802-11-Submission</vt:lpstr>
      <vt:lpstr>Document</vt:lpstr>
      <vt:lpstr>2nd  Vice Chair Report March 2018</vt:lpstr>
      <vt:lpstr>Abstract</vt:lpstr>
      <vt:lpstr>Monday–  802.11 Opening Plenary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PowerPoint Presentation</vt:lpstr>
      <vt:lpstr>IEEE-SA policy documents</vt:lpstr>
      <vt:lpstr>Current IEEE-SA Rule documents</vt:lpstr>
      <vt:lpstr>Current IEEE 802 rules documents </vt:lpstr>
      <vt:lpstr>March 2018 proposed 802 Rules Changes - 1 </vt:lpstr>
      <vt:lpstr>March 2018 proposed 802 Rules Changes -2 </vt:lpstr>
      <vt:lpstr>Valid Abstain responses, see 802 WG P&amp;P</vt:lpstr>
      <vt:lpstr>Current IEEE 802.11 rules documents </vt:lpstr>
      <vt:lpstr>March 2018 IEEE 802.11 OM changes</vt:lpstr>
      <vt:lpstr>Please Return Ballots on WGLBs to avoid loss of voting rights</vt:lpstr>
      <vt:lpstr>Email Reflectors</vt:lpstr>
      <vt:lpstr>IEEE 802-ALL EMAIL List Server</vt:lpstr>
      <vt:lpstr>Reminder for Posting Documents</vt:lpstr>
      <vt:lpstr>Wednesday –  802.11 Mid-Week Plenary</vt:lpstr>
      <vt:lpstr>Friday –  802.11 Closing Plenary</vt:lpstr>
      <vt:lpstr>References - 1</vt:lpstr>
      <vt:lpstr>References - 2</vt:lpstr>
    </vt:vector>
  </TitlesOfParts>
  <Company>HP Enterprise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dc:title>
  <dc:subject>11-18/0302r0</dc:subject>
  <dc:creator>dstanley@arubanetworks.com;dorothy.stanley@hpe.com</dc:creator>
  <cp:keywords>March 2018</cp:keywords>
  <dc:description>Dorothy Stanley (Hewlett Packard Enterprise))</dc:description>
  <cp:lastModifiedBy>Stanley, Dorothy</cp:lastModifiedBy>
  <cp:revision>360</cp:revision>
  <cp:lastPrinted>2014-04-08T14:44:21Z</cp:lastPrinted>
  <dcterms:created xsi:type="dcterms:W3CDTF">2012-03-12T21:29:33Z</dcterms:created>
  <dcterms:modified xsi:type="dcterms:W3CDTF">2018-03-05T15:27:06Z</dcterms:modified>
</cp:coreProperties>
</file>