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75" r:id="rId4"/>
    <p:sldId id="296" r:id="rId5"/>
    <p:sldId id="311" r:id="rId6"/>
    <p:sldId id="313" r:id="rId7"/>
    <p:sldId id="316" r:id="rId8"/>
    <p:sldId id="315" r:id="rId9"/>
    <p:sldId id="269" r:id="rId10"/>
    <p:sldId id="277" r:id="rId11"/>
    <p:sldId id="314" r:id="rId12"/>
    <p:sldId id="317" r:id="rId13"/>
    <p:sldId id="312" r:id="rId14"/>
    <p:sldId id="308" r:id="rId15"/>
    <p:sldId id="304" r:id="rId16"/>
    <p:sldId id="303" r:id="rId17"/>
    <p:sldId id="291" r:id="rId1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56"/>
            <p14:sldId id="257"/>
            <p14:sldId id="275"/>
            <p14:sldId id="296"/>
            <p14:sldId id="311"/>
            <p14:sldId id="313"/>
            <p14:sldId id="316"/>
            <p14:sldId id="315"/>
            <p14:sldId id="269"/>
            <p14:sldId id="277"/>
            <p14:sldId id="314"/>
            <p14:sldId id="317"/>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62" d="100"/>
          <a:sy n="62" d="100"/>
        </p:scale>
        <p:origin x="426" y="60"/>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802.11-18/0295r0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March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802.11-18/0295r0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March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802.11-18/0295r0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March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946391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17</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802.11-18/0295r0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March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802.11-18/0295r0</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2323394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March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March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11-18/0295r0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March 2018 - Rosemont</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2018-03-04</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March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22"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10</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638835"/>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2000" dirty="0"/>
              <a:t>2017</a:t>
            </a:r>
          </a:p>
          <a:p>
            <a:pPr marL="454025" lvl="1" indent="-112713" defTabSz="914400" eaLnBrk="1" hangingPunct="1">
              <a:lnSpc>
                <a:spcPct val="90000"/>
              </a:lnSpc>
              <a:tabLst>
                <a:tab pos="7372350" algn="r"/>
              </a:tabLst>
            </a:pPr>
            <a:r>
              <a:rPr lang="en-US" sz="1200" dirty="0"/>
              <a:t>317 – Atlanta (</a:t>
            </a:r>
            <a:r>
              <a:rPr 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200" dirty="0">
                <a:solidFill>
                  <a:schemeClr val="tx1"/>
                </a:solidFill>
              </a:rPr>
              <a:t>- </a:t>
            </a:r>
            <a:r>
              <a:rPr lang="en-US" sz="12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200" dirty="0">
                <a:solidFill>
                  <a:schemeClr val="tx1"/>
                </a:solidFill>
              </a:rPr>
              <a:t>)</a:t>
            </a:r>
            <a:r>
              <a:rPr lang="en-US" sz="12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latin typeface="Tahoma" panose="020B0604030504040204" pitchFamily="34" charset="0"/>
              </a:rPr>
              <a:t>26,050.00, $5,322)</a:t>
            </a:r>
          </a:p>
          <a:p>
            <a:pPr marL="454025" lvl="1" indent="-112713" defTabSz="914400" eaLnBrk="1" hangingPunct="1">
              <a:lnSpc>
                <a:spcPct val="90000"/>
              </a:lnSpc>
              <a:tabLst>
                <a:tab pos="7372350" algn="r"/>
              </a:tabLst>
            </a:pPr>
            <a:r>
              <a:rPr lang="en-US" sz="1400" i="1" dirty="0">
                <a:solidFill>
                  <a:schemeClr val="tx1"/>
                </a:solidFill>
              </a:rPr>
              <a:t>267 - Waikoloa (</a:t>
            </a:r>
            <a:r>
              <a:rPr lang="en-US" sz="1400" b="1" i="1" dirty="0">
                <a:solidFill>
                  <a:srgbClr val="C00000"/>
                </a:solidFill>
              </a:rPr>
              <a:t>$17,750 </a:t>
            </a:r>
            <a:r>
              <a:rPr lang="en-US" sz="1400" i="1" dirty="0">
                <a:solidFill>
                  <a:srgbClr val="FF0000"/>
                </a:solidFill>
              </a:rPr>
              <a:t>, </a:t>
            </a:r>
            <a:r>
              <a:rPr lang="en-US" sz="1400" b="1" dirty="0">
                <a:solidFill>
                  <a:srgbClr val="C00000"/>
                </a:solidFill>
              </a:rPr>
              <a:t>$20,404.21</a:t>
            </a:r>
            <a:r>
              <a:rPr lang="en-US" sz="1400" i="1"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312 – Irvine (</a:t>
            </a:r>
            <a:r>
              <a:rPr lang="en-US" b="1" i="1" dirty="0">
                <a:solidFill>
                  <a:srgbClr val="C00000"/>
                </a:solidFill>
              </a:rPr>
              <a:t>$12,380, $</a:t>
            </a:r>
            <a:r>
              <a:rPr lang="en-US" b="1" dirty="0">
                <a:solidFill>
                  <a:srgbClr val="C00000"/>
                </a:solidFill>
              </a:rPr>
              <a:t>10,410.36</a:t>
            </a:r>
            <a:r>
              <a:rPr lang="en-US" i="1" dirty="0">
                <a:solidFill>
                  <a:schemeClr val="tx1"/>
                </a:solidFill>
              </a:rPr>
              <a:t>)</a:t>
            </a:r>
            <a:endParaRPr lang="en-US" dirty="0">
              <a:solidFill>
                <a:srgbClr val="C00000"/>
              </a:solidFill>
            </a:endParaRPr>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10</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March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11</a:t>
            </a:fld>
            <a:endParaRPr lang="en-GB"/>
          </a:p>
        </p:txBody>
      </p:sp>
      <p:graphicFrame>
        <p:nvGraphicFramePr>
          <p:cNvPr id="6" name="Table 5">
            <a:extLst>
              <a:ext uri="{FF2B5EF4-FFF2-40B4-BE49-F238E27FC236}">
                <a16:creationId xmlns:a16="http://schemas.microsoft.com/office/drawing/2014/main" id="{8D99B2B5-D427-4D21-935D-53B4ED452B75}"/>
              </a:ext>
            </a:extLst>
          </p:cNvPr>
          <p:cNvGraphicFramePr>
            <a:graphicFrameLocks noGrp="1"/>
          </p:cNvGraphicFramePr>
          <p:nvPr>
            <p:extLst>
              <p:ext uri="{D42A27DB-BD31-4B8C-83A1-F6EECF244321}">
                <p14:modId xmlns:p14="http://schemas.microsoft.com/office/powerpoint/2010/main" val="3712889022"/>
              </p:ext>
            </p:extLst>
          </p:nvPr>
        </p:nvGraphicFramePr>
        <p:xfrm>
          <a:off x="929218" y="619124"/>
          <a:ext cx="10043582" cy="5705478"/>
        </p:xfrm>
        <a:graphic>
          <a:graphicData uri="http://schemas.openxmlformats.org/drawingml/2006/table">
            <a:tbl>
              <a:tblPr/>
              <a:tblGrid>
                <a:gridCol w="8060052">
                  <a:extLst>
                    <a:ext uri="{9D8B030D-6E8A-4147-A177-3AD203B41FA5}">
                      <a16:colId xmlns:a16="http://schemas.microsoft.com/office/drawing/2014/main" val="1610494457"/>
                    </a:ext>
                  </a:extLst>
                </a:gridCol>
                <a:gridCol w="1983530">
                  <a:extLst>
                    <a:ext uri="{9D8B030D-6E8A-4147-A177-3AD203B41FA5}">
                      <a16:colId xmlns:a16="http://schemas.microsoft.com/office/drawing/2014/main" val="1430591466"/>
                    </a:ext>
                  </a:extLst>
                </a:gridCol>
              </a:tblGrid>
              <a:tr h="604966">
                <a:tc gridSpan="2">
                  <a:txBody>
                    <a:bodyPr/>
                    <a:lstStyle/>
                    <a:p>
                      <a:pPr algn="ctr" fontAlgn="b"/>
                      <a:r>
                        <a:rPr lang="en-US" sz="2000" b="1" i="0" u="none" strike="noStrike">
                          <a:effectLst/>
                          <a:latin typeface="Arial" panose="020B0604020202020204" pitchFamily="34" charset="0"/>
                        </a:rPr>
                        <a:t>Reconciliation Summary -  74331 802.11/.15 CB Acct No. 556802</a:t>
                      </a:r>
                    </a:p>
                  </a:txBody>
                  <a:tcPr marL="8429" marR="8429" marT="842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839639935"/>
                  </a:ext>
                </a:extLst>
              </a:tr>
              <a:tr h="318782">
                <a:tc gridSpan="2">
                  <a:txBody>
                    <a:bodyPr/>
                    <a:lstStyle/>
                    <a:p>
                      <a:pPr algn="ctr" fontAlgn="b"/>
                      <a:r>
                        <a:rPr lang="en-US" sz="2000" b="1" i="0" u="none" strike="noStrike">
                          <a:effectLst/>
                          <a:latin typeface="Arial" panose="020B0604020202020204" pitchFamily="34" charset="0"/>
                        </a:rPr>
                        <a:t>As of 1/31/2018</a:t>
                      </a:r>
                    </a:p>
                  </a:txBody>
                  <a:tcPr marL="8429" marR="8429" marT="8429"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352568917"/>
                  </a:ext>
                </a:extLst>
              </a:tr>
              <a:tr h="318782">
                <a:tc>
                  <a:txBody>
                    <a:bodyPr/>
                    <a:lstStyle/>
                    <a:p>
                      <a:pPr algn="l" fontAlgn="b"/>
                      <a:endParaRPr lang="en-US" sz="2000" b="1" i="0" u="none" strike="noStrike" dirty="0">
                        <a:effectLst/>
                        <a:latin typeface="Arial" panose="020B0604020202020204" pitchFamily="34" charset="0"/>
                      </a:endParaRPr>
                    </a:p>
                  </a:txBody>
                  <a:tcPr marL="8429" marR="8429" marT="8429"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8429" marR="8429" marT="8429" marB="0" anchor="b">
                    <a:lnL>
                      <a:noFill/>
                    </a:lnL>
                    <a:lnR>
                      <a:noFill/>
                    </a:lnR>
                    <a:lnT>
                      <a:noFill/>
                    </a:lnT>
                    <a:lnB>
                      <a:noFill/>
                    </a:lnB>
                    <a:solidFill>
                      <a:srgbClr val="D0D0D0"/>
                    </a:solidFill>
                  </a:tcPr>
                </a:tc>
                <a:extLst>
                  <a:ext uri="{0D108BD9-81ED-4DB2-BD59-A6C34878D82A}">
                    <a16:rowId xmlns:a16="http://schemas.microsoft.com/office/drawing/2014/main" val="4040384224"/>
                  </a:ext>
                </a:extLst>
              </a:tr>
              <a:tr h="318782">
                <a:tc>
                  <a:txBody>
                    <a:bodyPr/>
                    <a:lstStyle/>
                    <a:p>
                      <a:pPr algn="l" fontAlgn="ctr"/>
                      <a:r>
                        <a:rPr lang="en-US" sz="2000" b="1" i="0" u="none" strike="noStrike">
                          <a:solidFill>
                            <a:srgbClr val="000000"/>
                          </a:solidFill>
                          <a:effectLst/>
                          <a:latin typeface="Arial" panose="020B0604020202020204" pitchFamily="34" charset="0"/>
                        </a:rPr>
                        <a:t>Reconciled</a:t>
                      </a:r>
                    </a:p>
                  </a:txBody>
                  <a:tcPr marL="8429" marR="8429" marT="8429"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8429" marR="8429" marT="8429" marB="0" anchor="ctr">
                    <a:lnL>
                      <a:noFill/>
                    </a:lnL>
                    <a:lnR>
                      <a:noFill/>
                    </a:lnR>
                    <a:lnT>
                      <a:noFill/>
                    </a:lnT>
                    <a:lnB>
                      <a:noFill/>
                    </a:lnB>
                  </a:tcPr>
                </a:tc>
                <a:extLst>
                  <a:ext uri="{0D108BD9-81ED-4DB2-BD59-A6C34878D82A}">
                    <a16:rowId xmlns:a16="http://schemas.microsoft.com/office/drawing/2014/main" val="2875965856"/>
                  </a:ext>
                </a:extLst>
              </a:tr>
              <a:tr h="318782">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75858" marR="8429" marT="8429"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$34,468.06 </a:t>
                      </a:r>
                    </a:p>
                  </a:txBody>
                  <a:tcPr marL="8429" marR="8429" marT="8429" marB="0" anchor="ctr">
                    <a:lnL>
                      <a:noFill/>
                    </a:lnL>
                    <a:lnR>
                      <a:noFill/>
                    </a:lnR>
                    <a:lnT>
                      <a:noFill/>
                    </a:lnT>
                    <a:lnB>
                      <a:noFill/>
                    </a:lnB>
                  </a:tcPr>
                </a:tc>
                <a:extLst>
                  <a:ext uri="{0D108BD9-81ED-4DB2-BD59-A6C34878D82A}">
                    <a16:rowId xmlns:a16="http://schemas.microsoft.com/office/drawing/2014/main" val="971167894"/>
                  </a:ext>
                </a:extLst>
              </a:tr>
              <a:tr h="318782">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75858" marR="8429" marT="8429"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$(1,765.38)</a:t>
                      </a:r>
                    </a:p>
                  </a:txBody>
                  <a:tcPr marL="8429" marR="8429" marT="8429"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068010665"/>
                  </a:ext>
                </a:extLst>
              </a:tr>
              <a:tr h="318782">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$32,702.68 </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1605379034"/>
                  </a:ext>
                </a:extLst>
              </a:tr>
              <a:tr h="318782">
                <a:tc>
                  <a:txBody>
                    <a:bodyPr/>
                    <a:lstStyle/>
                    <a:p>
                      <a:pPr algn="l" fontAlgn="ctr"/>
                      <a:r>
                        <a:rPr lang="en-US" sz="2000" b="1" i="0" u="none" strike="noStrike">
                          <a:solidFill>
                            <a:srgbClr val="000000"/>
                          </a:solidFill>
                          <a:effectLst/>
                          <a:latin typeface="Arial" panose="020B0604020202020204" pitchFamily="34" charset="0"/>
                        </a:rPr>
                        <a:t>Last Reconciled Statement Balance - 12/31/2017</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$706,628.20 </a:t>
                      </a:r>
                    </a:p>
                  </a:txBody>
                  <a:tcPr marL="8429" marR="8429" marT="8429" marB="0" anchor="ctr">
                    <a:lnL>
                      <a:noFill/>
                    </a:lnL>
                    <a:lnR>
                      <a:noFill/>
                    </a:lnR>
                    <a:lnT>
                      <a:noFill/>
                    </a:lnT>
                    <a:lnB>
                      <a:noFill/>
                    </a:lnB>
                  </a:tcPr>
                </a:tc>
                <a:extLst>
                  <a:ext uri="{0D108BD9-81ED-4DB2-BD59-A6C34878D82A}">
                    <a16:rowId xmlns:a16="http://schemas.microsoft.com/office/drawing/2014/main" val="3971813644"/>
                  </a:ext>
                </a:extLst>
              </a:tr>
              <a:tr h="318782">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$739,330.88 </a:t>
                      </a:r>
                    </a:p>
                  </a:txBody>
                  <a:tcPr marL="8429" marR="8429" marT="8429" marB="0" anchor="ctr">
                    <a:lnL>
                      <a:noFill/>
                    </a:lnL>
                    <a:lnR>
                      <a:noFill/>
                    </a:lnR>
                    <a:lnT>
                      <a:noFill/>
                    </a:lnT>
                    <a:lnB>
                      <a:noFill/>
                    </a:lnB>
                  </a:tcPr>
                </a:tc>
                <a:extLst>
                  <a:ext uri="{0D108BD9-81ED-4DB2-BD59-A6C34878D82A}">
                    <a16:rowId xmlns:a16="http://schemas.microsoft.com/office/drawing/2014/main" val="2608719520"/>
                  </a:ext>
                </a:extLst>
              </a:tr>
              <a:tr h="318782">
                <a:tc>
                  <a:txBody>
                    <a:bodyPr/>
                    <a:lstStyle/>
                    <a:p>
                      <a:pPr algn="l" fontAlgn="ctr"/>
                      <a:r>
                        <a:rPr lang="en-US" sz="2000" b="1" i="0" u="none" strike="noStrike">
                          <a:solidFill>
                            <a:srgbClr val="000000"/>
                          </a:solidFill>
                          <a:effectLst/>
                          <a:latin typeface="Arial" panose="020B0604020202020204" pitchFamily="34" charset="0"/>
                        </a:rPr>
                        <a:t>Reconcile Statement Balance - 1/31/2018</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$739,330.88 </a:t>
                      </a:r>
                    </a:p>
                  </a:txBody>
                  <a:tcPr marL="8429" marR="8429" marT="8429" marB="0" anchor="ctr">
                    <a:lnL>
                      <a:noFill/>
                    </a:lnL>
                    <a:lnR>
                      <a:noFill/>
                    </a:lnR>
                    <a:lnT>
                      <a:noFill/>
                    </a:lnT>
                    <a:lnB>
                      <a:noFill/>
                    </a:lnB>
                  </a:tcPr>
                </a:tc>
                <a:extLst>
                  <a:ext uri="{0D108BD9-81ED-4DB2-BD59-A6C34878D82A}">
                    <a16:rowId xmlns:a16="http://schemas.microsoft.com/office/drawing/2014/main" val="2869622411"/>
                  </a:ext>
                </a:extLst>
              </a:tr>
              <a:tr h="318782">
                <a:tc>
                  <a:txBody>
                    <a:bodyPr/>
                    <a:lstStyle/>
                    <a:p>
                      <a:pPr algn="l" fontAlgn="ctr"/>
                      <a:r>
                        <a:rPr lang="en-US" sz="2000" b="1" i="0" u="none" strike="noStrike" dirty="0">
                          <a:solidFill>
                            <a:srgbClr val="000000"/>
                          </a:solidFill>
                          <a:effectLst/>
                          <a:latin typeface="Arial" panose="020B0604020202020204" pitchFamily="34" charset="0"/>
                        </a:rPr>
                        <a:t>Difference</a:t>
                      </a:r>
                    </a:p>
                  </a:txBody>
                  <a:tcPr marL="8429" marR="8429" marT="8429"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$0.00 </a:t>
                      </a:r>
                    </a:p>
                  </a:txBody>
                  <a:tcPr marL="8429" marR="8429" marT="8429" marB="0" anchor="ctr">
                    <a:lnL>
                      <a:noFill/>
                    </a:lnL>
                    <a:lnR>
                      <a:noFill/>
                    </a:lnR>
                    <a:lnT>
                      <a:noFill/>
                    </a:lnT>
                    <a:lnB>
                      <a:noFill/>
                    </a:lnB>
                  </a:tcPr>
                </a:tc>
                <a:extLst>
                  <a:ext uri="{0D108BD9-81ED-4DB2-BD59-A6C34878D82A}">
                    <a16:rowId xmlns:a16="http://schemas.microsoft.com/office/drawing/2014/main" val="2173281672"/>
                  </a:ext>
                </a:extLst>
              </a:tr>
              <a:tr h="318782">
                <a:tc>
                  <a:txBody>
                    <a:bodyPr/>
                    <a:lstStyle/>
                    <a:p>
                      <a:pPr algn="l" fontAlgn="ctr"/>
                      <a:r>
                        <a:rPr lang="en-US" sz="2000" b="1" i="0" u="none" strike="noStrike">
                          <a:solidFill>
                            <a:srgbClr val="000000"/>
                          </a:solidFill>
                          <a:effectLst/>
                          <a:latin typeface="Arial" panose="020B0604020202020204" pitchFamily="34" charset="0"/>
                        </a:rPr>
                        <a:t>Unreconciled</a:t>
                      </a:r>
                    </a:p>
                  </a:txBody>
                  <a:tcPr marL="8429" marR="8429" marT="8429" marB="0" anchor="ctr">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8429" marR="8429" marT="8429" marB="0" anchor="ctr">
                    <a:lnL>
                      <a:noFill/>
                    </a:lnL>
                    <a:lnR>
                      <a:noFill/>
                    </a:lnR>
                    <a:lnT>
                      <a:noFill/>
                    </a:lnT>
                    <a:lnB>
                      <a:noFill/>
                    </a:lnB>
                  </a:tcPr>
                </a:tc>
                <a:extLst>
                  <a:ext uri="{0D108BD9-81ED-4DB2-BD59-A6C34878D82A}">
                    <a16:rowId xmlns:a16="http://schemas.microsoft.com/office/drawing/2014/main" val="4176662821"/>
                  </a:ext>
                </a:extLst>
              </a:tr>
              <a:tr h="318782">
                <a:tc>
                  <a:txBody>
                    <a:bodyPr/>
                    <a:lstStyle/>
                    <a:p>
                      <a:pPr algn="l" fontAlgn="b"/>
                      <a:r>
                        <a:rPr lang="en-US" sz="2000" b="1" i="0" u="none" strike="noStrike">
                          <a:solidFill>
                            <a:srgbClr val="000000"/>
                          </a:solidFill>
                          <a:effectLst/>
                          <a:latin typeface="Arial" panose="020B0604020202020204" pitchFamily="34" charset="0"/>
                        </a:rPr>
                        <a:t>Uncleared</a:t>
                      </a:r>
                    </a:p>
                  </a:txBody>
                  <a:tcPr marL="75858" marR="8429" marT="8429" marB="0" anchor="b">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8429" marR="8429" marT="8429" marB="0" anchor="ctr">
                    <a:lnL>
                      <a:noFill/>
                    </a:lnL>
                    <a:lnR>
                      <a:noFill/>
                    </a:lnR>
                    <a:lnT>
                      <a:noFill/>
                    </a:lnT>
                    <a:lnB>
                      <a:noFill/>
                    </a:lnB>
                  </a:tcPr>
                </a:tc>
                <a:extLst>
                  <a:ext uri="{0D108BD9-81ED-4DB2-BD59-A6C34878D82A}">
                    <a16:rowId xmlns:a16="http://schemas.microsoft.com/office/drawing/2014/main" val="2661011316"/>
                  </a:ext>
                </a:extLst>
              </a:tr>
              <a:tr h="318782">
                <a:tc>
                  <a:txBody>
                    <a:bodyPr/>
                    <a:lstStyle/>
                    <a:p>
                      <a:pPr algn="l" fontAlgn="b"/>
                      <a:r>
                        <a:rPr lang="en-US" sz="2000" b="0" i="0" u="none" strike="noStrike">
                          <a:solidFill>
                            <a:srgbClr val="000000"/>
                          </a:solidFill>
                          <a:effectLst/>
                          <a:latin typeface="Arial" panose="020B0604020202020204" pitchFamily="34" charset="0"/>
                        </a:rPr>
                        <a:t>Checks and Payments</a:t>
                      </a:r>
                    </a:p>
                  </a:txBody>
                  <a:tcPr marL="151717" marR="8429" marT="8429"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$(67,719.68)</a:t>
                      </a:r>
                    </a:p>
                  </a:txBody>
                  <a:tcPr marL="8429" marR="8429" marT="8429"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889012623"/>
                  </a:ext>
                </a:extLst>
              </a:tr>
              <a:tr h="318782">
                <a:tc>
                  <a:txBody>
                    <a:bodyPr/>
                    <a:lstStyle/>
                    <a:p>
                      <a:pPr algn="l" fontAlgn="b"/>
                      <a:r>
                        <a:rPr lang="en-US" sz="2000" b="1" i="0" u="none" strike="noStrike">
                          <a:solidFill>
                            <a:srgbClr val="000000"/>
                          </a:solidFill>
                          <a:effectLst/>
                          <a:latin typeface="Arial" panose="020B0604020202020204" pitchFamily="34" charset="0"/>
                        </a:rPr>
                        <a:t>Total - Uncleared</a:t>
                      </a:r>
                    </a:p>
                  </a:txBody>
                  <a:tcPr marL="75858" marR="8429" marT="8429"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$(67,719.68)</a:t>
                      </a:r>
                    </a:p>
                  </a:txBody>
                  <a:tcPr marL="8429" marR="8429" marT="8429"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434462371"/>
                  </a:ext>
                </a:extLst>
              </a:tr>
              <a:tr h="318782">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8429" marR="8429" marT="8429"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$(67,719.68)</a:t>
                      </a:r>
                    </a:p>
                  </a:txBody>
                  <a:tcPr marL="8429" marR="8429" marT="8429"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219291763"/>
                  </a:ext>
                </a:extLst>
              </a:tr>
              <a:tr h="318782">
                <a:tc>
                  <a:txBody>
                    <a:bodyPr/>
                    <a:lstStyle/>
                    <a:p>
                      <a:pPr algn="l" fontAlgn="ctr"/>
                      <a:r>
                        <a:rPr lang="en-US" sz="2000" b="1" i="0" u="none" strike="noStrike">
                          <a:solidFill>
                            <a:srgbClr val="000000"/>
                          </a:solidFill>
                          <a:effectLst/>
                          <a:latin typeface="Arial" panose="020B0604020202020204" pitchFamily="34" charset="0"/>
                        </a:rPr>
                        <a:t>Total as of 1/31/2018</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$671,611.20 </a:t>
                      </a:r>
                    </a:p>
                  </a:txBody>
                  <a:tcPr marL="8429" marR="8429" marT="8429"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1913344867"/>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8A4863-B8E9-4F57-BB56-E23840423E9F}"/>
              </a:ext>
            </a:extLst>
          </p:cNvPr>
          <p:cNvSpPr>
            <a:spLocks noGrp="1"/>
          </p:cNvSpPr>
          <p:nvPr>
            <p:ph type="dt" idx="10"/>
          </p:nvPr>
        </p:nvSpPr>
        <p:spPr/>
        <p:txBody>
          <a:bodyPr/>
          <a:lstStyle/>
          <a:p>
            <a:pPr>
              <a:defRPr/>
            </a:pPr>
            <a:r>
              <a:rPr lang="en-US"/>
              <a:t>March 2018</a:t>
            </a:r>
            <a:endParaRPr lang="en-GB" dirty="0"/>
          </a:p>
        </p:txBody>
      </p:sp>
      <p:sp>
        <p:nvSpPr>
          <p:cNvPr id="3" name="Footer Placeholder 2">
            <a:extLst>
              <a:ext uri="{FF2B5EF4-FFF2-40B4-BE49-F238E27FC236}">
                <a16:creationId xmlns:a16="http://schemas.microsoft.com/office/drawing/2014/main" id="{9EF0B889-43B0-4570-9230-7E2CA15B6FCF}"/>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5498925D-FD12-4355-9B06-35540758EE03}"/>
              </a:ext>
            </a:extLst>
          </p:cNvPr>
          <p:cNvSpPr>
            <a:spLocks noGrp="1"/>
          </p:cNvSpPr>
          <p:nvPr>
            <p:ph type="sldNum" idx="12"/>
          </p:nvPr>
        </p:nvSpPr>
        <p:spPr/>
        <p:txBody>
          <a:bodyPr/>
          <a:lstStyle/>
          <a:p>
            <a:pPr>
              <a:defRPr/>
            </a:pPr>
            <a:r>
              <a:rPr lang="en-GB"/>
              <a:t>Slide </a:t>
            </a:r>
            <a:fld id="{189D7BFD-E160-402F-BBC8-B5B701941DD4}" type="slidenum">
              <a:rPr lang="en-GB" smtClean="0"/>
              <a:pPr>
                <a:defRPr/>
              </a:pPr>
              <a:t>12</a:t>
            </a:fld>
            <a:endParaRPr lang="en-GB"/>
          </a:p>
        </p:txBody>
      </p:sp>
      <p:graphicFrame>
        <p:nvGraphicFramePr>
          <p:cNvPr id="5" name="Table 4">
            <a:extLst>
              <a:ext uri="{FF2B5EF4-FFF2-40B4-BE49-F238E27FC236}">
                <a16:creationId xmlns:a16="http://schemas.microsoft.com/office/drawing/2014/main" id="{C63254E3-A3A5-47A3-8830-F84CB294F8ED}"/>
              </a:ext>
            </a:extLst>
          </p:cNvPr>
          <p:cNvGraphicFramePr>
            <a:graphicFrameLocks noGrp="1"/>
          </p:cNvGraphicFramePr>
          <p:nvPr>
            <p:extLst>
              <p:ext uri="{D42A27DB-BD31-4B8C-83A1-F6EECF244321}">
                <p14:modId xmlns:p14="http://schemas.microsoft.com/office/powerpoint/2010/main" val="488805302"/>
              </p:ext>
            </p:extLst>
          </p:nvPr>
        </p:nvGraphicFramePr>
        <p:xfrm>
          <a:off x="929218" y="685800"/>
          <a:ext cx="10043582" cy="5715006"/>
        </p:xfrm>
        <a:graphic>
          <a:graphicData uri="http://schemas.openxmlformats.org/drawingml/2006/table">
            <a:tbl>
              <a:tblPr/>
              <a:tblGrid>
                <a:gridCol w="7563483">
                  <a:extLst>
                    <a:ext uri="{9D8B030D-6E8A-4147-A177-3AD203B41FA5}">
                      <a16:colId xmlns:a16="http://schemas.microsoft.com/office/drawing/2014/main" val="700014163"/>
                    </a:ext>
                  </a:extLst>
                </a:gridCol>
                <a:gridCol w="2480099">
                  <a:extLst>
                    <a:ext uri="{9D8B030D-6E8A-4147-A177-3AD203B41FA5}">
                      <a16:colId xmlns:a16="http://schemas.microsoft.com/office/drawing/2014/main" val="266261307"/>
                    </a:ext>
                  </a:extLst>
                </a:gridCol>
              </a:tblGrid>
              <a:tr h="601182">
                <a:tc gridSpan="2">
                  <a:txBody>
                    <a:bodyPr/>
                    <a:lstStyle/>
                    <a:p>
                      <a:pPr algn="ctr" fontAlgn="b"/>
                      <a:r>
                        <a:rPr lang="en-US" sz="2000" b="1" i="0" u="none" strike="noStrike" dirty="0">
                          <a:effectLst/>
                          <a:latin typeface="Arial" panose="020B0604020202020204" pitchFamily="34" charset="0"/>
                        </a:rPr>
                        <a:t>Reconciliation Summary -  74331 802.11/.15 CB Acct No. 556802</a:t>
                      </a:r>
                    </a:p>
                  </a:txBody>
                  <a:tcPr marL="6550" marR="6550" marT="655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691711319"/>
                  </a:ext>
                </a:extLst>
              </a:tr>
              <a:tr h="319614">
                <a:tc gridSpan="2">
                  <a:txBody>
                    <a:bodyPr/>
                    <a:lstStyle/>
                    <a:p>
                      <a:pPr algn="ctr" fontAlgn="b"/>
                      <a:r>
                        <a:rPr lang="en-US" sz="2000" b="1" i="0" u="none" strike="noStrike">
                          <a:effectLst/>
                          <a:latin typeface="Arial" panose="020B0604020202020204" pitchFamily="34" charset="0"/>
                        </a:rPr>
                        <a:t>As of 2/28/2018</a:t>
                      </a:r>
                    </a:p>
                  </a:txBody>
                  <a:tcPr marL="6550" marR="6550" marT="655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928102226"/>
                  </a:ext>
                </a:extLst>
              </a:tr>
              <a:tr h="319614">
                <a:tc>
                  <a:txBody>
                    <a:bodyPr/>
                    <a:lstStyle/>
                    <a:p>
                      <a:pPr algn="l" fontAlgn="b"/>
                      <a:endParaRPr lang="en-US" sz="2000" b="1" i="0" u="none" strike="noStrike" dirty="0">
                        <a:effectLst/>
                        <a:latin typeface="Arial" panose="020B0604020202020204" pitchFamily="34" charset="0"/>
                      </a:endParaRPr>
                    </a:p>
                  </a:txBody>
                  <a:tcPr marL="6550" marR="6550" marT="6550"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6550" marR="6550" marT="6550" marB="0" anchor="b">
                    <a:lnL>
                      <a:noFill/>
                    </a:lnL>
                    <a:lnR>
                      <a:noFill/>
                    </a:lnR>
                    <a:lnT>
                      <a:noFill/>
                    </a:lnT>
                    <a:lnB>
                      <a:noFill/>
                    </a:lnB>
                    <a:solidFill>
                      <a:srgbClr val="D0D0D0"/>
                    </a:solidFill>
                  </a:tcPr>
                </a:tc>
                <a:extLst>
                  <a:ext uri="{0D108BD9-81ED-4DB2-BD59-A6C34878D82A}">
                    <a16:rowId xmlns:a16="http://schemas.microsoft.com/office/drawing/2014/main" val="244946715"/>
                  </a:ext>
                </a:extLst>
              </a:tr>
              <a:tr h="319614">
                <a:tc>
                  <a:txBody>
                    <a:bodyPr/>
                    <a:lstStyle/>
                    <a:p>
                      <a:pPr algn="l" fontAlgn="ctr"/>
                      <a:r>
                        <a:rPr lang="en-US" sz="2000" b="1" i="0" u="none" strike="noStrike">
                          <a:solidFill>
                            <a:srgbClr val="000000"/>
                          </a:solidFill>
                          <a:effectLst/>
                          <a:latin typeface="Arial" panose="020B0604020202020204" pitchFamily="34" charset="0"/>
                        </a:rPr>
                        <a:t>Reconciled</a:t>
                      </a:r>
                    </a:p>
                  </a:txBody>
                  <a:tcPr marL="6550" marR="6550" marT="6550"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6550" marR="6550" marT="6550" marB="0" anchor="ctr">
                    <a:lnL>
                      <a:noFill/>
                    </a:lnL>
                    <a:lnR>
                      <a:noFill/>
                    </a:lnR>
                    <a:lnT>
                      <a:noFill/>
                    </a:lnT>
                    <a:lnB>
                      <a:noFill/>
                    </a:lnB>
                  </a:tcPr>
                </a:tc>
                <a:extLst>
                  <a:ext uri="{0D108BD9-81ED-4DB2-BD59-A6C34878D82A}">
                    <a16:rowId xmlns:a16="http://schemas.microsoft.com/office/drawing/2014/main" val="3633827414"/>
                  </a:ext>
                </a:extLst>
              </a:tr>
              <a:tr h="319614">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58947" marR="6550" marT="6550"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$64,976.00 </a:t>
                      </a:r>
                    </a:p>
                  </a:txBody>
                  <a:tcPr marL="6550" marR="6550" marT="6550" marB="0" anchor="ctr">
                    <a:lnL>
                      <a:noFill/>
                    </a:lnL>
                    <a:lnR>
                      <a:noFill/>
                    </a:lnR>
                    <a:lnT>
                      <a:noFill/>
                    </a:lnT>
                    <a:lnB>
                      <a:noFill/>
                    </a:lnB>
                  </a:tcPr>
                </a:tc>
                <a:extLst>
                  <a:ext uri="{0D108BD9-81ED-4DB2-BD59-A6C34878D82A}">
                    <a16:rowId xmlns:a16="http://schemas.microsoft.com/office/drawing/2014/main" val="4151320114"/>
                  </a:ext>
                </a:extLst>
              </a:tr>
              <a:tr h="319614">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58947" marR="6550" marT="655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 $(134,265.75)</a:t>
                      </a:r>
                    </a:p>
                  </a:txBody>
                  <a:tcPr marL="6550" marR="6550" marT="655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297326117"/>
                  </a:ext>
                </a:extLst>
              </a:tr>
              <a:tr h="319614">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 $(69,289.75)</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977144769"/>
                  </a:ext>
                </a:extLst>
              </a:tr>
              <a:tr h="319614">
                <a:tc>
                  <a:txBody>
                    <a:bodyPr/>
                    <a:lstStyle/>
                    <a:p>
                      <a:pPr algn="l" fontAlgn="ctr"/>
                      <a:r>
                        <a:rPr lang="en-US" sz="2000" b="1" i="0" u="none" strike="noStrike">
                          <a:solidFill>
                            <a:srgbClr val="000000"/>
                          </a:solidFill>
                          <a:effectLst/>
                          <a:latin typeface="Arial" panose="020B0604020202020204" pitchFamily="34" charset="0"/>
                        </a:rPr>
                        <a:t>Last Reconciled Statement Balance - 1/31/2018</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$739,330.88 </a:t>
                      </a:r>
                    </a:p>
                  </a:txBody>
                  <a:tcPr marL="6550" marR="6550" marT="6550" marB="0" anchor="ctr">
                    <a:lnL>
                      <a:noFill/>
                    </a:lnL>
                    <a:lnR>
                      <a:noFill/>
                    </a:lnR>
                    <a:lnT>
                      <a:noFill/>
                    </a:lnT>
                    <a:lnB>
                      <a:noFill/>
                    </a:lnB>
                  </a:tcPr>
                </a:tc>
                <a:extLst>
                  <a:ext uri="{0D108BD9-81ED-4DB2-BD59-A6C34878D82A}">
                    <a16:rowId xmlns:a16="http://schemas.microsoft.com/office/drawing/2014/main" val="2334363223"/>
                  </a:ext>
                </a:extLst>
              </a:tr>
              <a:tr h="319614">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$670,041.13 </a:t>
                      </a:r>
                    </a:p>
                  </a:txBody>
                  <a:tcPr marL="6550" marR="6550" marT="6550" marB="0" anchor="ctr">
                    <a:lnL>
                      <a:noFill/>
                    </a:lnL>
                    <a:lnR>
                      <a:noFill/>
                    </a:lnR>
                    <a:lnT>
                      <a:noFill/>
                    </a:lnT>
                    <a:lnB>
                      <a:noFill/>
                    </a:lnB>
                  </a:tcPr>
                </a:tc>
                <a:extLst>
                  <a:ext uri="{0D108BD9-81ED-4DB2-BD59-A6C34878D82A}">
                    <a16:rowId xmlns:a16="http://schemas.microsoft.com/office/drawing/2014/main" val="3500878359"/>
                  </a:ext>
                </a:extLst>
              </a:tr>
              <a:tr h="319614">
                <a:tc>
                  <a:txBody>
                    <a:bodyPr/>
                    <a:lstStyle/>
                    <a:p>
                      <a:pPr algn="l" fontAlgn="ctr"/>
                      <a:r>
                        <a:rPr lang="en-US" sz="2000" b="1" i="0" u="none" strike="noStrike" dirty="0">
                          <a:solidFill>
                            <a:srgbClr val="000000"/>
                          </a:solidFill>
                          <a:effectLst/>
                          <a:latin typeface="Arial" panose="020B0604020202020204" pitchFamily="34" charset="0"/>
                        </a:rPr>
                        <a:t>Reconcile Statement Balance - 2/28/2018</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$670,041.13 </a:t>
                      </a:r>
                    </a:p>
                  </a:txBody>
                  <a:tcPr marL="6550" marR="6550" marT="6550" marB="0" anchor="ctr">
                    <a:lnL>
                      <a:noFill/>
                    </a:lnL>
                    <a:lnR>
                      <a:noFill/>
                    </a:lnR>
                    <a:lnT>
                      <a:noFill/>
                    </a:lnT>
                    <a:lnB>
                      <a:noFill/>
                    </a:lnB>
                  </a:tcPr>
                </a:tc>
                <a:extLst>
                  <a:ext uri="{0D108BD9-81ED-4DB2-BD59-A6C34878D82A}">
                    <a16:rowId xmlns:a16="http://schemas.microsoft.com/office/drawing/2014/main" val="1778903537"/>
                  </a:ext>
                </a:extLst>
              </a:tr>
              <a:tr h="319614">
                <a:tc>
                  <a:txBody>
                    <a:bodyPr/>
                    <a:lstStyle/>
                    <a:p>
                      <a:pPr algn="l" fontAlgn="ctr"/>
                      <a:r>
                        <a:rPr lang="en-US" sz="2000" b="1" i="0" u="none" strike="noStrike" dirty="0">
                          <a:solidFill>
                            <a:srgbClr val="000000"/>
                          </a:solidFill>
                          <a:effectLst/>
                          <a:latin typeface="Arial" panose="020B0604020202020204" pitchFamily="34" charset="0"/>
                        </a:rPr>
                        <a:t>Difference</a:t>
                      </a:r>
                    </a:p>
                  </a:txBody>
                  <a:tcPr marL="6550" marR="6550" marT="6550" marB="0" anchor="ctr">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 $                 -   </a:t>
                      </a:r>
                    </a:p>
                  </a:txBody>
                  <a:tcPr marL="6550" marR="6550" marT="6550" marB="0" anchor="ctr">
                    <a:lnL>
                      <a:noFill/>
                    </a:lnL>
                    <a:lnR>
                      <a:noFill/>
                    </a:lnR>
                    <a:lnT>
                      <a:noFill/>
                    </a:lnT>
                    <a:lnB>
                      <a:noFill/>
                    </a:lnB>
                  </a:tcPr>
                </a:tc>
                <a:extLst>
                  <a:ext uri="{0D108BD9-81ED-4DB2-BD59-A6C34878D82A}">
                    <a16:rowId xmlns:a16="http://schemas.microsoft.com/office/drawing/2014/main" val="330273757"/>
                  </a:ext>
                </a:extLst>
              </a:tr>
              <a:tr h="319614">
                <a:tc>
                  <a:txBody>
                    <a:bodyPr/>
                    <a:lstStyle/>
                    <a:p>
                      <a:pPr algn="l" fontAlgn="ctr"/>
                      <a:r>
                        <a:rPr lang="en-US" sz="2000" b="1" i="0" u="none" strike="noStrike">
                          <a:solidFill>
                            <a:srgbClr val="000000"/>
                          </a:solidFill>
                          <a:effectLst/>
                          <a:latin typeface="Arial" panose="020B0604020202020204" pitchFamily="34" charset="0"/>
                        </a:rPr>
                        <a:t>Unreconciled</a:t>
                      </a:r>
                    </a:p>
                  </a:txBody>
                  <a:tcPr marL="6550" marR="6550" marT="6550" marB="0" anchor="ctr">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6550" marR="6550" marT="6550" marB="0" anchor="ctr">
                    <a:lnL>
                      <a:noFill/>
                    </a:lnL>
                    <a:lnR>
                      <a:noFill/>
                    </a:lnR>
                    <a:lnT>
                      <a:noFill/>
                    </a:lnT>
                    <a:lnB>
                      <a:noFill/>
                    </a:lnB>
                  </a:tcPr>
                </a:tc>
                <a:extLst>
                  <a:ext uri="{0D108BD9-81ED-4DB2-BD59-A6C34878D82A}">
                    <a16:rowId xmlns:a16="http://schemas.microsoft.com/office/drawing/2014/main" val="240152387"/>
                  </a:ext>
                </a:extLst>
              </a:tr>
              <a:tr h="319614">
                <a:tc>
                  <a:txBody>
                    <a:bodyPr/>
                    <a:lstStyle/>
                    <a:p>
                      <a:pPr algn="l" fontAlgn="b"/>
                      <a:r>
                        <a:rPr lang="en-US" sz="2000" b="1" i="0" u="none" strike="noStrike">
                          <a:solidFill>
                            <a:srgbClr val="000000"/>
                          </a:solidFill>
                          <a:effectLst/>
                          <a:latin typeface="Arial" panose="020B0604020202020204" pitchFamily="34" charset="0"/>
                        </a:rPr>
                        <a:t>Uncleared</a:t>
                      </a:r>
                    </a:p>
                  </a:txBody>
                  <a:tcPr marL="58947" marR="6550" marT="6550" marB="0" anchor="b">
                    <a:lnL>
                      <a:noFill/>
                    </a:lnL>
                    <a:lnR>
                      <a:noFill/>
                    </a:lnR>
                    <a:lnT>
                      <a:noFill/>
                    </a:lnT>
                    <a:lnB>
                      <a:noFill/>
                    </a:lnB>
                  </a:tcPr>
                </a:tc>
                <a:tc>
                  <a:txBody>
                    <a:bodyPr/>
                    <a:lstStyle/>
                    <a:p>
                      <a:pPr algn="r" fontAlgn="ctr"/>
                      <a:endParaRPr lang="en-US" sz="2000" b="0" i="0" u="none" strike="noStrike" dirty="0">
                        <a:solidFill>
                          <a:srgbClr val="000000"/>
                        </a:solidFill>
                        <a:effectLst/>
                        <a:latin typeface="Arial" panose="020B0604020202020204" pitchFamily="34" charset="0"/>
                      </a:endParaRPr>
                    </a:p>
                  </a:txBody>
                  <a:tcPr marL="6550" marR="6550" marT="6550" marB="0" anchor="ctr">
                    <a:lnL>
                      <a:noFill/>
                    </a:lnL>
                    <a:lnR>
                      <a:noFill/>
                    </a:lnR>
                    <a:lnT>
                      <a:noFill/>
                    </a:lnT>
                    <a:lnB>
                      <a:noFill/>
                    </a:lnB>
                  </a:tcPr>
                </a:tc>
                <a:extLst>
                  <a:ext uri="{0D108BD9-81ED-4DB2-BD59-A6C34878D82A}">
                    <a16:rowId xmlns:a16="http://schemas.microsoft.com/office/drawing/2014/main" val="2437700898"/>
                  </a:ext>
                </a:extLst>
              </a:tr>
              <a:tr h="319614">
                <a:tc>
                  <a:txBody>
                    <a:bodyPr/>
                    <a:lstStyle/>
                    <a:p>
                      <a:pPr algn="l" fontAlgn="b"/>
                      <a:r>
                        <a:rPr lang="en-US" sz="2000" b="0" i="0" u="none" strike="noStrike" dirty="0">
                          <a:solidFill>
                            <a:srgbClr val="000000"/>
                          </a:solidFill>
                          <a:effectLst/>
                          <a:latin typeface="Arial" panose="020B0604020202020204" pitchFamily="34" charset="0"/>
                        </a:rPr>
                        <a:t>Checks and Payments</a:t>
                      </a:r>
                    </a:p>
                  </a:txBody>
                  <a:tcPr marL="117895" marR="6550" marT="655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 $(151,388.44)</a:t>
                      </a:r>
                    </a:p>
                  </a:txBody>
                  <a:tcPr marL="6550" marR="6550" marT="655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3607410"/>
                  </a:ext>
                </a:extLst>
              </a:tr>
              <a:tr h="319614">
                <a:tc>
                  <a:txBody>
                    <a:bodyPr/>
                    <a:lstStyle/>
                    <a:p>
                      <a:pPr algn="l" fontAlgn="b"/>
                      <a:r>
                        <a:rPr lang="en-US" sz="2000" b="1" i="0" u="none" strike="noStrike">
                          <a:solidFill>
                            <a:srgbClr val="000000"/>
                          </a:solidFill>
                          <a:effectLst/>
                          <a:latin typeface="Arial" panose="020B0604020202020204" pitchFamily="34" charset="0"/>
                        </a:rPr>
                        <a:t>Total - Uncleared</a:t>
                      </a:r>
                    </a:p>
                  </a:txBody>
                  <a:tcPr marL="58947" marR="6550" marT="6550"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 $(151,388.44)</a:t>
                      </a:r>
                    </a:p>
                  </a:txBody>
                  <a:tcPr marL="6550" marR="6550" marT="6550"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790265838"/>
                  </a:ext>
                </a:extLst>
              </a:tr>
              <a:tr h="319614">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6550" marR="6550" marT="6550"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 $(151,388.44)</a:t>
                      </a:r>
                    </a:p>
                  </a:txBody>
                  <a:tcPr marL="6550" marR="6550" marT="6550"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041520922"/>
                  </a:ext>
                </a:extLst>
              </a:tr>
              <a:tr h="319614">
                <a:tc>
                  <a:txBody>
                    <a:bodyPr/>
                    <a:lstStyle/>
                    <a:p>
                      <a:pPr algn="l" fontAlgn="ctr"/>
                      <a:r>
                        <a:rPr lang="en-US" sz="2000" b="1" i="0" u="none" strike="noStrike">
                          <a:solidFill>
                            <a:srgbClr val="000000"/>
                          </a:solidFill>
                          <a:effectLst/>
                          <a:latin typeface="Arial" panose="020B0604020202020204" pitchFamily="34" charset="0"/>
                        </a:rPr>
                        <a:t>Total as of 2/28/2018</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 $518,652.69 </a:t>
                      </a:r>
                    </a:p>
                  </a:txBody>
                  <a:tcPr marL="6550" marR="6550" marT="655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25989915"/>
                  </a:ext>
                </a:extLst>
              </a:tr>
            </a:tbl>
          </a:graphicData>
        </a:graphic>
      </p:graphicFrame>
    </p:spTree>
    <p:extLst>
      <p:ext uri="{BB962C8B-B14F-4D97-AF65-F5344CB8AC3E}">
        <p14:creationId xmlns:p14="http://schemas.microsoft.com/office/powerpoint/2010/main" val="1364271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graphicFrame>
        <p:nvGraphicFramePr>
          <p:cNvPr id="7" name="Table 6">
            <a:extLst>
              <a:ext uri="{FF2B5EF4-FFF2-40B4-BE49-F238E27FC236}">
                <a16:creationId xmlns:a16="http://schemas.microsoft.com/office/drawing/2014/main" id="{A0EA0EE7-06F3-4AFF-B2D4-F399475DF07A}"/>
              </a:ext>
            </a:extLst>
          </p:cNvPr>
          <p:cNvGraphicFramePr>
            <a:graphicFrameLocks noGrp="1"/>
          </p:cNvGraphicFramePr>
          <p:nvPr>
            <p:extLst>
              <p:ext uri="{D42A27DB-BD31-4B8C-83A1-F6EECF244321}">
                <p14:modId xmlns:p14="http://schemas.microsoft.com/office/powerpoint/2010/main" val="2160178749"/>
              </p:ext>
            </p:extLst>
          </p:nvPr>
        </p:nvGraphicFramePr>
        <p:xfrm>
          <a:off x="929218" y="606425"/>
          <a:ext cx="9891183" cy="5871286"/>
        </p:xfrm>
        <a:graphic>
          <a:graphicData uri="http://schemas.openxmlformats.org/drawingml/2006/table">
            <a:tbl>
              <a:tblPr/>
              <a:tblGrid>
                <a:gridCol w="3320548">
                  <a:extLst>
                    <a:ext uri="{9D8B030D-6E8A-4147-A177-3AD203B41FA5}">
                      <a16:colId xmlns:a16="http://schemas.microsoft.com/office/drawing/2014/main" val="2323052955"/>
                    </a:ext>
                  </a:extLst>
                </a:gridCol>
                <a:gridCol w="1233096">
                  <a:extLst>
                    <a:ext uri="{9D8B030D-6E8A-4147-A177-3AD203B41FA5}">
                      <a16:colId xmlns:a16="http://schemas.microsoft.com/office/drawing/2014/main" val="1775079675"/>
                    </a:ext>
                  </a:extLst>
                </a:gridCol>
                <a:gridCol w="1937721">
                  <a:extLst>
                    <a:ext uri="{9D8B030D-6E8A-4147-A177-3AD203B41FA5}">
                      <a16:colId xmlns:a16="http://schemas.microsoft.com/office/drawing/2014/main" val="4040689654"/>
                    </a:ext>
                  </a:extLst>
                </a:gridCol>
                <a:gridCol w="1867257">
                  <a:extLst>
                    <a:ext uri="{9D8B030D-6E8A-4147-A177-3AD203B41FA5}">
                      <a16:colId xmlns:a16="http://schemas.microsoft.com/office/drawing/2014/main" val="2238963602"/>
                    </a:ext>
                  </a:extLst>
                </a:gridCol>
                <a:gridCol w="1532561">
                  <a:extLst>
                    <a:ext uri="{9D8B030D-6E8A-4147-A177-3AD203B41FA5}">
                      <a16:colId xmlns:a16="http://schemas.microsoft.com/office/drawing/2014/main" val="2966902379"/>
                    </a:ext>
                  </a:extLst>
                </a:gridCol>
              </a:tblGrid>
              <a:tr h="308550">
                <a:tc gridSpan="5">
                  <a:txBody>
                    <a:bodyPr/>
                    <a:lstStyle/>
                    <a:p>
                      <a:pPr algn="ctr" fontAlgn="b"/>
                      <a:r>
                        <a:rPr lang="en-US" sz="2000" b="1" i="0" u="none" strike="noStrike" dirty="0">
                          <a:effectLst/>
                          <a:latin typeface="Arial" panose="020B0604020202020204" pitchFamily="34" charset="0"/>
                        </a:rPr>
                        <a:t>2018 Meeting Income Statement</a:t>
                      </a:r>
                    </a:p>
                  </a:txBody>
                  <a:tcPr marL="6042" marR="6042" marT="6042"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74710669"/>
                  </a:ext>
                </a:extLst>
              </a:tr>
              <a:tr h="530544">
                <a:tc>
                  <a:txBody>
                    <a:bodyPr/>
                    <a:lstStyle/>
                    <a:p>
                      <a:pPr algn="l" fontAlgn="b"/>
                      <a:endParaRPr lang="en-US" sz="1600" b="1" i="0" u="none" strike="noStrike" dirty="0">
                        <a:effectLst/>
                        <a:latin typeface="Arial" panose="020B0604020202020204" pitchFamily="34" charset="0"/>
                      </a:endParaRP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2018-01 </a:t>
                      </a:r>
                      <a:br>
                        <a:rPr lang="en-US" sz="1600" b="1" i="0" u="none" strike="noStrike" dirty="0">
                          <a:effectLst/>
                          <a:latin typeface="Arial" panose="020B0604020202020204" pitchFamily="34" charset="0"/>
                        </a:rPr>
                      </a:br>
                      <a:r>
                        <a:rPr lang="en-US" sz="1600" b="1" i="0" u="none" strike="noStrike" dirty="0">
                          <a:effectLst/>
                          <a:latin typeface="Arial" panose="020B0604020202020204" pitchFamily="34" charset="0"/>
                        </a:rPr>
                        <a:t>Irvine, CA</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2018-05</a:t>
                      </a:r>
                      <a:br>
                        <a:rPr lang="en-US" sz="1600" b="1" i="0" u="none" strike="noStrike" dirty="0">
                          <a:effectLst/>
                          <a:latin typeface="Arial" panose="020B0604020202020204" pitchFamily="34" charset="0"/>
                        </a:rPr>
                      </a:br>
                      <a:r>
                        <a:rPr lang="en-US" sz="1600" b="1" i="0" u="none" strike="noStrike" dirty="0">
                          <a:effectLst/>
                          <a:latin typeface="Arial" panose="020B0604020202020204" pitchFamily="34" charset="0"/>
                        </a:rPr>
                        <a:t> Warsaw, Poland</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6042" marR="6042" marT="6042" marB="0" anchor="b">
                    <a:lnL>
                      <a:noFill/>
                    </a:lnL>
                    <a:lnR>
                      <a:noFill/>
                    </a:lnR>
                    <a:lnT>
                      <a:noFill/>
                    </a:lnT>
                    <a:lnB>
                      <a:noFill/>
                    </a:lnB>
                    <a:solidFill>
                      <a:srgbClr val="D0D0D0"/>
                    </a:solidFill>
                  </a:tcPr>
                </a:tc>
                <a:extLst>
                  <a:ext uri="{0D108BD9-81ED-4DB2-BD59-A6C34878D82A}">
                    <a16:rowId xmlns:a16="http://schemas.microsoft.com/office/drawing/2014/main" val="1066110128"/>
                  </a:ext>
                </a:extLst>
              </a:tr>
              <a:tr h="255004">
                <a:tc>
                  <a:txBody>
                    <a:bodyPr/>
                    <a:lstStyle/>
                    <a:p>
                      <a:pPr algn="l" fontAlgn="b"/>
                      <a:r>
                        <a:rPr lang="en-US" sz="1600" b="1" i="0" u="none" strike="noStrike">
                          <a:effectLst/>
                          <a:latin typeface="Arial" panose="020B0604020202020204" pitchFamily="34" charset="0"/>
                        </a:rPr>
                        <a:t> </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6042" marR="6042" marT="6042" marB="0" anchor="b">
                    <a:lnL>
                      <a:noFill/>
                    </a:lnL>
                    <a:lnR>
                      <a:noFill/>
                    </a:lnR>
                    <a:lnT>
                      <a:noFill/>
                    </a:lnT>
                    <a:lnB>
                      <a:noFill/>
                    </a:lnB>
                    <a:solidFill>
                      <a:srgbClr val="D0D0D0"/>
                    </a:solidFill>
                  </a:tcPr>
                </a:tc>
                <a:extLst>
                  <a:ext uri="{0D108BD9-81ED-4DB2-BD59-A6C34878D82A}">
                    <a16:rowId xmlns:a16="http://schemas.microsoft.com/office/drawing/2014/main" val="2638243292"/>
                  </a:ext>
                </a:extLst>
              </a:tr>
              <a:tr h="265272">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extLst>
                  <a:ext uri="{0D108BD9-81ED-4DB2-BD59-A6C34878D82A}">
                    <a16:rowId xmlns:a16="http://schemas.microsoft.com/office/drawing/2014/main" val="3208011298"/>
                  </a:ext>
                </a:extLst>
              </a:tr>
              <a:tr h="265272">
                <a:tc>
                  <a:txBody>
                    <a:bodyPr/>
                    <a:lstStyle/>
                    <a:p>
                      <a:pPr algn="l" fontAlgn="b"/>
                      <a:r>
                        <a:rPr lang="en-US" sz="1600" b="1" i="0" u="none" strike="noStrike">
                          <a:solidFill>
                            <a:srgbClr val="000000"/>
                          </a:solidFill>
                          <a:effectLst/>
                          <a:latin typeface="Arial" panose="020B0604020202020204" pitchFamily="34" charset="0"/>
                        </a:rPr>
                        <a:t>Income</a:t>
                      </a:r>
                    </a:p>
                  </a:txBody>
                  <a:tcPr marL="54376" marR="6042" marT="6042"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extLst>
                  <a:ext uri="{0D108BD9-81ED-4DB2-BD59-A6C34878D82A}">
                    <a16:rowId xmlns:a16="http://schemas.microsoft.com/office/drawing/2014/main" val="247246927"/>
                  </a:ext>
                </a:extLst>
              </a:tr>
              <a:tr h="265272">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08751" marR="6042" marT="6042" marB="0" anchor="b">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$9,692.47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$229,401.00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$239,093.47 </a:t>
                      </a:r>
                    </a:p>
                  </a:txBody>
                  <a:tcPr marL="6042" marR="6042" marT="6042" marB="0" anchor="ctr">
                    <a:lnL>
                      <a:noFill/>
                    </a:lnL>
                    <a:lnR>
                      <a:noFill/>
                    </a:lnR>
                    <a:lnT>
                      <a:noFill/>
                    </a:lnT>
                    <a:lnB>
                      <a:noFill/>
                    </a:lnB>
                  </a:tcPr>
                </a:tc>
                <a:extLst>
                  <a:ext uri="{0D108BD9-81ED-4DB2-BD59-A6C34878D82A}">
                    <a16:rowId xmlns:a16="http://schemas.microsoft.com/office/drawing/2014/main" val="4275198573"/>
                  </a:ext>
                </a:extLst>
              </a:tr>
              <a:tr h="265272">
                <a:tc>
                  <a:txBody>
                    <a:bodyPr/>
                    <a:lstStyle/>
                    <a:p>
                      <a:pPr algn="l" fontAlgn="b"/>
                      <a:r>
                        <a:rPr lang="en-US" sz="1600" b="0" i="0" u="none" strike="noStrike">
                          <a:solidFill>
                            <a:srgbClr val="000000"/>
                          </a:solidFill>
                          <a:effectLst/>
                          <a:latin typeface="Arial" panose="020B0604020202020204" pitchFamily="34" charset="0"/>
                        </a:rPr>
                        <a:t>2.12 - Hotel Commissions</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$27,029.84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$27,029.84 </a:t>
                      </a:r>
                    </a:p>
                  </a:txBody>
                  <a:tcPr marL="6042" marR="6042" marT="6042" marB="0" anchor="ctr">
                    <a:lnL>
                      <a:noFill/>
                    </a:lnL>
                    <a:lnR>
                      <a:noFill/>
                    </a:lnR>
                    <a:lnT>
                      <a:noFill/>
                    </a:lnT>
                    <a:lnB>
                      <a:noFill/>
                    </a:lnB>
                  </a:tcPr>
                </a:tc>
                <a:extLst>
                  <a:ext uri="{0D108BD9-81ED-4DB2-BD59-A6C34878D82A}">
                    <a16:rowId xmlns:a16="http://schemas.microsoft.com/office/drawing/2014/main" val="2290697532"/>
                  </a:ext>
                </a:extLst>
              </a:tr>
              <a:tr h="265272">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08751" marR="6042" marT="6042"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$809.06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$809.06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61433880"/>
                  </a:ext>
                </a:extLst>
              </a:tr>
              <a:tr h="265272">
                <a:tc>
                  <a:txBody>
                    <a:bodyPr/>
                    <a:lstStyle/>
                    <a:p>
                      <a:pPr algn="l" fontAlgn="b"/>
                      <a:r>
                        <a:rPr lang="en-US" sz="1600" b="1" i="0" u="none" strike="noStrike">
                          <a:solidFill>
                            <a:srgbClr val="000000"/>
                          </a:solidFill>
                          <a:effectLst/>
                          <a:latin typeface="Arial" panose="020B0604020202020204" pitchFamily="34" charset="0"/>
                        </a:rPr>
                        <a:t>Total - Income</a:t>
                      </a:r>
                    </a:p>
                  </a:txBody>
                  <a:tcPr marL="54376" marR="6042" marT="6042"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$10,501.53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$256,430.84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$266,932.37 </a:t>
                      </a:r>
                    </a:p>
                  </a:txBody>
                  <a:tcPr marL="6042" marR="6042" marT="6042"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407549933"/>
                  </a:ext>
                </a:extLst>
              </a:tr>
              <a:tr h="265272">
                <a:tc>
                  <a:txBody>
                    <a:bodyPr/>
                    <a:lstStyle/>
                    <a:p>
                      <a:pPr algn="l" fontAlgn="b"/>
                      <a:r>
                        <a:rPr lang="en-US" sz="1600" b="1" i="0" u="none" strike="noStrike">
                          <a:solidFill>
                            <a:srgbClr val="000000"/>
                          </a:solidFill>
                          <a:effectLst/>
                          <a:latin typeface="Arial" panose="020B0604020202020204" pitchFamily="34" charset="0"/>
                        </a:rPr>
                        <a:t>Expense</a:t>
                      </a:r>
                    </a:p>
                  </a:txBody>
                  <a:tcPr marL="54376" marR="6042" marT="6042"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6042" marR="6042" marT="6042" marB="0" anchor="ctr">
                    <a:lnL>
                      <a:noFill/>
                    </a:lnL>
                    <a:lnR>
                      <a:noFill/>
                    </a:lnR>
                    <a:lnT>
                      <a:noFill/>
                    </a:lnT>
                    <a:lnB>
                      <a:noFill/>
                    </a:lnB>
                  </a:tcPr>
                </a:tc>
                <a:extLst>
                  <a:ext uri="{0D108BD9-81ED-4DB2-BD59-A6C34878D82A}">
                    <a16:rowId xmlns:a16="http://schemas.microsoft.com/office/drawing/2014/main" val="3302756"/>
                  </a:ext>
                </a:extLst>
              </a:tr>
              <a:tr h="265272">
                <a:tc>
                  <a:txBody>
                    <a:bodyPr/>
                    <a:lstStyle/>
                    <a:p>
                      <a:pPr algn="l" fontAlgn="b"/>
                      <a:r>
                        <a:rPr lang="en-US" sz="1600" b="0" i="0" u="none" strike="noStrike">
                          <a:solidFill>
                            <a:srgbClr val="000000"/>
                          </a:solidFill>
                          <a:effectLst/>
                          <a:latin typeface="Arial" panose="020B0604020202020204" pitchFamily="34" charset="0"/>
                        </a:rPr>
                        <a:t>4.111 - Deposit</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$30,000.00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$30,000.00 </a:t>
                      </a:r>
                    </a:p>
                  </a:txBody>
                  <a:tcPr marL="6042" marR="6042" marT="6042" marB="0" anchor="ctr">
                    <a:lnL>
                      <a:noFill/>
                    </a:lnL>
                    <a:lnR>
                      <a:noFill/>
                    </a:lnR>
                    <a:lnT>
                      <a:noFill/>
                    </a:lnT>
                    <a:lnB>
                      <a:noFill/>
                    </a:lnB>
                  </a:tcPr>
                </a:tc>
                <a:extLst>
                  <a:ext uri="{0D108BD9-81ED-4DB2-BD59-A6C34878D82A}">
                    <a16:rowId xmlns:a16="http://schemas.microsoft.com/office/drawing/2014/main" val="3305158525"/>
                  </a:ext>
                </a:extLst>
              </a:tr>
              <a:tr h="265272">
                <a:tc>
                  <a:txBody>
                    <a:bodyPr/>
                    <a:lstStyle/>
                    <a:p>
                      <a:pPr algn="l" fontAlgn="b"/>
                      <a:r>
                        <a:rPr lang="en-US" sz="1600" b="0" i="0" u="none" strike="noStrike">
                          <a:solidFill>
                            <a:srgbClr val="000000"/>
                          </a:solidFill>
                          <a:effectLst/>
                          <a:latin typeface="Arial" panose="020B0604020202020204" pitchFamily="34" charset="0"/>
                        </a:rPr>
                        <a:t>4.113 - Venue</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$21,998.13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$21,998.13 </a:t>
                      </a:r>
                    </a:p>
                  </a:txBody>
                  <a:tcPr marL="6042" marR="6042" marT="6042" marB="0" anchor="ctr">
                    <a:lnL>
                      <a:noFill/>
                    </a:lnL>
                    <a:lnR>
                      <a:noFill/>
                    </a:lnR>
                    <a:lnT>
                      <a:noFill/>
                    </a:lnT>
                    <a:lnB>
                      <a:noFill/>
                    </a:lnB>
                  </a:tcPr>
                </a:tc>
                <a:extLst>
                  <a:ext uri="{0D108BD9-81ED-4DB2-BD59-A6C34878D82A}">
                    <a16:rowId xmlns:a16="http://schemas.microsoft.com/office/drawing/2014/main" val="186909381"/>
                  </a:ext>
                </a:extLst>
              </a:tr>
              <a:tr h="265272">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$3,197.65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$10,435.72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$13,633.37 </a:t>
                      </a:r>
                    </a:p>
                  </a:txBody>
                  <a:tcPr marL="6042" marR="6042" marT="6042" marB="0" anchor="ctr">
                    <a:lnL>
                      <a:noFill/>
                    </a:lnL>
                    <a:lnR>
                      <a:noFill/>
                    </a:lnR>
                    <a:lnT>
                      <a:noFill/>
                    </a:lnT>
                    <a:lnB>
                      <a:noFill/>
                    </a:lnB>
                  </a:tcPr>
                </a:tc>
                <a:extLst>
                  <a:ext uri="{0D108BD9-81ED-4DB2-BD59-A6C34878D82A}">
                    <a16:rowId xmlns:a16="http://schemas.microsoft.com/office/drawing/2014/main" val="2451945932"/>
                  </a:ext>
                </a:extLst>
              </a:tr>
              <a:tr h="265272">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lnL>
                      <a:noFill/>
                    </a:lnL>
                    <a:lnR>
                      <a:noFill/>
                    </a:lnR>
                    <a:lnT>
                      <a:noFill/>
                    </a:lnT>
                    <a:lnB>
                      <a:noFill/>
                    </a:lnB>
                  </a:tcPr>
                </a:tc>
                <a:extLst>
                  <a:ext uri="{0D108BD9-81ED-4DB2-BD59-A6C34878D82A}">
                    <a16:rowId xmlns:a16="http://schemas.microsoft.com/office/drawing/2014/main" val="517657680"/>
                  </a:ext>
                </a:extLst>
              </a:tr>
              <a:tr h="265272">
                <a:tc>
                  <a:txBody>
                    <a:bodyPr/>
                    <a:lstStyle/>
                    <a:p>
                      <a:pPr algn="l" fontAlgn="b"/>
                      <a:r>
                        <a:rPr lang="en-US" sz="1600" b="0" i="0" u="none" strike="noStrike">
                          <a:solidFill>
                            <a:srgbClr val="000000"/>
                          </a:solidFill>
                          <a:effectLst/>
                          <a:latin typeface="Arial" panose="020B0604020202020204" pitchFamily="34" charset="0"/>
                        </a:rPr>
                        <a:t>4.14 - Food &amp; Beverage</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lnL>
                      <a:noFill/>
                    </a:lnL>
                    <a:lnR>
                      <a:noFill/>
                    </a:lnR>
                    <a:lnT>
                      <a:noFill/>
                    </a:lnT>
                    <a:lnB>
                      <a:noFill/>
                    </a:lnB>
                  </a:tcPr>
                </a:tc>
                <a:extLst>
                  <a:ext uri="{0D108BD9-81ED-4DB2-BD59-A6C34878D82A}">
                    <a16:rowId xmlns:a16="http://schemas.microsoft.com/office/drawing/2014/main" val="1927326751"/>
                  </a:ext>
                </a:extLst>
              </a:tr>
              <a:tr h="265272">
                <a:tc>
                  <a:txBody>
                    <a:bodyPr/>
                    <a:lstStyle/>
                    <a:p>
                      <a:pPr algn="l" fontAlgn="b"/>
                      <a:r>
                        <a:rPr lang="en-US" sz="1600" b="0" i="0" u="none" strike="noStrike">
                          <a:solidFill>
                            <a:srgbClr val="000000"/>
                          </a:solidFill>
                          <a:effectLst/>
                          <a:latin typeface="Arial" panose="020B0604020202020204" pitchFamily="34" charset="0"/>
                        </a:rPr>
                        <a:t>4.15 - Network Services</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lnL>
                      <a:noFill/>
                    </a:lnL>
                    <a:lnR>
                      <a:noFill/>
                    </a:lnR>
                    <a:lnT>
                      <a:noFill/>
                    </a:lnT>
                    <a:lnB>
                      <a:noFill/>
                    </a:lnB>
                  </a:tcPr>
                </a:tc>
                <a:extLst>
                  <a:ext uri="{0D108BD9-81ED-4DB2-BD59-A6C34878D82A}">
                    <a16:rowId xmlns:a16="http://schemas.microsoft.com/office/drawing/2014/main" val="938050973"/>
                  </a:ext>
                </a:extLst>
              </a:tr>
              <a:tr h="265272">
                <a:tc>
                  <a:txBody>
                    <a:bodyPr/>
                    <a:lstStyle/>
                    <a:p>
                      <a:pPr algn="l" fontAlgn="b"/>
                      <a:r>
                        <a:rPr lang="en-US" sz="1600" b="0" i="0" u="none" strike="noStrike">
                          <a:solidFill>
                            <a:srgbClr val="000000"/>
                          </a:solidFill>
                          <a:effectLst/>
                          <a:latin typeface="Arial" panose="020B0604020202020204" pitchFamily="34" charset="0"/>
                        </a:rPr>
                        <a:t>4.16 - Social</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$19,049.98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$19,049.98 </a:t>
                      </a:r>
                    </a:p>
                  </a:txBody>
                  <a:tcPr marL="6042" marR="6042" marT="6042" marB="0" anchor="ctr">
                    <a:lnL>
                      <a:noFill/>
                    </a:lnL>
                    <a:lnR>
                      <a:noFill/>
                    </a:lnR>
                    <a:lnT>
                      <a:noFill/>
                    </a:lnT>
                    <a:lnB>
                      <a:noFill/>
                    </a:lnB>
                  </a:tcPr>
                </a:tc>
                <a:extLst>
                  <a:ext uri="{0D108BD9-81ED-4DB2-BD59-A6C34878D82A}">
                    <a16:rowId xmlns:a16="http://schemas.microsoft.com/office/drawing/2014/main" val="2303894482"/>
                  </a:ext>
                </a:extLst>
              </a:tr>
              <a:tr h="265272">
                <a:tc>
                  <a:txBody>
                    <a:bodyPr/>
                    <a:lstStyle/>
                    <a:p>
                      <a:pPr algn="l" fontAlgn="b"/>
                      <a:r>
                        <a:rPr lang="en-US" sz="1600" b="0" i="0" u="none" strike="noStrike">
                          <a:solidFill>
                            <a:srgbClr val="000000"/>
                          </a:solidFill>
                          <a:effectLst/>
                          <a:latin typeface="Arial" panose="020B0604020202020204" pitchFamily="34" charset="0"/>
                        </a:rPr>
                        <a:t>4.17 - Shipping</a:t>
                      </a:r>
                    </a:p>
                  </a:txBody>
                  <a:tcPr marL="108751" marR="6042" marT="6042"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$1,518.52 </a:t>
                      </a:r>
                    </a:p>
                  </a:txBody>
                  <a:tcPr marL="6042" marR="6042" marT="6042"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$1,528.52 </a:t>
                      </a:r>
                    </a:p>
                  </a:txBody>
                  <a:tcPr marL="6042" marR="6042" marT="6042" marB="0" anchor="ctr">
                    <a:lnL>
                      <a:noFill/>
                    </a:lnL>
                    <a:lnR>
                      <a:noFill/>
                    </a:lnR>
                    <a:lnT>
                      <a:noFill/>
                    </a:lnT>
                    <a:lnB>
                      <a:noFill/>
                    </a:lnB>
                  </a:tcPr>
                </a:tc>
                <a:extLst>
                  <a:ext uri="{0D108BD9-81ED-4DB2-BD59-A6C34878D82A}">
                    <a16:rowId xmlns:a16="http://schemas.microsoft.com/office/drawing/2014/main" val="1951278209"/>
                  </a:ext>
                </a:extLst>
              </a:tr>
              <a:tr h="265272">
                <a:tc>
                  <a:txBody>
                    <a:bodyPr/>
                    <a:lstStyle/>
                    <a:p>
                      <a:pPr algn="l" fontAlgn="b"/>
                      <a:r>
                        <a:rPr lang="en-US" sz="1600" b="0" i="0" u="none" strike="noStrike">
                          <a:solidFill>
                            <a:srgbClr val="000000"/>
                          </a:solidFill>
                          <a:effectLst/>
                          <a:latin typeface="Arial" panose="020B0604020202020204" pitchFamily="34" charset="0"/>
                        </a:rPr>
                        <a:t>4.18 - Misc Expense</a:t>
                      </a:r>
                    </a:p>
                  </a:txBody>
                  <a:tcPr marL="108751" marR="6042" marT="6042"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panose="020B0604020202020204" pitchFamily="34" charset="0"/>
                        </a:rPr>
                        <a:t>$6,412.30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panose="020B0604020202020204" pitchFamily="34" charset="0"/>
                        </a:rPr>
                        <a:t>$0.00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$6,412.30 </a:t>
                      </a:r>
                    </a:p>
                  </a:txBody>
                  <a:tcPr marL="6042" marR="6042" marT="6042"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030297714"/>
                  </a:ext>
                </a:extLst>
              </a:tr>
              <a:tr h="265272">
                <a:tc>
                  <a:txBody>
                    <a:bodyPr/>
                    <a:lstStyle/>
                    <a:p>
                      <a:pPr algn="l" fontAlgn="b"/>
                      <a:r>
                        <a:rPr lang="en-US" sz="1600" b="1" i="0" u="none" strike="noStrike">
                          <a:solidFill>
                            <a:srgbClr val="000000"/>
                          </a:solidFill>
                          <a:effectLst/>
                          <a:latin typeface="Arial" panose="020B0604020202020204" pitchFamily="34" charset="0"/>
                        </a:rPr>
                        <a:t>Total - Expense</a:t>
                      </a:r>
                    </a:p>
                  </a:txBody>
                  <a:tcPr marL="54376" marR="6042" marT="6042"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$3,207.65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dirty="0">
                          <a:solidFill>
                            <a:srgbClr val="000000"/>
                          </a:solidFill>
                          <a:effectLst/>
                          <a:latin typeface="Arial" panose="020B0604020202020204" pitchFamily="34" charset="0"/>
                        </a:rPr>
                        <a:t>$266,841.20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$30,000.00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$300,048.85 </a:t>
                      </a:r>
                    </a:p>
                  </a:txBody>
                  <a:tcPr marL="6042" marR="6042" marT="6042"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675403057"/>
                  </a:ext>
                </a:extLst>
              </a:tr>
              <a:tr h="265272">
                <a:tc>
                  <a:txBody>
                    <a:bodyPr/>
                    <a:lstStyle/>
                    <a:p>
                      <a:pPr algn="l" fontAlgn="ctr"/>
                      <a:r>
                        <a:rPr lang="en-US" sz="1600" b="1" i="0" u="none" strike="noStrike">
                          <a:solidFill>
                            <a:srgbClr val="000000"/>
                          </a:solidFill>
                          <a:effectLst/>
                          <a:latin typeface="Arial" panose="020B0604020202020204" pitchFamily="34" charset="0"/>
                        </a:rPr>
                        <a:t>Net Income</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$7,293.88 </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($10,410.36)</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($30,000.00)</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($33,116.48)</a:t>
                      </a:r>
                    </a:p>
                  </a:txBody>
                  <a:tcPr marL="6042" marR="6042" marT="6042"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95917053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14</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2719788149"/>
              </p:ext>
            </p:extLst>
          </p:nvPr>
        </p:nvGraphicFramePr>
        <p:xfrm>
          <a:off x="929218" y="606425"/>
          <a:ext cx="99673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333109">
                  <a:extLst>
                    <a:ext uri="{9D8B030D-6E8A-4147-A177-3AD203B41FA5}">
                      <a16:colId xmlns:a16="http://schemas.microsoft.com/office/drawing/2014/main" val="3051318727"/>
                    </a:ext>
                  </a:extLst>
                </a:gridCol>
                <a:gridCol w="1394983">
                  <a:extLst>
                    <a:ext uri="{9D8B030D-6E8A-4147-A177-3AD203B41FA5}">
                      <a16:colId xmlns:a16="http://schemas.microsoft.com/office/drawing/2014/main" val="3332776343"/>
                    </a:ext>
                  </a:extLst>
                </a:gridCol>
                <a:gridCol w="1349984">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2017-05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15</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23142925"/>
              </p:ext>
            </p:extLst>
          </p:nvPr>
        </p:nvGraphicFramePr>
        <p:xfrm>
          <a:off x="1371600" y="1087615"/>
          <a:ext cx="9524999" cy="5360478"/>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16</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481640292"/>
              </p:ext>
            </p:extLst>
          </p:nvPr>
        </p:nvGraphicFramePr>
        <p:xfrm>
          <a:off x="1295400" y="1064350"/>
          <a:ext cx="9829799" cy="5241214"/>
        </p:xfrm>
        <a:graphic>
          <a:graphicData uri="http://schemas.openxmlformats.org/drawingml/2006/table">
            <a:tbl>
              <a:tblPr/>
              <a:tblGrid>
                <a:gridCol w="2108518">
                  <a:extLst>
                    <a:ext uri="{9D8B030D-6E8A-4147-A177-3AD203B41FA5}">
                      <a16:colId xmlns:a16="http://schemas.microsoft.com/office/drawing/2014/main" val="1017605872"/>
                    </a:ext>
                  </a:extLst>
                </a:gridCol>
                <a:gridCol w="1099121">
                  <a:extLst>
                    <a:ext uri="{9D8B030D-6E8A-4147-A177-3AD203B41FA5}">
                      <a16:colId xmlns:a16="http://schemas.microsoft.com/office/drawing/2014/main" val="3915726091"/>
                    </a:ext>
                  </a:extLst>
                </a:gridCol>
                <a:gridCol w="1099121">
                  <a:extLst>
                    <a:ext uri="{9D8B030D-6E8A-4147-A177-3AD203B41FA5}">
                      <a16:colId xmlns:a16="http://schemas.microsoft.com/office/drawing/2014/main" val="2370362875"/>
                    </a:ext>
                  </a:extLst>
                </a:gridCol>
                <a:gridCol w="1070224">
                  <a:extLst>
                    <a:ext uri="{9D8B030D-6E8A-4147-A177-3AD203B41FA5}">
                      <a16:colId xmlns:a16="http://schemas.microsoft.com/office/drawing/2014/main" val="1128969494"/>
                    </a:ext>
                  </a:extLst>
                </a:gridCol>
                <a:gridCol w="1092200">
                  <a:extLst>
                    <a:ext uri="{9D8B030D-6E8A-4147-A177-3AD203B41FA5}">
                      <a16:colId xmlns:a16="http://schemas.microsoft.com/office/drawing/2014/main" val="2622098525"/>
                    </a:ext>
                  </a:extLst>
                </a:gridCol>
                <a:gridCol w="1092200">
                  <a:extLst>
                    <a:ext uri="{9D8B030D-6E8A-4147-A177-3AD203B41FA5}">
                      <a16:colId xmlns:a16="http://schemas.microsoft.com/office/drawing/2014/main" val="3169467728"/>
                    </a:ext>
                  </a:extLst>
                </a:gridCol>
                <a:gridCol w="1008184">
                  <a:extLst>
                    <a:ext uri="{9D8B030D-6E8A-4147-A177-3AD203B41FA5}">
                      <a16:colId xmlns:a16="http://schemas.microsoft.com/office/drawing/2014/main" val="501320270"/>
                    </a:ext>
                  </a:extLst>
                </a:gridCol>
                <a:gridCol w="1260231">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17</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18467852"/>
              </p:ext>
            </p:extLst>
          </p:nvPr>
        </p:nvGraphicFramePr>
        <p:xfrm>
          <a:off x="1524000" y="762002"/>
          <a:ext cx="9144000" cy="5625903"/>
        </p:xfrm>
        <a:graphic>
          <a:graphicData uri="http://schemas.openxmlformats.org/drawingml/2006/table">
            <a:tbl>
              <a:tblPr/>
              <a:tblGrid>
                <a:gridCol w="2968438">
                  <a:extLst>
                    <a:ext uri="{9D8B030D-6E8A-4147-A177-3AD203B41FA5}">
                      <a16:colId xmlns:a16="http://schemas.microsoft.com/office/drawing/2014/main" val="20000"/>
                    </a:ext>
                  </a:extLst>
                </a:gridCol>
                <a:gridCol w="1145714">
                  <a:extLst>
                    <a:ext uri="{9D8B030D-6E8A-4147-A177-3AD203B41FA5}">
                      <a16:colId xmlns:a16="http://schemas.microsoft.com/office/drawing/2014/main" val="20001"/>
                    </a:ext>
                  </a:extLst>
                </a:gridCol>
                <a:gridCol w="1249867">
                  <a:extLst>
                    <a:ext uri="{9D8B030D-6E8A-4147-A177-3AD203B41FA5}">
                      <a16:colId xmlns:a16="http://schemas.microsoft.com/office/drawing/2014/main" val="20002"/>
                    </a:ext>
                  </a:extLst>
                </a:gridCol>
                <a:gridCol w="1197789">
                  <a:extLst>
                    <a:ext uri="{9D8B030D-6E8A-4147-A177-3AD203B41FA5}">
                      <a16:colId xmlns:a16="http://schemas.microsoft.com/office/drawing/2014/main" val="20003"/>
                    </a:ext>
                  </a:extLst>
                </a:gridCol>
                <a:gridCol w="1371382">
                  <a:extLst>
                    <a:ext uri="{9D8B030D-6E8A-4147-A177-3AD203B41FA5}">
                      <a16:colId xmlns:a16="http://schemas.microsoft.com/office/drawing/2014/main" val="20004"/>
                    </a:ext>
                  </a:extLst>
                </a:gridCol>
                <a:gridCol w="1210810">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March 2018 Treasurer report for the Joint 802.11/.15 Wireless funds</a:t>
            </a:r>
          </a:p>
          <a:p>
            <a:endParaRPr lang="en-GB" dirty="0"/>
          </a:p>
          <a:p>
            <a:r>
              <a:rPr lang="en-GB" dirty="0"/>
              <a:t>Also reported in 802.15 doc: </a:t>
            </a:r>
            <a:r>
              <a:rPr lang="en-US" dirty="0"/>
              <a:t>15-18/0090r0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March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March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15-18/0090r0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January 2018 - Irvine</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4 March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11-18/0295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a:extLst>
              <a:ext uri="{FF2B5EF4-FFF2-40B4-BE49-F238E27FC236}">
                <a16:creationId xmlns:a16="http://schemas.microsoft.com/office/drawing/2014/main" id="{C46D297B-E1CF-40B9-B145-7684148F982C}"/>
              </a:ext>
            </a:extLst>
          </p:cNvPr>
          <p:cNvGraphicFramePr>
            <a:graphicFrameLocks noGrp="1"/>
          </p:cNvGraphicFramePr>
          <p:nvPr>
            <p:extLst>
              <p:ext uri="{D42A27DB-BD31-4B8C-83A1-F6EECF244321}">
                <p14:modId xmlns:p14="http://schemas.microsoft.com/office/powerpoint/2010/main" val="2282992634"/>
              </p:ext>
            </p:extLst>
          </p:nvPr>
        </p:nvGraphicFramePr>
        <p:xfrm>
          <a:off x="2438400" y="606425"/>
          <a:ext cx="7772400" cy="5856284"/>
        </p:xfrm>
        <a:graphic>
          <a:graphicData uri="http://schemas.openxmlformats.org/drawingml/2006/table">
            <a:tbl>
              <a:tblPr/>
              <a:tblGrid>
                <a:gridCol w="5736771">
                  <a:extLst>
                    <a:ext uri="{9D8B030D-6E8A-4147-A177-3AD203B41FA5}">
                      <a16:colId xmlns:a16="http://schemas.microsoft.com/office/drawing/2014/main" val="3916545531"/>
                    </a:ext>
                  </a:extLst>
                </a:gridCol>
                <a:gridCol w="2035629">
                  <a:extLst>
                    <a:ext uri="{9D8B030D-6E8A-4147-A177-3AD203B41FA5}">
                      <a16:colId xmlns:a16="http://schemas.microsoft.com/office/drawing/2014/main" val="1887027949"/>
                    </a:ext>
                  </a:extLst>
                </a:gridCol>
              </a:tblGrid>
              <a:tr h="318213">
                <a:tc gridSpan="2">
                  <a:txBody>
                    <a:bodyPr/>
                    <a:lstStyle/>
                    <a:p>
                      <a:pPr algn="ctr" fontAlgn="b"/>
                      <a:r>
                        <a:rPr lang="en-US" sz="2000" b="1" i="0" u="none" strike="noStrike" dirty="0">
                          <a:effectLst/>
                          <a:latin typeface="Arial" panose="020B0604020202020204" pitchFamily="34" charset="0"/>
                        </a:rPr>
                        <a:t>Reconciled Balance Sheet</a:t>
                      </a:r>
                    </a:p>
                  </a:txBody>
                  <a:tcPr marL="8534" marR="8534" marT="8534"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8881150"/>
                  </a:ext>
                </a:extLst>
              </a:tr>
              <a:tr h="318213">
                <a:tc gridSpan="2">
                  <a:txBody>
                    <a:bodyPr/>
                    <a:lstStyle/>
                    <a:p>
                      <a:pPr algn="ctr" fontAlgn="b"/>
                      <a:r>
                        <a:rPr lang="en-US" sz="2000" b="1" i="0" u="none" strike="noStrike" dirty="0">
                          <a:effectLst/>
                          <a:latin typeface="Arial" panose="020B0604020202020204" pitchFamily="34" charset="0"/>
                        </a:rPr>
                        <a:t>28-Feb-18</a:t>
                      </a:r>
                    </a:p>
                  </a:txBody>
                  <a:tcPr marL="8534" marR="8534" marT="8534"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904504640"/>
                  </a:ext>
                </a:extLst>
              </a:tr>
              <a:tr h="372847">
                <a:tc>
                  <a:txBody>
                    <a:bodyPr/>
                    <a:lstStyle/>
                    <a:p>
                      <a:pPr algn="l" fontAlgn="b"/>
                      <a:r>
                        <a:rPr lang="en-US" sz="2000" b="1" i="0" u="none" strike="noStrike" dirty="0">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384556489"/>
                  </a:ext>
                </a:extLst>
              </a:tr>
              <a:tr h="372847">
                <a:tc>
                  <a:txBody>
                    <a:bodyPr/>
                    <a:lstStyle/>
                    <a:p>
                      <a:pPr algn="l" fontAlgn="ctr"/>
                      <a:r>
                        <a:rPr lang="en-US" sz="2000" b="1" i="0" u="none" strike="noStrike" dirty="0">
                          <a:solidFill>
                            <a:srgbClr val="000000"/>
                          </a:solidFill>
                          <a:effectLst/>
                          <a:latin typeface="Arial" panose="020B0604020202020204" pitchFamily="34" charset="0"/>
                        </a:rPr>
                        <a:t>ASSETS</a:t>
                      </a:r>
                    </a:p>
                  </a:txBody>
                  <a:tcPr marL="8534" marR="8534" marT="8534" marB="0" anchor="ctr">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3990503023"/>
                  </a:ext>
                </a:extLst>
              </a:tr>
              <a:tr h="372847">
                <a:tc>
                  <a:txBody>
                    <a:bodyPr/>
                    <a:lstStyle/>
                    <a:p>
                      <a:pPr algn="l" fontAlgn="b"/>
                      <a:r>
                        <a:rPr lang="en-US" sz="2000" b="1" i="0" u="none" strike="noStrike">
                          <a:solidFill>
                            <a:srgbClr val="000000"/>
                          </a:solidFill>
                          <a:effectLst/>
                          <a:latin typeface="Arial" panose="020B0604020202020204" pitchFamily="34" charset="0"/>
                        </a:rPr>
                        <a:t>Current Assets</a:t>
                      </a:r>
                    </a:p>
                  </a:txBody>
                  <a:tcPr marL="76803" marR="8534" marT="8534"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618691922"/>
                  </a:ext>
                </a:extLst>
              </a:tr>
              <a:tr h="372847">
                <a:tc>
                  <a:txBody>
                    <a:bodyPr/>
                    <a:lstStyle/>
                    <a:p>
                      <a:pPr algn="l" fontAlgn="b"/>
                      <a:r>
                        <a:rPr lang="en-US" sz="2000" b="1" i="0" u="none" strike="noStrike">
                          <a:solidFill>
                            <a:srgbClr val="000000"/>
                          </a:solidFill>
                          <a:effectLst/>
                          <a:latin typeface="Arial" panose="020B0604020202020204" pitchFamily="34" charset="0"/>
                        </a:rPr>
                        <a:t>Bank</a:t>
                      </a:r>
                    </a:p>
                  </a:txBody>
                  <a:tcPr marL="153605" marR="8534" marT="8534"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955562786"/>
                  </a:ext>
                </a:extLst>
              </a:tr>
              <a:tr h="372847">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30408"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$518,652.69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649300439"/>
                  </a:ext>
                </a:extLst>
              </a:tr>
              <a:tr h="372847">
                <a:tc>
                  <a:txBody>
                    <a:bodyPr/>
                    <a:lstStyle/>
                    <a:p>
                      <a:pPr algn="l" fontAlgn="b"/>
                      <a:r>
                        <a:rPr lang="en-US" sz="2000" b="1" i="0" u="none" strike="noStrike" dirty="0">
                          <a:solidFill>
                            <a:srgbClr val="000000"/>
                          </a:solidFill>
                          <a:effectLst/>
                          <a:latin typeface="Arial" panose="020B0604020202020204" pitchFamily="34" charset="0"/>
                        </a:rPr>
                        <a:t>Total Bank</a:t>
                      </a:r>
                    </a:p>
                  </a:txBody>
                  <a:tcPr marL="153605"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16774676"/>
                  </a:ext>
                </a:extLst>
              </a:tr>
              <a:tr h="372847">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76803" marR="8534" marT="8534"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75366479"/>
                  </a:ext>
                </a:extLst>
              </a:tr>
              <a:tr h="372847">
                <a:tc>
                  <a:txBody>
                    <a:bodyPr/>
                    <a:lstStyle/>
                    <a:p>
                      <a:pPr algn="l" fontAlgn="ctr"/>
                      <a:r>
                        <a:rPr lang="en-US" sz="2000" b="1" i="0" u="none" strike="noStrike">
                          <a:solidFill>
                            <a:srgbClr val="000000"/>
                          </a:solidFill>
                          <a:effectLst/>
                          <a:latin typeface="Arial" panose="020B0604020202020204" pitchFamily="34" charset="0"/>
                        </a:rPr>
                        <a:t>Total ASSETS</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88436324"/>
                  </a:ext>
                </a:extLst>
              </a:tr>
              <a:tr h="372847">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8534" marR="8534" marT="8534" marB="0" anchor="ctr">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3724641482"/>
                  </a:ext>
                </a:extLst>
              </a:tr>
              <a:tr h="372847">
                <a:tc>
                  <a:txBody>
                    <a:bodyPr/>
                    <a:lstStyle/>
                    <a:p>
                      <a:pPr algn="l" fontAlgn="b"/>
                      <a:r>
                        <a:rPr lang="en-US" sz="2000" b="1" i="0" u="none" strike="noStrike">
                          <a:solidFill>
                            <a:srgbClr val="000000"/>
                          </a:solidFill>
                          <a:effectLst/>
                          <a:latin typeface="Arial" panose="020B0604020202020204" pitchFamily="34" charset="0"/>
                        </a:rPr>
                        <a:t>Equity</a:t>
                      </a:r>
                    </a:p>
                  </a:txBody>
                  <a:tcPr marL="76803" marR="8534" marT="8534"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875194565"/>
                  </a:ext>
                </a:extLst>
              </a:tr>
              <a:tr h="372847">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53605" marR="8534" marT="8534"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$706,628.20 </a:t>
                      </a:r>
                    </a:p>
                  </a:txBody>
                  <a:tcPr marL="8534" marR="8534" marT="8534" marB="0" anchor="ctr">
                    <a:lnL>
                      <a:noFill/>
                    </a:lnL>
                    <a:lnR>
                      <a:noFill/>
                    </a:lnR>
                    <a:lnT>
                      <a:noFill/>
                    </a:lnT>
                    <a:lnB>
                      <a:noFill/>
                    </a:lnB>
                  </a:tcPr>
                </a:tc>
                <a:extLst>
                  <a:ext uri="{0D108BD9-81ED-4DB2-BD59-A6C34878D82A}">
                    <a16:rowId xmlns:a16="http://schemas.microsoft.com/office/drawing/2014/main" val="2094033428"/>
                  </a:ext>
                </a:extLst>
              </a:tr>
              <a:tr h="372847">
                <a:tc>
                  <a:txBody>
                    <a:bodyPr/>
                    <a:lstStyle/>
                    <a:p>
                      <a:pPr algn="l" fontAlgn="b"/>
                      <a:r>
                        <a:rPr lang="en-US" sz="2000" b="0" i="0" u="none" strike="noStrike" dirty="0">
                          <a:solidFill>
                            <a:srgbClr val="000000"/>
                          </a:solidFill>
                          <a:effectLst/>
                          <a:latin typeface="Arial" panose="020B0604020202020204" pitchFamily="34" charset="0"/>
                        </a:rPr>
                        <a:t>Net Income</a:t>
                      </a:r>
                    </a:p>
                  </a:txBody>
                  <a:tcPr marL="153605" marR="8534" marT="8534"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($187,975.51)</a:t>
                      </a:r>
                    </a:p>
                  </a:txBody>
                  <a:tcPr marL="8534" marR="8534" marT="8534"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62735073"/>
                  </a:ext>
                </a:extLst>
              </a:tr>
              <a:tr h="372847">
                <a:tc>
                  <a:txBody>
                    <a:bodyPr/>
                    <a:lstStyle/>
                    <a:p>
                      <a:pPr algn="l" fontAlgn="b"/>
                      <a:r>
                        <a:rPr lang="en-US" sz="2000" b="1" i="0" u="none" strike="noStrike" dirty="0">
                          <a:solidFill>
                            <a:srgbClr val="000000"/>
                          </a:solidFill>
                          <a:effectLst/>
                          <a:latin typeface="Arial" panose="020B0604020202020204" pitchFamily="34" charset="0"/>
                        </a:rPr>
                        <a:t>Total Equity</a:t>
                      </a:r>
                    </a:p>
                  </a:txBody>
                  <a:tcPr marL="76803" marR="8534" marT="8534"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820145193"/>
                  </a:ext>
                </a:extLst>
              </a:tr>
              <a:tr h="372847">
                <a:tc>
                  <a:txBody>
                    <a:bodyPr/>
                    <a:lstStyle/>
                    <a:p>
                      <a:pPr algn="l" fontAlgn="ctr"/>
                      <a:r>
                        <a:rPr lang="en-US" sz="2000" b="1" i="0" u="none" strike="noStrike" dirty="0">
                          <a:solidFill>
                            <a:srgbClr val="000000"/>
                          </a:solidFill>
                          <a:effectLst/>
                          <a:latin typeface="Arial" panose="020B0604020202020204" pitchFamily="34" charset="0"/>
                        </a:rPr>
                        <a:t>Total LIABILITIES &amp; EQUITY</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$518,652.69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169019144"/>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909668"/>
              </p:ext>
            </p:extLst>
          </p:nvPr>
        </p:nvGraphicFramePr>
        <p:xfrm>
          <a:off x="1752600" y="1333765"/>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November</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$188,650.00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$27,626.46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$216,276.46</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$20.899.57</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$10,828.25</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$47,733.13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$92,152.42</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$37,841.50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$21,687.36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$4,392.61</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$1,145.83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$236,680.67</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($20,404.21)</a:t>
                      </a: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267</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$834.22</a:t>
                      </a: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$886.44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March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5799814"/>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8 January</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3 March </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$208,700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$229,401.00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 $   27,760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fontAlgn="ctr"/>
                      <a:r>
                        <a:rPr lang="en-US" sz="1600" b="0" i="0" u="none" strike="noStrike" dirty="0">
                          <a:solidFill>
                            <a:srgbClr val="000000"/>
                          </a:solidFill>
                          <a:effectLst/>
                          <a:latin typeface="Arial" panose="020B0604020202020204" pitchFamily="34" charset="0"/>
                        </a:rPr>
                        <a:t>$27,029.84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$236,460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Arial" panose="020B0604020202020204" pitchFamily="34" charset="0"/>
                        </a:rPr>
                        <a:t>$256,430.84</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$21,998.13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$5,218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$10,435.72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$42,140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$44,271.69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$106,500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$113,654.62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$49,500.24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$19,049.98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a:solidFill>
                            <a:srgbClr val="000000"/>
                          </a:solidFill>
                          <a:effectLst/>
                          <a:latin typeface="Arial" panose="020B0604020202020204" pitchFamily="34" charset="0"/>
                        </a:rPr>
                        <a:t>$1,518.52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$6,880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$6,412.30 </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$250.488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000000"/>
                          </a:solidFill>
                          <a:effectLst/>
                          <a:latin typeface="Arial" panose="020B0604020202020204" pitchFamily="34" charset="0"/>
                        </a:rPr>
                        <a:t>$266,841.20 </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solidFill>
                            <a:srgbClr val="C00000"/>
                          </a:solidFill>
                          <a:effectLst/>
                          <a:latin typeface="+mn-lt"/>
                        </a:rPr>
                        <a:t>($14,026)</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FF0000"/>
                          </a:solidFill>
                          <a:effectLst/>
                          <a:latin typeface="Arial" panose="020B0604020202020204" pitchFamily="34" charset="0"/>
                        </a:rPr>
                        <a:t>($10,410.36)</a:t>
                      </a:r>
                    </a:p>
                  </a:txBody>
                  <a:tcPr marL="6042" marR="6042" marT="6042" marB="0" anchor="ctr">
                    <a:solidFill>
                      <a:schemeClr val="bg1"/>
                    </a:solidFill>
                  </a:tcPr>
                </a:tc>
                <a:tc>
                  <a:txBody>
                    <a:bodyPr/>
                    <a:lstStyle/>
                    <a:p>
                      <a:pPr algn="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u="none" strike="noStrike" dirty="0">
                          <a:effectLst/>
                          <a:latin typeface="+mn-lt"/>
                        </a:rPr>
                        <a:t>   302</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312</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$829.43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$855.26</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March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Warsaw, Poland May 2018 Budget Report</a:t>
            </a:r>
          </a:p>
        </p:txBody>
      </p:sp>
      <p:sp>
        <p:nvSpPr>
          <p:cNvPr id="4" name="Date Placeholder 3"/>
          <p:cNvSpPr>
            <a:spLocks noGrp="1"/>
          </p:cNvSpPr>
          <p:nvPr>
            <p:ph type="dt" idx="10"/>
          </p:nvPr>
        </p:nvSpPr>
        <p:spPr/>
        <p:txBody>
          <a:bodyPr/>
          <a:lstStyle/>
          <a:p>
            <a:r>
              <a:rPr lang="en-US"/>
              <a:t>March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7</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graphicFrame>
        <p:nvGraphicFramePr>
          <p:cNvPr id="12" name="Content Placeholder 11">
            <a:extLst>
              <a:ext uri="{FF2B5EF4-FFF2-40B4-BE49-F238E27FC236}">
                <a16:creationId xmlns:a16="http://schemas.microsoft.com/office/drawing/2014/main" id="{BA7A6C1F-1222-4B7F-9BA6-118B2986CF81}"/>
              </a:ext>
            </a:extLst>
          </p:cNvPr>
          <p:cNvGraphicFramePr>
            <a:graphicFrameLocks noGrp="1"/>
          </p:cNvGraphicFramePr>
          <p:nvPr>
            <p:ph idx="1"/>
            <p:extLst>
              <p:ext uri="{D42A27DB-BD31-4B8C-83A1-F6EECF244321}">
                <p14:modId xmlns:p14="http://schemas.microsoft.com/office/powerpoint/2010/main" val="787395468"/>
              </p:ext>
            </p:extLst>
          </p:nvPr>
        </p:nvGraphicFramePr>
        <p:xfrm>
          <a:off x="2286000" y="1219198"/>
          <a:ext cx="6629400" cy="5256216"/>
        </p:xfrm>
        <a:graphic>
          <a:graphicData uri="http://schemas.openxmlformats.org/drawingml/2006/table">
            <a:tbl>
              <a:tblPr>
                <a:tableStyleId>{5C22544A-7EE6-4342-B048-85BDC9FD1C3A}</a:tableStyleId>
              </a:tblPr>
              <a:tblGrid>
                <a:gridCol w="535864">
                  <a:extLst>
                    <a:ext uri="{9D8B030D-6E8A-4147-A177-3AD203B41FA5}">
                      <a16:colId xmlns:a16="http://schemas.microsoft.com/office/drawing/2014/main" val="615152226"/>
                    </a:ext>
                  </a:extLst>
                </a:gridCol>
                <a:gridCol w="2477500">
                  <a:extLst>
                    <a:ext uri="{9D8B030D-6E8A-4147-A177-3AD203B41FA5}">
                      <a16:colId xmlns:a16="http://schemas.microsoft.com/office/drawing/2014/main" val="406077130"/>
                    </a:ext>
                  </a:extLst>
                </a:gridCol>
                <a:gridCol w="1582016">
                  <a:extLst>
                    <a:ext uri="{9D8B030D-6E8A-4147-A177-3AD203B41FA5}">
                      <a16:colId xmlns:a16="http://schemas.microsoft.com/office/drawing/2014/main" val="3652466376"/>
                    </a:ext>
                  </a:extLst>
                </a:gridCol>
                <a:gridCol w="2034020">
                  <a:extLst>
                    <a:ext uri="{9D8B030D-6E8A-4147-A177-3AD203B41FA5}">
                      <a16:colId xmlns:a16="http://schemas.microsoft.com/office/drawing/2014/main" val="1710171431"/>
                    </a:ext>
                  </a:extLst>
                </a:gridCol>
              </a:tblGrid>
              <a:tr h="292012">
                <a:tc>
                  <a:txBody>
                    <a:bodyPr/>
                    <a:lstStyle/>
                    <a:p>
                      <a:pPr algn="l" fontAlgn="b"/>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3-Mar</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11014353"/>
                  </a:ext>
                </a:extLst>
              </a:tr>
              <a:tr h="292012">
                <a:tc gridSpan="2">
                  <a:txBody>
                    <a:bodyPr/>
                    <a:lstStyle/>
                    <a:p>
                      <a:pPr algn="l" fontAlgn="b"/>
                      <a:r>
                        <a:rPr lang="en-US" sz="1800" u="none" strike="noStrike">
                          <a:effectLst/>
                        </a:rPr>
                        <a:t>INCOME</a:t>
                      </a:r>
                      <a:endParaRPr lang="en-US" sz="1800" b="1"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ctr" fontAlgn="b"/>
                      <a:r>
                        <a:rPr lang="en-US" sz="1800" u="none" strike="noStrike" dirty="0">
                          <a:effectLst/>
                        </a:rPr>
                        <a:t>Draft Budget</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4722338"/>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2.11 Registrations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$290,500.00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19161986"/>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2.12 Hotel Commissions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$18,000.00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12255669"/>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Total - Income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$308,500.00</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3215211"/>
                  </a:ext>
                </a:extLst>
              </a:tr>
              <a:tr h="292012">
                <a:tc gridSpan="2">
                  <a:txBody>
                    <a:bodyPr/>
                    <a:lstStyle/>
                    <a:p>
                      <a:pPr algn="l" fontAlgn="b"/>
                      <a:r>
                        <a:rPr lang="en-US" sz="1800" u="none" strike="noStrike" dirty="0">
                          <a:effectLst/>
                        </a:rPr>
                        <a:t>EXPENSE</a:t>
                      </a:r>
                      <a:endParaRPr lang="en-US" sz="18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9420595"/>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4.113 - Venue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$76,800.00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948578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4.12 - Financial Fees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$6,815.00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36757956"/>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4.13 - Meeting Planner</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$40,760.00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07552702"/>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4.14 - Food &amp; Beverage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$91,470.00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1380545"/>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4.15 - Network Services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$37,040.00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876662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4.16 - Social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$30,000.00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784575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4.17 - Shipping</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$6,000.00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9975959"/>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4.18 Misc Expense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$13,650.00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44780208"/>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Total - Expense</a:t>
                      </a:r>
                      <a:endParaRPr lang="en-US"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$302,535.00</a:t>
                      </a:r>
                      <a:endParaRPr lang="en-US"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4940079"/>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Net Ordinary Income</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$5,965.00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1746256"/>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Total Attendees</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300</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84635191"/>
                  </a:ext>
                </a:extLst>
              </a:tr>
              <a:tr h="292012">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Cost per attendee</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u="none" strike="noStrike" dirty="0">
                          <a:effectLst/>
                        </a:rPr>
                        <a:t>$837.42</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027529"/>
                  </a:ext>
                </a:extLst>
              </a:tr>
            </a:tbl>
          </a:graphicData>
        </a:graphic>
      </p:graphicFrame>
    </p:spTree>
    <p:extLst>
      <p:ext uri="{BB962C8B-B14F-4D97-AF65-F5344CB8AC3E}">
        <p14:creationId xmlns:p14="http://schemas.microsoft.com/office/powerpoint/2010/main" val="104528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FA91-650A-49DF-B2BD-7A2BF2756C71}"/>
              </a:ext>
            </a:extLst>
          </p:cNvPr>
          <p:cNvSpPr>
            <a:spLocks noGrp="1"/>
          </p:cNvSpPr>
          <p:nvPr>
            <p:ph type="title"/>
          </p:nvPr>
        </p:nvSpPr>
        <p:spPr/>
        <p:txBody>
          <a:bodyPr/>
          <a:lstStyle/>
          <a:p>
            <a:r>
              <a:rPr lang="en-US" dirty="0"/>
              <a:t>Retirement of 802.16 Treasury.</a:t>
            </a:r>
          </a:p>
        </p:txBody>
      </p:sp>
      <p:sp>
        <p:nvSpPr>
          <p:cNvPr id="3" name="Content Placeholder 2">
            <a:extLst>
              <a:ext uri="{FF2B5EF4-FFF2-40B4-BE49-F238E27FC236}">
                <a16:creationId xmlns:a16="http://schemas.microsoft.com/office/drawing/2014/main" id="{A44E9668-28C2-41D1-91CA-2DBBEA26AD01}"/>
              </a:ext>
            </a:extLst>
          </p:cNvPr>
          <p:cNvSpPr>
            <a:spLocks noGrp="1"/>
          </p:cNvSpPr>
          <p:nvPr>
            <p:ph idx="1"/>
          </p:nvPr>
        </p:nvSpPr>
        <p:spPr/>
        <p:txBody>
          <a:bodyPr/>
          <a:lstStyle/>
          <a:p>
            <a:r>
              <a:rPr lang="en-US" dirty="0"/>
              <a:t>802.16 Treasury has been retired.  The 802.11/.15 CB account was credited $9,692.47 as half of the liquidated account.  The other half was credited to 802.</a:t>
            </a:r>
          </a:p>
        </p:txBody>
      </p:sp>
      <p:sp>
        <p:nvSpPr>
          <p:cNvPr id="4" name="Date Placeholder 3">
            <a:extLst>
              <a:ext uri="{FF2B5EF4-FFF2-40B4-BE49-F238E27FC236}">
                <a16:creationId xmlns:a16="http://schemas.microsoft.com/office/drawing/2014/main" id="{FA0E4E6D-6488-41EE-9CD5-600F8AB481F8}"/>
              </a:ext>
            </a:extLst>
          </p:cNvPr>
          <p:cNvSpPr>
            <a:spLocks noGrp="1"/>
          </p:cNvSpPr>
          <p:nvPr>
            <p:ph type="dt" idx="10"/>
          </p:nvPr>
        </p:nvSpPr>
        <p:spPr/>
        <p:txBody>
          <a:bodyPr/>
          <a:lstStyle/>
          <a:p>
            <a:pPr>
              <a:defRPr/>
            </a:pPr>
            <a:r>
              <a:rPr lang="en-US">
                <a:latin typeface="Times New Roman" pitchFamily="18" charset="0"/>
                <a:ea typeface="Arial Unicode MS" pitchFamily="34" charset="-128"/>
                <a:cs typeface="Arial Unicode MS" pitchFamily="34" charset="-128"/>
              </a:rPr>
              <a:t>March 2018</a:t>
            </a:r>
            <a:endParaRPr lang="en-GB" dirty="0"/>
          </a:p>
        </p:txBody>
      </p:sp>
      <p:sp>
        <p:nvSpPr>
          <p:cNvPr id="5" name="Slide Number Placeholder 4">
            <a:extLst>
              <a:ext uri="{FF2B5EF4-FFF2-40B4-BE49-F238E27FC236}">
                <a16:creationId xmlns:a16="http://schemas.microsoft.com/office/drawing/2014/main" id="{382E241A-113B-4F41-B58B-BBB7FB9BBB6D}"/>
              </a:ext>
            </a:extLst>
          </p:cNvPr>
          <p:cNvSpPr>
            <a:spLocks noGrp="1"/>
          </p:cNvSpPr>
          <p:nvPr>
            <p:ph type="sldNum" idx="12"/>
          </p:nvPr>
        </p:nvSpPr>
        <p:spPr/>
        <p:txBody>
          <a:bodyPr/>
          <a:lstStyle/>
          <a:p>
            <a:pPr>
              <a:defRPr/>
            </a:pPr>
            <a:r>
              <a:rPr lang="en-GB"/>
              <a:t>Slide </a:t>
            </a:r>
            <a:fld id="{E6969283-78ED-4F71-B854-48055E18A2DC}" type="slidenum">
              <a:rPr lang="en-GB" smtClean="0"/>
              <a:pPr>
                <a:defRPr/>
              </a:pPr>
              <a:t>8</a:t>
            </a:fld>
            <a:endParaRPr lang="en-GB"/>
          </a:p>
        </p:txBody>
      </p:sp>
      <p:sp>
        <p:nvSpPr>
          <p:cNvPr id="6" name="Footer Placeholder 5">
            <a:extLst>
              <a:ext uri="{FF2B5EF4-FFF2-40B4-BE49-F238E27FC236}">
                <a16:creationId xmlns:a16="http://schemas.microsoft.com/office/drawing/2014/main" id="{6C7217C2-9363-43D0-A906-9F301C99B902}"/>
              </a:ext>
            </a:extLst>
          </p:cNvPr>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749296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March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9</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102506</TotalTime>
  <Words>3400</Words>
  <Application>Microsoft Office PowerPoint</Application>
  <PresentationFormat>Widescreen</PresentationFormat>
  <Paragraphs>1100</Paragraphs>
  <Slides>17</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2018 - Rosemont</vt:lpstr>
      <vt:lpstr>Abstract</vt:lpstr>
      <vt:lpstr>PowerPoint Presentation</vt:lpstr>
      <vt:lpstr>PowerPoint Presentation</vt:lpstr>
      <vt:lpstr>Waikoloa,  Sept. 2017 Budget Report</vt:lpstr>
      <vt:lpstr>Irvine, CA January 2018 Budget Report</vt:lpstr>
      <vt:lpstr>Warsaw, Poland May 2018 Budget Report</vt:lpstr>
      <vt:lpstr>Retirement of 802.16 Treasury.</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2018 - Rosemont</dc:title>
  <dc:creator>Jon Rosdahl</dc:creator>
  <cp:keywords>March 2018</cp:keywords>
  <dc:description>Ben Rolfe (BCA); Jon Rosdahl (Qualcomm)</dc:description>
  <cp:lastModifiedBy>Jon Rosdahl</cp:lastModifiedBy>
  <cp:revision>443</cp:revision>
  <cp:lastPrinted>1601-01-01T00:00:00Z</cp:lastPrinted>
  <dcterms:created xsi:type="dcterms:W3CDTF">2012-05-13T15:07:35Z</dcterms:created>
  <dcterms:modified xsi:type="dcterms:W3CDTF">2018-03-04T22:34:42Z</dcterms:modified>
</cp:coreProperties>
</file>