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23"/>
  </p:notesMasterIdLst>
  <p:handoutMasterIdLst>
    <p:handoutMasterId r:id="rId24"/>
  </p:handoutMasterIdLst>
  <p:sldIdLst>
    <p:sldId id="256" r:id="rId2"/>
    <p:sldId id="257" r:id="rId3"/>
    <p:sldId id="289" r:id="rId4"/>
    <p:sldId id="300" r:id="rId5"/>
    <p:sldId id="272" r:id="rId6"/>
    <p:sldId id="273" r:id="rId7"/>
    <p:sldId id="274" r:id="rId8"/>
    <p:sldId id="315" r:id="rId9"/>
    <p:sldId id="275" r:id="rId10"/>
    <p:sldId id="290" r:id="rId11"/>
    <p:sldId id="313" r:id="rId12"/>
    <p:sldId id="319" r:id="rId13"/>
    <p:sldId id="306" r:id="rId14"/>
    <p:sldId id="318" r:id="rId15"/>
    <p:sldId id="281" r:id="rId16"/>
    <p:sldId id="280" r:id="rId17"/>
    <p:sldId id="283" r:id="rId18"/>
    <p:sldId id="284" r:id="rId19"/>
    <p:sldId id="291" r:id="rId20"/>
    <p:sldId id="292" r:id="rId21"/>
    <p:sldId id="2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56"/>
            <p14:sldId id="257"/>
          </p14:sldIdLst>
        </p14:section>
        <p14:section name="Monday" id="{4B7C112C-E236-4D4B-9841-D43330742BB2}">
          <p14:sldIdLst>
            <p14:sldId id="289"/>
            <p14:sldId id="300"/>
            <p14:sldId id="272"/>
            <p14:sldId id="273"/>
            <p14:sldId id="274"/>
            <p14:sldId id="315"/>
            <p14:sldId id="275"/>
            <p14:sldId id="290"/>
            <p14:sldId id="313"/>
            <p14:sldId id="319"/>
            <p14:sldId id="306"/>
            <p14:sldId id="318"/>
          </p14:sldIdLst>
        </p14:section>
        <p14:section name="Wednessday" id="{F21A492A-BA32-4758-8679-031504230AE7}">
          <p14:sldIdLst>
            <p14:sldId id="281"/>
            <p14:sldId id="280"/>
          </p14:sldIdLst>
        </p14:section>
        <p14:section name="Friday" id="{4BE27709-667B-4290-8292-4F4C0A5CE0BA}">
          <p14:sldIdLst>
            <p14:sldId id="283"/>
            <p14:sldId id="284"/>
            <p14:sldId id="291"/>
            <p14:sldId id="292"/>
          </p14:sldIdLst>
        </p14:section>
        <p14:section name="References" id="{03E33B6E-3194-4347-8B33-30FA8EACB3AB}">
          <p14:sldIdLst>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95" autoAdjust="0"/>
    <p:restoredTop sz="81034" autoAdjust="0"/>
  </p:normalViewPr>
  <p:slideViewPr>
    <p:cSldViewPr>
      <p:cViewPr varScale="1">
        <p:scale>
          <a:sx n="59" d="100"/>
          <a:sy n="59" d="100"/>
        </p:scale>
        <p:origin x="558" y="66"/>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802-11-18/0294r1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802-11-18/0294r1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802-11-18/0294r1</a:t>
            </a:r>
            <a:endParaRPr lang="en-US" dirty="0"/>
          </a:p>
        </p:txBody>
      </p:sp>
      <p:sp>
        <p:nvSpPr>
          <p:cNvPr id="5" name="Rectangle 3"/>
          <p:cNvSpPr>
            <a:spLocks noGrp="1" noChangeArrowheads="1"/>
          </p:cNvSpPr>
          <p:nvPr>
            <p:ph type="dt"/>
          </p:nvPr>
        </p:nvSpPr>
        <p:spPr>
          <a:ln/>
        </p:spPr>
        <p:txBody>
          <a:bodyPr/>
          <a:lstStyle/>
          <a:p>
            <a:r>
              <a:rPr lang="en-US"/>
              <a:t>March 2018</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802-11-18/0294r1</a:t>
            </a:r>
          </a:p>
        </p:txBody>
      </p:sp>
      <p:sp>
        <p:nvSpPr>
          <p:cNvPr id="5" name="Date Placeholder 4"/>
          <p:cNvSpPr>
            <a:spLocks noGrp="1"/>
          </p:cNvSpPr>
          <p:nvPr>
            <p:ph type="dt" idx="11"/>
          </p:nvPr>
        </p:nvSpPr>
        <p:spPr/>
        <p:txBody>
          <a:bodyPr/>
          <a:lstStyle/>
          <a:p>
            <a:r>
              <a:rPr lang="en-US"/>
              <a:t>March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373058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802-11-18/0294r1</a:t>
            </a:r>
          </a:p>
        </p:txBody>
      </p:sp>
      <p:sp>
        <p:nvSpPr>
          <p:cNvPr id="5" name="Rectangle 3"/>
          <p:cNvSpPr>
            <a:spLocks noGrp="1" noChangeArrowheads="1"/>
          </p:cNvSpPr>
          <p:nvPr>
            <p:ph type="dt"/>
          </p:nvPr>
        </p:nvSpPr>
        <p:spPr>
          <a:ln/>
        </p:spPr>
        <p:txBody>
          <a:bodyPr/>
          <a:lstStyle/>
          <a:p>
            <a:r>
              <a:rPr lang="en-US"/>
              <a:t>March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802-11-18/0294r1</a:t>
            </a:r>
            <a:endParaRPr lang="en-US" dirty="0"/>
          </a:p>
        </p:txBody>
      </p:sp>
      <p:sp>
        <p:nvSpPr>
          <p:cNvPr id="5" name="Rectangle 3"/>
          <p:cNvSpPr>
            <a:spLocks noGrp="1" noChangeArrowheads="1"/>
          </p:cNvSpPr>
          <p:nvPr>
            <p:ph type="dt"/>
          </p:nvPr>
        </p:nvSpPr>
        <p:spPr>
          <a:ln/>
        </p:spPr>
        <p:txBody>
          <a:bodyPr/>
          <a:lstStyle/>
          <a:p>
            <a:r>
              <a:rPr lang="en-US"/>
              <a:t>March 2018</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802-11-18/0294r1</a:t>
            </a:r>
            <a:endParaRPr lang="en-US" dirty="0"/>
          </a:p>
        </p:txBody>
      </p:sp>
      <p:sp>
        <p:nvSpPr>
          <p:cNvPr id="5" name="Date Placeholder 4"/>
          <p:cNvSpPr>
            <a:spLocks noGrp="1"/>
          </p:cNvSpPr>
          <p:nvPr>
            <p:ph type="dt" idx="11"/>
          </p:nvPr>
        </p:nvSpPr>
        <p:spPr/>
        <p:txBody>
          <a:bodyPr/>
          <a:lstStyle/>
          <a:p>
            <a:r>
              <a:rPr lang="en-US"/>
              <a:t>March 2018</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877267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802-11-18/0294r1</a:t>
            </a:r>
            <a:endParaRPr lang="en-US" dirty="0"/>
          </a:p>
        </p:txBody>
      </p:sp>
      <p:sp>
        <p:nvSpPr>
          <p:cNvPr id="5" name="Date Placeholder 4"/>
          <p:cNvSpPr>
            <a:spLocks noGrp="1"/>
          </p:cNvSpPr>
          <p:nvPr>
            <p:ph type="dt" idx="11"/>
          </p:nvPr>
        </p:nvSpPr>
        <p:spPr/>
        <p:txBody>
          <a:bodyPr/>
          <a:lstStyle/>
          <a:p>
            <a:r>
              <a:rPr lang="en-US"/>
              <a:t>March 2018</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515267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GB" sz="1200" dirty="0"/>
              <a:t>The deadline for booking your accommodation at the specially discounted rate for IEEE delegates at the Warsaw Marriott is April 9, 2018. Bookings made after April 9, 2018  will be based on the hotels availability and rate of the day. The discounted rate negotiated for attendees of the IEEE 802 Wireless Interim Meeting 2018 will NOT be available.</a:t>
            </a:r>
            <a:br>
              <a:rPr lang="en-GB" sz="1200" dirty="0"/>
            </a:br>
            <a:br>
              <a:rPr lang="en-GB" sz="1200" dirty="0"/>
            </a:br>
            <a:r>
              <a:rPr lang="en-GB" sz="1200" dirty="0"/>
              <a:t>IMPORTANT NOTE REGARDING THE RESERVATION FORM:</a:t>
            </a:r>
            <a:br>
              <a:rPr lang="en-GB" sz="1200" dirty="0"/>
            </a:br>
            <a:br>
              <a:rPr lang="en-GB" sz="1200" dirty="0"/>
            </a:br>
            <a:r>
              <a:rPr lang="en-GB" sz="1200" dirty="0"/>
              <a:t>Please read this BEFORE booking your room: The online Marriott reservation web page is very limited in functionality. It only covers the dates from May 5-12, 2018 even though the group rate is available 5 days before and 5 days after that.  Also, the only room option that is shown is the Standard Room SG/DBL. If that is what you need, then read the important points to know information and book your room.</a:t>
            </a:r>
            <a:br>
              <a:rPr lang="en-GB" sz="1200" dirty="0"/>
            </a:br>
            <a:br>
              <a:rPr lang="en-GB" sz="1200" dirty="0"/>
            </a:br>
            <a:r>
              <a:rPr lang="en-GB" sz="1200" dirty="0"/>
              <a:t>If you wish to book one of the other room types shown in the table below or wish to include dates outside the range of May 5-12, 2018 then you must contact the reservation department directly: +48 22 630 55 28; E-mail: warsaw-reservation@marriott.com. When you call or email, identify the meeting as IEEE.</a:t>
            </a:r>
            <a:endParaRPr lang="en-GB" sz="1100" i="1" dirty="0"/>
          </a:p>
        </p:txBody>
      </p:sp>
      <p:sp>
        <p:nvSpPr>
          <p:cNvPr id="4" name="Header Placeholder 3"/>
          <p:cNvSpPr>
            <a:spLocks noGrp="1"/>
          </p:cNvSpPr>
          <p:nvPr>
            <p:ph type="hdr" idx="10"/>
          </p:nvPr>
        </p:nvSpPr>
        <p:spPr/>
        <p:txBody>
          <a:bodyPr/>
          <a:lstStyle/>
          <a:p>
            <a:r>
              <a:rPr lang="en-US"/>
              <a:t>doc.: IEEE 802-11-18/0294r1</a:t>
            </a:r>
            <a:endParaRPr lang="en-US" dirty="0"/>
          </a:p>
        </p:txBody>
      </p:sp>
      <p:sp>
        <p:nvSpPr>
          <p:cNvPr id="5" name="Date Placeholder 4"/>
          <p:cNvSpPr>
            <a:spLocks noGrp="1"/>
          </p:cNvSpPr>
          <p:nvPr>
            <p:ph type="dt" idx="11"/>
          </p:nvPr>
        </p:nvSpPr>
        <p:spPr/>
        <p:txBody>
          <a:bodyPr/>
          <a:lstStyle/>
          <a:p>
            <a:r>
              <a:rPr lang="en-US"/>
              <a:t>March 2018</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568529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802-11-18/0294r1</a:t>
            </a:r>
            <a:endParaRPr lang="en-US" dirty="0"/>
          </a:p>
        </p:txBody>
      </p:sp>
      <p:sp>
        <p:nvSpPr>
          <p:cNvPr id="5" name="Date Placeholder 4"/>
          <p:cNvSpPr>
            <a:spLocks noGrp="1"/>
          </p:cNvSpPr>
          <p:nvPr>
            <p:ph type="dt" idx="11"/>
          </p:nvPr>
        </p:nvSpPr>
        <p:spPr/>
        <p:txBody>
          <a:bodyPr/>
          <a:lstStyle/>
          <a:p>
            <a:r>
              <a:rPr lang="en-US"/>
              <a:t>March 2018</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5755" y="95706"/>
            <a:ext cx="2185983" cy="215444"/>
          </a:xfrm>
          <a:noFill/>
        </p:spPr>
        <p:txBody>
          <a:bodyPr/>
          <a:lstStyle/>
          <a:p>
            <a:r>
              <a:rPr lang="en-US"/>
              <a:t>doc.: IEEE 802-11-18/0294r1</a:t>
            </a:r>
          </a:p>
        </p:txBody>
      </p:sp>
      <p:sp>
        <p:nvSpPr>
          <p:cNvPr id="20483" name="Rectangle 3"/>
          <p:cNvSpPr>
            <a:spLocks noGrp="1" noChangeArrowheads="1"/>
          </p:cNvSpPr>
          <p:nvPr>
            <p:ph type="dt" sz="quarter" idx="1"/>
          </p:nvPr>
        </p:nvSpPr>
        <p:spPr>
          <a:xfrm>
            <a:off x="654050" y="95706"/>
            <a:ext cx="743537" cy="215444"/>
          </a:xfrm>
          <a:noFill/>
        </p:spPr>
        <p:txBody>
          <a:bodyPr/>
          <a:lstStyle/>
          <a:p>
            <a:r>
              <a:rPr lang="en-US"/>
              <a:t>March 2018</a:t>
            </a:r>
          </a:p>
        </p:txBody>
      </p:sp>
      <p:sp>
        <p:nvSpPr>
          <p:cNvPr id="20484" name="Rectangle 6"/>
          <p:cNvSpPr>
            <a:spLocks noGrp="1" noChangeArrowheads="1"/>
          </p:cNvSpPr>
          <p:nvPr>
            <p:ph type="ftr" sz="quarter" idx="4"/>
          </p:nvPr>
        </p:nvSpPr>
        <p:spPr>
          <a:xfrm>
            <a:off x="3652813" y="8985250"/>
            <a:ext cx="2628925" cy="184666"/>
          </a:xfrm>
          <a:noFill/>
        </p:spPr>
        <p:txBody>
          <a:bodyPr/>
          <a:lstStyle/>
          <a:p>
            <a:pPr lvl="4"/>
            <a:r>
              <a:rPr lang="en-US"/>
              <a:t>Jon Rosdahl, Qualcomm</a:t>
            </a:r>
          </a:p>
        </p:txBody>
      </p:sp>
      <p:sp>
        <p:nvSpPr>
          <p:cNvPr id="20485" name="Rectangle 7"/>
          <p:cNvSpPr>
            <a:spLocks noGrp="1" noChangeArrowheads="1"/>
          </p:cNvSpPr>
          <p:nvPr>
            <p:ph type="sldNum" sz="quarter" idx="5"/>
          </p:nvPr>
        </p:nvSpPr>
        <p:spPr>
          <a:xfrm>
            <a:off x="3320211" y="8985250"/>
            <a:ext cx="415177" cy="184666"/>
          </a:xfrm>
          <a:noFill/>
        </p:spPr>
        <p:txBody>
          <a:bodyPr/>
          <a:lstStyle/>
          <a:p>
            <a:r>
              <a:rPr lang="en-US"/>
              <a:t>Page </a:t>
            </a:r>
            <a:fld id="{C5F07510-7C93-4BC9-94B9-BB2AFDC6E14F}" type="slidenum">
              <a:rPr lang="en-US"/>
              <a:pPr/>
              <a:t>10</a:t>
            </a:fld>
            <a:endParaRPr lang="en-US"/>
          </a:p>
        </p:txBody>
      </p:sp>
      <p:sp>
        <p:nvSpPr>
          <p:cNvPr id="20486" name="Rectangle 2"/>
          <p:cNvSpPr>
            <a:spLocks noGrp="1" noRot="1" noChangeAspect="1" noChangeArrowheads="1" noTextEdit="1"/>
          </p:cNvSpPr>
          <p:nvPr>
            <p:ph type="sldImg"/>
          </p:nvPr>
        </p:nvSpPr>
        <p:spPr>
          <a:xfrm>
            <a:off x="384175" y="701675"/>
            <a:ext cx="6165850" cy="3468688"/>
          </a:xfrm>
          <a:ln/>
        </p:spPr>
      </p:sp>
      <p:sp>
        <p:nvSpPr>
          <p:cNvPr id="2048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6684967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802-11-18/0294r1</a:t>
            </a:r>
          </a:p>
        </p:txBody>
      </p:sp>
      <p:sp>
        <p:nvSpPr>
          <p:cNvPr id="5" name="Date Placeholder 4"/>
          <p:cNvSpPr>
            <a:spLocks noGrp="1"/>
          </p:cNvSpPr>
          <p:nvPr>
            <p:ph type="dt" idx="11"/>
          </p:nvPr>
        </p:nvSpPr>
        <p:spPr/>
        <p:txBody>
          <a:bodyPr/>
          <a:lstStyle/>
          <a:p>
            <a:r>
              <a:rPr lang="en-US"/>
              <a:t>March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4248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802-11-18/0294r1</a:t>
            </a:r>
          </a:p>
        </p:txBody>
      </p:sp>
      <p:sp>
        <p:nvSpPr>
          <p:cNvPr id="5" name="Date Placeholder 4"/>
          <p:cNvSpPr>
            <a:spLocks noGrp="1"/>
          </p:cNvSpPr>
          <p:nvPr>
            <p:ph type="dt" idx="11"/>
          </p:nvPr>
        </p:nvSpPr>
        <p:spPr/>
        <p:txBody>
          <a:bodyPr/>
          <a:lstStyle/>
          <a:p>
            <a:r>
              <a:rPr lang="en-US"/>
              <a:t>March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436627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2018</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March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March 2018</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March 2018</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March 2018</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March 2018</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March 2018</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March 2018</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11-18/0294r1</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griffin.meeting.verilan.com/docs/802.19" TargetMode="External"/><Relationship Id="rId13" Type="http://schemas.openxmlformats.org/officeDocument/2006/relationships/hyperlink" Target="http://griffin.meeting.verilan.com/docs/omniran" TargetMode="External"/><Relationship Id="rId3" Type="http://schemas.openxmlformats.org/officeDocument/2006/relationships/hyperlink" Target="https://imat.ieee.org/" TargetMode="External"/><Relationship Id="rId7" Type="http://schemas.openxmlformats.org/officeDocument/2006/relationships/hyperlink" Target="http://griffin.meeting.verilan.com/docs/802.18" TargetMode="External"/><Relationship Id="rId12" Type="http://schemas.openxmlformats.org/officeDocument/2006/relationships/hyperlink" Target="http://griffin.meeting.verilan.com/docs/802.24" TargetMode="External"/><Relationship Id="rId2" Type="http://schemas.openxmlformats.org/officeDocument/2006/relationships/notesSlide" Target="../notesSlides/notesSlide7.xml"/><Relationship Id="rId16" Type="http://schemas.openxmlformats.org/officeDocument/2006/relationships/hyperlink" Target="ftp://griffin.meeting.verilan.com/" TargetMode="External"/><Relationship Id="rId1" Type="http://schemas.openxmlformats.org/officeDocument/2006/relationships/slideLayout" Target="../slideLayouts/slideLayout2.xml"/><Relationship Id="rId6" Type="http://schemas.openxmlformats.org/officeDocument/2006/relationships/hyperlink" Target="http://griffin.meeting.verilan.com/docs/802.16" TargetMode="External"/><Relationship Id="rId11" Type="http://schemas.openxmlformats.org/officeDocument/2006/relationships/hyperlink" Target="http://griffin.meeting.verilan.com/docs/802.23" TargetMode="External"/><Relationship Id="rId5" Type="http://schemas.openxmlformats.org/officeDocument/2006/relationships/hyperlink" Target="http://griffin.meeting.verilan.com/docs/802.15" TargetMode="External"/><Relationship Id="rId15" Type="http://schemas.openxmlformats.org/officeDocument/2006/relationships/hyperlink" Target="http://griffin.meeting.verilan.com/docs/802-ec" TargetMode="External"/><Relationship Id="rId10" Type="http://schemas.openxmlformats.org/officeDocument/2006/relationships/hyperlink" Target="http://griffin.meeting.verilan.com/docs/802.22" TargetMode="External"/><Relationship Id="rId4" Type="http://schemas.openxmlformats.org/officeDocument/2006/relationships/hyperlink" Target="http://griffin.meeting.verilan.com/docs/802.11" TargetMode="External"/><Relationship Id="rId9" Type="http://schemas.openxmlformats.org/officeDocument/2006/relationships/hyperlink" Target="http://griffin.meeting.verilan.com/docs/802.21" TargetMode="External"/><Relationship Id="rId14" Type="http://schemas.openxmlformats.org/officeDocument/2006/relationships/hyperlink" Target="http://griffin.meeting.verilan.com/docs/802-sg-whitespac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6/ec-16-0066-02-00EC-802-plenary-future-venue-contract-status.xls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ec/dcn/16/ec-16-0177-01-00EC-executive-secretary-agenda-items-november-2016-plenary.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grouper.ieee.org/groups/802/18/" TargetMode="External"/><Relationship Id="rId13" Type="http://schemas.openxmlformats.org/officeDocument/2006/relationships/hyperlink" Target="http://standards.ieee.org/guides/bylaws/sect6-7.html#6" TargetMode="External"/><Relationship Id="rId3" Type="http://schemas.openxmlformats.org/officeDocument/2006/relationships/hyperlink" Target="http://www.ieee802.org/1/" TargetMode="External"/><Relationship Id="rId7" Type="http://schemas.openxmlformats.org/officeDocument/2006/relationships/hyperlink" Target="http://www.ieee802.org/16/" TargetMode="External"/><Relationship Id="rId12" Type="http://schemas.openxmlformats.org/officeDocument/2006/relationships/hyperlink" Target="https://mentor.ieee.org/802.22/dcn/17/22-17-0051-00-0000-802-22-2017-july-plenary-opening-report.pp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15/documents?is_dcn=agenda&amp;is_group=0000" TargetMode="External"/><Relationship Id="rId11" Type="http://schemas.openxmlformats.org/officeDocument/2006/relationships/hyperlink" Target="http://www.ieee802.org/24/" TargetMode="External"/><Relationship Id="rId5" Type="http://schemas.openxmlformats.org/officeDocument/2006/relationships/hyperlink" Target="https://mentor.ieee.org/802.11/dcn/17/11-17-0536-01-0000-may-2017-wg-agenda.xlsx" TargetMode="External"/><Relationship Id="rId15" Type="http://schemas.openxmlformats.org/officeDocument/2006/relationships/hyperlink" Target="http://standards.ieee.org/resources/antitrust-guidelines.pdf" TargetMode="External"/><Relationship Id="rId10" Type="http://schemas.openxmlformats.org/officeDocument/2006/relationships/hyperlink" Target="http://www.ieee802.org/21/" TargetMode="External"/><Relationship Id="rId4" Type="http://schemas.openxmlformats.org/officeDocument/2006/relationships/hyperlink" Target="http://www.ieee802.org/3/" TargetMode="External"/><Relationship Id="rId9" Type="http://schemas.openxmlformats.org/officeDocument/2006/relationships/hyperlink" Target="http://www.ieee802.org/19/" TargetMode="External"/><Relationship Id="rId14" Type="http://schemas.openxmlformats.org/officeDocument/2006/relationships/hyperlink" Target="http://standards.ieee.org/board/pat/pat-slideset.pp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802world.org/plenary/files/2015/03/Hyatt-Regency-OHare-Floor-Plan-041017.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chedule.802world.com/ics/directory" TargetMode="External"/><Relationship Id="rId2" Type="http://schemas.openxmlformats.org/officeDocument/2006/relationships/hyperlink" Target="http://schedule.802world.com/" TargetMode="External"/><Relationship Id="rId1" Type="http://schemas.openxmlformats.org/officeDocument/2006/relationships/slideLayout" Target="../slideLayouts/slideLayout2.xml"/><Relationship Id="rId4" Type="http://schemas.openxmlformats.org/officeDocument/2006/relationships/hyperlink" Target="http://schedule.802world.com/ics/show?group=11"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cwp.marriott.com/wawpl/ieee201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772400" cy="10668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1</a:t>
            </a:r>
            <a:r>
              <a:rPr lang="en-US" baseline="30000" dirty="0"/>
              <a:t>st</a:t>
            </a:r>
            <a:r>
              <a:rPr lang="en-US" dirty="0"/>
              <a:t> Vice Chair Report – </a:t>
            </a:r>
            <a:br>
              <a:rPr lang="en-US" dirty="0"/>
            </a:br>
            <a:r>
              <a:rPr lang="en-US" dirty="0"/>
              <a:t>November 2017 – Orlando, Florida</a:t>
            </a:r>
            <a:endParaRPr lang="en-GB" dirty="0"/>
          </a:p>
        </p:txBody>
      </p:sp>
      <p:sp>
        <p:nvSpPr>
          <p:cNvPr id="3074" name="Rectangle 2"/>
          <p:cNvSpPr>
            <a:spLocks noGrp="1" noChangeArrowheads="1"/>
          </p:cNvSpPr>
          <p:nvPr>
            <p:ph idx="1"/>
          </p:nvPr>
        </p:nvSpPr>
        <p:spPr>
          <a:xfrm>
            <a:off x="2207568" y="172820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2018-03-05</a:t>
            </a:r>
          </a:p>
        </p:txBody>
      </p:sp>
      <p:sp>
        <p:nvSpPr>
          <p:cNvPr id="6" name="Date Placeholder 3"/>
          <p:cNvSpPr>
            <a:spLocks noGrp="1"/>
          </p:cNvSpPr>
          <p:nvPr>
            <p:ph type="dt" idx="10"/>
          </p:nvPr>
        </p:nvSpPr>
        <p:spPr>
          <a:xfrm>
            <a:off x="2220913" y="333375"/>
            <a:ext cx="2303451" cy="273050"/>
          </a:xfrm>
        </p:spPr>
        <p:txBody>
          <a:bodyPr/>
          <a:lstStyle/>
          <a:p>
            <a:r>
              <a:rPr lang="en-US"/>
              <a:t>March 2018</a:t>
            </a:r>
            <a:endParaRPr lang="en-GB" dirty="0"/>
          </a:p>
        </p:txBody>
      </p:sp>
      <p:sp>
        <p:nvSpPr>
          <p:cNvPr id="7"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8799399"/>
              </p:ext>
            </p:extLst>
          </p:nvPr>
        </p:nvGraphicFramePr>
        <p:xfrm>
          <a:off x="2070101" y="2711451"/>
          <a:ext cx="7764463" cy="2373313"/>
        </p:xfrm>
        <a:graphic>
          <a:graphicData uri="http://schemas.openxmlformats.org/presentationml/2006/ole">
            <mc:AlternateContent xmlns:mc="http://schemas.openxmlformats.org/markup-compatibility/2006">
              <mc:Choice xmlns:v="urn:schemas-microsoft-com:vml" Requires="v">
                <p:oleObj spid="_x0000_s3262" name="Document" r:id="rId4" imgW="8253180" imgH="2529696" progId="Word.Document.8">
                  <p:embed/>
                </p:oleObj>
              </mc:Choice>
              <mc:Fallback>
                <p:oleObj name="Document" r:id="rId4" imgW="8253180" imgH="2529696" progId="Word.Document.8">
                  <p:embed/>
                  <p:pic>
                    <p:nvPicPr>
                      <p:cNvPr id="0" name="Picture 3"/>
                      <p:cNvPicPr>
                        <a:picLocks noChangeAspect="1" noChangeArrowheads="1"/>
                      </p:cNvPicPr>
                      <p:nvPr/>
                    </p:nvPicPr>
                    <p:blipFill>
                      <a:blip r:embed="rId5"/>
                      <a:srcRect/>
                      <a:stretch>
                        <a:fillRect/>
                      </a:stretch>
                    </p:blipFill>
                    <p:spPr bwMode="auto">
                      <a:xfrm>
                        <a:off x="2070101" y="2711451"/>
                        <a:ext cx="7764463" cy="23733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2320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2"/>
          <p:cNvSpPr>
            <a:spLocks noGrp="1" noChangeArrowheads="1"/>
          </p:cNvSpPr>
          <p:nvPr>
            <p:ph type="title"/>
          </p:nvPr>
        </p:nvSpPr>
        <p:spPr/>
        <p:txBody>
          <a:bodyPr/>
          <a:lstStyle/>
          <a:p>
            <a:r>
              <a:rPr lang="en-US"/>
              <a:t>M3.8 Local File Document Server information</a:t>
            </a:r>
            <a:endParaRPr lang="en-US" dirty="0"/>
          </a:p>
        </p:txBody>
      </p:sp>
      <p:sp>
        <p:nvSpPr>
          <p:cNvPr id="19459" name="Date Placeholder 3"/>
          <p:cNvSpPr>
            <a:spLocks noGrp="1"/>
          </p:cNvSpPr>
          <p:nvPr>
            <p:ph type="dt" idx="10"/>
          </p:nvPr>
        </p:nvSpPr>
        <p:spPr/>
        <p:txBody>
          <a:bodyPr/>
          <a:lstStyle/>
          <a:p>
            <a:r>
              <a:rPr lang="en-US"/>
              <a:t>March 2018</a:t>
            </a:r>
            <a:endParaRPr lang="en-US" dirty="0"/>
          </a:p>
        </p:txBody>
      </p:sp>
      <p:sp>
        <p:nvSpPr>
          <p:cNvPr id="19460" name="Footer Placeholder 4"/>
          <p:cNvSpPr>
            <a:spLocks noGrp="1"/>
          </p:cNvSpPr>
          <p:nvPr>
            <p:ph type="ftr" idx="11"/>
          </p:nvPr>
        </p:nvSpPr>
        <p:spPr/>
        <p:txBody>
          <a:bodyPr/>
          <a:lstStyle/>
          <a:p>
            <a:r>
              <a:rPr lang="en-US"/>
              <a:t>Jon Rosdahl, Qualcomm</a:t>
            </a:r>
            <a:endParaRPr lang="en-US" dirty="0"/>
          </a:p>
        </p:txBody>
      </p:sp>
      <p:sp>
        <p:nvSpPr>
          <p:cNvPr id="19461" name="Slide Number Placeholder 5"/>
          <p:cNvSpPr>
            <a:spLocks noGrp="1"/>
          </p:cNvSpPr>
          <p:nvPr>
            <p:ph type="sldNum" idx="12"/>
          </p:nvPr>
        </p:nvSpPr>
        <p:spPr/>
        <p:txBody>
          <a:bodyPr/>
          <a:lstStyle/>
          <a:p>
            <a:r>
              <a:rPr lang="en-US"/>
              <a:t>Slide </a:t>
            </a:r>
            <a:fld id="{D64B625E-504A-4C58-A39B-C8B7B94C9285}" type="slidenum">
              <a:rPr lang="en-US" smtClean="0"/>
              <a:pPr/>
              <a:t>10</a:t>
            </a:fld>
            <a:endParaRPr lang="en-US" dirty="0"/>
          </a:p>
        </p:txBody>
      </p:sp>
      <p:graphicFrame>
        <p:nvGraphicFramePr>
          <p:cNvPr id="2" name="Table 1">
            <a:extLst>
              <a:ext uri="{FF2B5EF4-FFF2-40B4-BE49-F238E27FC236}">
                <a16:creationId xmlns:a16="http://schemas.microsoft.com/office/drawing/2014/main" id="{CD72A24D-A7DF-47A4-B599-5ECE22807E6C}"/>
              </a:ext>
            </a:extLst>
          </p:cNvPr>
          <p:cNvGraphicFramePr>
            <a:graphicFrameLocks noGrp="1"/>
          </p:cNvGraphicFramePr>
          <p:nvPr>
            <p:extLst>
              <p:ext uri="{D42A27DB-BD31-4B8C-83A1-F6EECF244321}">
                <p14:modId xmlns:p14="http://schemas.microsoft.com/office/powerpoint/2010/main" val="694769648"/>
              </p:ext>
            </p:extLst>
          </p:nvPr>
        </p:nvGraphicFramePr>
        <p:xfrm>
          <a:off x="1415479" y="1484784"/>
          <a:ext cx="10369153" cy="4990630"/>
        </p:xfrm>
        <a:graphic>
          <a:graphicData uri="http://schemas.openxmlformats.org/drawingml/2006/table">
            <a:tbl>
              <a:tblPr/>
              <a:tblGrid>
                <a:gridCol w="2016225">
                  <a:extLst>
                    <a:ext uri="{9D8B030D-6E8A-4147-A177-3AD203B41FA5}">
                      <a16:colId xmlns:a16="http://schemas.microsoft.com/office/drawing/2014/main" val="3295704582"/>
                    </a:ext>
                  </a:extLst>
                </a:gridCol>
                <a:gridCol w="8352928">
                  <a:extLst>
                    <a:ext uri="{9D8B030D-6E8A-4147-A177-3AD203B41FA5}">
                      <a16:colId xmlns:a16="http://schemas.microsoft.com/office/drawing/2014/main" val="4064606208"/>
                    </a:ext>
                  </a:extLst>
                </a:gridCol>
              </a:tblGrid>
              <a:tr h="4990630">
                <a:tc>
                  <a:txBody>
                    <a:bodyPr/>
                    <a:lstStyle/>
                    <a:p>
                      <a:pPr fontAlgn="t"/>
                      <a:r>
                        <a:rPr lang="en-US" sz="2000" dirty="0">
                          <a:effectLst/>
                        </a:rPr>
                        <a:t>Attendance Links </a:t>
                      </a:r>
                      <a:br>
                        <a:rPr lang="en-US" sz="2000" dirty="0">
                          <a:effectLst/>
                        </a:rPr>
                      </a:br>
                      <a:r>
                        <a:rPr lang="en-US" sz="2000" dirty="0">
                          <a:effectLst/>
                          <a:hlinkClick r:id="rId3"/>
                        </a:rPr>
                        <a:t>802.1</a:t>
                      </a:r>
                      <a:r>
                        <a:rPr lang="en-US" sz="2000" dirty="0">
                          <a:effectLst/>
                        </a:rPr>
                        <a:t> </a:t>
                      </a:r>
                      <a:br>
                        <a:rPr lang="en-US" sz="2000" dirty="0">
                          <a:effectLst/>
                        </a:rPr>
                      </a:br>
                      <a:r>
                        <a:rPr lang="en-US" sz="2000" dirty="0">
                          <a:effectLst/>
                          <a:hlinkClick r:id="rId3"/>
                        </a:rPr>
                        <a:t>802.3</a:t>
                      </a:r>
                      <a:r>
                        <a:rPr lang="en-US" sz="2000" dirty="0">
                          <a:effectLst/>
                        </a:rPr>
                        <a:t> </a:t>
                      </a:r>
                      <a:br>
                        <a:rPr lang="en-US" sz="2000" dirty="0">
                          <a:effectLst/>
                        </a:rPr>
                      </a:br>
                      <a:r>
                        <a:rPr lang="en-US" sz="2000" dirty="0">
                          <a:effectLst/>
                          <a:hlinkClick r:id="rId3"/>
                        </a:rPr>
                        <a:t>802.11</a:t>
                      </a:r>
                      <a:r>
                        <a:rPr lang="en-US" sz="2000" dirty="0">
                          <a:effectLst/>
                        </a:rPr>
                        <a:t> </a:t>
                      </a:r>
                      <a:br>
                        <a:rPr lang="en-US" sz="2000" dirty="0">
                          <a:effectLst/>
                        </a:rPr>
                      </a:br>
                      <a:r>
                        <a:rPr lang="en-US" sz="2000" dirty="0">
                          <a:effectLst/>
                          <a:hlinkClick r:id="rId3"/>
                        </a:rPr>
                        <a:t>802.15</a:t>
                      </a:r>
                      <a:r>
                        <a:rPr lang="en-US" sz="2000" dirty="0">
                          <a:effectLst/>
                        </a:rPr>
                        <a:t> </a:t>
                      </a:r>
                      <a:br>
                        <a:rPr lang="en-US" sz="2000" dirty="0">
                          <a:effectLst/>
                        </a:rPr>
                      </a:br>
                      <a:r>
                        <a:rPr lang="en-US" sz="2000" dirty="0">
                          <a:effectLst/>
                          <a:hlinkClick r:id="rId3"/>
                        </a:rPr>
                        <a:t>802.16</a:t>
                      </a:r>
                      <a:r>
                        <a:rPr lang="en-US" sz="2000" dirty="0">
                          <a:effectLst/>
                        </a:rPr>
                        <a:t> </a:t>
                      </a:r>
                      <a:br>
                        <a:rPr lang="en-US" sz="2000" dirty="0">
                          <a:effectLst/>
                        </a:rPr>
                      </a:br>
                      <a:r>
                        <a:rPr lang="en-US" sz="2000" dirty="0">
                          <a:effectLst/>
                          <a:hlinkClick r:id="rId3"/>
                        </a:rPr>
                        <a:t>802.18</a:t>
                      </a:r>
                      <a:r>
                        <a:rPr lang="en-US" sz="2000" dirty="0">
                          <a:effectLst/>
                        </a:rPr>
                        <a:t> </a:t>
                      </a:r>
                      <a:br>
                        <a:rPr lang="en-US" sz="2000" dirty="0">
                          <a:effectLst/>
                        </a:rPr>
                      </a:br>
                      <a:r>
                        <a:rPr lang="en-US" sz="2000" dirty="0">
                          <a:effectLst/>
                          <a:hlinkClick r:id="rId3"/>
                        </a:rPr>
                        <a:t>802.19</a:t>
                      </a:r>
                      <a:r>
                        <a:rPr lang="en-US" sz="2000" dirty="0">
                          <a:effectLst/>
                        </a:rPr>
                        <a:t> </a:t>
                      </a:r>
                      <a:br>
                        <a:rPr lang="en-US" sz="2000" dirty="0">
                          <a:effectLst/>
                        </a:rPr>
                      </a:br>
                      <a:r>
                        <a:rPr lang="en-US" sz="2000" dirty="0">
                          <a:effectLst/>
                          <a:hlinkClick r:id="rId3"/>
                        </a:rPr>
                        <a:t>802.20</a:t>
                      </a:r>
                      <a:r>
                        <a:rPr lang="en-US" sz="2000" dirty="0">
                          <a:effectLst/>
                        </a:rPr>
                        <a:t> </a:t>
                      </a:r>
                      <a:br>
                        <a:rPr lang="en-US" sz="2000" dirty="0">
                          <a:effectLst/>
                        </a:rPr>
                      </a:br>
                      <a:r>
                        <a:rPr lang="en-US" sz="2000" dirty="0">
                          <a:effectLst/>
                          <a:hlinkClick r:id="rId3"/>
                        </a:rPr>
                        <a:t>802.21</a:t>
                      </a:r>
                      <a:r>
                        <a:rPr lang="en-US" sz="2000" dirty="0">
                          <a:effectLst/>
                        </a:rPr>
                        <a:t> </a:t>
                      </a:r>
                      <a:br>
                        <a:rPr lang="en-US" sz="2000" dirty="0">
                          <a:effectLst/>
                        </a:rPr>
                      </a:br>
                      <a:r>
                        <a:rPr lang="en-US" sz="2000" dirty="0">
                          <a:effectLst/>
                          <a:hlinkClick r:id="rId3"/>
                        </a:rPr>
                        <a:t>802.22</a:t>
                      </a:r>
                      <a:r>
                        <a:rPr lang="en-US" sz="2000" dirty="0">
                          <a:effectLst/>
                        </a:rPr>
                        <a:t> </a:t>
                      </a:r>
                      <a:br>
                        <a:rPr lang="en-US" sz="2000" dirty="0">
                          <a:effectLst/>
                        </a:rPr>
                      </a:br>
                      <a:r>
                        <a:rPr lang="en-US" sz="2000" dirty="0">
                          <a:effectLst/>
                          <a:hlinkClick r:id="rId3"/>
                        </a:rPr>
                        <a:t>802.23</a:t>
                      </a:r>
                      <a:r>
                        <a:rPr lang="en-US" sz="2000" dirty="0">
                          <a:effectLst/>
                        </a:rPr>
                        <a:t> </a:t>
                      </a:r>
                      <a:br>
                        <a:rPr lang="en-US" sz="2000" dirty="0">
                          <a:effectLst/>
                        </a:rPr>
                      </a:br>
                      <a:r>
                        <a:rPr lang="en-US" sz="2000" dirty="0">
                          <a:effectLst/>
                          <a:hlinkClick r:id="rId3"/>
                        </a:rPr>
                        <a:t>802.24</a:t>
                      </a:r>
                      <a:r>
                        <a:rPr lang="en-US" sz="2000" dirty="0">
                          <a:effectLst/>
                        </a:rPr>
                        <a:t> </a:t>
                      </a:r>
                      <a:br>
                        <a:rPr lang="en-US" sz="2000" dirty="0">
                          <a:effectLst/>
                        </a:rPr>
                      </a:br>
                      <a:endParaRPr lang="en-US" sz="2000" dirty="0">
                        <a:effectLst/>
                      </a:endParaRPr>
                    </a:p>
                  </a:txBody>
                  <a:tcPr marL="13513" marR="13513" marT="13513" marB="13513">
                    <a:lnL>
                      <a:noFill/>
                    </a:lnL>
                    <a:lnR>
                      <a:noFill/>
                    </a:lnR>
                    <a:lnT>
                      <a:noFill/>
                    </a:lnT>
                    <a:lnB>
                      <a:noFill/>
                    </a:lnB>
                  </a:tcPr>
                </a:tc>
                <a:tc>
                  <a:txBody>
                    <a:bodyPr/>
                    <a:lstStyle/>
                    <a:p>
                      <a:pPr fontAlgn="t"/>
                      <a:r>
                        <a:rPr lang="en-US" sz="2000" dirty="0">
                          <a:effectLst/>
                        </a:rPr>
                        <a:t>Working Group Documents (Local Document Server) </a:t>
                      </a:r>
                      <a:br>
                        <a:rPr lang="en-US" sz="2000" dirty="0">
                          <a:effectLst/>
                        </a:rPr>
                      </a:br>
                      <a:r>
                        <a:rPr lang="en-US" sz="2000" dirty="0">
                          <a:effectLst/>
                          <a:hlinkClick r:id="rId4"/>
                        </a:rPr>
                        <a:t>802.11</a:t>
                      </a:r>
                      <a:r>
                        <a:rPr lang="en-US" sz="2000" dirty="0">
                          <a:effectLst/>
                        </a:rPr>
                        <a:t> </a:t>
                      </a:r>
                      <a:br>
                        <a:rPr lang="en-US" sz="2000" dirty="0">
                          <a:effectLst/>
                        </a:rPr>
                      </a:br>
                      <a:r>
                        <a:rPr lang="en-US" sz="2000" dirty="0">
                          <a:effectLst/>
                          <a:hlinkClick r:id="rId5"/>
                        </a:rPr>
                        <a:t>802.15</a:t>
                      </a:r>
                      <a:r>
                        <a:rPr lang="en-US" sz="2000" dirty="0">
                          <a:effectLst/>
                        </a:rPr>
                        <a:t> </a:t>
                      </a:r>
                      <a:br>
                        <a:rPr lang="en-US" sz="2000" dirty="0">
                          <a:effectLst/>
                        </a:rPr>
                      </a:br>
                      <a:r>
                        <a:rPr lang="en-US" sz="2000" dirty="0">
                          <a:effectLst/>
                          <a:hlinkClick r:id="rId6"/>
                        </a:rPr>
                        <a:t>802.16</a:t>
                      </a:r>
                      <a:r>
                        <a:rPr lang="en-US" sz="2000" dirty="0">
                          <a:effectLst/>
                        </a:rPr>
                        <a:t> </a:t>
                      </a:r>
                      <a:br>
                        <a:rPr lang="en-US" sz="2000" dirty="0">
                          <a:effectLst/>
                        </a:rPr>
                      </a:br>
                      <a:r>
                        <a:rPr lang="en-US" sz="2000" dirty="0">
                          <a:effectLst/>
                          <a:hlinkClick r:id="rId7"/>
                        </a:rPr>
                        <a:t>802.18</a:t>
                      </a:r>
                      <a:r>
                        <a:rPr lang="en-US" sz="2000" dirty="0">
                          <a:effectLst/>
                        </a:rPr>
                        <a:t> </a:t>
                      </a:r>
                      <a:br>
                        <a:rPr lang="en-US" sz="2000" dirty="0">
                          <a:effectLst/>
                        </a:rPr>
                      </a:br>
                      <a:r>
                        <a:rPr lang="en-US" sz="2000" dirty="0">
                          <a:effectLst/>
                          <a:hlinkClick r:id="rId8"/>
                        </a:rPr>
                        <a:t>802.19</a:t>
                      </a:r>
                      <a:r>
                        <a:rPr lang="en-US" sz="2000" dirty="0">
                          <a:effectLst/>
                        </a:rPr>
                        <a:t> </a:t>
                      </a:r>
                      <a:br>
                        <a:rPr lang="en-US" sz="2000" dirty="0">
                          <a:effectLst/>
                        </a:rPr>
                      </a:br>
                      <a:r>
                        <a:rPr lang="en-US" sz="2000" dirty="0">
                          <a:effectLst/>
                          <a:hlinkClick r:id="rId9"/>
                        </a:rPr>
                        <a:t>802.21</a:t>
                      </a:r>
                      <a:r>
                        <a:rPr lang="en-US" sz="2000" dirty="0">
                          <a:effectLst/>
                        </a:rPr>
                        <a:t> </a:t>
                      </a:r>
                      <a:br>
                        <a:rPr lang="en-US" sz="2000" dirty="0">
                          <a:effectLst/>
                        </a:rPr>
                      </a:br>
                      <a:r>
                        <a:rPr lang="en-US" sz="2000" dirty="0">
                          <a:effectLst/>
                          <a:hlinkClick r:id="rId10"/>
                        </a:rPr>
                        <a:t>802.22</a:t>
                      </a:r>
                      <a:r>
                        <a:rPr lang="en-US" sz="2000" dirty="0">
                          <a:effectLst/>
                        </a:rPr>
                        <a:t> </a:t>
                      </a:r>
                      <a:br>
                        <a:rPr lang="en-US" sz="2000" dirty="0">
                          <a:effectLst/>
                        </a:rPr>
                      </a:br>
                      <a:r>
                        <a:rPr lang="en-US" sz="2000" dirty="0">
                          <a:effectLst/>
                          <a:hlinkClick r:id="rId11"/>
                        </a:rPr>
                        <a:t>802.23</a:t>
                      </a:r>
                      <a:r>
                        <a:rPr lang="en-US" sz="2000" dirty="0">
                          <a:effectLst/>
                        </a:rPr>
                        <a:t> </a:t>
                      </a:r>
                      <a:br>
                        <a:rPr lang="en-US" sz="2000" dirty="0">
                          <a:effectLst/>
                        </a:rPr>
                      </a:br>
                      <a:r>
                        <a:rPr lang="en-US" sz="2000" dirty="0">
                          <a:effectLst/>
                          <a:hlinkClick r:id="rId12"/>
                        </a:rPr>
                        <a:t>802.24</a:t>
                      </a:r>
                      <a:r>
                        <a:rPr lang="en-US" sz="2000" dirty="0">
                          <a:effectLst/>
                        </a:rPr>
                        <a:t> </a:t>
                      </a:r>
                      <a:br>
                        <a:rPr lang="en-US" sz="2000" dirty="0">
                          <a:effectLst/>
                        </a:rPr>
                      </a:br>
                      <a:r>
                        <a:rPr lang="en-US" sz="2000" dirty="0" err="1">
                          <a:effectLst/>
                          <a:hlinkClick r:id="rId13"/>
                        </a:rPr>
                        <a:t>Omniran</a:t>
                      </a:r>
                      <a:r>
                        <a:rPr lang="en-US" sz="2000" dirty="0">
                          <a:effectLst/>
                        </a:rPr>
                        <a:t> </a:t>
                      </a:r>
                      <a:br>
                        <a:rPr lang="en-US" sz="2000" dirty="0">
                          <a:effectLst/>
                        </a:rPr>
                      </a:br>
                      <a:r>
                        <a:rPr lang="en-US" sz="2000" dirty="0">
                          <a:effectLst/>
                          <a:hlinkClick r:id="rId14"/>
                        </a:rPr>
                        <a:t>802 Whitespace SG</a:t>
                      </a:r>
                      <a:r>
                        <a:rPr lang="en-US" sz="2000" dirty="0">
                          <a:effectLst/>
                        </a:rPr>
                        <a:t> </a:t>
                      </a:r>
                      <a:br>
                        <a:rPr lang="en-US" sz="2000" dirty="0">
                          <a:effectLst/>
                        </a:rPr>
                      </a:br>
                      <a:r>
                        <a:rPr lang="en-US" sz="2000" dirty="0">
                          <a:effectLst/>
                          <a:hlinkClick r:id="rId15"/>
                        </a:rPr>
                        <a:t>802 Executive Committee</a:t>
                      </a:r>
                      <a:r>
                        <a:rPr lang="en-US" sz="2000" dirty="0">
                          <a:effectLst/>
                        </a:rPr>
                        <a:t> </a:t>
                      </a:r>
                      <a:br>
                        <a:rPr lang="en-US" sz="2000" dirty="0">
                          <a:effectLst/>
                        </a:rPr>
                      </a:br>
                      <a:br>
                        <a:rPr lang="en-US" sz="2000" dirty="0">
                          <a:effectLst/>
                        </a:rPr>
                      </a:br>
                      <a:r>
                        <a:rPr lang="en-US" sz="2000" i="1" dirty="0">
                          <a:effectLst/>
                        </a:rPr>
                        <a:t>For FTP access, please use</a:t>
                      </a:r>
                      <a:r>
                        <a:rPr lang="en-US" sz="2000" dirty="0">
                          <a:effectLst/>
                        </a:rPr>
                        <a:t> </a:t>
                      </a:r>
                      <a:r>
                        <a:rPr lang="en-US" sz="2000" b="1" dirty="0">
                          <a:effectLst/>
                          <a:hlinkClick r:id="rId16"/>
                        </a:rPr>
                        <a:t>ftp://griffin.meeting.verilan.com</a:t>
                      </a:r>
                      <a:r>
                        <a:rPr lang="en-US" sz="2000" dirty="0">
                          <a:effectLst/>
                        </a:rPr>
                        <a:t> </a:t>
                      </a:r>
                      <a:br>
                        <a:rPr lang="en-US" sz="2000" dirty="0">
                          <a:effectLst/>
                        </a:rPr>
                      </a:br>
                      <a:r>
                        <a:rPr lang="en-US" sz="2000" b="1" dirty="0">
                          <a:solidFill>
                            <a:srgbClr val="FF0000"/>
                          </a:solidFill>
                          <a:effectLst/>
                        </a:rPr>
                        <a:t>Please DO NOT synchronize your documents directly with Mentor!</a:t>
                      </a:r>
                      <a:endParaRPr lang="en-US" sz="2000" dirty="0">
                        <a:effectLst/>
                      </a:endParaRPr>
                    </a:p>
                  </a:txBody>
                  <a:tcPr marL="13513" marR="13513" marT="13513" marB="13513">
                    <a:lnL>
                      <a:noFill/>
                    </a:lnL>
                    <a:lnR>
                      <a:noFill/>
                    </a:lnR>
                    <a:lnT>
                      <a:noFill/>
                    </a:lnT>
                    <a:lnB>
                      <a:noFill/>
                    </a:lnB>
                  </a:tcPr>
                </a:tc>
                <a:extLst>
                  <a:ext uri="{0D108BD9-81ED-4DB2-BD59-A6C34878D82A}">
                    <a16:rowId xmlns:a16="http://schemas.microsoft.com/office/drawing/2014/main" val="966461802"/>
                  </a:ext>
                </a:extLst>
              </a:tr>
            </a:tbl>
          </a:graphicData>
        </a:graphic>
      </p:graphicFrame>
    </p:spTree>
    <p:extLst>
      <p:ext uri="{BB962C8B-B14F-4D97-AF65-F5344CB8AC3E}">
        <p14:creationId xmlns:p14="http://schemas.microsoft.com/office/powerpoint/2010/main" val="3092494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2209801" y="968784"/>
            <a:ext cx="7702624" cy="44399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M3.09 FOOD &amp; BEVERAGE</a:t>
            </a:r>
          </a:p>
        </p:txBody>
      </p:sp>
      <p:sp>
        <p:nvSpPr>
          <p:cNvPr id="2" name="Date Placeholder 1"/>
          <p:cNvSpPr>
            <a:spLocks noGrp="1"/>
          </p:cNvSpPr>
          <p:nvPr>
            <p:ph type="dt" idx="10"/>
          </p:nvPr>
        </p:nvSpPr>
        <p:spPr/>
        <p:txBody>
          <a:bodyPr/>
          <a:lstStyle/>
          <a:p>
            <a:r>
              <a:rPr lang="en-US"/>
              <a:t>March 2018</a:t>
            </a:r>
            <a:endParaRPr lang="en-GB" dirty="0"/>
          </a:p>
        </p:txBody>
      </p:sp>
      <p:sp>
        <p:nvSpPr>
          <p:cNvPr id="3" name="Footer Placeholder 2"/>
          <p:cNvSpPr>
            <a:spLocks noGrp="1"/>
          </p:cNvSpPr>
          <p:nvPr>
            <p:ph type="ftr" idx="11"/>
          </p:nvPr>
        </p:nvSpPr>
        <p:spPr/>
        <p:txBody>
          <a:bodyPr/>
          <a:lstStyle/>
          <a:p>
            <a:r>
              <a:rPr lang="en-GB"/>
              <a:t>Jon Rosdahl, Qualcomm</a:t>
            </a:r>
            <a:endParaRPr lang="en-GB" dirty="0"/>
          </a:p>
        </p:txBody>
      </p:sp>
      <p:sp>
        <p:nvSpPr>
          <p:cNvPr id="7" name="Slide Number Placeholder 6"/>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 name="Rectangle 9">
            <a:extLst>
              <a:ext uri="{FF2B5EF4-FFF2-40B4-BE49-F238E27FC236}">
                <a16:creationId xmlns:a16="http://schemas.microsoft.com/office/drawing/2014/main" id="{1BC91D14-3014-4D4A-A3D9-F7E0E742EF88}"/>
              </a:ext>
            </a:extLst>
          </p:cNvPr>
          <p:cNvSpPr/>
          <p:nvPr/>
        </p:nvSpPr>
        <p:spPr>
          <a:xfrm>
            <a:off x="1006067" y="1775135"/>
            <a:ext cx="10383718" cy="4524315"/>
          </a:xfrm>
          <a:prstGeom prst="rect">
            <a:avLst/>
          </a:prstGeom>
        </p:spPr>
        <p:txBody>
          <a:bodyPr wrap="square">
            <a:spAutoFit/>
          </a:bodyPr>
          <a:lstStyle/>
          <a:p>
            <a:pPr>
              <a:lnSpc>
                <a:spcPct val="120000"/>
              </a:lnSpc>
              <a:spcBef>
                <a:spcPts val="0"/>
              </a:spcBef>
            </a:pPr>
            <a:r>
              <a:rPr lang="en-US" dirty="0">
                <a:solidFill>
                  <a:srgbClr val="FF0000"/>
                </a:solidFill>
              </a:rPr>
              <a:t>Continental Breakfast </a:t>
            </a:r>
            <a:endParaRPr lang="en-US" dirty="0">
              <a:solidFill>
                <a:schemeClr val="tx1"/>
              </a:solidFill>
            </a:endParaRPr>
          </a:p>
          <a:p>
            <a:pPr marL="0" indent="0">
              <a:lnSpc>
                <a:spcPct val="120000"/>
              </a:lnSpc>
              <a:spcBef>
                <a:spcPts val="0"/>
              </a:spcBef>
              <a:buNone/>
            </a:pPr>
            <a:r>
              <a:rPr lang="en-US" dirty="0">
                <a:solidFill>
                  <a:schemeClr val="tx1"/>
                </a:solidFill>
              </a:rPr>
              <a:t>	7:30am – 9am</a:t>
            </a:r>
          </a:p>
          <a:p>
            <a:pPr>
              <a:lnSpc>
                <a:spcPct val="120000"/>
              </a:lnSpc>
              <a:spcBef>
                <a:spcPts val="0"/>
              </a:spcBef>
            </a:pPr>
            <a:r>
              <a:rPr lang="en-US" dirty="0">
                <a:solidFill>
                  <a:srgbClr val="FF0000"/>
                </a:solidFill>
              </a:rPr>
              <a:t>Morning Coffee/Tea </a:t>
            </a:r>
          </a:p>
          <a:p>
            <a:pPr marL="0" indent="0">
              <a:lnSpc>
                <a:spcPct val="120000"/>
              </a:lnSpc>
              <a:spcBef>
                <a:spcPts val="0"/>
              </a:spcBef>
              <a:buNone/>
            </a:pPr>
            <a:r>
              <a:rPr lang="en-US" dirty="0">
                <a:solidFill>
                  <a:schemeClr val="tx1"/>
                </a:solidFill>
              </a:rPr>
              <a:t>	9am – 11am</a:t>
            </a:r>
          </a:p>
          <a:p>
            <a:pPr>
              <a:lnSpc>
                <a:spcPct val="120000"/>
              </a:lnSpc>
              <a:spcBef>
                <a:spcPts val="0"/>
              </a:spcBef>
            </a:pPr>
            <a:r>
              <a:rPr lang="en-US" dirty="0">
                <a:solidFill>
                  <a:srgbClr val="FF0000"/>
                </a:solidFill>
              </a:rPr>
              <a:t>Afternoon Coffee/Tea/Sodas </a:t>
            </a:r>
            <a:endParaRPr lang="en-US" dirty="0">
              <a:solidFill>
                <a:schemeClr val="tx1"/>
              </a:solidFill>
            </a:endParaRPr>
          </a:p>
          <a:p>
            <a:pPr marL="0" indent="0">
              <a:lnSpc>
                <a:spcPct val="120000"/>
              </a:lnSpc>
              <a:spcBef>
                <a:spcPts val="0"/>
              </a:spcBef>
              <a:buNone/>
            </a:pPr>
            <a:r>
              <a:rPr lang="en-US" dirty="0">
                <a:solidFill>
                  <a:schemeClr val="tx1"/>
                </a:solidFill>
              </a:rPr>
              <a:t>	2pm – 4pm</a:t>
            </a:r>
          </a:p>
          <a:p>
            <a:pPr>
              <a:lnSpc>
                <a:spcPct val="120000"/>
              </a:lnSpc>
              <a:spcBef>
                <a:spcPts val="0"/>
              </a:spcBef>
            </a:pPr>
            <a:r>
              <a:rPr lang="en-US" dirty="0">
                <a:solidFill>
                  <a:srgbClr val="FF0000"/>
                </a:solidFill>
              </a:rPr>
              <a:t>Afternoon Snacks</a:t>
            </a:r>
            <a:endParaRPr lang="en-US" dirty="0">
              <a:solidFill>
                <a:schemeClr val="tx1"/>
              </a:solidFill>
            </a:endParaRPr>
          </a:p>
          <a:p>
            <a:pPr marL="0" indent="0">
              <a:lnSpc>
                <a:spcPct val="120000"/>
              </a:lnSpc>
              <a:spcBef>
                <a:spcPts val="0"/>
              </a:spcBef>
              <a:buNone/>
            </a:pPr>
            <a:r>
              <a:rPr lang="en-US" dirty="0">
                <a:solidFill>
                  <a:schemeClr val="tx1"/>
                </a:solidFill>
              </a:rPr>
              <a:t>	802.1 &amp; 802.3 – 3:00pm</a:t>
            </a:r>
          </a:p>
          <a:p>
            <a:pPr marL="0" indent="0">
              <a:lnSpc>
                <a:spcPct val="120000"/>
              </a:lnSpc>
              <a:spcBef>
                <a:spcPts val="0"/>
              </a:spcBef>
              <a:buNone/>
            </a:pPr>
            <a:r>
              <a:rPr lang="en-US" dirty="0">
                <a:solidFill>
                  <a:schemeClr val="tx1"/>
                </a:solidFill>
              </a:rPr>
              <a:t>	Wireless Groups - 3</a:t>
            </a:r>
            <a:r>
              <a:rPr lang="en-US" dirty="0"/>
              <a:t>:30pm</a:t>
            </a:r>
          </a:p>
          <a:p>
            <a:pPr marL="0" indent="0">
              <a:lnSpc>
                <a:spcPct val="120000"/>
              </a:lnSpc>
              <a:spcBef>
                <a:spcPts val="0"/>
              </a:spcBef>
              <a:buNone/>
            </a:pPr>
            <a:r>
              <a:rPr lang="en-US" dirty="0"/>
              <a:t> </a:t>
            </a:r>
            <a:r>
              <a:rPr lang="en-US" dirty="0">
                <a:solidFill>
                  <a:srgbClr val="FF0000"/>
                </a:solidFill>
              </a:rPr>
              <a:t>Please notify serving staff if you have any allergies.</a:t>
            </a:r>
            <a:endParaRPr lang="en-CA" dirty="0"/>
          </a:p>
        </p:txBody>
      </p:sp>
    </p:spTree>
    <p:extLst>
      <p:ext uri="{BB962C8B-B14F-4D97-AF65-F5344CB8AC3E}">
        <p14:creationId xmlns:p14="http://schemas.microsoft.com/office/powerpoint/2010/main" val="2359211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2209801" y="968784"/>
            <a:ext cx="7702624" cy="44399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M3.09 FOOD &amp; BEVERAGE</a:t>
            </a:r>
          </a:p>
        </p:txBody>
      </p:sp>
      <p:sp>
        <p:nvSpPr>
          <p:cNvPr id="2" name="Date Placeholder 1"/>
          <p:cNvSpPr>
            <a:spLocks noGrp="1"/>
          </p:cNvSpPr>
          <p:nvPr>
            <p:ph type="dt" idx="10"/>
          </p:nvPr>
        </p:nvSpPr>
        <p:spPr/>
        <p:txBody>
          <a:bodyPr/>
          <a:lstStyle/>
          <a:p>
            <a:r>
              <a:rPr lang="en-US"/>
              <a:t>March 2018</a:t>
            </a:r>
            <a:endParaRPr lang="en-GB" dirty="0"/>
          </a:p>
        </p:txBody>
      </p:sp>
      <p:sp>
        <p:nvSpPr>
          <p:cNvPr id="3" name="Footer Placeholder 2"/>
          <p:cNvSpPr>
            <a:spLocks noGrp="1"/>
          </p:cNvSpPr>
          <p:nvPr>
            <p:ph type="ftr" idx="11"/>
          </p:nvPr>
        </p:nvSpPr>
        <p:spPr/>
        <p:txBody>
          <a:bodyPr/>
          <a:lstStyle/>
          <a:p>
            <a:r>
              <a:rPr lang="en-GB"/>
              <a:t>Jon Rosdahl, Qualcomm</a:t>
            </a:r>
            <a:endParaRPr lang="en-GB" dirty="0"/>
          </a:p>
        </p:txBody>
      </p:sp>
      <p:sp>
        <p:nvSpPr>
          <p:cNvPr id="7" name="Slide Number Placeholder 6"/>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4" name="Rectangle 3">
            <a:extLst>
              <a:ext uri="{FF2B5EF4-FFF2-40B4-BE49-F238E27FC236}">
                <a16:creationId xmlns:a16="http://schemas.microsoft.com/office/drawing/2014/main" id="{C8FDF318-D65E-4150-B305-EA862EEE7921}"/>
              </a:ext>
            </a:extLst>
          </p:cNvPr>
          <p:cNvSpPr/>
          <p:nvPr/>
        </p:nvSpPr>
        <p:spPr>
          <a:xfrm>
            <a:off x="929218" y="1600233"/>
            <a:ext cx="10207342" cy="4875181"/>
          </a:xfrm>
          <a:prstGeom prst="rect">
            <a:avLst/>
          </a:prstGeom>
        </p:spPr>
        <p:txBody>
          <a:bodyPr wrap="square">
            <a:spAutoFit/>
          </a:bodyPr>
          <a:lstStyle/>
          <a:p>
            <a:pPr>
              <a:lnSpc>
                <a:spcPct val="120000"/>
              </a:lnSpc>
              <a:spcBef>
                <a:spcPts val="0"/>
              </a:spcBef>
            </a:pPr>
            <a:r>
              <a:rPr lang="en-US" sz="2800" dirty="0">
                <a:solidFill>
                  <a:srgbClr val="FF0000"/>
                </a:solidFill>
              </a:rPr>
              <a:t>IEEE 802 Cash Lunch </a:t>
            </a:r>
            <a:r>
              <a:rPr lang="en-US" sz="2800" dirty="0">
                <a:solidFill>
                  <a:schemeClr val="tx1"/>
                </a:solidFill>
              </a:rPr>
              <a:t>Sales located at Red Bar, Lobby Level Monday – Thursday 11:30am to 1:30pm. Menu changes daily and includes salads, sandwiches items fresh off the grill plus more.</a:t>
            </a:r>
          </a:p>
          <a:p>
            <a:pPr marL="0" indent="0" algn="ctr">
              <a:lnSpc>
                <a:spcPct val="120000"/>
              </a:lnSpc>
              <a:spcBef>
                <a:spcPts val="0"/>
              </a:spcBef>
              <a:buNone/>
            </a:pPr>
            <a:r>
              <a:rPr lang="en-US" sz="2800" dirty="0">
                <a:solidFill>
                  <a:schemeClr val="tx1"/>
                </a:solidFill>
              </a:rPr>
              <a:t>	</a:t>
            </a:r>
            <a:r>
              <a:rPr lang="en-US" sz="2800" i="1" u="sng" dirty="0">
                <a:solidFill>
                  <a:schemeClr val="tx1"/>
                </a:solidFill>
              </a:rPr>
              <a:t>Cash or credit card only</a:t>
            </a:r>
            <a:r>
              <a:rPr lang="en-US" sz="2800" dirty="0">
                <a:solidFill>
                  <a:schemeClr val="tx1"/>
                </a:solidFill>
              </a:rPr>
              <a:t>.</a:t>
            </a:r>
          </a:p>
          <a:p>
            <a:r>
              <a:rPr lang="en-US" sz="2800" dirty="0">
                <a:solidFill>
                  <a:srgbClr val="FF0000"/>
                </a:solidFill>
              </a:rPr>
              <a:t>Perks Coffee and More, 24-hour Coffee Shop</a:t>
            </a:r>
            <a:r>
              <a:rPr lang="en-US" sz="2800" dirty="0">
                <a:solidFill>
                  <a:schemeClr val="tx1"/>
                </a:solidFill>
              </a:rPr>
              <a:t>, Entry Level. You can pre-order your lunch &amp; pick up at a time you set; </a:t>
            </a:r>
          </a:p>
          <a:p>
            <a:pPr marL="0" indent="0" algn="ctr">
              <a:buNone/>
            </a:pPr>
            <a:r>
              <a:rPr lang="en-US" sz="2800" dirty="0">
                <a:solidFill>
                  <a:schemeClr val="tx1"/>
                </a:solidFill>
              </a:rPr>
              <a:t>	</a:t>
            </a:r>
            <a:r>
              <a:rPr lang="en-US" sz="2800" i="1" u="sng" dirty="0">
                <a:solidFill>
                  <a:schemeClr val="tx1"/>
                </a:solidFill>
              </a:rPr>
              <a:t>Charge to your room, cash or credit card</a:t>
            </a:r>
          </a:p>
          <a:p>
            <a:pPr>
              <a:lnSpc>
                <a:spcPct val="110000"/>
              </a:lnSpc>
            </a:pPr>
            <a:r>
              <a:rPr lang="en-US" sz="2800" dirty="0">
                <a:solidFill>
                  <a:srgbClr val="FF0000"/>
                </a:solidFill>
              </a:rPr>
              <a:t>O'H American Grill</a:t>
            </a:r>
            <a:r>
              <a:rPr lang="en-US" sz="2800" dirty="0"/>
              <a:t>, </a:t>
            </a:r>
            <a:r>
              <a:rPr lang="en-US" sz="2800" dirty="0">
                <a:solidFill>
                  <a:schemeClr val="tx1"/>
                </a:solidFill>
              </a:rPr>
              <a:t>Lobby Level. Daily breakfast buffet and lunch buffet for $21 ( Did you </a:t>
            </a:r>
            <a:r>
              <a:rPr lang="en-US" sz="2800" dirty="0" err="1">
                <a:solidFill>
                  <a:schemeClr val="tx1"/>
                </a:solidFill>
              </a:rPr>
              <a:t>recieve</a:t>
            </a:r>
            <a:r>
              <a:rPr lang="en-US" sz="2800" dirty="0">
                <a:solidFill>
                  <a:schemeClr val="tx1"/>
                </a:solidFill>
              </a:rPr>
              <a:t> your $3 off coupon when you checked into the hotel?);  	</a:t>
            </a:r>
            <a:r>
              <a:rPr lang="en-US" sz="2800" i="1" u="sng" dirty="0">
                <a:solidFill>
                  <a:schemeClr val="tx1"/>
                </a:solidFill>
              </a:rPr>
              <a:t>Charge to your room, cash or credit card</a:t>
            </a:r>
          </a:p>
        </p:txBody>
      </p:sp>
    </p:spTree>
    <p:extLst>
      <p:ext uri="{BB962C8B-B14F-4D97-AF65-F5344CB8AC3E}">
        <p14:creationId xmlns:p14="http://schemas.microsoft.com/office/powerpoint/2010/main" val="621916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726976"/>
          </a:xfrm>
        </p:spPr>
        <p:txBody>
          <a:bodyPr/>
          <a:lstStyle/>
          <a:p>
            <a:r>
              <a:rPr lang="en-US" dirty="0"/>
              <a:t>Network Assistance</a:t>
            </a:r>
          </a:p>
        </p:txBody>
      </p:sp>
      <p:sp>
        <p:nvSpPr>
          <p:cNvPr id="3" name="Content Placeholder 2"/>
          <p:cNvSpPr>
            <a:spLocks noGrp="1"/>
          </p:cNvSpPr>
          <p:nvPr>
            <p:ph idx="1"/>
          </p:nvPr>
        </p:nvSpPr>
        <p:spPr>
          <a:xfrm>
            <a:off x="929218" y="1619966"/>
            <a:ext cx="10460567" cy="4680520"/>
          </a:xfrm>
        </p:spPr>
        <p:txBody>
          <a:bodyPr/>
          <a:lstStyle/>
          <a:p>
            <a:r>
              <a:rPr lang="en-US" sz="2800" dirty="0"/>
              <a:t>WIRED CAFÉ</a:t>
            </a:r>
          </a:p>
          <a:p>
            <a:pPr lvl="2"/>
            <a:r>
              <a:rPr lang="en-US" sz="2800" dirty="0"/>
              <a:t>Please report any disruption of service in the café to </a:t>
            </a:r>
            <a:r>
              <a:rPr lang="en-US" sz="2800" dirty="0" err="1"/>
              <a:t>Verilan</a:t>
            </a:r>
            <a:r>
              <a:rPr lang="en-US" sz="2800" dirty="0"/>
              <a:t> staff.</a:t>
            </a:r>
          </a:p>
          <a:p>
            <a:endParaRPr lang="en-US" sz="2800" dirty="0"/>
          </a:p>
          <a:p>
            <a:r>
              <a:rPr lang="en-US" sz="2800" dirty="0"/>
              <a:t>NETWORK HELP DESK</a:t>
            </a:r>
          </a:p>
          <a:p>
            <a:pPr lvl="2"/>
            <a:r>
              <a:rPr lang="en-US" sz="2800" dirty="0"/>
              <a:t>Network Help is available for attendees experiencing difficulties accessing the meeting network.</a:t>
            </a:r>
          </a:p>
          <a:p>
            <a:pPr lvl="2"/>
            <a:endParaRPr lang="en-US" dirty="0"/>
          </a:p>
          <a:p>
            <a:r>
              <a:rPr lang="en-US" dirty="0"/>
              <a:t>Located in the near the Registration Desk </a:t>
            </a:r>
          </a:p>
          <a:p>
            <a:endParaRPr lang="en-US" dirty="0"/>
          </a:p>
        </p:txBody>
      </p:sp>
      <p:sp>
        <p:nvSpPr>
          <p:cNvPr id="4" name="Date Placeholder 3"/>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177682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1433"/>
            <a:ext cx="12128204" cy="6846567"/>
          </a:xfrm>
          <a:prstGeom prst="rect">
            <a:avLst/>
          </a:prstGeom>
        </p:spPr>
      </p:pic>
      <p:sp>
        <p:nvSpPr>
          <p:cNvPr id="5" name="TextBox 4"/>
          <p:cNvSpPr txBox="1"/>
          <p:nvPr/>
        </p:nvSpPr>
        <p:spPr>
          <a:xfrm>
            <a:off x="287078" y="175436"/>
            <a:ext cx="11641570" cy="600164"/>
          </a:xfrm>
          <a:prstGeom prst="rect">
            <a:avLst/>
          </a:prstGeom>
          <a:noFill/>
        </p:spPr>
        <p:txBody>
          <a:bodyPr wrap="square" rtlCol="0">
            <a:spAutoFit/>
          </a:bodyPr>
          <a:lstStyle/>
          <a:p>
            <a:r>
              <a:rPr lang="en-CA" sz="3300" b="1" dirty="0">
                <a:latin typeface="+mj-lt"/>
              </a:rPr>
              <a:t> </a:t>
            </a:r>
            <a:r>
              <a:rPr lang="en-US" sz="3300" b="1" dirty="0">
                <a:latin typeface="+mj-lt"/>
              </a:rPr>
              <a:t>Networking Reception:                    Recognizing our Champions</a:t>
            </a:r>
          </a:p>
        </p:txBody>
      </p:sp>
      <p:sp>
        <p:nvSpPr>
          <p:cNvPr id="2" name="TextBox 1"/>
          <p:cNvSpPr txBox="1"/>
          <p:nvPr/>
        </p:nvSpPr>
        <p:spPr>
          <a:xfrm>
            <a:off x="0" y="1693142"/>
            <a:ext cx="12128204" cy="4247317"/>
          </a:xfrm>
          <a:prstGeom prst="rect">
            <a:avLst/>
          </a:prstGeom>
          <a:noFill/>
        </p:spPr>
        <p:txBody>
          <a:bodyPr wrap="square" rtlCol="0">
            <a:spAutoFit/>
          </a:bodyPr>
          <a:lstStyle/>
          <a:p>
            <a:pPr algn="ctr"/>
            <a:r>
              <a:rPr lang="en-US" sz="3600" dirty="0"/>
              <a:t>Celebrating the contributions of </a:t>
            </a:r>
          </a:p>
          <a:p>
            <a:pPr algn="ctr"/>
            <a:r>
              <a:rPr lang="en-US" sz="3600" dirty="0"/>
              <a:t>Pat </a:t>
            </a:r>
            <a:r>
              <a:rPr lang="en-US" sz="3600" dirty="0" err="1"/>
              <a:t>Thaler</a:t>
            </a:r>
            <a:r>
              <a:rPr lang="en-US" sz="3600" dirty="0"/>
              <a:t> and Adrian Stephens to IEEE 802 Standards</a:t>
            </a:r>
          </a:p>
          <a:p>
            <a:pPr algn="ctr"/>
            <a:endParaRPr lang="en-US" sz="3300" dirty="0"/>
          </a:p>
          <a:p>
            <a:pPr algn="ctr"/>
            <a:r>
              <a:rPr lang="en-US" sz="3300" dirty="0"/>
              <a:t>Come to the celebration starting at 6:30pm</a:t>
            </a:r>
          </a:p>
          <a:p>
            <a:pPr algn="ctr"/>
            <a:r>
              <a:rPr lang="en-US" sz="3300" dirty="0"/>
              <a:t>Join us for IEEE 802 Karaoke 8:00pm</a:t>
            </a:r>
          </a:p>
          <a:p>
            <a:pPr algn="ctr"/>
            <a:r>
              <a:rPr lang="en-US" sz="3300" dirty="0"/>
              <a:t> </a:t>
            </a:r>
          </a:p>
          <a:p>
            <a:pPr algn="ctr"/>
            <a:r>
              <a:rPr lang="en-US" sz="3300" dirty="0"/>
              <a:t>Wednesday March 8th  </a:t>
            </a:r>
          </a:p>
          <a:p>
            <a:pPr algn="ctr"/>
            <a:r>
              <a:rPr lang="en-US" sz="3300" dirty="0"/>
              <a:t>6:30 pm – 9:30 pm</a:t>
            </a:r>
          </a:p>
        </p:txBody>
      </p:sp>
    </p:spTree>
    <p:extLst>
      <p:ext uri="{BB962C8B-B14F-4D97-AF65-F5344CB8AC3E}">
        <p14:creationId xmlns:p14="http://schemas.microsoft.com/office/powerpoint/2010/main" val="2483130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79576" y="2636913"/>
            <a:ext cx="7772400" cy="1362075"/>
          </a:xfrm>
        </p:spPr>
        <p:txBody>
          <a:bodyPr>
            <a:normAutofit/>
          </a:bodyPr>
          <a:lstStyle/>
          <a:p>
            <a:r>
              <a:rPr lang="en-US" cap="none" dirty="0"/>
              <a:t>802.11 Mid-Week Plenary</a:t>
            </a:r>
          </a:p>
        </p:txBody>
      </p:sp>
      <p:sp>
        <p:nvSpPr>
          <p:cNvPr id="8" name="Text Placeholder 7"/>
          <p:cNvSpPr>
            <a:spLocks noGrp="1"/>
          </p:cNvSpPr>
          <p:nvPr>
            <p:ph type="body" idx="1"/>
          </p:nvPr>
        </p:nvSpPr>
        <p:spPr>
          <a:xfrm>
            <a:off x="2207568" y="4293097"/>
            <a:ext cx="7772400" cy="1500187"/>
          </a:xfrm>
        </p:spPr>
        <p:txBody>
          <a:bodyPr/>
          <a:lstStyle/>
          <a:p>
            <a:r>
              <a:rPr lang="en-US" dirty="0"/>
              <a:t>Agenda Items:</a:t>
            </a:r>
          </a:p>
          <a:p>
            <a:r>
              <a:rPr lang="en-US" dirty="0"/>
              <a:t>2.5 –  Announcements</a:t>
            </a:r>
          </a:p>
          <a:p>
            <a:r>
              <a:rPr lang="en-US" dirty="0"/>
              <a:t>5.1 – Room Change Reports</a:t>
            </a:r>
          </a:p>
          <a:p>
            <a:endParaRPr lang="en-US" dirty="0"/>
          </a:p>
        </p:txBody>
      </p:sp>
      <p:sp>
        <p:nvSpPr>
          <p:cNvPr id="6" name="Date Placeholder 5"/>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323293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W5.1 Room Change Requests</a:t>
            </a:r>
          </a:p>
        </p:txBody>
      </p:sp>
      <p:sp>
        <p:nvSpPr>
          <p:cNvPr id="3" name="Content Placeholder 2"/>
          <p:cNvSpPr>
            <a:spLocks noGrp="1"/>
          </p:cNvSpPr>
          <p:nvPr>
            <p:ph idx="1"/>
          </p:nvPr>
        </p:nvSpPr>
        <p:spPr>
          <a:xfrm>
            <a:off x="914401" y="1628800"/>
            <a:ext cx="10361084" cy="4752527"/>
          </a:xfrm>
        </p:spPr>
        <p:txBody>
          <a:bodyPr/>
          <a:lstStyle/>
          <a:p>
            <a:r>
              <a:rPr lang="en-US" dirty="0"/>
              <a:t>Release:</a:t>
            </a:r>
            <a:br>
              <a:rPr lang="en-US" dirty="0"/>
            </a:br>
            <a:r>
              <a:rPr lang="en-US" dirty="0"/>
              <a:t>    </a:t>
            </a:r>
            <a:r>
              <a:rPr lang="en-US" dirty="0" err="1"/>
              <a:t>TGmd</a:t>
            </a:r>
            <a:r>
              <a:rPr lang="en-US" dirty="0"/>
              <a:t> Thursday PM1</a:t>
            </a:r>
            <a:br>
              <a:rPr lang="en-US" dirty="0"/>
            </a:br>
            <a:r>
              <a:rPr lang="en-US" dirty="0"/>
              <a:t>    802.18 will not be meet Thursday</a:t>
            </a:r>
            <a:br>
              <a:rPr lang="en-US" dirty="0"/>
            </a:br>
            <a:endParaRPr lang="en-US" dirty="0"/>
          </a:p>
          <a:p>
            <a:r>
              <a:rPr lang="en-US" dirty="0"/>
              <a:t>Add:</a:t>
            </a:r>
            <a:br>
              <a:rPr lang="en-US" dirty="0"/>
            </a:br>
            <a:r>
              <a:rPr lang="en-US" dirty="0"/>
              <a:t>   </a:t>
            </a:r>
            <a:r>
              <a:rPr lang="en-US" dirty="0" err="1"/>
              <a:t>TGba</a:t>
            </a:r>
            <a:r>
              <a:rPr lang="en-US" dirty="0"/>
              <a:t> - Thursday PM1 - 80 </a:t>
            </a:r>
            <a:r>
              <a:rPr lang="en-US" dirty="0" err="1"/>
              <a:t>ppl</a:t>
            </a:r>
            <a:r>
              <a:rPr lang="en-US" dirty="0"/>
              <a:t> -- Grand B</a:t>
            </a:r>
            <a:br>
              <a:rPr lang="en-US" dirty="0"/>
            </a:br>
            <a:r>
              <a:rPr lang="en-US" dirty="0"/>
              <a:t>   WNG - Thursday AM1 - 100 </a:t>
            </a:r>
            <a:r>
              <a:rPr lang="en-US" dirty="0" err="1"/>
              <a:t>ppl</a:t>
            </a:r>
            <a:r>
              <a:rPr lang="en-US" dirty="0"/>
              <a:t> - Grand B</a:t>
            </a:r>
            <a:br>
              <a:rPr lang="en-US" dirty="0"/>
            </a:br>
            <a:r>
              <a:rPr lang="en-US" dirty="0"/>
              <a:t>   </a:t>
            </a:r>
            <a:endParaRPr lang="en-US" sz="1200" dirty="0"/>
          </a:p>
        </p:txBody>
      </p:sp>
      <p:sp>
        <p:nvSpPr>
          <p:cNvPr id="6" name="Date Placeholder 5"/>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615737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802.11 WG Closing Plenary</a:t>
            </a:r>
          </a:p>
        </p:txBody>
      </p:sp>
      <p:sp>
        <p:nvSpPr>
          <p:cNvPr id="8" name="Text Placeholder 7"/>
          <p:cNvSpPr>
            <a:spLocks noGrp="1"/>
          </p:cNvSpPr>
          <p:nvPr>
            <p:ph type="body" idx="1"/>
          </p:nvPr>
        </p:nvSpPr>
        <p:spPr>
          <a:xfrm>
            <a:off x="2063552" y="4077073"/>
            <a:ext cx="7772400" cy="1500187"/>
          </a:xfrm>
        </p:spPr>
        <p:txBody>
          <a:bodyPr/>
          <a:lstStyle/>
          <a:p>
            <a:r>
              <a:rPr lang="en-US" dirty="0"/>
              <a:t>Agenda Items:</a:t>
            </a:r>
          </a:p>
          <a:p>
            <a:r>
              <a:rPr lang="en-US" dirty="0"/>
              <a:t>3.1.1 – Straw Poll</a:t>
            </a:r>
          </a:p>
          <a:p>
            <a:r>
              <a:rPr lang="en-US" dirty="0"/>
              <a:t>3.1.2 -- Future venues status and discussion</a:t>
            </a:r>
          </a:p>
          <a:p>
            <a:endParaRPr lang="en-US" dirty="0"/>
          </a:p>
          <a:p>
            <a:endParaRPr lang="en-US" dirty="0"/>
          </a:p>
        </p:txBody>
      </p:sp>
      <p:sp>
        <p:nvSpPr>
          <p:cNvPr id="6" name="Date Placeholder 5"/>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21978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1" y="685801"/>
            <a:ext cx="7770813" cy="654968"/>
          </a:xfrm>
        </p:spPr>
        <p:txBody>
          <a:bodyPr/>
          <a:lstStyle/>
          <a:p>
            <a:r>
              <a:rPr lang="en-US" sz="2800" dirty="0"/>
              <a:t>F3.1.1 -Straw Poll regarding this meeting location</a:t>
            </a:r>
          </a:p>
        </p:txBody>
      </p:sp>
      <p:sp>
        <p:nvSpPr>
          <p:cNvPr id="8" name="Content Placeholder 7"/>
          <p:cNvSpPr>
            <a:spLocks noGrp="1"/>
          </p:cNvSpPr>
          <p:nvPr>
            <p:ph idx="1"/>
          </p:nvPr>
        </p:nvSpPr>
        <p:spPr/>
        <p:txBody>
          <a:bodyPr/>
          <a:lstStyle/>
          <a:p>
            <a:r>
              <a:rPr lang="en-US" dirty="0"/>
              <a:t>Straw Poll:  </a:t>
            </a:r>
          </a:p>
          <a:p>
            <a:r>
              <a:rPr lang="en-US" dirty="0"/>
              <a:t>How many people would like to come back to this venue? </a:t>
            </a:r>
          </a:p>
          <a:p>
            <a:pPr lvl="1"/>
            <a:r>
              <a:rPr lang="en-US" sz="2400" dirty="0"/>
              <a:t>Yes  --  28</a:t>
            </a:r>
          </a:p>
          <a:p>
            <a:pPr lvl="1"/>
            <a:r>
              <a:rPr lang="en-US" sz="2400" dirty="0"/>
              <a:t>No – 51</a:t>
            </a:r>
          </a:p>
          <a:p>
            <a:r>
              <a:rPr lang="en-US" dirty="0"/>
              <a:t>Like the Social –  26</a:t>
            </a:r>
          </a:p>
          <a:p>
            <a:r>
              <a:rPr lang="en-US" dirty="0"/>
              <a:t>Disliked the Social –  20</a:t>
            </a:r>
          </a:p>
          <a:p>
            <a:r>
              <a:rPr lang="en-US" dirty="0"/>
              <a:t>Did not go to Social – 29</a:t>
            </a:r>
          </a:p>
        </p:txBody>
      </p:sp>
      <p:sp>
        <p:nvSpPr>
          <p:cNvPr id="4" name="Date Placeholder 3"/>
          <p:cNvSpPr>
            <a:spLocks noGrp="1"/>
          </p:cNvSpPr>
          <p:nvPr>
            <p:ph type="dt" idx="10"/>
          </p:nvPr>
        </p:nvSpPr>
        <p:spPr/>
        <p:txBody>
          <a:bodyPr/>
          <a:lstStyle/>
          <a:p>
            <a:r>
              <a:rPr lang="en-US"/>
              <a:t>March 2018</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2698022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normAutofit fontScale="90000"/>
          </a:bodyPr>
          <a:lstStyle/>
          <a:p>
            <a:r>
              <a:rPr lang="en-US" dirty="0"/>
              <a:t>F3.1.2: Future Venue Insight</a:t>
            </a:r>
          </a:p>
        </p:txBody>
      </p:sp>
      <p:sp>
        <p:nvSpPr>
          <p:cNvPr id="3" name="Content Placeholder 2"/>
          <p:cNvSpPr>
            <a:spLocks noGrp="1"/>
          </p:cNvSpPr>
          <p:nvPr>
            <p:ph idx="1"/>
          </p:nvPr>
        </p:nvSpPr>
        <p:spPr>
          <a:xfrm>
            <a:off x="1501226" y="1631406"/>
            <a:ext cx="9289031" cy="4844008"/>
          </a:xfrm>
        </p:spPr>
        <p:txBody>
          <a:bodyPr/>
          <a:lstStyle/>
          <a:p>
            <a:r>
              <a:rPr lang="en-US" sz="3200" dirty="0"/>
              <a:t>Future 802 Wireless Interims:</a:t>
            </a:r>
          </a:p>
          <a:p>
            <a:pPr lvl="1"/>
            <a:r>
              <a:rPr lang="en-US" sz="2800" dirty="0"/>
              <a:t>May 2018 Marriott Warsaw, Poland</a:t>
            </a:r>
          </a:p>
          <a:p>
            <a:pPr lvl="1"/>
            <a:r>
              <a:rPr lang="en-US" sz="2800" dirty="0"/>
              <a:t>Sept 2018  </a:t>
            </a:r>
            <a:r>
              <a:rPr lang="en-GB" sz="2800" dirty="0"/>
              <a:t>Hilton Waikoloa Village, Kona, HI, USA</a:t>
            </a:r>
            <a:endParaRPr lang="en-US" sz="2800" dirty="0"/>
          </a:p>
          <a:p>
            <a:pPr lvl="1"/>
            <a:endParaRPr lang="en-US" sz="2800" dirty="0"/>
          </a:p>
        </p:txBody>
      </p:sp>
      <p:sp>
        <p:nvSpPr>
          <p:cNvPr id="6" name="Date Placeholder 5"/>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906786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1919536" y="1412776"/>
            <a:ext cx="8424936" cy="4683224"/>
          </a:xfrm>
          <a:ln/>
        </p:spPr>
        <p:txBody>
          <a:bodyPr>
            <a:normAutofit lnSpcReduction="1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Agenda Items for 1</a:t>
            </a:r>
            <a:r>
              <a:rPr lang="en-GB" sz="2000" baseline="30000" dirty="0"/>
              <a:t>st</a:t>
            </a:r>
            <a:r>
              <a:rPr lang="en-GB" sz="2000" dirty="0"/>
              <a:t> Vice Chair -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M3.3	II	Other WG meeting plans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M3.4	II	Meeting room locations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M3.5	II	Next meeting reminder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M3.6	II	Meeting registration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M3.7	II	Recording attendance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M3.8	II	File server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M3.9	II	Breakfast, breaks, Social logistics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Friday:</a:t>
            </a:r>
          </a:p>
          <a:p>
            <a:pPr lvl="1">
              <a:buFontTx/>
              <a:buNone/>
            </a:pPr>
            <a:r>
              <a:rPr lang="en-US" dirty="0"/>
              <a:t>F3.1.1  II      Straw Poll of membership regarding this meeting location </a:t>
            </a:r>
          </a:p>
          <a:p>
            <a:pPr lvl="1">
              <a:buFontTx/>
              <a:buNone/>
            </a:pPr>
            <a:r>
              <a:rPr lang="en-US" dirty="0"/>
              <a:t>F3.1.2  DT	Future venues status and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4" name="Date Placeholder 3"/>
          <p:cNvSpPr>
            <a:spLocks noGrp="1"/>
          </p:cNvSpPr>
          <p:nvPr>
            <p:ph type="dt" idx="10"/>
          </p:nvPr>
        </p:nvSpPr>
        <p:spPr>
          <a:xfrm>
            <a:off x="2220913" y="333375"/>
            <a:ext cx="2589203" cy="273050"/>
          </a:xfrm>
        </p:spPr>
        <p:txBody>
          <a:bodyPr/>
          <a:lstStyle/>
          <a:p>
            <a:r>
              <a:rPr lang="en-US"/>
              <a:t>March 2018</a:t>
            </a:r>
            <a:endParaRPr lang="en-GB" dirty="0"/>
          </a:p>
        </p:txBody>
      </p:sp>
      <p:sp>
        <p:nvSpPr>
          <p:cNvPr id="5"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457201"/>
          </a:xfrm>
        </p:spPr>
        <p:txBody>
          <a:bodyPr>
            <a:normAutofit fontScale="90000"/>
          </a:bodyPr>
          <a:lstStyle/>
          <a:p>
            <a:r>
              <a:rPr lang="en-US" dirty="0"/>
              <a:t>F3.1.2: Future Venue Insight</a:t>
            </a:r>
          </a:p>
        </p:txBody>
      </p:sp>
      <p:sp>
        <p:nvSpPr>
          <p:cNvPr id="3" name="Content Placeholder 2"/>
          <p:cNvSpPr>
            <a:spLocks noGrp="1"/>
          </p:cNvSpPr>
          <p:nvPr>
            <p:ph idx="1"/>
          </p:nvPr>
        </p:nvSpPr>
        <p:spPr>
          <a:xfrm>
            <a:off x="929218" y="1556792"/>
            <a:ext cx="10460567" cy="4844008"/>
          </a:xfrm>
        </p:spPr>
        <p:txBody>
          <a:bodyPr>
            <a:normAutofit/>
          </a:bodyPr>
          <a:lstStyle/>
          <a:p>
            <a:r>
              <a:rPr lang="en-US" sz="2800" dirty="0"/>
              <a:t>Future 802 Plenary Sessions:</a:t>
            </a:r>
          </a:p>
          <a:p>
            <a:pPr lvl="1"/>
            <a:r>
              <a:rPr lang="en-GB" sz="2400" dirty="0"/>
              <a:t>July 8-13, 2018 Manchester Grand Hyatt, San Diego, CA, USA</a:t>
            </a:r>
          </a:p>
          <a:p>
            <a:pPr lvl="1"/>
            <a:r>
              <a:rPr lang="en-GB" sz="2400" dirty="0"/>
              <a:t>November 11-16, 2018  Marriott Marquis Queen's Park, Bangkok, Thailand</a:t>
            </a:r>
            <a:endParaRPr lang="en-US" sz="2400" dirty="0"/>
          </a:p>
          <a:p>
            <a:pPr lvl="1"/>
            <a:endParaRPr lang="en-GB" sz="2400" dirty="0"/>
          </a:p>
          <a:p>
            <a:pPr lvl="1"/>
            <a:r>
              <a:rPr lang="en-GB" sz="2400" dirty="0"/>
              <a:t>March 10-15, 2019 Hyatt Regency Vancouver and Fairmont Hotel Vancouver, Vancouver, Canada</a:t>
            </a:r>
          </a:p>
          <a:p>
            <a:pPr lvl="1"/>
            <a:r>
              <a:rPr lang="en-GB" sz="2400" dirty="0"/>
              <a:t>July 14-19,2019  Austria Congress Centre, Vienna, Austria</a:t>
            </a:r>
          </a:p>
          <a:p>
            <a:pPr lvl="1"/>
            <a:r>
              <a:rPr lang="en-GB" sz="2400" dirty="0"/>
              <a:t>November 10-15, 2019 Hilton Waikoloa Village, Kona, HI, USA</a:t>
            </a:r>
            <a:endParaRPr lang="en-US" sz="2400" dirty="0"/>
          </a:p>
          <a:p>
            <a:pPr lvl="1"/>
            <a:endParaRPr lang="en-US" dirty="0"/>
          </a:p>
          <a:p>
            <a:pPr lvl="1"/>
            <a:endParaRPr lang="en-US" dirty="0"/>
          </a:p>
        </p:txBody>
      </p:sp>
      <p:sp>
        <p:nvSpPr>
          <p:cNvPr id="6" name="Date Placeholder 5"/>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000142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1177190" y="2204864"/>
            <a:ext cx="9937104" cy="4128816"/>
          </a:xfrm>
          <a:ln/>
        </p:spPr>
        <p:txBody>
          <a:bodyPr/>
          <a:lstStyle/>
          <a:p>
            <a:r>
              <a:rPr lang="en-US" dirty="0"/>
              <a:t>Plenary Meeting Status File: EC-16/66r2</a:t>
            </a:r>
          </a:p>
          <a:p>
            <a:r>
              <a:rPr lang="en-US" dirty="0">
                <a:hlinkClick r:id="rId3"/>
              </a:rPr>
              <a:t>https://mentor.ieee.org/802-ec/dcn/16/ec-16-0066-02-00EC-802-plenary-future-venue-contract-status.xlsx</a:t>
            </a:r>
            <a:r>
              <a:rPr lang="en-US" dirty="0"/>
              <a:t> </a:t>
            </a:r>
            <a:endParaRPr lang="en-US" dirty="0">
              <a:hlinkClick r:id="rId4"/>
            </a:endParaRPr>
          </a:p>
          <a:p>
            <a:endParaRPr lang="en-US" dirty="0">
              <a:hlinkClick r:id="rId4"/>
            </a:endParaRPr>
          </a:p>
          <a:p>
            <a:r>
              <a:rPr lang="en-US" dirty="0"/>
              <a:t>802 Executive Secretary Report: EC-18/0028r0</a:t>
            </a:r>
            <a:endParaRPr lang="en-US" dirty="0">
              <a:hlinkClick r:id="rId4"/>
            </a:endParaRPr>
          </a:p>
        </p:txBody>
      </p:sp>
      <p:sp>
        <p:nvSpPr>
          <p:cNvPr id="4" name="Date Placeholder 3"/>
          <p:cNvSpPr>
            <a:spLocks noGrp="1"/>
          </p:cNvSpPr>
          <p:nvPr>
            <p:ph type="dt" idx="10"/>
          </p:nvPr>
        </p:nvSpPr>
        <p:spPr>
          <a:xfrm>
            <a:off x="2238349" y="357166"/>
            <a:ext cx="2374889" cy="273050"/>
          </a:xfrm>
        </p:spPr>
        <p:txBody>
          <a:bodyPr/>
          <a:lstStyle/>
          <a:p>
            <a:r>
              <a:rPr lang="en-US"/>
              <a:t>March 2018</a:t>
            </a:r>
            <a:endParaRPr lang="en-GB"/>
          </a:p>
        </p:txBody>
      </p:sp>
      <p:sp>
        <p:nvSpPr>
          <p:cNvPr id="5" name="Footer Placeholder 4"/>
          <p:cNvSpPr>
            <a:spLocks noGrp="1"/>
          </p:cNvSpPr>
          <p:nvPr>
            <p:ph type="ftr" idx="11"/>
          </p:nvPr>
        </p:nvSpPr>
        <p:spPr>
          <a:xfrm>
            <a:off x="7739074" y="6475414"/>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0" y="2819401"/>
            <a:ext cx="7772400" cy="1362075"/>
          </a:xfrm>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a:xfrm>
            <a:off x="2286000" y="1219201"/>
            <a:ext cx="7772400" cy="1500187"/>
          </a:xfrm>
        </p:spPr>
        <p:txBody>
          <a:bodyPr/>
          <a:lstStyle/>
          <a:p>
            <a:r>
              <a:rPr lang="en-US" dirty="0"/>
              <a:t>802.11 First Vice Chair Report</a:t>
            </a:r>
          </a:p>
        </p:txBody>
      </p:sp>
      <p:sp>
        <p:nvSpPr>
          <p:cNvPr id="4" name="Date Placeholder 3"/>
          <p:cNvSpPr>
            <a:spLocks noGrp="1"/>
          </p:cNvSpPr>
          <p:nvPr>
            <p:ph type="dt" idx="10"/>
          </p:nvPr>
        </p:nvSpPr>
        <p:spPr>
          <a:xfrm>
            <a:off x="2220914" y="332602"/>
            <a:ext cx="1893887" cy="276999"/>
          </a:xfrm>
        </p:spPr>
        <p:txBody>
          <a:bodyPr/>
          <a:lstStyle/>
          <a:p>
            <a:pPr>
              <a:defRPr/>
            </a:pPr>
            <a:r>
              <a:rPr lang="en-US"/>
              <a:t>March 2018</a:t>
            </a:r>
            <a:endParaRPr lang="en-US" dirty="0"/>
          </a:p>
        </p:txBody>
      </p:sp>
      <p:sp>
        <p:nvSpPr>
          <p:cNvPr id="5" name="Footer Placeholder 4"/>
          <p:cNvSpPr>
            <a:spLocks noGrp="1"/>
          </p:cNvSpPr>
          <p:nvPr>
            <p:ph type="ftr" idx="11"/>
          </p:nvPr>
        </p:nvSpPr>
        <p:spPr/>
        <p:txBody>
          <a:bodyPr/>
          <a:lstStyle/>
          <a:p>
            <a:pPr>
              <a:defRPr/>
            </a:pPr>
            <a:r>
              <a:rPr lang="en-US" dirty="0"/>
              <a:t>Jon Rosdahl, Qualcomm</a:t>
            </a:r>
          </a:p>
        </p:txBody>
      </p:sp>
      <p:sp>
        <p:nvSpPr>
          <p:cNvPr id="6" name="Slide Number Placeholder 5"/>
          <p:cNvSpPr>
            <a:spLocks noGrp="1"/>
          </p:cNvSpPr>
          <p:nvPr>
            <p:ph type="sldNum" idx="12"/>
          </p:nvPr>
        </p:nvSpPr>
        <p:spPr/>
        <p:txBody>
          <a:bodyPr/>
          <a:lstStyle/>
          <a:p>
            <a:pPr>
              <a:defRPr/>
            </a:pPr>
            <a:r>
              <a:rPr lang="en-US" dirty="0"/>
              <a:t>Slide </a:t>
            </a:r>
            <a:fld id="{8634B414-E725-475F-8EFC-03D12F3C5E1A}" type="slidenum">
              <a:rPr lang="en-US" smtClean="0"/>
              <a:pPr>
                <a:defRPr/>
              </a:pPr>
              <a:t>3</a:t>
            </a:fld>
            <a:endParaRPr lang="en-US" dirty="0"/>
          </a:p>
        </p:txBody>
      </p:sp>
    </p:spTree>
    <p:extLst>
      <p:ext uri="{BB962C8B-B14F-4D97-AF65-F5344CB8AC3E}">
        <p14:creationId xmlns:p14="http://schemas.microsoft.com/office/powerpoint/2010/main" val="1264557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4" y="725488"/>
            <a:ext cx="7770813" cy="1065213"/>
          </a:xfrm>
        </p:spPr>
        <p:txBody>
          <a:bodyPr/>
          <a:lstStyle/>
          <a:p>
            <a:r>
              <a:rPr lang="en-GB" dirty="0"/>
              <a:t>M3.3	 Other WG meeting plans</a:t>
            </a:r>
            <a:br>
              <a:rPr lang="en-GB" dirty="0"/>
            </a:br>
            <a:endParaRPr lang="en-US" dirty="0"/>
          </a:p>
        </p:txBody>
      </p:sp>
      <p:sp>
        <p:nvSpPr>
          <p:cNvPr id="3" name="Content Placeholder 2"/>
          <p:cNvSpPr>
            <a:spLocks noGrp="1"/>
          </p:cNvSpPr>
          <p:nvPr>
            <p:ph idx="1"/>
          </p:nvPr>
        </p:nvSpPr>
        <p:spPr>
          <a:xfrm>
            <a:off x="2220913" y="1412777"/>
            <a:ext cx="7770813" cy="4113213"/>
          </a:xfrm>
        </p:spPr>
        <p:style>
          <a:lnRef idx="1">
            <a:schemeClr val="accent3"/>
          </a:lnRef>
          <a:fillRef idx="2">
            <a:schemeClr val="accent3"/>
          </a:fillRef>
          <a:effectRef idx="1">
            <a:schemeClr val="accent3"/>
          </a:effectRef>
          <a:fontRef idx="minor">
            <a:schemeClr val="dk1"/>
          </a:fontRef>
        </p:style>
        <p:txBody>
          <a:bodyPr/>
          <a:lstStyle/>
          <a:p>
            <a:r>
              <a:rPr lang="en-US" dirty="0">
                <a:hlinkClick r:id="rId3"/>
              </a:rPr>
              <a:t>802.1</a:t>
            </a:r>
            <a:r>
              <a:rPr lang="en-US" dirty="0"/>
              <a:t>   </a:t>
            </a:r>
            <a:r>
              <a:rPr lang="en-US" dirty="0">
                <a:hlinkClick r:id="rId4"/>
              </a:rPr>
              <a:t>802.3</a:t>
            </a:r>
            <a:endParaRPr lang="en-US" dirty="0"/>
          </a:p>
          <a:p>
            <a:r>
              <a:rPr lang="en-US" dirty="0">
                <a:hlinkClick r:id="rId5"/>
              </a:rPr>
              <a:t>802.11</a:t>
            </a:r>
            <a:r>
              <a:rPr lang="en-US" dirty="0"/>
              <a:t>   </a:t>
            </a:r>
            <a:r>
              <a:rPr lang="en-US" dirty="0">
                <a:hlinkClick r:id="rId6"/>
              </a:rPr>
              <a:t>802.15</a:t>
            </a:r>
            <a:r>
              <a:rPr lang="en-US" dirty="0"/>
              <a:t>   </a:t>
            </a:r>
            <a:r>
              <a:rPr lang="en-US" dirty="0">
                <a:hlinkClick r:id="rId7"/>
              </a:rPr>
              <a:t>802.16</a:t>
            </a:r>
            <a:r>
              <a:rPr lang="en-US" dirty="0"/>
              <a:t>   </a:t>
            </a:r>
            <a:r>
              <a:rPr lang="en-US" dirty="0">
                <a:hlinkClick r:id="rId8"/>
              </a:rPr>
              <a:t>802.18</a:t>
            </a:r>
            <a:r>
              <a:rPr lang="en-US" dirty="0"/>
              <a:t>   </a:t>
            </a:r>
            <a:r>
              <a:rPr lang="en-US" dirty="0">
                <a:hlinkClick r:id="rId9"/>
              </a:rPr>
              <a:t>802.19</a:t>
            </a:r>
            <a:r>
              <a:rPr lang="en-US" dirty="0"/>
              <a:t>   </a:t>
            </a:r>
            <a:r>
              <a:rPr lang="en-US" dirty="0">
                <a:hlinkClick r:id="rId10"/>
              </a:rPr>
              <a:t>802.21</a:t>
            </a:r>
            <a:r>
              <a:rPr lang="en-US" dirty="0"/>
              <a:t>   </a:t>
            </a:r>
            <a:r>
              <a:rPr lang="en-US" dirty="0">
                <a:hlinkClick r:id="rId11"/>
              </a:rPr>
              <a:t>802.24</a:t>
            </a:r>
            <a:r>
              <a:rPr lang="en-US" dirty="0"/>
              <a:t> </a:t>
            </a:r>
          </a:p>
          <a:p>
            <a:r>
              <a:rPr lang="en-US" dirty="0">
                <a:hlinkClick r:id="rId12"/>
              </a:rPr>
              <a:t>802.22</a:t>
            </a:r>
            <a:endParaRPr lang="en-US" dirty="0"/>
          </a:p>
          <a:p>
            <a:endParaRPr lang="en-US" dirty="0"/>
          </a:p>
          <a:p>
            <a:r>
              <a:rPr lang="en-US" dirty="0"/>
              <a:t>Treasurer Report: 11-18/0295r0</a:t>
            </a:r>
          </a:p>
          <a:p>
            <a:endParaRPr lang="en-US" dirty="0">
              <a:hlinkClick r:id="rId13"/>
            </a:endParaRPr>
          </a:p>
          <a:p>
            <a:r>
              <a:rPr lang="en-US" dirty="0">
                <a:hlinkClick r:id="rId13"/>
              </a:rPr>
              <a:t>Patent policy</a:t>
            </a:r>
            <a:r>
              <a:rPr lang="en-US" dirty="0"/>
              <a:t> (in IEEE-SA bylaws), </a:t>
            </a:r>
            <a:r>
              <a:rPr lang="en-US" dirty="0">
                <a:hlinkClick r:id="rId14"/>
              </a:rPr>
              <a:t>patent policy</a:t>
            </a:r>
            <a:r>
              <a:rPr lang="en-US" dirty="0"/>
              <a:t> (slide set), and </a:t>
            </a:r>
            <a:r>
              <a:rPr lang="en-US" dirty="0">
                <a:hlinkClick r:id="rId15"/>
              </a:rPr>
              <a:t>antitrust guidelines</a:t>
            </a:r>
            <a:r>
              <a:rPr lang="en-US" dirty="0"/>
              <a:t> </a:t>
            </a:r>
          </a:p>
          <a:p>
            <a:endParaRPr lang="en-US" dirty="0"/>
          </a:p>
        </p:txBody>
      </p:sp>
      <p:sp>
        <p:nvSpPr>
          <p:cNvPr id="4" name="Date Placeholder 3"/>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273188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b="0" dirty="0">
                <a:cs typeface="+mj-cs"/>
              </a:rPr>
              <a:t>M3.4</a:t>
            </a:r>
            <a:r>
              <a:rPr lang="en-US" dirty="0">
                <a:cs typeface="+mj-cs"/>
              </a:rPr>
              <a:t> </a:t>
            </a:r>
            <a:r>
              <a:rPr lang="en-US" b="0" dirty="0">
                <a:cs typeface="+mj-cs"/>
              </a:rPr>
              <a:t>Meeting room locations</a:t>
            </a:r>
            <a:r>
              <a:rPr lang="en-US" dirty="0">
                <a:cs typeface="+mj-cs"/>
              </a:rPr>
              <a:t> </a:t>
            </a:r>
            <a:r>
              <a:rPr lang="en-US" b="0" dirty="0">
                <a:cs typeface="+mj-cs"/>
              </a:rPr>
              <a:t>    </a:t>
            </a:r>
            <a:endParaRPr lang="en-US" dirty="0"/>
          </a:p>
        </p:txBody>
      </p:sp>
      <p:sp>
        <p:nvSpPr>
          <p:cNvPr id="3" name="Content Placeholder 2"/>
          <p:cNvSpPr>
            <a:spLocks noGrp="1"/>
          </p:cNvSpPr>
          <p:nvPr>
            <p:ph idx="1"/>
          </p:nvPr>
        </p:nvSpPr>
        <p:spPr/>
        <p:txBody>
          <a:bodyPr/>
          <a:lstStyle/>
          <a:p>
            <a:endParaRPr lang="en-US" dirty="0"/>
          </a:p>
          <a:p>
            <a:r>
              <a:rPr lang="en-US" dirty="0">
                <a:solidFill>
                  <a:schemeClr val="tx1"/>
                </a:solidFill>
                <a:latin typeface="Arial" panose="020B0604020202020204" pitchFamily="34" charset="0"/>
              </a:rPr>
              <a:t>Download the </a:t>
            </a:r>
            <a:r>
              <a:rPr lang="en-US" dirty="0">
                <a:solidFill>
                  <a:schemeClr val="tx1"/>
                </a:solidFill>
                <a:latin typeface="Arial" panose="020B0604020202020204" pitchFamily="34" charset="0"/>
                <a:hlinkClick r:id="rId3"/>
              </a:rPr>
              <a:t>Combined Meeting Schedule</a:t>
            </a:r>
            <a:endParaRPr lang="en-US" dirty="0">
              <a:solidFill>
                <a:schemeClr val="tx1"/>
              </a:solidFill>
              <a:latin typeface="Arial" panose="020B0604020202020204" pitchFamily="34" charset="0"/>
            </a:endParaRPr>
          </a:p>
          <a:p>
            <a:endParaRPr lang="en-US" dirty="0">
              <a:solidFill>
                <a:schemeClr val="tx1"/>
              </a:solidFill>
              <a:latin typeface="Arial" panose="020B0604020202020204" pitchFamily="34" charset="0"/>
            </a:endParaRPr>
          </a:p>
          <a:p>
            <a:pPr marL="0" lvl="0" indent="0" defTabSz="914400" eaLnBrk="0" hangingPunct="0">
              <a:spcBef>
                <a:spcPct val="0"/>
              </a:spcBef>
              <a:buClrTx/>
              <a:buSzTx/>
            </a:pPr>
            <a:r>
              <a:rPr lang="en-US" altLang="en-US" dirty="0">
                <a:solidFill>
                  <a:schemeClr val="tx1"/>
                </a:solidFill>
                <a:latin typeface="Arial" panose="020B0604020202020204" pitchFamily="34" charset="0"/>
              </a:rPr>
              <a:t>MEETING MAP (FLOOR PLAN) </a:t>
            </a:r>
            <a:br>
              <a:rPr lang="en-US" altLang="en-US" b="0" dirty="0">
                <a:solidFill>
                  <a:schemeClr val="tx1"/>
                </a:solidFill>
                <a:latin typeface="Arial" panose="020B0604020202020204" pitchFamily="34" charset="0"/>
              </a:rPr>
            </a:br>
            <a:r>
              <a:rPr lang="en-US" altLang="en-US" b="0" dirty="0">
                <a:solidFill>
                  <a:schemeClr val="tx1"/>
                </a:solidFill>
                <a:latin typeface="Arial" panose="020B0604020202020204" pitchFamily="34" charset="0"/>
              </a:rPr>
              <a:t>Accessed online:</a:t>
            </a:r>
          </a:p>
          <a:p>
            <a:pPr marL="0" lvl="0" indent="0" defTabSz="914400" eaLnBrk="0" hangingPunct="0">
              <a:spcBef>
                <a:spcPct val="0"/>
              </a:spcBef>
              <a:buClrTx/>
              <a:buSzTx/>
            </a:pPr>
            <a:r>
              <a:rPr lang="en-US" altLang="en-US" b="0" dirty="0">
                <a:solidFill>
                  <a:schemeClr val="tx1"/>
                </a:solidFill>
                <a:latin typeface="Arial" panose="020B0604020202020204" pitchFamily="34" charset="0"/>
                <a:hlinkClick r:id="rId4"/>
              </a:rPr>
              <a:t>http://802world.org/plenary/files/2015/03/Hyatt-Regency-OHare-Floor-Plan-041017.pdf</a:t>
            </a:r>
            <a:endParaRPr lang="en-US" altLang="en-US" b="0" dirty="0">
              <a:solidFill>
                <a:schemeClr val="tx1"/>
              </a:solidFill>
              <a:latin typeface="Arial" panose="020B0604020202020204" pitchFamily="34" charset="0"/>
            </a:endParaRPr>
          </a:p>
        </p:txBody>
      </p:sp>
      <p:sp>
        <p:nvSpPr>
          <p:cNvPr id="6" name="Date Placeholder 5"/>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524913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Online Calendar Schedule</a:t>
            </a:r>
            <a:endParaRPr lang="en-US" dirty="0"/>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r>
              <a:rPr lang="en-GB" dirty="0"/>
              <a:t> Go to : </a:t>
            </a:r>
            <a:r>
              <a:rPr lang="en-GB" dirty="0">
                <a:hlinkClick r:id="rId2"/>
              </a:rPr>
              <a:t>http://schedule.802world.com</a:t>
            </a:r>
            <a:endParaRPr lang="en-GB" dirty="0"/>
          </a:p>
          <a:p>
            <a:r>
              <a:rPr lang="en-GB" dirty="0"/>
              <a:t>Select Calendar Integration:</a:t>
            </a:r>
          </a:p>
          <a:p>
            <a:r>
              <a:rPr lang="en-GB" dirty="0">
                <a:hlinkClick r:id="rId3"/>
              </a:rPr>
              <a:t>http://schedule.802world.com/ics/directory</a:t>
            </a:r>
            <a:endParaRPr lang="en-GB" dirty="0"/>
          </a:p>
          <a:p>
            <a:r>
              <a:rPr lang="en-US" dirty="0"/>
              <a:t>This application exports meetings in .</a:t>
            </a:r>
            <a:r>
              <a:rPr lang="en-US" dirty="0" err="1"/>
              <a:t>ics</a:t>
            </a:r>
            <a:r>
              <a:rPr lang="en-US" dirty="0"/>
              <a:t> format, which can be subscribed to from your favorite calendar application. </a:t>
            </a:r>
          </a:p>
          <a:p>
            <a:endParaRPr lang="en-GB" dirty="0"/>
          </a:p>
          <a:p>
            <a:r>
              <a:rPr lang="en-GB" dirty="0"/>
              <a:t>802.11 WG meeting calendar is here: </a:t>
            </a:r>
            <a:r>
              <a:rPr lang="en-US" dirty="0">
                <a:hlinkClick r:id="rId4"/>
              </a:rPr>
              <a:t>http://schedule.802world.com/ics/show?group=11</a:t>
            </a:r>
            <a:r>
              <a:rPr lang="en-US" dirty="0"/>
              <a:t> </a:t>
            </a:r>
            <a:endParaRPr lang="en-GB" dirty="0"/>
          </a:p>
          <a:p>
            <a:r>
              <a:rPr lang="en-GB" dirty="0"/>
              <a:t> </a:t>
            </a:r>
          </a:p>
          <a:p>
            <a:r>
              <a:rPr lang="en-GB" dirty="0"/>
              <a:t>Other WGs and the 802 EC calendar are also available.</a:t>
            </a:r>
          </a:p>
          <a:p>
            <a:endParaRPr lang="en-GB" dirty="0"/>
          </a:p>
          <a:p>
            <a:endParaRPr lang="en-GB" dirty="0"/>
          </a:p>
          <a:p>
            <a:endParaRPr lang="en-GB" dirty="0"/>
          </a:p>
          <a:p>
            <a:endParaRPr lang="en-GB" dirty="0"/>
          </a:p>
          <a:p>
            <a:endParaRPr lang="en-GB" dirty="0"/>
          </a:p>
          <a:p>
            <a:r>
              <a:rPr lang="en-GB" dirty="0"/>
              <a:t>Note: the schedule on this calendar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95507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2889"/>
          </a:xfrm>
        </p:spPr>
        <p:txBody>
          <a:bodyPr/>
          <a:lstStyle/>
          <a:p>
            <a:r>
              <a:rPr lang="en-US" dirty="0"/>
              <a:t>M3.5 Next meeting reminder</a:t>
            </a:r>
          </a:p>
        </p:txBody>
      </p:sp>
      <p:sp>
        <p:nvSpPr>
          <p:cNvPr id="3" name="Content Placeholder 2"/>
          <p:cNvSpPr>
            <a:spLocks noGrp="1"/>
          </p:cNvSpPr>
          <p:nvPr>
            <p:ph idx="1"/>
          </p:nvPr>
        </p:nvSpPr>
        <p:spPr>
          <a:xfrm>
            <a:off x="883682" y="1318690"/>
            <a:ext cx="10612918" cy="5156724"/>
          </a:xfrm>
        </p:spPr>
        <p:txBody>
          <a:bodyPr/>
          <a:lstStyle/>
          <a:p>
            <a:r>
              <a:rPr lang="en-US" sz="3200" dirty="0"/>
              <a:t>Next 802 Wireless Interim: </a:t>
            </a:r>
          </a:p>
          <a:p>
            <a:pPr lvl="1"/>
            <a:r>
              <a:rPr lang="en-US" sz="2800" dirty="0"/>
              <a:t>May 6-11, 2018, </a:t>
            </a:r>
            <a:r>
              <a:rPr lang="en-GB" sz="2800" dirty="0"/>
              <a:t>Warsaw Marriott, Warsaw, Poland</a:t>
            </a:r>
          </a:p>
          <a:p>
            <a:pPr lvl="1"/>
            <a:r>
              <a:rPr lang="en-GB" sz="2800" dirty="0">
                <a:hlinkClick r:id="rId3"/>
              </a:rPr>
              <a:t>Hotel Reservation</a:t>
            </a:r>
            <a:br>
              <a:rPr lang="en-GB" sz="2800" dirty="0"/>
            </a:br>
            <a:br>
              <a:rPr lang="en-GB" sz="2800" dirty="0"/>
            </a:br>
            <a:r>
              <a:rPr lang="en-GB" sz="2800" dirty="0"/>
              <a:t>ACCOMMODATION BOOKING DEADLINE: APRIL 9, 2018, AT 5PM CENTRAL EUROPE TIME</a:t>
            </a:r>
          </a:p>
          <a:p>
            <a:pPr lvl="1"/>
            <a:endParaRPr lang="en-GB" sz="2800" dirty="0"/>
          </a:p>
          <a:p>
            <a:r>
              <a:rPr lang="en-GB" sz="3200" dirty="0"/>
              <a:t>Next 802 Plenary: </a:t>
            </a:r>
            <a:r>
              <a:rPr lang="en-US" sz="3200" dirty="0"/>
              <a:t>8-13 July 2018– </a:t>
            </a:r>
          </a:p>
          <a:p>
            <a:pPr lvl="2"/>
            <a:r>
              <a:rPr lang="en-GB" sz="2800" dirty="0"/>
              <a:t>Manchester Grand Hyatt, San Diego, CA, USA</a:t>
            </a:r>
            <a:br>
              <a:rPr lang="en-GB" sz="1400" dirty="0"/>
            </a:br>
            <a:endParaRPr lang="en-GB" sz="1400" dirty="0"/>
          </a:p>
        </p:txBody>
      </p:sp>
      <p:sp>
        <p:nvSpPr>
          <p:cNvPr id="6" name="Date Placeholder 5"/>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046014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M3.6	II	Meeting registration</a:t>
            </a:r>
            <a:br>
              <a:rPr lang="en-GB" dirty="0"/>
            </a:br>
            <a:endParaRPr lang="en-US" dirty="0"/>
          </a:p>
        </p:txBody>
      </p:sp>
      <p:graphicFrame>
        <p:nvGraphicFramePr>
          <p:cNvPr id="7" name="Content Placeholder 6">
            <a:extLst>
              <a:ext uri="{FF2B5EF4-FFF2-40B4-BE49-F238E27FC236}">
                <a16:creationId xmlns:a16="http://schemas.microsoft.com/office/drawing/2014/main" id="{A4C3972D-DF6B-43BA-AE9D-505417D561A9}"/>
              </a:ext>
            </a:extLst>
          </p:cNvPr>
          <p:cNvGraphicFramePr>
            <a:graphicFrameLocks noGrp="1"/>
          </p:cNvGraphicFramePr>
          <p:nvPr>
            <p:ph idx="1"/>
            <p:extLst>
              <p:ext uri="{D42A27DB-BD31-4B8C-83A1-F6EECF244321}">
                <p14:modId xmlns:p14="http://schemas.microsoft.com/office/powerpoint/2010/main" val="983942128"/>
              </p:ext>
            </p:extLst>
          </p:nvPr>
        </p:nvGraphicFramePr>
        <p:xfrm>
          <a:off x="3071664" y="1412776"/>
          <a:ext cx="6048671" cy="4752529"/>
        </p:xfrm>
        <a:graphic>
          <a:graphicData uri="http://schemas.openxmlformats.org/drawingml/2006/table">
            <a:tbl>
              <a:tblPr/>
              <a:tblGrid>
                <a:gridCol w="2606120">
                  <a:extLst>
                    <a:ext uri="{9D8B030D-6E8A-4147-A177-3AD203B41FA5}">
                      <a16:colId xmlns:a16="http://schemas.microsoft.com/office/drawing/2014/main" val="103798936"/>
                    </a:ext>
                  </a:extLst>
                </a:gridCol>
                <a:gridCol w="1091511">
                  <a:extLst>
                    <a:ext uri="{9D8B030D-6E8A-4147-A177-3AD203B41FA5}">
                      <a16:colId xmlns:a16="http://schemas.microsoft.com/office/drawing/2014/main" val="334241730"/>
                    </a:ext>
                  </a:extLst>
                </a:gridCol>
                <a:gridCol w="2351040">
                  <a:extLst>
                    <a:ext uri="{9D8B030D-6E8A-4147-A177-3AD203B41FA5}">
                      <a16:colId xmlns:a16="http://schemas.microsoft.com/office/drawing/2014/main" val="3859667488"/>
                    </a:ext>
                  </a:extLst>
                </a:gridCol>
              </a:tblGrid>
              <a:tr h="857270">
                <a:tc gridSpan="3">
                  <a:txBody>
                    <a:bodyPr/>
                    <a:lstStyle/>
                    <a:p>
                      <a:r>
                        <a:rPr lang="en-US" sz="2000" dirty="0"/>
                        <a:t>Total Registrations as of Monday AM: 720</a:t>
                      </a:r>
                    </a:p>
                    <a:p>
                      <a:r>
                        <a:rPr lang="en-US" sz="2000" dirty="0"/>
                        <a:t>Reported Primary WG:</a:t>
                      </a:r>
                    </a:p>
                  </a:txBody>
                  <a:tcPr marL="17822" marR="17822" marT="17822" marB="17822" anchor="ctr">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endParaRPr lang="en-US" dirty="0"/>
                    </a:p>
                  </a:txBody>
                  <a:tcPr marL="85543" marR="85543" marT="42772" marB="42772">
                    <a:lnL>
                      <a:noFill/>
                    </a:lnL>
                  </a:tcPr>
                </a:tc>
                <a:tc hMerge="1">
                  <a:txBody>
                    <a:bodyPr/>
                    <a:lstStyle/>
                    <a:p>
                      <a:endParaRPr lang="en-US" dirty="0"/>
                    </a:p>
                  </a:txBody>
                  <a:tcPr marL="85543" marR="85543" marT="42772" marB="42772"/>
                </a:tc>
                <a:extLst>
                  <a:ext uri="{0D108BD9-81ED-4DB2-BD59-A6C34878D82A}">
                    <a16:rowId xmlns:a16="http://schemas.microsoft.com/office/drawing/2014/main" val="733701208"/>
                  </a:ext>
                </a:extLst>
              </a:tr>
              <a:tr h="380676">
                <a:tc>
                  <a:txBody>
                    <a:bodyPr/>
                    <a:lstStyle/>
                    <a:p>
                      <a:r>
                        <a:rPr lang="en-US" u="none" strike="noStrike" dirty="0">
                          <a:solidFill>
                            <a:schemeClr val="tx1"/>
                          </a:solidFill>
                          <a:effectLst/>
                          <a:latin typeface="+mn-lt"/>
                        </a:rPr>
                        <a:t>Primary Working Group</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b="1" dirty="0">
                          <a:solidFill>
                            <a:schemeClr val="tx1"/>
                          </a:solidFill>
                          <a:latin typeface="+mn-lt"/>
                        </a:rPr>
                        <a:t>730</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100%</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511547918"/>
                  </a:ext>
                </a:extLst>
              </a:tr>
              <a:tr h="380676">
                <a:tc>
                  <a:txBody>
                    <a:bodyPr/>
                    <a:lstStyle/>
                    <a:p>
                      <a:r>
                        <a:rPr lang="en-US" dirty="0">
                          <a:solidFill>
                            <a:schemeClr val="tx1"/>
                          </a:solidFill>
                          <a:latin typeface="+mn-lt"/>
                        </a:rPr>
                        <a:t>    </a:t>
                      </a:r>
                      <a:r>
                        <a:rPr lang="en-US" u="none" strike="noStrike" dirty="0">
                          <a:solidFill>
                            <a:schemeClr val="tx1"/>
                          </a:solidFill>
                          <a:effectLst/>
                          <a:latin typeface="+mn-lt"/>
                        </a:rPr>
                        <a:t>802.1</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dirty="0">
                          <a:solidFill>
                            <a:schemeClr val="tx1"/>
                          </a:solidFill>
                          <a:effectLst/>
                          <a:latin typeface="+mn-lt"/>
                        </a:rPr>
                        <a:t>75</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10%</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740930627"/>
                  </a:ext>
                </a:extLst>
              </a:tr>
              <a:tr h="380676">
                <a:tc>
                  <a:txBody>
                    <a:bodyPr/>
                    <a:lstStyle/>
                    <a:p>
                      <a:r>
                        <a:rPr lang="en-US" dirty="0">
                          <a:solidFill>
                            <a:schemeClr val="tx1"/>
                          </a:solidFill>
                          <a:latin typeface="+mn-lt"/>
                        </a:rPr>
                        <a:t>    </a:t>
                      </a:r>
                      <a:r>
                        <a:rPr lang="en-US" u="none" strike="noStrike" dirty="0">
                          <a:solidFill>
                            <a:schemeClr val="tx1"/>
                          </a:solidFill>
                          <a:effectLst/>
                          <a:latin typeface="+mn-lt"/>
                        </a:rPr>
                        <a:t>802.3</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dirty="0">
                          <a:solidFill>
                            <a:schemeClr val="tx1"/>
                          </a:solidFill>
                          <a:effectLst/>
                          <a:latin typeface="+mn-lt"/>
                        </a:rPr>
                        <a:t>279</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38%</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665501681"/>
                  </a:ext>
                </a:extLst>
              </a:tr>
              <a:tr h="380676">
                <a:tc>
                  <a:txBody>
                    <a:bodyPr/>
                    <a:lstStyle/>
                    <a:p>
                      <a:r>
                        <a:rPr lang="en-US" dirty="0">
                          <a:solidFill>
                            <a:schemeClr val="tx1"/>
                          </a:solidFill>
                          <a:latin typeface="+mn-lt"/>
                        </a:rPr>
                        <a:t>    </a:t>
                      </a:r>
                      <a:r>
                        <a:rPr lang="en-US" u="none" strike="noStrike" dirty="0">
                          <a:solidFill>
                            <a:schemeClr val="tx1"/>
                          </a:solidFill>
                          <a:effectLst/>
                          <a:latin typeface="+mn-lt"/>
                        </a:rPr>
                        <a:t>802.11</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dirty="0">
                          <a:solidFill>
                            <a:schemeClr val="tx1"/>
                          </a:solidFill>
                          <a:effectLst/>
                          <a:latin typeface="+mn-lt"/>
                        </a:rPr>
                        <a:t>291</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40%</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055052140"/>
                  </a:ext>
                </a:extLst>
              </a:tr>
              <a:tr h="380676">
                <a:tc>
                  <a:txBody>
                    <a:bodyPr/>
                    <a:lstStyle/>
                    <a:p>
                      <a:r>
                        <a:rPr lang="en-US" dirty="0">
                          <a:solidFill>
                            <a:schemeClr val="tx1"/>
                          </a:solidFill>
                          <a:latin typeface="+mn-lt"/>
                        </a:rPr>
                        <a:t>    </a:t>
                      </a:r>
                      <a:r>
                        <a:rPr lang="en-US" u="none" strike="noStrike" dirty="0">
                          <a:solidFill>
                            <a:schemeClr val="tx1"/>
                          </a:solidFill>
                          <a:effectLst/>
                          <a:latin typeface="+mn-lt"/>
                        </a:rPr>
                        <a:t>802.15</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dirty="0">
                          <a:solidFill>
                            <a:schemeClr val="tx1"/>
                          </a:solidFill>
                          <a:effectLst/>
                          <a:latin typeface="+mn-lt"/>
                        </a:rPr>
                        <a:t>39</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5%</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323288677"/>
                  </a:ext>
                </a:extLst>
              </a:tr>
              <a:tr h="380676">
                <a:tc>
                  <a:txBody>
                    <a:bodyPr/>
                    <a:lstStyle/>
                    <a:p>
                      <a:r>
                        <a:rPr lang="en-US" dirty="0">
                          <a:solidFill>
                            <a:schemeClr val="tx1"/>
                          </a:solidFill>
                          <a:latin typeface="+mn-lt"/>
                        </a:rPr>
                        <a:t>    </a:t>
                      </a:r>
                      <a:r>
                        <a:rPr lang="en-US" u="none" strike="noStrike" dirty="0">
                          <a:solidFill>
                            <a:schemeClr val="tx1"/>
                          </a:solidFill>
                          <a:effectLst/>
                          <a:latin typeface="+mn-lt"/>
                        </a:rPr>
                        <a:t>802.16</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dirty="0">
                          <a:solidFill>
                            <a:schemeClr val="tx1"/>
                          </a:solidFill>
                          <a:effectLst/>
                          <a:latin typeface="+mn-lt"/>
                        </a:rPr>
                        <a:t>2</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0%</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910278903"/>
                  </a:ext>
                </a:extLst>
              </a:tr>
              <a:tr h="380676">
                <a:tc>
                  <a:txBody>
                    <a:bodyPr/>
                    <a:lstStyle/>
                    <a:p>
                      <a:r>
                        <a:rPr lang="en-US" dirty="0">
                          <a:solidFill>
                            <a:schemeClr val="tx1"/>
                          </a:solidFill>
                          <a:latin typeface="+mn-lt"/>
                        </a:rPr>
                        <a:t>    </a:t>
                      </a:r>
                      <a:r>
                        <a:rPr lang="en-US" u="none" strike="noStrike" dirty="0">
                          <a:solidFill>
                            <a:schemeClr val="tx1"/>
                          </a:solidFill>
                          <a:effectLst/>
                          <a:latin typeface="+mn-lt"/>
                        </a:rPr>
                        <a:t>802.18</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dirty="0">
                          <a:solidFill>
                            <a:schemeClr val="tx1"/>
                          </a:solidFill>
                          <a:effectLst/>
                          <a:latin typeface="+mn-lt"/>
                        </a:rPr>
                        <a:t>7</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1%</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898989144"/>
                  </a:ext>
                </a:extLst>
              </a:tr>
              <a:tr h="380676">
                <a:tc>
                  <a:txBody>
                    <a:bodyPr/>
                    <a:lstStyle/>
                    <a:p>
                      <a:r>
                        <a:rPr lang="en-US" dirty="0">
                          <a:solidFill>
                            <a:schemeClr val="tx1"/>
                          </a:solidFill>
                          <a:latin typeface="+mn-lt"/>
                        </a:rPr>
                        <a:t>    </a:t>
                      </a:r>
                      <a:r>
                        <a:rPr lang="en-US" u="none" strike="noStrike" dirty="0">
                          <a:solidFill>
                            <a:schemeClr val="tx1"/>
                          </a:solidFill>
                          <a:effectLst/>
                          <a:latin typeface="+mn-lt"/>
                        </a:rPr>
                        <a:t>802.19</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dirty="0">
                          <a:solidFill>
                            <a:schemeClr val="tx1"/>
                          </a:solidFill>
                          <a:effectLst/>
                          <a:latin typeface="+mn-lt"/>
                        </a:rPr>
                        <a:t>5</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1%</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86189487"/>
                  </a:ext>
                </a:extLst>
              </a:tr>
              <a:tr h="380676">
                <a:tc>
                  <a:txBody>
                    <a:bodyPr/>
                    <a:lstStyle/>
                    <a:p>
                      <a:r>
                        <a:rPr lang="en-US" dirty="0">
                          <a:solidFill>
                            <a:schemeClr val="tx1"/>
                          </a:solidFill>
                          <a:latin typeface="+mn-lt"/>
                        </a:rPr>
                        <a:t>    </a:t>
                      </a:r>
                      <a:r>
                        <a:rPr lang="en-US" u="none" strike="noStrike" dirty="0">
                          <a:solidFill>
                            <a:schemeClr val="tx1"/>
                          </a:solidFill>
                          <a:effectLst/>
                          <a:latin typeface="+mn-lt"/>
                        </a:rPr>
                        <a:t>802.21</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dirty="0">
                          <a:solidFill>
                            <a:schemeClr val="tx1"/>
                          </a:solidFill>
                          <a:effectLst/>
                          <a:latin typeface="+mn-lt"/>
                        </a:rPr>
                        <a:t>7</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1%</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198120014"/>
                  </a:ext>
                </a:extLst>
              </a:tr>
              <a:tr h="469175">
                <a:tc>
                  <a:txBody>
                    <a:bodyPr/>
                    <a:lstStyle/>
                    <a:p>
                      <a:r>
                        <a:rPr lang="en-US" dirty="0">
                          <a:solidFill>
                            <a:schemeClr val="tx1"/>
                          </a:solidFill>
                          <a:latin typeface="+mn-lt"/>
                        </a:rPr>
                        <a:t>    </a:t>
                      </a:r>
                      <a:r>
                        <a:rPr lang="en-US" u="none" strike="noStrike" dirty="0">
                          <a:solidFill>
                            <a:schemeClr val="tx1"/>
                          </a:solidFill>
                          <a:effectLst/>
                          <a:latin typeface="+mn-lt"/>
                        </a:rPr>
                        <a:t>802.22</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dirty="0">
                          <a:solidFill>
                            <a:schemeClr val="tx1"/>
                          </a:solidFill>
                          <a:effectLst/>
                          <a:latin typeface="+mn-lt"/>
                        </a:rPr>
                        <a:t>6</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r"/>
                      <a:r>
                        <a:rPr lang="en-US" u="none" strike="noStrike" dirty="0">
                          <a:solidFill>
                            <a:schemeClr val="tx1"/>
                          </a:solidFill>
                          <a:effectLst/>
                          <a:latin typeface="+mn-lt"/>
                        </a:rPr>
                        <a:t>1%</a:t>
                      </a:r>
                      <a:endParaRPr lang="en-US" dirty="0">
                        <a:solidFill>
                          <a:schemeClr val="tx1"/>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1540832"/>
                  </a:ext>
                </a:extLst>
              </a:tr>
            </a:tbl>
          </a:graphicData>
        </a:graphic>
      </p:graphicFrame>
      <p:sp>
        <p:nvSpPr>
          <p:cNvPr id="4" name="Date Placeholder 3"/>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230595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2"/>
            <a:ext cx="7770813" cy="609599"/>
          </a:xfrm>
        </p:spPr>
        <p:txBody>
          <a:bodyPr/>
          <a:lstStyle/>
          <a:p>
            <a:pPr rtl="0" eaLnBrk="1" fontAlgn="base" hangingPunct="1"/>
            <a:r>
              <a:rPr lang="en-US" b="0" dirty="0">
                <a:cs typeface="+mj-cs"/>
              </a:rPr>
              <a:t>M3.7</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29219" y="1219200"/>
            <a:ext cx="10460566" cy="5181600"/>
          </a:xfrm>
        </p:spPr>
        <p:txBody>
          <a:bodyPr>
            <a:normAutofit/>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participation and affiliation.   You cannot gain or maintain 802.11 voting membership using this method.</a:t>
            </a:r>
          </a:p>
          <a:p>
            <a:pPr>
              <a:lnSpc>
                <a:spcPct val="90000"/>
              </a:lnSpc>
            </a:pPr>
            <a:r>
              <a:rPr lang="en-GB" dirty="0"/>
              <a:t>You must record 75% attendance of required 802.11 slots in a session for that session to count towards gaining or maintaining 802.11 voting membership</a:t>
            </a:r>
          </a:p>
          <a:p>
            <a:pPr lvl="1">
              <a:lnSpc>
                <a:spcPct val="90000"/>
              </a:lnSpc>
            </a:pPr>
            <a:r>
              <a:rPr lang="en-GB" dirty="0"/>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March 2018</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613497696"/>
      </p:ext>
    </p:extLst>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60012</TotalTime>
  <Words>1085</Words>
  <Application>Microsoft Office PowerPoint</Application>
  <PresentationFormat>Widescreen</PresentationFormat>
  <Paragraphs>276</Paragraphs>
  <Slides>21</Slides>
  <Notes>11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7" baseType="lpstr">
      <vt:lpstr>Arial Unicode MS</vt:lpstr>
      <vt:lpstr>MS Gothic</vt:lpstr>
      <vt:lpstr>Arial</vt:lpstr>
      <vt:lpstr>Times New Roman</vt:lpstr>
      <vt:lpstr>802-11 Theme</vt:lpstr>
      <vt:lpstr>Document</vt:lpstr>
      <vt:lpstr>1st Vice Chair Report –  November 2017 – Orlando, Florida</vt:lpstr>
      <vt:lpstr>Abstract</vt:lpstr>
      <vt:lpstr>Monday–  802.11 Opening Plenary</vt:lpstr>
      <vt:lpstr>M3.3  Other WG meeting plans </vt:lpstr>
      <vt:lpstr>M3.4 Meeting room locations     </vt:lpstr>
      <vt:lpstr>Online Calendar Schedule</vt:lpstr>
      <vt:lpstr>M3.5 Next meeting reminder</vt:lpstr>
      <vt:lpstr>M3.6 II Meeting registration </vt:lpstr>
      <vt:lpstr>M3.7 Recording attendance</vt:lpstr>
      <vt:lpstr>M3.8 Local File Document Server information</vt:lpstr>
      <vt:lpstr>PowerPoint Presentation</vt:lpstr>
      <vt:lpstr>PowerPoint Presentation</vt:lpstr>
      <vt:lpstr>Network Assistance</vt:lpstr>
      <vt:lpstr>PowerPoint Presentation</vt:lpstr>
      <vt:lpstr>802.11 Mid-Week Plenary</vt:lpstr>
      <vt:lpstr>W5.1 Room Change Requests</vt:lpstr>
      <vt:lpstr>802.11 WG Closing Plenary</vt:lpstr>
      <vt:lpstr>F3.1.1 -Straw Poll regarding this meeting location</vt:lpstr>
      <vt:lpstr>F3.1.2: Future Venue Insight</vt:lpstr>
      <vt:lpstr>F3.1.2: Future Venue Insight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March 2018 - Rosemont</dc:title>
  <dc:subject>March 2018</dc:subject>
  <dc:creator>Jon Rosdahl</dc:creator>
  <dc:description>Jon Rosdahl (Qualcomm)</dc:description>
  <cp:lastModifiedBy>Jon Rosdahl</cp:lastModifiedBy>
  <cp:revision>209</cp:revision>
  <cp:lastPrinted>1601-01-01T00:00:00Z</cp:lastPrinted>
  <dcterms:created xsi:type="dcterms:W3CDTF">2014-04-14T10:59:07Z</dcterms:created>
  <dcterms:modified xsi:type="dcterms:W3CDTF">2018-03-09T14:54:43Z</dcterms:modified>
  <cp:category>Report</cp:category>
</cp:coreProperties>
</file>