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7" r:id="rId3"/>
    <p:sldId id="283" r:id="rId4"/>
    <p:sldId id="281" r:id="rId5"/>
    <p:sldId id="262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82" r:id="rId17"/>
    <p:sldId id="275" r:id="rId18"/>
    <p:sldId id="276" r:id="rId19"/>
    <p:sldId id="277" r:id="rId20"/>
    <p:sldId id="278" r:id="rId21"/>
    <p:sldId id="279" r:id="rId22"/>
    <p:sldId id="263" r:id="rId23"/>
    <p:sldId id="264" r:id="rId2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77" d="100"/>
          <a:sy n="77" d="100"/>
        </p:scale>
        <p:origin x="75" y="8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2/23/2018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3965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1635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2093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48978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0986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00788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26163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56112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01922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745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22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23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809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0903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844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0835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4064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5236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802.11-18/0290r0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09/11-09-1034-12-0000-802-11-editorial-style-guide.docx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evelopment.standards.ieee.org/myproject/Public/mytools/draft/styleman.pdf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1/11-11-0875-04-0000-editor-s-guide.docx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imeetcentral.com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mailto:carlos.cordeiro@intel.com" TargetMode="External"/><Relationship Id="rId13" Type="http://schemas.openxmlformats.org/officeDocument/2006/relationships/hyperlink" Target="mailto:alex.ashley@hotmail.co.uk" TargetMode="External"/><Relationship Id="rId18" Type="http://schemas.openxmlformats.org/officeDocument/2006/relationships/hyperlink" Target="mailto:yongho.seok@gmail.com" TargetMode="External"/><Relationship Id="rId3" Type="http://schemas.openxmlformats.org/officeDocument/2006/relationships/hyperlink" Target="mailto:jiamin.chen@mail01.huawei.com" TargetMode="External"/><Relationship Id="rId7" Type="http://schemas.openxmlformats.org/officeDocument/2006/relationships/hyperlink" Target="mailto:robert.stacey@intel.com" TargetMode="External"/><Relationship Id="rId12" Type="http://schemas.openxmlformats.org/officeDocument/2006/relationships/hyperlink" Target="mailto:edward.ks.au@huawei.com" TargetMode="External"/><Relationship Id="rId17" Type="http://schemas.openxmlformats.org/officeDocument/2006/relationships/hyperlink" Target="mailto:Ping.FANG@huawei.com" TargetMode="External"/><Relationship Id="rId2" Type="http://schemas.openxmlformats.org/officeDocument/2006/relationships/notesSlide" Target="../notesSlides/notesSlide4.xml"/><Relationship Id="rId16" Type="http://schemas.openxmlformats.org/officeDocument/2006/relationships/hyperlink" Target="mailto:adrian.p.stephens@ieee.org" TargetMode="External"/><Relationship Id="rId20" Type="http://schemas.openxmlformats.org/officeDocument/2006/relationships/hyperlink" Target="mailto:ddrgal@gmail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LRA@tiac.net" TargetMode="External"/><Relationship Id="rId11" Type="http://schemas.openxmlformats.org/officeDocument/2006/relationships/hyperlink" Target="mailto:emily.h.qi@intel.com" TargetMode="External"/><Relationship Id="rId5" Type="http://schemas.openxmlformats.org/officeDocument/2006/relationships/hyperlink" Target="mailto:d3e3e3@gmail.com" TargetMode="External"/><Relationship Id="rId15" Type="http://schemas.openxmlformats.org/officeDocument/2006/relationships/hyperlink" Target="mailto:petere@ieee.org" TargetMode="External"/><Relationship Id="rId10" Type="http://schemas.openxmlformats.org/officeDocument/2006/relationships/hyperlink" Target="mailto:po-kai.huang@intel.com" TargetMode="External"/><Relationship Id="rId19" Type="http://schemas.openxmlformats.org/officeDocument/2006/relationships/hyperlink" Target="mailto:aasterja@qti.qualcomm.com" TargetMode="External"/><Relationship Id="rId4" Type="http://schemas.openxmlformats.org/officeDocument/2006/relationships/hyperlink" Target="mailto:shiwenhe@seu.edu.cn" TargetMode="External"/><Relationship Id="rId9" Type="http://schemas.openxmlformats.org/officeDocument/2006/relationships/hyperlink" Target="mailto:chaochun.wang@mediatek.com" TargetMode="External"/><Relationship Id="rId14" Type="http://schemas.openxmlformats.org/officeDocument/2006/relationships/hyperlink" Target="mailto:henry@LOGOUT.COM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Robert.Stacey@intel.com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1/11-11-1149-52-0000-draft-number-alignment-tool.xls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WG Editor’s Meeting </a:t>
            </a:r>
            <a:r>
              <a:rPr lang="en-US" dirty="0" smtClean="0"/>
              <a:t>(Mar </a:t>
            </a:r>
            <a:r>
              <a:rPr lang="en-US" dirty="0"/>
              <a:t>2018)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2018-02-28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Peter Ecclesine (Cisco Systems)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0157609"/>
              </p:ext>
            </p:extLst>
          </p:nvPr>
        </p:nvGraphicFramePr>
        <p:xfrm>
          <a:off x="996950" y="2419350"/>
          <a:ext cx="10123488" cy="245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8" name="Document" r:id="rId4" imgW="10439485" imgH="2543802" progId="Word.Document.8">
                  <p:embed/>
                </p:oleObj>
              </mc:Choice>
              <mc:Fallback>
                <p:oleObj name="Document" r:id="rId4" imgW="10439485" imgH="254380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950" y="2419350"/>
                        <a:ext cx="10123488" cy="24574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MDR Status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802.11 Working Group Mandatory Draft Review</a:t>
            </a:r>
          </a:p>
          <a:p>
            <a:pPr lvl="1">
              <a:buFontTx/>
              <a:buNone/>
            </a:pPr>
            <a:r>
              <a:rPr lang="en-US" sz="1800" dirty="0"/>
              <a:t>802.11-11/615r6 documents the process. MDR now in the 802.11 Operating Manual 802.11-14/0629r8. The process needs some change so the report is done after the editing is done. </a:t>
            </a:r>
          </a:p>
          <a:p>
            <a:r>
              <a:rPr lang="en-US" sz="1600" dirty="0" err="1"/>
              <a:t>REVmc</a:t>
            </a:r>
            <a:r>
              <a:rPr lang="en-US" sz="1600" dirty="0"/>
              <a:t> D3.0 went through MDR process – 802.11-14/781r11 dated Sept 19, 2014</a:t>
            </a:r>
          </a:p>
          <a:p>
            <a:r>
              <a:rPr lang="en-US" sz="1600" dirty="0"/>
              <a:t>P802.11ah D4.0 went through MDR process – 802.11-15/247r3 dated Mar 12, 2015</a:t>
            </a:r>
          </a:p>
          <a:p>
            <a:r>
              <a:rPr lang="en-US" sz="1600" dirty="0"/>
              <a:t>P802.11ai D4.0 went through MDR process – 802.11-15/248r4 dated May 14, 2015</a:t>
            </a:r>
          </a:p>
          <a:p>
            <a:r>
              <a:rPr lang="en-US" sz="1600" dirty="0"/>
              <a:t>P802.11aq D4.0 went through MDR process – 802.11-16/801r0 dated June 22, 2016</a:t>
            </a:r>
          </a:p>
          <a:p>
            <a:r>
              <a:rPr lang="en-US" sz="1600" dirty="0"/>
              <a:t>P802.11aj D3.0 went through MDR process – 802.11-16/1333r5 dated Dec 9, 2016</a:t>
            </a:r>
          </a:p>
          <a:p>
            <a:pPr lvl="1"/>
            <a:r>
              <a:rPr lang="en-US" sz="1400" dirty="0"/>
              <a:t>Final changes in D5.0 Feb 17, 2017.</a:t>
            </a:r>
          </a:p>
          <a:p>
            <a:r>
              <a:rPr lang="en-US" sz="1600" dirty="0"/>
              <a:t>P802.11ak D3.0 went through MDR process – 802.11-17/143r3 dated March 2, 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68129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802.11 Style Guide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GB" dirty="0"/>
              <a:t>See </a:t>
            </a:r>
            <a:r>
              <a:rPr lang="en-GB" dirty="0">
                <a:hlinkClick r:id="rId3"/>
              </a:rPr>
              <a:t>https://</a:t>
            </a:r>
            <a:r>
              <a:rPr lang="en-GB" dirty="0" smtClean="0">
                <a:hlinkClick r:id="rId3"/>
              </a:rPr>
              <a:t>mentor.ieee.org/802.11/dcn/09/11-09-1034-12-0000-802-11-editorial-style-guide.docx</a:t>
            </a:r>
            <a:endParaRPr lang="en-GB" dirty="0" smtClean="0"/>
          </a:p>
          <a:p>
            <a:r>
              <a:rPr lang="en-US" dirty="0" smtClean="0"/>
              <a:t>We </a:t>
            </a:r>
            <a:r>
              <a:rPr lang="en-US" dirty="0"/>
              <a:t>updated 802.11 WG Style Guide based on 2012 IEEE Standards Style Manual and consistency changes in final publication of the 802.11 standard</a:t>
            </a:r>
            <a:endParaRPr lang="en-GB" dirty="0"/>
          </a:p>
          <a:p>
            <a:r>
              <a:rPr lang="en-US" b="0" dirty="0"/>
              <a:t>Editor’s responsibility includes checking the </a:t>
            </a:r>
            <a:r>
              <a:rPr lang="en-US" dirty="0"/>
              <a:t>2014 IEEE Standards Style Manual </a:t>
            </a:r>
            <a:r>
              <a:rPr lang="en-US" b="0" dirty="0"/>
              <a:t>when creating or updating drafts. </a:t>
            </a:r>
            <a:r>
              <a:rPr lang="en-GB" u="sng" dirty="0">
                <a:hlinkClick r:id="rId4"/>
              </a:rPr>
              <a:t>https://development.standards.ieee.org/myproject/Public/mytools/draft/styleman.pdf</a:t>
            </a:r>
            <a:endParaRPr lang="en-US" b="0" dirty="0"/>
          </a:p>
          <a:p>
            <a:r>
              <a:rPr lang="en-US" b="0" dirty="0"/>
              <a:t>Submissions with draft text should conform to both the WG11 Style Guide and IEEE Standards Style Manual</a:t>
            </a:r>
          </a:p>
          <a:p>
            <a:r>
              <a:rPr lang="en-US" b="0" dirty="0"/>
              <a:t>Note that the Style Guide evolves with our practice, expect a revision in March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83899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802.11 Editor’s Guide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GB" sz="2000" dirty="0">
                <a:hlinkClick r:id="rId3"/>
              </a:rPr>
              <a:t>https://mentor.ieee.org/802.11/dcn/11/11-11-0875-04-0000-editor-s-guide.docx</a:t>
            </a:r>
            <a:endParaRPr lang="en-GB" sz="2000" dirty="0"/>
          </a:p>
          <a:p>
            <a:r>
              <a:rPr lang="en-GB" dirty="0"/>
              <a:t>This document contains material relevant to the job of being an 802.11 editor.</a:t>
            </a:r>
            <a:endParaRPr lang="en-US" dirty="0"/>
          </a:p>
          <a:p>
            <a:r>
              <a:rPr lang="en-GB" dirty="0"/>
              <a:t>It is recommended that editors read this material before they start, as it may avoid them needlessly re-inventing the wheel. Frame 2017 is used at IEEE-SA.</a:t>
            </a:r>
            <a:endParaRPr lang="en-US" dirty="0"/>
          </a:p>
          <a:p>
            <a:r>
              <a:rPr lang="en-US" dirty="0"/>
              <a:t>Creating a Redline, Graphics, Numbering and ANA, Source Control. Subversion server for source control.</a:t>
            </a:r>
          </a:p>
          <a:p>
            <a:r>
              <a:rPr lang="en-US" dirty="0"/>
              <a:t>Comment Resolution and Publication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48051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Amendment &amp; other ordering notes 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Editors define publication order independent of working group public timelines:</a:t>
            </a:r>
          </a:p>
          <a:p>
            <a:pPr lvl="1"/>
            <a:r>
              <a:rPr lang="en-US" dirty="0"/>
              <a:t>Since official timeline is volatile and moves around</a:t>
            </a:r>
          </a:p>
          <a:p>
            <a:pPr lvl="1"/>
            <a:r>
              <a:rPr lang="en-US" dirty="0"/>
              <a:t>Publication order helps provide stability in amendment numbering, figures, clauses and other numbering assignments</a:t>
            </a:r>
          </a:p>
          <a:p>
            <a:pPr lvl="1"/>
            <a:r>
              <a:rPr lang="en-US" dirty="0"/>
              <a:t>Editors are committed to maintain a rational publication order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56863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380999"/>
          </a:xfrm>
        </p:spPr>
        <p:txBody>
          <a:bodyPr/>
          <a:lstStyle/>
          <a:p>
            <a:r>
              <a:rPr lang="en-US" dirty="0"/>
              <a:t>Editor Amendment Ordering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146176"/>
            <a:ext cx="10361084" cy="5329237"/>
          </a:xfrm>
          <a:ln/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/>
              <a:t>Data as of </a:t>
            </a:r>
            <a:r>
              <a:rPr lang="en-US" sz="2000" dirty="0" smtClean="0">
                <a:solidFill>
                  <a:srgbClr val="FF0000"/>
                </a:solidFill>
              </a:rPr>
              <a:t>March </a:t>
            </a:r>
            <a:r>
              <a:rPr lang="en-US" sz="2000" dirty="0">
                <a:solidFill>
                  <a:srgbClr val="FF0000"/>
                </a:solidFill>
              </a:rPr>
              <a:t>2018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dirty="0"/>
              <a:t>See </a:t>
            </a:r>
            <a:r>
              <a:rPr lang="en-US" sz="1600" dirty="0">
                <a:hlinkClick r:id="rId3"/>
              </a:rPr>
              <a:t>http://grouper.ieee.org/groups/802/11/Reports/802.11_Timelines.htm</a:t>
            </a:r>
            <a:endParaRPr lang="en-US" sz="1600" dirty="0"/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800" dirty="0"/>
              <a:t>In Nov 2017, Editors discussed </a:t>
            </a:r>
            <a:r>
              <a:rPr lang="en-US" sz="1800" dirty="0" err="1"/>
              <a:t>REVmd</a:t>
            </a:r>
            <a:r>
              <a:rPr lang="en-US" sz="1800" dirty="0"/>
              <a:t> schedule and possible completion in 2020, and expect </a:t>
            </a:r>
            <a:r>
              <a:rPr lang="en-US" sz="1800" dirty="0">
                <a:solidFill>
                  <a:schemeClr val="accent2"/>
                </a:solidFill>
              </a:rPr>
              <a:t>only amendments 1 to 5 in </a:t>
            </a:r>
            <a:r>
              <a:rPr lang="en-US" sz="1800" dirty="0" err="1">
                <a:solidFill>
                  <a:schemeClr val="accent2"/>
                </a:solidFill>
              </a:rPr>
              <a:t>REVmd</a:t>
            </a:r>
            <a:r>
              <a:rPr lang="en-US" sz="1800" dirty="0"/>
              <a:t>. We will revisit the running order in July.</a:t>
            </a:r>
          </a:p>
          <a:p>
            <a:pPr>
              <a:buFont typeface="Times New Roman" pitchFamily="16" charset="0"/>
              <a:buChar char="•"/>
            </a:pPr>
            <a:endParaRPr lang="en-GB" b="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2018</a:t>
            </a:r>
            <a:endParaRPr lang="en-GB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3282938"/>
              </p:ext>
            </p:extLst>
          </p:nvPr>
        </p:nvGraphicFramePr>
        <p:xfrm>
          <a:off x="1295400" y="2285998"/>
          <a:ext cx="9296400" cy="41255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8800">
                  <a:extLst>
                    <a:ext uri="{9D8B030D-6E8A-4147-A177-3AD203B41FA5}">
                      <a16:colId xmlns:a16="http://schemas.microsoft.com/office/drawing/2014/main" val="3336049185"/>
                    </a:ext>
                  </a:extLst>
                </a:gridCol>
                <a:gridCol w="3098800">
                  <a:extLst>
                    <a:ext uri="{9D8B030D-6E8A-4147-A177-3AD203B41FA5}">
                      <a16:colId xmlns:a16="http://schemas.microsoft.com/office/drawing/2014/main" val="1921072032"/>
                    </a:ext>
                  </a:extLst>
                </a:gridCol>
                <a:gridCol w="3098800">
                  <a:extLst>
                    <a:ext uri="{9D8B030D-6E8A-4147-A177-3AD203B41FA5}">
                      <a16:colId xmlns:a16="http://schemas.microsoft.com/office/drawing/2014/main" val="3834352144"/>
                    </a:ext>
                  </a:extLst>
                </a:gridCol>
              </a:tblGrid>
              <a:tr h="55940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Projected REVCOM Date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8554141"/>
                  </a:ext>
                </a:extLst>
              </a:tr>
              <a:tr h="3698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802.11-2016 Amendment 1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TGai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Dec 2016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556490"/>
                  </a:ext>
                </a:extLst>
              </a:tr>
              <a:tr h="3698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802.11-2016 Amendment 2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TGah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Dec 2016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4023622"/>
                  </a:ext>
                </a:extLst>
              </a:tr>
              <a:tr h="3698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802.11-2016 Amendment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TGaj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March 2018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7809256"/>
                  </a:ext>
                </a:extLst>
              </a:tr>
              <a:tr h="3698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802.11-2016 Amendment 4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TGak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March 2018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2380037"/>
                  </a:ext>
                </a:extLst>
              </a:tr>
              <a:tr h="3698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802.11-2016 Amendment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TGaq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March 2018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7905179"/>
                  </a:ext>
                </a:extLst>
              </a:tr>
              <a:tr h="3698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6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TGax –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619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Dec 2019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2416159"/>
                  </a:ext>
                </a:extLst>
              </a:tr>
              <a:tr h="3698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7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TGay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– 490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Dec 2019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2494330"/>
                  </a:ext>
                </a:extLst>
              </a:tr>
              <a:tr h="3698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8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TGaz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2021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9065581"/>
                  </a:ext>
                </a:extLst>
              </a:tr>
              <a:tr h="3698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9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TGba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53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Jul 2020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76352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48832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Email your draft status updates!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Each editor, please send update for next page via the editor’s reflector </a:t>
            </a:r>
            <a:r>
              <a:rPr lang="en-US" dirty="0">
                <a:solidFill>
                  <a:srgbClr val="FF0000"/>
                </a:solidFill>
              </a:rPr>
              <a:t>no later than Thursday am2 to update table on next page</a:t>
            </a:r>
            <a:r>
              <a:rPr lang="en-US" dirty="0"/>
              <a:t>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798822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8237" y="603763"/>
            <a:ext cx="10361084" cy="1065213"/>
          </a:xfrm>
        </p:spPr>
        <p:txBody>
          <a:bodyPr/>
          <a:lstStyle/>
          <a:p>
            <a:r>
              <a:rPr lang="en-US" dirty="0" smtClean="0"/>
              <a:t>Draft Development Snapshot</a:t>
            </a:r>
            <a:endParaRPr lang="en-U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5191578"/>
              </p:ext>
            </p:extLst>
          </p:nvPr>
        </p:nvGraphicFramePr>
        <p:xfrm>
          <a:off x="835168" y="1550547"/>
          <a:ext cx="10518632" cy="4145280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647601">
                  <a:extLst>
                    <a:ext uri="{9D8B030D-6E8A-4147-A177-3AD203B41FA5}">
                      <a16:colId xmlns:a16="http://schemas.microsoft.com/office/drawing/2014/main" val="4261970102"/>
                    </a:ext>
                  </a:extLst>
                </a:gridCol>
                <a:gridCol w="422231">
                  <a:extLst>
                    <a:ext uri="{9D8B030D-6E8A-4147-A177-3AD203B41FA5}">
                      <a16:colId xmlns:a16="http://schemas.microsoft.com/office/drawing/2014/main" val="7887751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14511998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02974934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94802276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543342895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3821760127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162502473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8494649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3784159027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3094221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746800865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917323349"/>
                    </a:ext>
                  </a:extLst>
                </a:gridCol>
                <a:gridCol w="1938583">
                  <a:extLst>
                    <a:ext uri="{9D8B030D-6E8A-4147-A177-3AD203B41FA5}">
                      <a16:colId xmlns:a16="http://schemas.microsoft.com/office/drawing/2014/main" val="664609411"/>
                    </a:ext>
                  </a:extLst>
                </a:gridCol>
                <a:gridCol w="1185617">
                  <a:extLst>
                    <a:ext uri="{9D8B030D-6E8A-4147-A177-3AD203B41FA5}">
                      <a16:colId xmlns:a16="http://schemas.microsoft.com/office/drawing/2014/main" val="1668201667"/>
                    </a:ext>
                  </a:extLst>
                </a:gridCol>
              </a:tblGrid>
              <a:tr h="218440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TG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Published or Draft Baseline Documents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Source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MDR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Style Guide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u="none" strike="noStrike" cap="none" normalizeH="0" baseline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Editor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Snapshot Date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55741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Published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aj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ak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aq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md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ax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ay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az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ba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11055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9.0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10.0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Jiamin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Chen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Shiwen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He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18-Jan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22179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9.0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6.0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Word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Donald Eastlake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29-Oct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30733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8.0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5.0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14.0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12.0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Lee Armstrong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14-Jan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23628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md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Y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3.0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7.2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1.0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Emily Qi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Edward Au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18-Jan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20468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9.0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5.0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13.0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2.2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12.0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15-Jan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0612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9.0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13.0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2.0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1.0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Carlos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Cordeiro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14-Jan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85421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>
                        <a:solidFill>
                          <a:srgbClr val="0000CC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Chao Chun Wang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07-Nov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11384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ba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00B050"/>
                          </a:solidFill>
                        </a:rPr>
                        <a:t>Y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latin typeface="+mn-lt"/>
                        </a:rPr>
                        <a:t>9.0</a:t>
                      </a:r>
                      <a:endParaRPr lang="en-US" sz="14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latin typeface="+mn-lt"/>
                        </a:rPr>
                        <a:t>6.0</a:t>
                      </a:r>
                      <a:endParaRPr lang="en-US" sz="14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latin typeface="+mn-lt"/>
                        </a:rPr>
                        <a:t>14.0</a:t>
                      </a:r>
                      <a:endParaRPr lang="en-US" sz="14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latin typeface="+mn-lt"/>
                        </a:rPr>
                        <a:t>2.1</a:t>
                      </a:r>
                      <a:endParaRPr lang="en-US" sz="14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latin typeface="+mn-lt"/>
                        </a:rPr>
                        <a:t>1.0</a:t>
                      </a:r>
                      <a:endParaRPr lang="en-US" sz="14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latin typeface="+mn-lt"/>
                        </a:rPr>
                        <a:t>0.0</a:t>
                      </a:r>
                      <a:endParaRPr lang="en-US" sz="14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0.1</a:t>
                      </a:r>
                      <a:endParaRPr lang="en-US" sz="14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Po-Kai Wang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5866631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2018</a:t>
            </a:r>
            <a:endParaRPr lang="en-GB" dirty="0"/>
          </a:p>
        </p:txBody>
      </p:sp>
      <p:sp>
        <p:nvSpPr>
          <p:cNvPr id="7" name="Text Box 116"/>
          <p:cNvSpPr txBox="1">
            <a:spLocks noChangeArrowheads="1"/>
          </p:cNvSpPr>
          <p:nvPr/>
        </p:nvSpPr>
        <p:spPr bwMode="auto">
          <a:xfrm>
            <a:off x="9753600" y="855592"/>
            <a:ext cx="1295400" cy="646331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1200" dirty="0"/>
              <a:t>Most current doc shaded green.</a:t>
            </a:r>
            <a:endParaRPr lang="en-US" sz="1200" b="1" dirty="0"/>
          </a:p>
        </p:txBody>
      </p:sp>
      <p:sp>
        <p:nvSpPr>
          <p:cNvPr id="8" name="Text Box 231"/>
          <p:cNvSpPr txBox="1">
            <a:spLocks noChangeArrowheads="1"/>
          </p:cNvSpPr>
          <p:nvPr/>
        </p:nvSpPr>
        <p:spPr bwMode="auto">
          <a:xfrm>
            <a:off x="685800" y="603763"/>
            <a:ext cx="12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Arial" charset="0"/>
              </a:rPr>
              <a:t>Mar 2018</a:t>
            </a:r>
            <a:endParaRPr lang="en-US" sz="1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9" name="Text Box 116"/>
          <p:cNvSpPr txBox="1">
            <a:spLocks noChangeArrowheads="1"/>
          </p:cNvSpPr>
          <p:nvPr/>
        </p:nvSpPr>
        <p:spPr bwMode="auto">
          <a:xfrm>
            <a:off x="685800" y="837053"/>
            <a:ext cx="167640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Changes from  last report shown in </a:t>
            </a:r>
            <a:r>
              <a:rPr lang="en-US" sz="1200" b="1" dirty="0">
                <a:solidFill>
                  <a:srgbClr val="FF0000"/>
                </a:solidFill>
              </a:rPr>
              <a:t>red.</a:t>
            </a:r>
          </a:p>
        </p:txBody>
      </p:sp>
    </p:spTree>
    <p:extLst>
      <p:ext uri="{BB962C8B-B14F-4D97-AF65-F5344CB8AC3E}">
        <p14:creationId xmlns:p14="http://schemas.microsoft.com/office/powerpoint/2010/main" val="388495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IEEEE </a:t>
            </a:r>
            <a:r>
              <a:rPr lang="en-GB" dirty="0" err="1" smtClean="0"/>
              <a:t>iMeet</a:t>
            </a:r>
            <a:r>
              <a:rPr lang="en-GB" dirty="0" smtClean="0"/>
              <a:t> central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GB" dirty="0"/>
              <a:t>IEEE-SA </a:t>
            </a:r>
            <a:r>
              <a:rPr lang="en-GB" dirty="0" err="1"/>
              <a:t>iMeet</a:t>
            </a:r>
            <a:r>
              <a:rPr lang="en-GB" dirty="0"/>
              <a:t> central site</a:t>
            </a:r>
          </a:p>
          <a:p>
            <a:r>
              <a:rPr lang="en-US" dirty="0">
                <a:hlinkClick r:id="rId3"/>
              </a:rPr>
              <a:t>https://imeetcentral.com/</a:t>
            </a:r>
            <a:endParaRPr lang="en-US" dirty="0"/>
          </a:p>
          <a:p>
            <a:r>
              <a:rPr lang="en-US" dirty="0"/>
              <a:t>Also used to share emails and large files</a:t>
            </a:r>
          </a:p>
          <a:p>
            <a:r>
              <a:rPr lang="en-US" dirty="0"/>
              <a:t>Still upload zip files to central site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89963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Publication process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sz="2000" dirty="0"/>
              <a:t>Publication editor creates a marked up PDF with editorial changes highlighted</a:t>
            </a:r>
          </a:p>
          <a:p>
            <a:r>
              <a:rPr lang="en-US" sz="2000" dirty="0"/>
              <a:t>802.11 technical editor forms a review committee, usual the task group editor and one other person associated with 802.11 editing</a:t>
            </a:r>
          </a:p>
          <a:p>
            <a:r>
              <a:rPr lang="en-US" sz="2000" dirty="0"/>
              <a:t>Each member of the committee should review each change proposed by the publication editor</a:t>
            </a:r>
          </a:p>
          <a:p>
            <a:r>
              <a:rPr lang="en-US" sz="2000" dirty="0"/>
              <a:t>Pay particular attention to</a:t>
            </a:r>
          </a:p>
          <a:p>
            <a:pPr lvl="1"/>
            <a:r>
              <a:rPr lang="en-US" sz="1800" dirty="0"/>
              <a:t>Reconstructed sentences</a:t>
            </a:r>
          </a:p>
          <a:p>
            <a:pPr lvl="1"/>
            <a:r>
              <a:rPr lang="en-US" sz="1800" dirty="0"/>
              <a:t>Tables with number changes</a:t>
            </a:r>
          </a:p>
          <a:p>
            <a:pPr lvl="1"/>
            <a:r>
              <a:rPr lang="en-US" sz="1800" dirty="0"/>
              <a:t>ANA assignments</a:t>
            </a:r>
          </a:p>
          <a:p>
            <a:r>
              <a:rPr lang="en-US" sz="2000" dirty="0"/>
              <a:t>The review process is complete when all publication changes have been reviewed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13065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Editor Backup Practices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The IEEE Servers provide durable places to retain the 802.11 source files, drawing files, and other components of drafts.</a:t>
            </a:r>
          </a:p>
          <a:p>
            <a:r>
              <a:rPr lang="en-US" dirty="0"/>
              <a:t>Our best practice is that after a draft is posted in the Member’s Area, a zip file containing all the clean source files, drawing files and other components should be created and sent to the </a:t>
            </a:r>
            <a:r>
              <a:rPr lang="en-US" dirty="0" err="1"/>
              <a:t>iMeetCentral</a:t>
            </a:r>
            <a:r>
              <a:rPr lang="en-US" dirty="0"/>
              <a:t> for safekeeping.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71783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>
              <a:buFontTx/>
              <a:buNone/>
            </a:pPr>
            <a:r>
              <a:rPr lang="en-US" b="0" dirty="0"/>
              <a:t>This document contains agenda/minutes/actions/status as prepared/recorded at the IEEE 802.11 Editors’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2018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MIB Style, Visio and Frame Practices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GB" sz="2000" dirty="0"/>
              <a:t>I’m going to suggest going forward we use a single style with appropriately set tabs,  and use leading</a:t>
            </a:r>
            <a:r>
              <a:rPr lang="en-US" sz="2000" dirty="0"/>
              <a:t> </a:t>
            </a:r>
            <a:r>
              <a:rPr lang="en-GB" sz="2000" dirty="0"/>
              <a:t>Tabs to distinguish the syntax and description parts. (Adrian Stephens Feb 9, 2010)</a:t>
            </a:r>
            <a:endParaRPr lang="en-US" sz="2000" dirty="0"/>
          </a:p>
          <a:p>
            <a:r>
              <a:rPr lang="en-GB" sz="2000" dirty="0">
                <a:solidFill>
                  <a:srgbClr val="FF0000"/>
                </a:solidFill>
              </a:rPr>
              <a:t>Two ways to format a figure &amp; its caption in frame:</a:t>
            </a:r>
            <a:endParaRPr lang="en-US" sz="2000" dirty="0">
              <a:solidFill>
                <a:srgbClr val="FF0000"/>
              </a:solidFill>
            </a:endParaRPr>
          </a:p>
          <a:p>
            <a:pPr lvl="1"/>
            <a:r>
              <a:rPr lang="en-GB" sz="1600" dirty="0">
                <a:solidFill>
                  <a:srgbClr val="FF0000"/>
                </a:solidFill>
              </a:rPr>
              <a:t>Insert a table.  Insert anchored frame inside table cell to hold graphics.  Use table caption as figure caption.</a:t>
            </a:r>
            <a:endParaRPr lang="en-US" sz="1600" dirty="0">
              <a:solidFill>
                <a:srgbClr val="FF0000"/>
              </a:solidFill>
            </a:endParaRPr>
          </a:p>
          <a:p>
            <a:pPr lvl="1"/>
            <a:r>
              <a:rPr lang="en-GB" sz="1600" dirty="0">
                <a:solidFill>
                  <a:srgbClr val="FF0000"/>
                </a:solidFill>
              </a:rPr>
              <a:t>Insert an anchored frame.  Insert caption inside a text frame inside the anchored frame.  Insert graphics inside the anchored frame.</a:t>
            </a:r>
            <a:endParaRPr lang="en-US" sz="1600" dirty="0">
              <a:solidFill>
                <a:srgbClr val="FF0000"/>
              </a:solidFill>
            </a:endParaRPr>
          </a:p>
          <a:p>
            <a:r>
              <a:rPr lang="en-GB" sz="2000" dirty="0"/>
              <a:t> Keep embedded figures using </a:t>
            </a:r>
            <a:r>
              <a:rPr lang="en-GB" sz="2000" dirty="0" err="1"/>
              <a:t>visio</a:t>
            </a:r>
            <a:r>
              <a:rPr lang="en-GB" sz="2000" dirty="0"/>
              <a:t> as long as possible</a:t>
            </a:r>
            <a:endParaRPr lang="en-US" sz="2000" dirty="0"/>
          </a:p>
          <a:p>
            <a:pPr lvl="1"/>
            <a:r>
              <a:rPr lang="en-GB" sz="1800" dirty="0"/>
              <a:t>Near the end of sponsor ballot,  turn these all into .</a:t>
            </a:r>
            <a:r>
              <a:rPr lang="en-GB" sz="1800" dirty="0" err="1"/>
              <a:t>emf</a:t>
            </a:r>
            <a:r>
              <a:rPr lang="en-GB" sz="1800" dirty="0"/>
              <a:t> (windows meta file) format files (you can do this from </a:t>
            </a:r>
            <a:r>
              <a:rPr lang="en-GB" sz="1800" dirty="0" err="1"/>
              <a:t>visio</a:t>
            </a:r>
            <a:r>
              <a:rPr lang="en-GB" sz="1800" dirty="0"/>
              <a:t> using “save as”).   Keep separate files for the .</a:t>
            </a:r>
            <a:r>
              <a:rPr lang="en-GB" sz="1800" dirty="0" err="1"/>
              <a:t>vsd</a:t>
            </a:r>
            <a:r>
              <a:rPr lang="en-GB" sz="1800" dirty="0"/>
              <a:t> source and the .</a:t>
            </a:r>
            <a:r>
              <a:rPr lang="en-GB" sz="1800" dirty="0" err="1"/>
              <a:t>emf</a:t>
            </a:r>
            <a:r>
              <a:rPr lang="en-GB" sz="1800" dirty="0"/>
              <a:t> file that is linked to from frame. There is likelihood we should use .</a:t>
            </a:r>
            <a:r>
              <a:rPr lang="en-GB" sz="1800" dirty="0" err="1"/>
              <a:t>emf</a:t>
            </a:r>
            <a:endParaRPr lang="en-GB" sz="1800" dirty="0"/>
          </a:p>
          <a:p>
            <a:r>
              <a:rPr lang="en-GB" sz="2000" dirty="0"/>
              <a:t>Frame templates for 11aa, 11ac, 11af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77634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Two Technical Editors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Peter Ecclesine will run the face to face meetings</a:t>
            </a:r>
          </a:p>
          <a:p>
            <a:r>
              <a:rPr lang="en-US" dirty="0"/>
              <a:t>Robert Stacey will run the publication process</a:t>
            </a:r>
          </a:p>
          <a:p>
            <a:r>
              <a:rPr lang="en-US" dirty="0"/>
              <a:t>Robert Stacey is the ANA administrator</a:t>
            </a:r>
          </a:p>
          <a:p>
            <a:r>
              <a:rPr lang="en-US" dirty="0"/>
              <a:t>All are on the Editor’s email list.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79823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 a list of Editor’s meeting discussion topics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2018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2018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 for 2018-03-06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Go round table and get brief status report</a:t>
            </a:r>
          </a:p>
          <a:p>
            <a:r>
              <a:rPr lang="en-US" dirty="0"/>
              <a:t>ANA Status / Process / What is </a:t>
            </a:r>
            <a:r>
              <a:rPr lang="en-US" dirty="0" smtClean="0"/>
              <a:t>administered</a:t>
            </a:r>
          </a:p>
          <a:p>
            <a:r>
              <a:rPr lang="en-US" dirty="0" smtClean="0"/>
              <a:t>Numbering </a:t>
            </a:r>
            <a:r>
              <a:rPr lang="en-US" dirty="0"/>
              <a:t>Alignment process / </a:t>
            </a:r>
            <a:r>
              <a:rPr lang="en-US" dirty="0" smtClean="0"/>
              <a:t>Spreadsheet</a:t>
            </a:r>
          </a:p>
          <a:p>
            <a:r>
              <a:rPr lang="en-US" dirty="0" smtClean="0"/>
              <a:t>802.11 </a:t>
            </a:r>
            <a:r>
              <a:rPr lang="en-US" dirty="0"/>
              <a:t>Mandatory Draft Review before SB</a:t>
            </a:r>
          </a:p>
          <a:p>
            <a:r>
              <a:rPr lang="en-US" dirty="0"/>
              <a:t>WG Style Guide for 802.11 </a:t>
            </a:r>
            <a:r>
              <a:rPr lang="en-US" dirty="0" smtClean="0"/>
              <a:t>09/1034r12</a:t>
            </a:r>
            <a:endParaRPr lang="en-US" dirty="0"/>
          </a:p>
          <a:p>
            <a:r>
              <a:rPr lang="en-US" dirty="0"/>
              <a:t>Review WG Style Guide</a:t>
            </a:r>
          </a:p>
          <a:p>
            <a:r>
              <a:rPr lang="en-US" dirty="0"/>
              <a:t>Additional discussion topics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Peter Ecclesine (Cisco Systems)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8720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Roll Call – </a:t>
            </a:r>
            <a:r>
              <a:rPr lang="en-US" dirty="0" smtClean="0"/>
              <a:t>2018-03-06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447800"/>
            <a:ext cx="10361084" cy="4800600"/>
          </a:xfrm>
          <a:ln/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1400" dirty="0"/>
              <a:t>802.11 </a:t>
            </a:r>
            <a:r>
              <a:rPr lang="en-US" sz="1600" dirty="0"/>
              <a:t>Editor’s Present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/>
              <a:t>P802.11aj Amendment (CMMW) – </a:t>
            </a:r>
            <a:r>
              <a:rPr lang="en-US" sz="1400" dirty="0" err="1"/>
              <a:t>Jiamin</a:t>
            </a:r>
            <a:r>
              <a:rPr lang="en-US" sz="1400" dirty="0"/>
              <a:t>, Chen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400" dirty="0"/>
              <a:t>P802.11ak Amendment (GLK) – Donald Eastlake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smtClean="0"/>
              <a:t>P802.11aq </a:t>
            </a:r>
            <a:r>
              <a:rPr lang="en-US" sz="1400" dirty="0"/>
              <a:t>Amendment (PAD) – (Stephen McCann)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/>
              <a:t>P802.11ax Amendment (HEW) – Robert </a:t>
            </a:r>
            <a:r>
              <a:rPr lang="en-US" sz="1400" dirty="0" smtClean="0"/>
              <a:t>Stacey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/>
              <a:t>P802.11ay Amendment (NG60) – Carlos </a:t>
            </a:r>
            <a:r>
              <a:rPr lang="en-US" sz="1400" dirty="0" err="1" smtClean="0"/>
              <a:t>Cordeiro</a:t>
            </a:r>
            <a:endParaRPr lang="en-US" sz="1400" dirty="0" smtClean="0"/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smtClean="0"/>
              <a:t>P802.11az </a:t>
            </a:r>
            <a:r>
              <a:rPr lang="en-US" sz="1400" dirty="0"/>
              <a:t>Amendment (NGP) – Chao-Chun Wang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smtClean="0"/>
              <a:t>P802.11ba </a:t>
            </a:r>
            <a:r>
              <a:rPr lang="en-US" sz="1400" dirty="0"/>
              <a:t>Amendment (WUR) – Po-kai Huang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err="1"/>
              <a:t>REVmd</a:t>
            </a:r>
            <a:r>
              <a:rPr lang="en-US" sz="1400" dirty="0"/>
              <a:t> – Emily Qi, Edward Au</a:t>
            </a:r>
          </a:p>
          <a:p>
            <a:pPr>
              <a:lnSpc>
                <a:spcPct val="80000"/>
              </a:lnSpc>
              <a:buFontTx/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802.11 Editor’s Not Present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400" dirty="0"/>
              <a:t>P802.11ak Amendment (GLK) – </a:t>
            </a:r>
            <a:r>
              <a:rPr lang="en-US" sz="1400" dirty="0" smtClean="0"/>
              <a:t>Norm Finn</a:t>
            </a: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600" dirty="0" smtClean="0"/>
              <a:t>Also </a:t>
            </a:r>
            <a:r>
              <a:rPr lang="en-US" sz="1600" dirty="0"/>
              <a:t>present: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400" dirty="0"/>
              <a:t>Adrian Stephens	</a:t>
            </a:r>
            <a:r>
              <a:rPr lang="en-US" sz="1400" dirty="0" smtClean="0"/>
              <a:t>Amelia </a:t>
            </a:r>
            <a:r>
              <a:rPr lang="en-US" sz="1400" dirty="0" err="1" smtClean="0"/>
              <a:t>Andersdotter</a:t>
            </a:r>
            <a:r>
              <a:rPr lang="en-US" sz="1400" dirty="0"/>
              <a:t>	Al </a:t>
            </a:r>
            <a:r>
              <a:rPr lang="en-US" sz="1400" dirty="0" err="1" smtClean="0"/>
              <a:t>Petrick</a:t>
            </a:r>
            <a:r>
              <a:rPr lang="en-US" sz="1400" dirty="0" smtClean="0"/>
              <a:t>	Girish </a:t>
            </a:r>
            <a:r>
              <a:rPr lang="en-US" sz="1400" dirty="0" err="1" smtClean="0"/>
              <a:t>Madpuwar</a:t>
            </a:r>
            <a:r>
              <a:rPr lang="en-US" sz="1400" dirty="0" smtClean="0"/>
              <a:t>	Mark Hamilton Perry </a:t>
            </a:r>
            <a:r>
              <a:rPr lang="en-US" sz="1400" dirty="0" err="1" smtClean="0"/>
              <a:t>Correll</a:t>
            </a:r>
            <a:r>
              <a:rPr lang="en-US" sz="1400" dirty="0" smtClean="0"/>
              <a:t>	</a:t>
            </a:r>
            <a:r>
              <a:rPr lang="en-US" sz="1400" dirty="0" err="1" smtClean="0"/>
              <a:t>Sachin</a:t>
            </a:r>
            <a:r>
              <a:rPr lang="en-US" sz="1400" dirty="0" smtClean="0"/>
              <a:t> </a:t>
            </a:r>
            <a:r>
              <a:rPr lang="en-US" sz="1400" dirty="0" err="1" smtClean="0"/>
              <a:t>Godbole</a:t>
            </a:r>
            <a:r>
              <a:rPr lang="en-US" sz="1400" dirty="0" smtClean="0"/>
              <a:t>	Stephen McCann Yasuhiko Inoue</a:t>
            </a:r>
            <a:endParaRPr lang="en-US" sz="1600" dirty="0"/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IEEE Staff present and always welcome! </a:t>
            </a:r>
          </a:p>
          <a:p>
            <a:pPr>
              <a:lnSpc>
                <a:spcPct val="80000"/>
              </a:lnSpc>
              <a:defRPr/>
            </a:pPr>
            <a:r>
              <a:rPr lang="en-US" sz="1600" dirty="0" smtClean="0"/>
              <a:t>IEEE </a:t>
            </a:r>
            <a:r>
              <a:rPr lang="en-US" sz="1600" dirty="0"/>
              <a:t>Staff not present and always welcome! </a:t>
            </a: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r>
              <a:rPr lang="en-US" sz="1600" dirty="0"/>
              <a:t>	</a:t>
            </a:r>
            <a:r>
              <a:rPr lang="en-US" sz="1600" b="0" dirty="0" smtClean="0"/>
              <a:t>Michelle Turner</a:t>
            </a:r>
            <a:endParaRPr lang="en-US" sz="1600" b="0" dirty="0"/>
          </a:p>
          <a:p>
            <a:pPr marL="685800" lvl="2" indent="-342900">
              <a:lnSpc>
                <a:spcPct val="80000"/>
              </a:lnSpc>
              <a:defRPr/>
            </a:pPr>
            <a:r>
              <a:rPr lang="en-US" sz="1400" dirty="0" smtClean="0"/>
              <a:t>Note</a:t>
            </a:r>
            <a:r>
              <a:rPr lang="en-US" sz="1400" dirty="0"/>
              <a:t>: editors request that an IEEE staff member should be present at least during Plenary meetings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23854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Volunteer Editor Contacts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2018</a:t>
            </a:r>
            <a:endParaRPr lang="en-GB"/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907283" y="1524000"/>
            <a:ext cx="10361084" cy="4113213"/>
          </a:xfrm>
          <a:noFill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 err="1"/>
              <a:t>TGaj</a:t>
            </a:r>
            <a:r>
              <a:rPr lang="en-US" sz="1600" dirty="0"/>
              <a:t> – </a:t>
            </a:r>
            <a:r>
              <a:rPr lang="en-US" sz="1600" dirty="0" err="1"/>
              <a:t>Jiamin</a:t>
            </a:r>
            <a:r>
              <a:rPr lang="en-US" sz="1600" dirty="0"/>
              <a:t> CHEN – </a:t>
            </a:r>
            <a:r>
              <a:rPr lang="en-US" sz="1600" b="0" dirty="0">
                <a:hlinkClick r:id="rId3"/>
              </a:rPr>
              <a:t>jiamin.chen@mail01.huawei.com</a:t>
            </a:r>
            <a:r>
              <a:rPr lang="en-US" sz="1600" b="0" dirty="0"/>
              <a:t> , </a:t>
            </a:r>
            <a:r>
              <a:rPr lang="en-US" sz="1600" dirty="0" err="1"/>
              <a:t>Shiwen</a:t>
            </a:r>
            <a:r>
              <a:rPr lang="en-US" sz="1600" dirty="0"/>
              <a:t> He – </a:t>
            </a:r>
            <a:r>
              <a:rPr lang="en-US" sz="1600" b="0" u="sng" dirty="0">
                <a:hlinkClick r:id="rId4"/>
              </a:rPr>
              <a:t>shiwenhe@seu.edu.cn</a:t>
            </a:r>
            <a:endParaRPr lang="en-US" sz="16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 err="1"/>
              <a:t>TGak</a:t>
            </a:r>
            <a:r>
              <a:rPr lang="en-US" sz="1600" dirty="0"/>
              <a:t> – Donald Eastlake – </a:t>
            </a:r>
            <a:r>
              <a:rPr lang="en-US" sz="1600" b="0" dirty="0">
                <a:hlinkClick r:id="rId5"/>
              </a:rPr>
              <a:t>d3e3e3@gmail.com</a:t>
            </a:r>
            <a:endParaRPr lang="en-US" sz="16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 err="1"/>
              <a:t>TGaq</a:t>
            </a:r>
            <a:r>
              <a:rPr lang="en-US" sz="1600" dirty="0"/>
              <a:t> – Lee Armstrong – </a:t>
            </a:r>
            <a:r>
              <a:rPr lang="en-US" sz="1600" b="0" dirty="0">
                <a:solidFill>
                  <a:schemeClr val="accent2"/>
                </a:solidFill>
                <a:hlinkClick r:id="rId6"/>
              </a:rPr>
              <a:t>LRA@tiac.net</a:t>
            </a:r>
            <a:r>
              <a:rPr lang="en-US" sz="1600" b="0" dirty="0">
                <a:solidFill>
                  <a:schemeClr val="accent2"/>
                </a:solidFill>
              </a:rPr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TGax</a:t>
            </a:r>
            <a:r>
              <a:rPr lang="en-US" sz="1600" b="1" dirty="0"/>
              <a:t> – Robert Stacey </a:t>
            </a:r>
            <a:r>
              <a:rPr lang="en-US" sz="1600" dirty="0"/>
              <a:t>– </a:t>
            </a:r>
            <a:r>
              <a:rPr lang="en-US" sz="1600" dirty="0">
                <a:hlinkClick r:id="rId7"/>
              </a:rPr>
              <a:t>robert.stacey@intel.com</a:t>
            </a:r>
            <a:r>
              <a:rPr lang="en-US" sz="1600" dirty="0"/>
              <a:t> </a:t>
            </a:r>
            <a:r>
              <a:rPr lang="en-US" sz="1600" b="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TGay</a:t>
            </a:r>
            <a:r>
              <a:rPr lang="en-US" sz="1600" b="1" dirty="0"/>
              <a:t> – Carlos </a:t>
            </a:r>
            <a:r>
              <a:rPr lang="en-US" sz="1600" b="1" dirty="0" err="1"/>
              <a:t>Cordeiro</a:t>
            </a:r>
            <a:r>
              <a:rPr lang="en-US" sz="1600" b="1" dirty="0"/>
              <a:t> </a:t>
            </a:r>
            <a:r>
              <a:rPr lang="en-US" sz="1600" dirty="0"/>
              <a:t>– </a:t>
            </a:r>
            <a:r>
              <a:rPr lang="en-US" sz="1600" dirty="0">
                <a:hlinkClick r:id="rId8"/>
              </a:rPr>
              <a:t>carlos.cordeiro@intel.com</a:t>
            </a:r>
            <a:r>
              <a:rPr lang="en-US" sz="1600" dirty="0"/>
              <a:t> 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TGaz</a:t>
            </a:r>
            <a:r>
              <a:rPr lang="en-US" sz="1600" b="1" dirty="0"/>
              <a:t> – Chao Chun Wang </a:t>
            </a:r>
            <a:r>
              <a:rPr lang="en-US" sz="1600" dirty="0"/>
              <a:t>– </a:t>
            </a:r>
            <a:r>
              <a:rPr lang="en-US" sz="1600" dirty="0">
                <a:hlinkClick r:id="rId9"/>
              </a:rPr>
              <a:t>chaochun.wang@mediatek.com</a:t>
            </a:r>
            <a:r>
              <a:rPr lang="en-US" sz="1600" dirty="0"/>
              <a:t> </a:t>
            </a:r>
            <a:endParaRPr lang="en-US" sz="1600" dirty="0" smtClean="0"/>
          </a:p>
          <a:p>
            <a:pPr marL="342900" lvl="1" indent="-342900">
              <a:buFontTx/>
              <a:buChar char="•"/>
            </a:pPr>
            <a:r>
              <a:rPr lang="en-US" sz="1600" b="1" dirty="0" err="1" smtClean="0"/>
              <a:t>TGba</a:t>
            </a:r>
            <a:r>
              <a:rPr lang="en-US" sz="1600" b="1" dirty="0" smtClean="0"/>
              <a:t> – Po-kai Huang </a:t>
            </a:r>
            <a:r>
              <a:rPr lang="en-US" sz="1600" dirty="0"/>
              <a:t>– </a:t>
            </a:r>
            <a:r>
              <a:rPr lang="en-US" sz="1600" dirty="0" smtClean="0">
                <a:hlinkClick r:id="rId10"/>
              </a:rPr>
              <a:t>po-kai.huang@intel.com</a:t>
            </a:r>
            <a:r>
              <a:rPr lang="en-US" sz="1600" dirty="0" smtClean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dirty="0"/>
              <a:t> </a:t>
            </a:r>
            <a:r>
              <a:rPr lang="en-US" sz="1600" b="1" dirty="0" err="1" smtClean="0"/>
              <a:t>REVmd</a:t>
            </a:r>
            <a:r>
              <a:rPr lang="en-US" sz="1600" b="1" dirty="0" smtClean="0"/>
              <a:t> –Emily </a:t>
            </a:r>
            <a:r>
              <a:rPr lang="en-US" sz="1600" b="1" dirty="0"/>
              <a:t>Qi </a:t>
            </a:r>
            <a:r>
              <a:rPr lang="en-US" sz="1600" dirty="0"/>
              <a:t>– </a:t>
            </a:r>
            <a:r>
              <a:rPr lang="en-US" sz="1600" b="0" dirty="0" smtClean="0">
                <a:hlinkClick r:id="rId11"/>
              </a:rPr>
              <a:t>emily.h.qi@intel.com</a:t>
            </a:r>
            <a:r>
              <a:rPr lang="en-US" sz="1600" dirty="0" smtClean="0"/>
              <a:t>, </a:t>
            </a:r>
            <a:r>
              <a:rPr lang="en-US" sz="1600" b="1" dirty="0"/>
              <a:t>Edward Au </a:t>
            </a:r>
            <a:r>
              <a:rPr lang="en-US" sz="1600" dirty="0"/>
              <a:t>– </a:t>
            </a:r>
            <a:r>
              <a:rPr lang="en-US" sz="1600" b="0" u="sng" dirty="0">
                <a:hlinkClick r:id="rId12"/>
              </a:rPr>
              <a:t>edward.ks.au@huawei.com</a:t>
            </a:r>
            <a:r>
              <a:rPr lang="en-US" sz="1600" dirty="0"/>
              <a:t>, </a:t>
            </a:r>
          </a:p>
          <a:p>
            <a:pPr marL="342900" lvl="1" indent="-342900">
              <a:buFontTx/>
              <a:buChar char="•"/>
            </a:pPr>
            <a:r>
              <a:rPr lang="en-US" sz="1600" dirty="0" smtClean="0"/>
              <a:t>Editors </a:t>
            </a:r>
            <a:r>
              <a:rPr lang="en-US" sz="1600" dirty="0"/>
              <a:t>Emeritus:</a:t>
            </a:r>
          </a:p>
          <a:p>
            <a:pPr lvl="1"/>
            <a:r>
              <a:rPr lang="en-US" sz="1050" dirty="0" err="1"/>
              <a:t>TGaa</a:t>
            </a:r>
            <a:r>
              <a:rPr lang="en-US" sz="1050" dirty="0"/>
              <a:t> – Alex Ashley – </a:t>
            </a:r>
            <a:r>
              <a:rPr lang="en-US" sz="1050" dirty="0" smtClean="0">
                <a:hlinkClick r:id="rId13"/>
              </a:rPr>
              <a:t>alex.ashley@hotmail.co.uk</a:t>
            </a:r>
            <a:r>
              <a:rPr lang="en-US" sz="1050" dirty="0" smtClean="0"/>
              <a:t>	</a:t>
            </a:r>
          </a:p>
          <a:p>
            <a:pPr lvl="1"/>
            <a:r>
              <a:rPr lang="en-US" sz="1050" dirty="0" err="1" smtClean="0"/>
              <a:t>TGac</a:t>
            </a:r>
            <a:r>
              <a:rPr lang="en-US" sz="1050" dirty="0" smtClean="0"/>
              <a:t> – Robert Stacey – </a:t>
            </a:r>
            <a:r>
              <a:rPr lang="en-US" sz="1050" dirty="0" smtClean="0">
                <a:hlinkClick r:id="rId7"/>
              </a:rPr>
              <a:t>robert.stacey@intel.com</a:t>
            </a:r>
            <a:r>
              <a:rPr lang="en-US" sz="1050" dirty="0" smtClean="0"/>
              <a:t> </a:t>
            </a:r>
          </a:p>
          <a:p>
            <a:pPr lvl="1"/>
            <a:r>
              <a:rPr lang="en-US" sz="1050" dirty="0" err="1" smtClean="0"/>
              <a:t>TGad</a:t>
            </a:r>
            <a:r>
              <a:rPr lang="en-US" sz="1050" dirty="0" smtClean="0"/>
              <a:t> </a:t>
            </a:r>
            <a:r>
              <a:rPr lang="en-US" sz="1050" dirty="0"/>
              <a:t>– Carlos Cordeiro – </a:t>
            </a:r>
            <a:r>
              <a:rPr lang="en-US" sz="1050" dirty="0">
                <a:hlinkClick r:id="rId8"/>
              </a:rPr>
              <a:t>carlos.cordeiro@intel.com</a:t>
            </a:r>
            <a:r>
              <a:rPr lang="en-US" sz="1050" dirty="0"/>
              <a:t>  </a:t>
            </a:r>
          </a:p>
          <a:p>
            <a:pPr lvl="1"/>
            <a:r>
              <a:rPr lang="en-US" sz="1050" dirty="0" err="1"/>
              <a:t>TGae</a:t>
            </a:r>
            <a:r>
              <a:rPr lang="en-US" sz="1050" dirty="0"/>
              <a:t> – Henry </a:t>
            </a:r>
            <a:r>
              <a:rPr lang="en-US" sz="1050" dirty="0" err="1"/>
              <a:t>Ptasinski</a:t>
            </a:r>
            <a:r>
              <a:rPr lang="en-US" sz="1050" dirty="0"/>
              <a:t> – </a:t>
            </a:r>
            <a:r>
              <a:rPr lang="en-US" sz="1050" dirty="0">
                <a:hlinkClick r:id="rId14"/>
              </a:rPr>
              <a:t>henry@LOGOUT.COM</a:t>
            </a:r>
            <a:r>
              <a:rPr lang="en-US" sz="1050" dirty="0"/>
              <a:t> </a:t>
            </a:r>
          </a:p>
          <a:p>
            <a:pPr lvl="1"/>
            <a:r>
              <a:rPr lang="en-US" sz="1050" dirty="0" err="1"/>
              <a:t>TGaf</a:t>
            </a:r>
            <a:r>
              <a:rPr lang="en-US" sz="1050" dirty="0"/>
              <a:t> – Peter Ecclesine – </a:t>
            </a:r>
            <a:r>
              <a:rPr lang="en-US" sz="1050" dirty="0">
                <a:hlinkClick r:id="rId15"/>
              </a:rPr>
              <a:t>petere@ieee.org</a:t>
            </a:r>
            <a:r>
              <a:rPr lang="en-US" sz="1050" dirty="0"/>
              <a:t>  </a:t>
            </a:r>
          </a:p>
          <a:p>
            <a:pPr lvl="1"/>
            <a:r>
              <a:rPr lang="en-US" sz="1050" dirty="0" err="1"/>
              <a:t>REVmc</a:t>
            </a:r>
            <a:r>
              <a:rPr lang="en-US" sz="1050" dirty="0"/>
              <a:t> – Adrian Stephens </a:t>
            </a:r>
            <a:r>
              <a:rPr lang="en-US" sz="1050" b="0" dirty="0"/>
              <a:t>– </a:t>
            </a:r>
            <a:r>
              <a:rPr lang="en-US" sz="1050" b="0" dirty="0">
                <a:hlinkClick r:id="rId16"/>
              </a:rPr>
              <a:t>adrian.p.stephens@ieee.org</a:t>
            </a:r>
            <a:r>
              <a:rPr lang="en-US" sz="1050" b="0" dirty="0"/>
              <a:t> </a:t>
            </a:r>
            <a:r>
              <a:rPr lang="en-US" sz="1050" dirty="0"/>
              <a:t>, Edward Au – </a:t>
            </a:r>
            <a:r>
              <a:rPr lang="en-US" sz="1050" b="0" u="sng" dirty="0">
                <a:hlinkClick r:id="rId12"/>
              </a:rPr>
              <a:t>edward.ks.au@huawei.com</a:t>
            </a:r>
            <a:r>
              <a:rPr lang="en-US" sz="1050" dirty="0"/>
              <a:t>, Emily Qi – </a:t>
            </a:r>
            <a:r>
              <a:rPr lang="en-US" sz="1050" b="0" dirty="0">
                <a:hlinkClick r:id="rId11"/>
              </a:rPr>
              <a:t>emily.h.qi@intel.com</a:t>
            </a:r>
            <a:r>
              <a:rPr lang="en-US" sz="1050" b="0" dirty="0"/>
              <a:t> </a:t>
            </a:r>
            <a:endParaRPr lang="en-US" sz="1050" dirty="0"/>
          </a:p>
          <a:p>
            <a:pPr lvl="1"/>
            <a:r>
              <a:rPr lang="en-US" sz="1050" dirty="0" err="1"/>
              <a:t>TGai</a:t>
            </a:r>
            <a:r>
              <a:rPr lang="en-US" sz="1050" dirty="0"/>
              <a:t> - </a:t>
            </a:r>
            <a:r>
              <a:rPr lang="en-US" sz="1050" dirty="0">
                <a:hlinkClick r:id="rId6"/>
              </a:rPr>
              <a:t>LRA@tiac.net</a:t>
            </a:r>
            <a:r>
              <a:rPr lang="en-US" sz="1050" dirty="0"/>
              <a:t>, Ping FANG </a:t>
            </a:r>
            <a:r>
              <a:rPr lang="en-US" sz="1050" dirty="0">
                <a:hlinkClick r:id="rId17"/>
              </a:rPr>
              <a:t>Ping.FANG@huawei.com </a:t>
            </a:r>
            <a:endParaRPr lang="en-US" sz="1050" dirty="0"/>
          </a:p>
          <a:p>
            <a:pPr lvl="1"/>
            <a:r>
              <a:rPr lang="en-US" sz="1050" dirty="0" err="1"/>
              <a:t>TGah</a:t>
            </a:r>
            <a:r>
              <a:rPr lang="en-US" sz="1050" dirty="0"/>
              <a:t> – </a:t>
            </a:r>
            <a:r>
              <a:rPr lang="en-US" sz="1050" dirty="0" err="1"/>
              <a:t>Yongho</a:t>
            </a:r>
            <a:r>
              <a:rPr lang="en-US" sz="1050" dirty="0"/>
              <a:t> </a:t>
            </a:r>
            <a:r>
              <a:rPr lang="en-US" sz="1050" dirty="0" err="1"/>
              <a:t>Seok</a:t>
            </a:r>
            <a:r>
              <a:rPr lang="en-US" sz="1050" dirty="0"/>
              <a:t> </a:t>
            </a:r>
            <a:r>
              <a:rPr lang="en-US" sz="1050" dirty="0">
                <a:hlinkClick r:id="rId18"/>
              </a:rPr>
              <a:t>yongho.seok@gmail.com</a:t>
            </a:r>
            <a:r>
              <a:rPr lang="en-US" sz="1050" dirty="0"/>
              <a:t>,  Alfred </a:t>
            </a:r>
            <a:r>
              <a:rPr lang="en-US" sz="1050" dirty="0" err="1"/>
              <a:t>Asterjadhi</a:t>
            </a:r>
            <a:r>
              <a:rPr lang="en-US" sz="1050" dirty="0"/>
              <a:t> – </a:t>
            </a:r>
            <a:r>
              <a:rPr lang="en-US" sz="1050" dirty="0">
                <a:hlinkClick r:id="rId19"/>
              </a:rPr>
              <a:t>aasterja@qti.qualcomm.com</a:t>
            </a:r>
            <a:r>
              <a:rPr lang="en-US" sz="1050" dirty="0"/>
              <a:t>   </a:t>
            </a:r>
          </a:p>
          <a:p>
            <a:pPr lvl="1"/>
            <a:r>
              <a:rPr lang="en-US" sz="1050" dirty="0" err="1"/>
              <a:t>TGaq</a:t>
            </a:r>
            <a:r>
              <a:rPr lang="en-US" sz="1050" dirty="0"/>
              <a:t> – Dan Gal –  </a:t>
            </a:r>
            <a:r>
              <a:rPr lang="en-US" sz="1050" dirty="0">
                <a:hlinkClick r:id="rId20"/>
              </a:rPr>
              <a:t>ddrgal@gmail.com</a:t>
            </a:r>
            <a:r>
              <a:rPr lang="en-US" sz="1050" dirty="0"/>
              <a:t> </a:t>
            </a:r>
          </a:p>
          <a:p>
            <a:pPr lvl="1"/>
            <a:endParaRPr lang="en-US" sz="16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March 6</a:t>
            </a:r>
            <a:r>
              <a:rPr lang="en-GB" baseline="30000" dirty="0" smtClean="0"/>
              <a:t>th</a:t>
            </a:r>
            <a:r>
              <a:rPr lang="en-GB" dirty="0" smtClean="0"/>
              <a:t> roundtable status report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65200" y="1600200"/>
            <a:ext cx="10361084" cy="4800600"/>
          </a:xfrm>
          <a:ln/>
        </p:spPr>
        <p:txBody>
          <a:bodyPr/>
          <a:lstStyle/>
          <a:p>
            <a:r>
              <a:rPr lang="en-GB" sz="2000" dirty="0" smtClean="0"/>
              <a:t>11ak </a:t>
            </a:r>
            <a:r>
              <a:rPr lang="en-GB" sz="2000" dirty="0"/>
              <a:t>– </a:t>
            </a:r>
            <a:r>
              <a:rPr lang="en-GB" sz="2000" dirty="0" smtClean="0"/>
              <a:t> </a:t>
            </a:r>
            <a:endParaRPr lang="en-GB" sz="2000" dirty="0"/>
          </a:p>
          <a:p>
            <a:r>
              <a:rPr lang="en-GB" sz="2000" dirty="0"/>
              <a:t>11aq – </a:t>
            </a:r>
            <a:r>
              <a:rPr lang="en-GB" sz="2000" dirty="0" smtClean="0"/>
              <a:t> </a:t>
            </a:r>
            <a:endParaRPr lang="en-GB" sz="2000" dirty="0"/>
          </a:p>
          <a:p>
            <a:r>
              <a:rPr lang="en-GB" sz="2000" dirty="0"/>
              <a:t>11ax </a:t>
            </a:r>
            <a:r>
              <a:rPr lang="en-US" sz="2000" dirty="0"/>
              <a:t>– </a:t>
            </a:r>
            <a:r>
              <a:rPr lang="en-US" sz="2000" dirty="0" smtClean="0"/>
              <a:t> </a:t>
            </a:r>
            <a:endParaRPr lang="en-US" sz="2000" dirty="0"/>
          </a:p>
          <a:p>
            <a:r>
              <a:rPr lang="en-US" sz="2000" dirty="0"/>
              <a:t>11ay – </a:t>
            </a:r>
            <a:r>
              <a:rPr lang="en-US" sz="2000" dirty="0" smtClean="0"/>
              <a:t> </a:t>
            </a:r>
            <a:endParaRPr lang="en-GB" sz="2000" dirty="0"/>
          </a:p>
          <a:p>
            <a:r>
              <a:rPr lang="en-GB" sz="2000" dirty="0"/>
              <a:t>11az – </a:t>
            </a:r>
            <a:r>
              <a:rPr lang="en-US" sz="2000" dirty="0" smtClean="0"/>
              <a:t> </a:t>
            </a:r>
            <a:endParaRPr lang="en-GB" sz="2000" dirty="0"/>
          </a:p>
          <a:p>
            <a:r>
              <a:rPr lang="en-GB" sz="2000" dirty="0"/>
              <a:t>11ba – </a:t>
            </a:r>
            <a:r>
              <a:rPr lang="en-GB" sz="2000" dirty="0" smtClean="0"/>
              <a:t> </a:t>
            </a:r>
            <a:endParaRPr lang="en-GB" sz="2000" dirty="0"/>
          </a:p>
          <a:p>
            <a:r>
              <a:rPr lang="en-GB" sz="2000" dirty="0" err="1"/>
              <a:t>REVmd</a:t>
            </a:r>
            <a:r>
              <a:rPr lang="en-GB" sz="2000" dirty="0"/>
              <a:t> – </a:t>
            </a:r>
            <a:r>
              <a:rPr lang="en-GB" sz="2000" dirty="0" smtClean="0"/>
              <a:t> </a:t>
            </a:r>
            <a:endParaRPr lang="en-GB" sz="2000" dirty="0"/>
          </a:p>
          <a:p>
            <a:pPr marL="0" indent="0"/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38902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Reflector Updates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Each editor is expected to be on the reflector and current.</a:t>
            </a:r>
          </a:p>
          <a:p>
            <a:r>
              <a:rPr lang="en-US" dirty="0"/>
              <a:t>If you didn’t receive the meeting notice from the reflector, please send email to </a:t>
            </a:r>
            <a:r>
              <a:rPr lang="en-US" dirty="0">
                <a:hlinkClick r:id="rId3"/>
              </a:rPr>
              <a:t>Robert.Stacey@intel.com</a:t>
            </a:r>
            <a:r>
              <a:rPr lang="en-US" dirty="0"/>
              <a:t> </a:t>
            </a:r>
          </a:p>
          <a:p>
            <a:r>
              <a:rPr lang="en-US" dirty="0"/>
              <a:t>To be updated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57705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IEEEE Publication Status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dirty="0"/>
              <a:t>Publication completed for 802.11-2012 March  30, 2012</a:t>
            </a:r>
          </a:p>
          <a:p>
            <a:r>
              <a:rPr lang="en-US" dirty="0"/>
              <a:t>Publication of 11ae announced April 10, 2012</a:t>
            </a:r>
          </a:p>
          <a:p>
            <a:r>
              <a:rPr lang="en-US" dirty="0"/>
              <a:t>Publication of 11aa announced June 5, 2012</a:t>
            </a:r>
          </a:p>
          <a:p>
            <a:r>
              <a:rPr lang="en-US" dirty="0"/>
              <a:t>Publication of 11ac announced December 18, 2013</a:t>
            </a:r>
          </a:p>
          <a:p>
            <a:r>
              <a:rPr lang="en-US" dirty="0"/>
              <a:t>Publication of 11ad announced December 28, 2012</a:t>
            </a:r>
          </a:p>
          <a:p>
            <a:r>
              <a:rPr lang="en-US" dirty="0"/>
              <a:t>Publication of 11af announced February 21, 2014</a:t>
            </a:r>
          </a:p>
          <a:p>
            <a:r>
              <a:rPr lang="en-US" dirty="0"/>
              <a:t>Publication of 802.11-2016 December 14, 2016</a:t>
            </a:r>
          </a:p>
          <a:p>
            <a:r>
              <a:rPr lang="en-US" dirty="0"/>
              <a:t>Publication of 11ai announced December 30, 2016</a:t>
            </a:r>
          </a:p>
          <a:p>
            <a:r>
              <a:rPr lang="en-US" dirty="0"/>
              <a:t>Second printing of 11ai in April 2017 </a:t>
            </a:r>
          </a:p>
          <a:p>
            <a:r>
              <a:rPr lang="en-US" dirty="0"/>
              <a:t>Publication of 11ah announced May 9, 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434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Update on numbering process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Diane Lacey (from IEEE-SA) participates </a:t>
            </a:r>
          </a:p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mentor.ieee.org/802.11/dcn/11/11-11-1149-52-0000-draft-number-alignment-tool.xlsx</a:t>
            </a:r>
            <a:endParaRPr lang="en-US" dirty="0" smtClean="0"/>
          </a:p>
          <a:p>
            <a:r>
              <a:rPr lang="en-US" dirty="0" smtClean="0"/>
              <a:t>Round </a:t>
            </a:r>
            <a:r>
              <a:rPr lang="en-US" dirty="0"/>
              <a:t>table on Numbering status</a:t>
            </a:r>
          </a:p>
          <a:p>
            <a:r>
              <a:rPr lang="en-US" dirty="0"/>
              <a:t>Update numbering spreadsheet coming out of </a:t>
            </a:r>
            <a:r>
              <a:rPr lang="en-US" dirty="0" smtClean="0"/>
              <a:t>January </a:t>
            </a:r>
            <a:r>
              <a:rPr lang="en-US" dirty="0"/>
              <a:t>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98168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755FF"/>
      </a:hlink>
      <a:folHlink>
        <a:srgbClr val="858585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 (1)</Template>
  <TotalTime>661</TotalTime>
  <Words>1734</Words>
  <Application>Microsoft Office PowerPoint</Application>
  <PresentationFormat>Widescreen</PresentationFormat>
  <Paragraphs>427</Paragraphs>
  <Slides>23</Slides>
  <Notes>21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MS Gothic</vt:lpstr>
      <vt:lpstr>Arial</vt:lpstr>
      <vt:lpstr>Arial Unicode MS</vt:lpstr>
      <vt:lpstr>Times New Roman</vt:lpstr>
      <vt:lpstr>Office Theme</vt:lpstr>
      <vt:lpstr>Document</vt:lpstr>
      <vt:lpstr>802.11 WG Editor’s Meeting (Mar 2018)</vt:lpstr>
      <vt:lpstr>Abstract</vt:lpstr>
      <vt:lpstr>Agenda for 2018-03-06 meeting</vt:lpstr>
      <vt:lpstr>Roll Call – 2018-03-06</vt:lpstr>
      <vt:lpstr>Volunteer Editor Contacts</vt:lpstr>
      <vt:lpstr>March 6th roundtable status report</vt:lpstr>
      <vt:lpstr>Reflector Updates</vt:lpstr>
      <vt:lpstr>IEEEE Publication Status</vt:lpstr>
      <vt:lpstr>Update on numbering process</vt:lpstr>
      <vt:lpstr>MDR Status</vt:lpstr>
      <vt:lpstr>802.11 Style Guide</vt:lpstr>
      <vt:lpstr>802.11 Editor’s Guide</vt:lpstr>
      <vt:lpstr>Amendment &amp; other ordering notes </vt:lpstr>
      <vt:lpstr>Editor Amendment Ordering</vt:lpstr>
      <vt:lpstr>Email your draft status updates!</vt:lpstr>
      <vt:lpstr>Draft Development Snapshot</vt:lpstr>
      <vt:lpstr>IEEEE iMeet central</vt:lpstr>
      <vt:lpstr>Publication process</vt:lpstr>
      <vt:lpstr>Editor Backup Practices</vt:lpstr>
      <vt:lpstr>MIB Style, Visio and Frame Practices</vt:lpstr>
      <vt:lpstr>Two Technical Editors</vt:lpstr>
      <vt:lpstr>Build a list of Editor’s meeting discussion topics</vt:lpstr>
      <vt:lpstr>References</vt:lpstr>
    </vt:vector>
  </TitlesOfParts>
  <Company>Cisco Systems,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Peter Ecclesine (pecclesi)</dc:creator>
  <cp:lastModifiedBy>Peter Ecclesine (pecclesi)</cp:lastModifiedBy>
  <cp:revision>43</cp:revision>
  <cp:lastPrinted>1601-01-01T00:00:00Z</cp:lastPrinted>
  <dcterms:created xsi:type="dcterms:W3CDTF">2018-01-07T18:30:13Z</dcterms:created>
  <dcterms:modified xsi:type="dcterms:W3CDTF">2018-02-23T21:28:58Z</dcterms:modified>
</cp:coreProperties>
</file>