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69" r:id="rId2"/>
    <p:sldId id="278" r:id="rId3"/>
    <p:sldId id="632" r:id="rId4"/>
    <p:sldId id="665" r:id="rId5"/>
    <p:sldId id="666" r:id="rId6"/>
    <p:sldId id="667" r:id="rId7"/>
    <p:sldId id="668" r:id="rId8"/>
    <p:sldId id="669" r:id="rId9"/>
    <p:sldId id="670" r:id="rId10"/>
    <p:sldId id="647" r:id="rId11"/>
    <p:sldId id="629" r:id="rId12"/>
    <p:sldId id="635" r:id="rId13"/>
    <p:sldId id="657" r:id="rId14"/>
    <p:sldId id="664" r:id="rId15"/>
    <p:sldId id="590" r:id="rId16"/>
    <p:sldId id="516" r:id="rId17"/>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CC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5" autoAdjust="0"/>
    <p:restoredTop sz="94041" autoAdjust="0"/>
  </p:normalViewPr>
  <p:slideViewPr>
    <p:cSldViewPr>
      <p:cViewPr varScale="1">
        <p:scale>
          <a:sx n="70" d="100"/>
          <a:sy n="70" d="100"/>
        </p:scale>
        <p:origin x="808" y="60"/>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802.11-18/0289r3</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802.11-18/0289r3</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March 2018</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802.11-18/0289r3</a:t>
            </a:r>
            <a:endParaRPr lang="en-US"/>
          </a:p>
        </p:txBody>
      </p:sp>
      <p:sp>
        <p:nvSpPr>
          <p:cNvPr id="5" name="Date Placeholder 4"/>
          <p:cNvSpPr>
            <a:spLocks noGrp="1"/>
          </p:cNvSpPr>
          <p:nvPr>
            <p:ph type="dt" idx="11"/>
          </p:nvPr>
        </p:nvSpPr>
        <p:spPr/>
        <p:txBody>
          <a:bodyPr/>
          <a:lstStyle/>
          <a:p>
            <a:pPr>
              <a:defRPr/>
            </a:pPr>
            <a:r>
              <a:rPr lang="en-US" smtClean="0"/>
              <a:t>March 2018</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13</a:t>
            </a:fld>
            <a:endParaRPr lang="en-US"/>
          </a:p>
        </p:txBody>
      </p:sp>
    </p:spTree>
    <p:extLst>
      <p:ext uri="{BB962C8B-B14F-4D97-AF65-F5344CB8AC3E}">
        <p14:creationId xmlns:p14="http://schemas.microsoft.com/office/powerpoint/2010/main" val="18939859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16</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446602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 name="Rectangle 7"/>
          <p:cNvSpPr>
            <a:spLocks noGrp="1" noChangeArrowheads="1"/>
          </p:cNvSpPr>
          <p:nvPr>
            <p:ph type="sldNum"/>
          </p:nvPr>
        </p:nvSpPr>
        <p:spPr>
          <a:ln/>
        </p:spPr>
        <p:txBody>
          <a:bodyPr/>
          <a:lstStyle/>
          <a:p>
            <a:fld id="{390C1BA6-60C6-42DD-8486-B24E4CAD482E}" type="slidenum">
              <a:rPr lang="en-US" altLang="en-US"/>
              <a:pPr/>
              <a:t>9</a:t>
            </a:fld>
            <a:endParaRPr lang="en-US" altLang="en-US"/>
          </a:p>
        </p:txBody>
      </p:sp>
      <p:sp>
        <p:nvSpPr>
          <p:cNvPr id="5121" name="Text Box 1"/>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sz="1400" b="1">
                <a:ea typeface="MS Gothic" panose="020B0609070205080204" pitchFamily="49" charset="-128"/>
              </a:rPr>
              <a:t>doc.: ec-16-0149-00-00EC</a:t>
            </a:r>
          </a:p>
        </p:txBody>
      </p:sp>
      <p:sp>
        <p:nvSpPr>
          <p:cNvPr id="5122" name="Text Box 2"/>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sz="1400" b="1">
                <a:ea typeface="MS Gothic" panose="020B0609070205080204" pitchFamily="49" charset="-128"/>
              </a:rPr>
              <a:t>November 2016</a:t>
            </a:r>
          </a:p>
        </p:txBody>
      </p:sp>
      <p:sp>
        <p:nvSpPr>
          <p:cNvPr id="5123" name="Text Box 3"/>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Dorothy Stanley, HP Enterprise</a:t>
            </a:r>
          </a:p>
        </p:txBody>
      </p:sp>
      <p:sp>
        <p:nvSpPr>
          <p:cNvPr id="5124" name="Text Box 4"/>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algn="r" hangingPunct="0">
              <a:buClrTx/>
              <a:buFontTx/>
              <a:buNone/>
            </a:pPr>
            <a:r>
              <a:rPr lang="en-US" altLang="en-US">
                <a:ea typeface="MS Gothic" panose="020B0609070205080204" pitchFamily="49" charset="-128"/>
              </a:rPr>
              <a:t>Page </a:t>
            </a:r>
            <a:fld id="{0BADC4BB-A347-4EA7-8640-97038D52B133}" type="slidenum">
              <a:rPr lang="en-US" altLang="en-US">
                <a:ea typeface="MS Gothic" panose="020B0609070205080204" pitchFamily="49" charset="-128"/>
              </a:rPr>
              <a:pPr algn="r" hangingPunct="0">
                <a:buClrTx/>
                <a:buFontTx/>
                <a:buNone/>
              </a:pPr>
              <a:t>9</a:t>
            </a:fld>
            <a:endParaRPr lang="en-US" altLang="en-US">
              <a:ea typeface="MS Gothic" panose="020B0609070205080204" pitchFamily="49" charset="-128"/>
            </a:endParaRPr>
          </a:p>
        </p:txBody>
      </p:sp>
      <p:sp>
        <p:nvSpPr>
          <p:cNvPr id="5125" name="Rectangle 5"/>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6" name="Text Box 6"/>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a:p>
        </p:txBody>
      </p:sp>
    </p:spTree>
    <p:extLst>
      <p:ext uri="{BB962C8B-B14F-4D97-AF65-F5344CB8AC3E}">
        <p14:creationId xmlns:p14="http://schemas.microsoft.com/office/powerpoint/2010/main" val="27418523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10</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10</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11</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11</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802.11-18/0289r3</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March 2018</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058120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March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March 2018</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977652"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802.11-18/0289r3</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8/11-18-0003-00-000m-minutes-revmd-jan-2018-irvine.docx" TargetMode="External"/><Relationship Id="rId7" Type="http://schemas.openxmlformats.org/officeDocument/2006/relationships/hyperlink" Target="https://mentor.ieee.org/802.11/dcn/17/11-17-1856-00-000m-minutes-of-revmd-adhoc-in-piscataway-nj.docx"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s://mentor.ieee.org/802.11/dcn/17/11-17-1536-02-000m-minutes-for-2017-december-and-2018-january-telecons.docx" TargetMode="External"/><Relationship Id="rId5" Type="http://schemas.openxmlformats.org/officeDocument/2006/relationships/hyperlink" Target="https://mentor.ieee.org/802.11/dcn/17/11-17-1545-03-000m-minutes-revmd-sep-oct-and-nov-telecons.docx" TargetMode="External"/><Relationship Id="rId4" Type="http://schemas.openxmlformats.org/officeDocument/2006/relationships/hyperlink" Target="https://mentor.ieee.org/802.11/dcn/17/11-17-1537-00-000m-minutes-revmd-nov-2017-orlando.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standards.ieee.org/about/sba/index.html" TargetMode="External"/><Relationship Id="rId4" Type="http://schemas.openxmlformats.org/officeDocument/2006/relationships/hyperlink" Target="https://mentor.ieee.org/802.11/dcn/17/11-17-0914-06-000m-revmd-wg-cc-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7924800" cy="1066800"/>
          </a:xfrm>
        </p:spPr>
        <p:txBody>
          <a:bodyPr/>
          <a:lstStyle/>
          <a:p>
            <a:r>
              <a:rPr lang="en-US" altLang="en-US" dirty="0" smtClean="0"/>
              <a:t>IEEE 802.11 </a:t>
            </a:r>
            <a:r>
              <a:rPr lang="en-US" altLang="en-US" dirty="0" err="1" smtClean="0"/>
              <a:t>TGmd</a:t>
            </a:r>
            <a:r>
              <a:rPr lang="en-US" altLang="en-US" dirty="0" smtClean="0"/>
              <a:t> March 2018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2018-03-05</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3598"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10</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dirty="0" err="1" smtClean="0"/>
              <a:t>TGmd</a:t>
            </a:r>
            <a:r>
              <a:rPr lang="en-US" altLang="en-US" dirty="0" smtClean="0"/>
              <a:t> January 2018 meeting, Irvine in </a:t>
            </a:r>
            <a:r>
              <a:rPr lang="en-US" altLang="en-US" dirty="0">
                <a:hlinkClick r:id="rId3"/>
              </a:rPr>
              <a:t>https://</a:t>
            </a:r>
            <a:r>
              <a:rPr lang="en-US" altLang="en-US" dirty="0" smtClean="0">
                <a:hlinkClick r:id="rId3"/>
              </a:rPr>
              <a:t>mentor.ieee.org/802.11/dcn/18/11-18-0003-00-000m-minutes-revmd-jan-2018-irvine.docx</a:t>
            </a:r>
            <a:r>
              <a:rPr lang="en-US" altLang="en-US" dirty="0" smtClean="0"/>
              <a:t> </a:t>
            </a:r>
          </a:p>
          <a:p>
            <a:pPr lvl="1">
              <a:lnSpc>
                <a:spcPct val="80000"/>
              </a:lnSpc>
            </a:pPr>
            <a:r>
              <a:rPr lang="en-US" altLang="en-US" dirty="0" err="1"/>
              <a:t>TGmd</a:t>
            </a:r>
            <a:r>
              <a:rPr lang="en-US" altLang="en-US" dirty="0"/>
              <a:t> November 2017 meeting, Orlando in </a:t>
            </a:r>
            <a:r>
              <a:rPr lang="en-US" altLang="en-US" dirty="0">
                <a:hlinkClick r:id="rId4"/>
              </a:rPr>
              <a:t>https://mentor.ieee.org/802.11/dcn/17/11-17-1537-00-000m-minutes-revmd-nov-2017-orlando.docx</a:t>
            </a:r>
            <a:r>
              <a:rPr lang="en-US" altLang="en-US" dirty="0"/>
              <a:t> ,  </a:t>
            </a:r>
          </a:p>
          <a:p>
            <a:pPr lvl="1">
              <a:lnSpc>
                <a:spcPct val="80000"/>
              </a:lnSpc>
            </a:pPr>
            <a:r>
              <a:rPr lang="en-US" altLang="en-US" dirty="0"/>
              <a:t>Sept-Oct-Nov-Dec-Jan teleconference minutes in </a:t>
            </a:r>
            <a:r>
              <a:rPr lang="en-US" altLang="en-US" dirty="0">
                <a:hlinkClick r:id="rId5"/>
              </a:rPr>
              <a:t>https://mentor.ieee.org/802.11/dcn/17/11-17-1545-03-000m-minutes-revmd-sep-oct-and-nov-telecons.docx</a:t>
            </a:r>
            <a:r>
              <a:rPr lang="en-US" altLang="en-US" dirty="0"/>
              <a:t> ,  and </a:t>
            </a:r>
            <a:r>
              <a:rPr lang="en-US" altLang="en-US" dirty="0">
                <a:hlinkClick r:id="rId6"/>
              </a:rPr>
              <a:t>https://mentor.ieee.org/802.11/dcn/17/11-17-1536-02-000m-minutes-for-2017-december-and-2018-january-telecons.docx</a:t>
            </a:r>
            <a:r>
              <a:rPr lang="en-US" altLang="en-US" dirty="0"/>
              <a:t> </a:t>
            </a:r>
          </a:p>
          <a:p>
            <a:pPr lvl="1">
              <a:lnSpc>
                <a:spcPct val="80000"/>
              </a:lnSpc>
            </a:pPr>
            <a:r>
              <a:rPr lang="en-US" altLang="en-US" dirty="0"/>
              <a:t>2017 Dec ad-hoc minutes in </a:t>
            </a:r>
            <a:r>
              <a:rPr lang="en-US" altLang="en-US" dirty="0">
                <a:hlinkClick r:id="rId7"/>
              </a:rPr>
              <a:t>https://mentor.ieee.org/802.11/dcn/17/11-17-1856-00-000m-minutes-of-revmd-adhoc-in-piscataway-nj.docx</a:t>
            </a:r>
            <a:r>
              <a:rPr lang="en-US" altLang="en-US" dirty="0" smtClean="0"/>
              <a:t/>
            </a:r>
            <a:br>
              <a:rPr lang="en-US" altLang="en-US" dirty="0" smtClean="0"/>
            </a:br>
            <a:endParaRPr lang="en-US" altLang="en-US" sz="2400" dirty="0">
              <a:solidFill>
                <a:srgbClr val="006600"/>
              </a:solidFill>
            </a:endParaRPr>
          </a:p>
          <a:p>
            <a:pPr>
              <a:lnSpc>
                <a:spcPct val="80000"/>
              </a:lnSpc>
            </a:pPr>
            <a:r>
              <a:rPr lang="en-US" altLang="en-US" dirty="0" smtClean="0"/>
              <a:t>Moved: </a:t>
            </a:r>
            <a:r>
              <a:rPr lang="en-US" altLang="en-US" dirty="0" smtClean="0"/>
              <a:t>Jon </a:t>
            </a:r>
            <a:r>
              <a:rPr lang="en-US" altLang="en-US" dirty="0" err="1" smtClean="0"/>
              <a:t>Rosdahl</a:t>
            </a:r>
            <a:endParaRPr lang="en-US" altLang="en-US" dirty="0" smtClean="0"/>
          </a:p>
          <a:p>
            <a:pPr>
              <a:lnSpc>
                <a:spcPct val="80000"/>
              </a:lnSpc>
            </a:pPr>
            <a:r>
              <a:rPr lang="en-US" altLang="en-US" dirty="0" smtClean="0"/>
              <a:t>Seconded: </a:t>
            </a:r>
            <a:r>
              <a:rPr lang="en-US" altLang="en-US" dirty="0" smtClean="0"/>
              <a:t>Emily Qi</a:t>
            </a:r>
            <a:endParaRPr lang="en-US" altLang="en-US" dirty="0" smtClean="0"/>
          </a:p>
          <a:p>
            <a:pPr>
              <a:lnSpc>
                <a:spcPct val="80000"/>
              </a:lnSpc>
            </a:pPr>
            <a:r>
              <a:rPr lang="en-US" altLang="en-US" dirty="0" smtClean="0"/>
              <a:t>Result: </a:t>
            </a:r>
            <a:r>
              <a:rPr lang="en-US" altLang="en-US" dirty="0" smtClean="0"/>
              <a:t>10-0-0</a:t>
            </a:r>
            <a:endParaRPr lang="en-US" altLang="en-US"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11</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209800" y="1371601"/>
            <a:ext cx="77724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smtClean="0"/>
              <a:t>P802.11aj – March 2018</a:t>
            </a:r>
          </a:p>
          <a:p>
            <a:pPr>
              <a:lnSpc>
                <a:spcPct val="80000"/>
              </a:lnSpc>
            </a:pPr>
            <a:r>
              <a:rPr lang="en-US" altLang="en-US" sz="2000" dirty="0" smtClean="0"/>
              <a:t>P802.11aq </a:t>
            </a:r>
            <a:r>
              <a:rPr lang="en-US" altLang="en-US" sz="2000" dirty="0"/>
              <a:t>– March 2018</a:t>
            </a:r>
          </a:p>
          <a:p>
            <a:pPr>
              <a:lnSpc>
                <a:spcPct val="80000"/>
              </a:lnSpc>
            </a:pPr>
            <a:r>
              <a:rPr lang="en-US" altLang="en-US" sz="2000" dirty="0" smtClean="0"/>
              <a:t>P802.11ak </a:t>
            </a:r>
            <a:r>
              <a:rPr lang="en-US" altLang="en-US" sz="2000" dirty="0"/>
              <a:t>– March 2018</a:t>
            </a:r>
          </a:p>
          <a:p>
            <a:pPr>
              <a:lnSpc>
                <a:spcPct val="80000"/>
              </a:lnSpc>
            </a:pPr>
            <a:endParaRPr lang="en-US" altLang="en-US" sz="2000" dirty="0"/>
          </a:p>
          <a:p>
            <a:pPr>
              <a:lnSpc>
                <a:spcPct val="80000"/>
              </a:lnSpc>
            </a:pPr>
            <a:r>
              <a:rPr lang="en-US" altLang="en-US" sz="2000" dirty="0"/>
              <a:t>P802.11ax – </a:t>
            </a:r>
            <a:r>
              <a:rPr lang="en-US" altLang="en-US" sz="2000" dirty="0" smtClean="0"/>
              <a:t>December </a:t>
            </a:r>
            <a:r>
              <a:rPr lang="en-US" altLang="en-US" sz="2000" dirty="0"/>
              <a:t>2019</a:t>
            </a:r>
          </a:p>
          <a:p>
            <a:pPr>
              <a:lnSpc>
                <a:spcPct val="80000"/>
              </a:lnSpc>
            </a:pPr>
            <a:r>
              <a:rPr lang="en-US" altLang="en-US" sz="2000" dirty="0"/>
              <a:t>P802.11ay – </a:t>
            </a:r>
            <a:r>
              <a:rPr lang="en-US" altLang="en-US" sz="2000" dirty="0" smtClean="0"/>
              <a:t>December </a:t>
            </a:r>
            <a:r>
              <a:rPr lang="en-US" altLang="en-US" sz="2000" dirty="0"/>
              <a:t>2019</a:t>
            </a:r>
          </a:p>
          <a:p>
            <a:pPr>
              <a:lnSpc>
                <a:spcPct val="80000"/>
              </a:lnSpc>
            </a:pPr>
            <a:endParaRPr lang="en-US" altLang="en-US" sz="2000" dirty="0"/>
          </a:p>
          <a:p>
            <a:pPr>
              <a:lnSpc>
                <a:spcPct val="80000"/>
              </a:lnSpc>
            </a:pPr>
            <a:r>
              <a:rPr lang="en-US" altLang="en-US" sz="2000" dirty="0"/>
              <a:t>P802.11ba – Jul 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
        <p:nvSpPr>
          <p:cNvPr id="2" name="Left Arrow 1"/>
          <p:cNvSpPr/>
          <p:nvPr/>
        </p:nvSpPr>
        <p:spPr bwMode="auto">
          <a:xfrm>
            <a:off x="5486400" y="3886200"/>
            <a:ext cx="4419600" cy="533400"/>
          </a:xfrm>
          <a:prstGeom prst="leftArrow">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eaLnBrk="0" hangingPunct="0"/>
            <a:r>
              <a:rPr lang="en-US" sz="1600" b="1" dirty="0"/>
              <a:t>Currently </a:t>
            </a:r>
            <a:r>
              <a:rPr lang="en-US" sz="1600" b="1" dirty="0" smtClean="0"/>
              <a:t>a 21 </a:t>
            </a:r>
            <a:r>
              <a:rPr lang="en-US" sz="1600" b="1" dirty="0"/>
              <a:t>month window, could change</a:t>
            </a:r>
            <a:endParaRPr lang="en-GB" sz="1600" b="1" dirty="0"/>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smtClean="0"/>
              <a:t>Current </a:t>
            </a:r>
            <a:r>
              <a:rPr lang="en-US" altLang="en-US" dirty="0" err="1" smtClean="0"/>
              <a:t>TGmd</a:t>
            </a:r>
            <a:r>
              <a:rPr lang="en-US" altLang="en-US" dirty="0" smtClean="0"/>
              <a:t> Schedule</a:t>
            </a:r>
            <a:endParaRPr lang="en-US" altLang="en-US" sz="2000" dirty="0">
              <a:solidFill>
                <a:srgbClr val="FF0000"/>
              </a:solidFill>
            </a:endParaRPr>
          </a:p>
        </p:txBody>
      </p:sp>
      <p:graphicFrame>
        <p:nvGraphicFramePr>
          <p:cNvPr id="9" name="Content Placeholder 6"/>
          <p:cNvGraphicFramePr>
            <a:graphicFrameLocks/>
          </p:cNvGraphicFramePr>
          <p:nvPr>
            <p:extLst>
              <p:ext uri="{D42A27DB-BD31-4B8C-83A1-F6EECF244321}">
                <p14:modId xmlns:p14="http://schemas.microsoft.com/office/powerpoint/2010/main" val="349461520"/>
              </p:ext>
            </p:extLst>
          </p:nvPr>
        </p:nvGraphicFramePr>
        <p:xfrm>
          <a:off x="2589137" y="1576911"/>
          <a:ext cx="7850263" cy="4284585"/>
        </p:xfrm>
        <a:graphic>
          <a:graphicData uri="http://schemas.openxmlformats.org/drawingml/2006/table">
            <a:tbl>
              <a:tblPr firstRow="1" bandRow="1">
                <a:tableStyleId>{21E4AEA4-8DFA-4A89-87EB-49C32662AFE0}</a:tableStyleId>
              </a:tblPr>
              <a:tblGrid>
                <a:gridCol w="5286911"/>
                <a:gridCol w="2563352"/>
              </a:tblGrid>
              <a:tr h="439347">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Initial WGLB</a:t>
                      </a:r>
                    </a:p>
                  </a:txBody>
                  <a:tcPr/>
                </a:tc>
                <a:tc>
                  <a:txBody>
                    <a:bodyPr/>
                    <a:lstStyle/>
                    <a:p>
                      <a:r>
                        <a:rPr lang="en-US" sz="2400" b="1" dirty="0" smtClean="0"/>
                        <a:t>January 2018</a:t>
                      </a:r>
                      <a:endParaRPr lang="en-GB" sz="2400" b="1" dirty="0"/>
                    </a:p>
                  </a:txBody>
                  <a:tcPr/>
                </a:tc>
              </a:tr>
              <a:tr h="4706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D2.0 WGLB Recirculation LB </a:t>
                      </a:r>
                    </a:p>
                  </a:txBody>
                  <a:tcPr/>
                </a:tc>
                <a:tc>
                  <a:txBody>
                    <a:bodyPr/>
                    <a:lstStyle/>
                    <a:p>
                      <a:r>
                        <a:rPr lang="en-US" altLang="en-US" sz="2400" b="1" dirty="0" smtClean="0"/>
                        <a:t>September 2018 </a:t>
                      </a:r>
                      <a:endParaRPr lang="en-GB" sz="2400" b="1" dirty="0"/>
                    </a:p>
                  </a:txBody>
                  <a:tcPr/>
                </a:tc>
              </a:tr>
              <a:tr h="4393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Form Sponsor Ballot Pool</a:t>
                      </a:r>
                    </a:p>
                  </a:txBody>
                  <a:tcPr/>
                </a:tc>
                <a:tc>
                  <a:txBody>
                    <a:bodyPr/>
                    <a:lstStyle/>
                    <a:p>
                      <a:r>
                        <a:rPr lang="en-US" altLang="en-US" sz="2400" b="1" dirty="0" smtClean="0"/>
                        <a:t>February 2019 </a:t>
                      </a:r>
                      <a:endParaRPr lang="en-GB" sz="2400" b="1" dirty="0"/>
                    </a:p>
                  </a:txBody>
                  <a:tcPr/>
                </a:tc>
              </a:tr>
              <a:tr h="4538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2400" b="1" dirty="0" smtClean="0"/>
                        <a:t>MEC/MDR done</a:t>
                      </a:r>
                    </a:p>
                  </a:txBody>
                  <a:tcPr/>
                </a:tc>
                <a:tc>
                  <a:txBody>
                    <a:bodyPr/>
                    <a:lstStyle/>
                    <a:p>
                      <a:r>
                        <a:rPr lang="en-US" altLang="en-US" sz="2400" b="1" dirty="0" smtClean="0"/>
                        <a:t>March 2019 </a:t>
                      </a:r>
                      <a:endParaRPr lang="en-GB" sz="2400" b="1" dirty="0"/>
                    </a:p>
                  </a:txBody>
                  <a:tcPr/>
                </a:tc>
              </a:tr>
              <a:tr h="439347">
                <a:tc>
                  <a:txBody>
                    <a:bodyPr/>
                    <a:lstStyle/>
                    <a:p>
                      <a:r>
                        <a:rPr lang="en-US" sz="2400" b="1" dirty="0" smtClean="0"/>
                        <a:t>Initial Sponsor Ballot</a:t>
                      </a:r>
                      <a:endParaRPr lang="en-GB" sz="2400" b="1" dirty="0"/>
                    </a:p>
                  </a:txBody>
                  <a:tcPr/>
                </a:tc>
                <a:tc>
                  <a:txBody>
                    <a:bodyPr/>
                    <a:lstStyle/>
                    <a:p>
                      <a:r>
                        <a:rPr lang="en-US" sz="2400" b="1" dirty="0" smtClean="0"/>
                        <a:t>April 2019</a:t>
                      </a:r>
                      <a:endParaRPr lang="en-GB" sz="2400" b="1" dirty="0"/>
                    </a:p>
                  </a:txBody>
                  <a:tcPr/>
                </a:tc>
              </a:tr>
              <a:tr h="453845">
                <a:tc>
                  <a:txBody>
                    <a:bodyPr/>
                    <a:lstStyle/>
                    <a:p>
                      <a:r>
                        <a:rPr lang="en-US" sz="2400" b="1" dirty="0" smtClean="0"/>
                        <a:t>Recirculation Sponsor Ballot</a:t>
                      </a:r>
                      <a:endParaRPr lang="en-GB" sz="2400" b="1" dirty="0"/>
                    </a:p>
                  </a:txBody>
                  <a:tcPr/>
                </a:tc>
                <a:tc>
                  <a:txBody>
                    <a:bodyPr/>
                    <a:lstStyle/>
                    <a:p>
                      <a:r>
                        <a:rPr lang="en-US" sz="2400" b="1" dirty="0" smtClean="0"/>
                        <a:t>October 2019</a:t>
                      </a:r>
                      <a:endParaRPr lang="en-GB" sz="2400" b="1" dirty="0"/>
                    </a:p>
                  </a:txBody>
                  <a:tcPr/>
                </a:tc>
              </a:tr>
              <a:tr h="439347">
                <a:tc>
                  <a:txBody>
                    <a:bodyPr/>
                    <a:lstStyle/>
                    <a:p>
                      <a:r>
                        <a:rPr lang="en-US" sz="2400" b="1" dirty="0" smtClean="0"/>
                        <a:t>Final WG/EC approval</a:t>
                      </a:r>
                      <a:endParaRPr lang="en-GB" sz="2400" b="1" dirty="0"/>
                    </a:p>
                  </a:txBody>
                  <a:tcPr/>
                </a:tc>
                <a:tc>
                  <a:txBody>
                    <a:bodyPr/>
                    <a:lstStyle/>
                    <a:p>
                      <a:r>
                        <a:rPr lang="en-US" sz="2400" b="1" dirty="0" smtClean="0"/>
                        <a:t>July 2020</a:t>
                      </a:r>
                      <a:endParaRPr lang="en-GB" sz="2400" b="1" dirty="0"/>
                    </a:p>
                  </a:txBody>
                  <a:tcPr/>
                </a:tc>
              </a:tr>
              <a:tr h="613531">
                <a:tc>
                  <a:txBody>
                    <a:bodyPr/>
                    <a:lstStyle/>
                    <a:p>
                      <a:r>
                        <a:rPr lang="en-US" sz="2400" b="1" dirty="0" err="1" smtClean="0"/>
                        <a:t>RevCom</a:t>
                      </a:r>
                      <a:r>
                        <a:rPr lang="en-US" sz="2400" b="1" dirty="0" smtClean="0"/>
                        <a:t>/SASB approval</a:t>
                      </a:r>
                      <a:endParaRPr lang="en-GB" sz="2400" b="1" dirty="0"/>
                    </a:p>
                  </a:txBody>
                  <a:tcPr/>
                </a:tc>
                <a:tc>
                  <a:txBody>
                    <a:bodyPr/>
                    <a:lstStyle/>
                    <a:p>
                      <a:r>
                        <a:rPr lang="en-US" sz="2400" b="1" dirty="0" smtClean="0"/>
                        <a:t>September 2020</a:t>
                      </a:r>
                      <a:endParaRPr lang="en-GB" sz="2400" b="1" dirty="0"/>
                    </a:p>
                  </a:txBody>
                  <a:tcPr/>
                </a:tc>
              </a:tr>
            </a:tbl>
          </a:graphicData>
        </a:graphic>
      </p:graphicFrame>
    </p:spTree>
    <p:extLst>
      <p:ext uri="{BB962C8B-B14F-4D97-AF65-F5344CB8AC3E}">
        <p14:creationId xmlns:p14="http://schemas.microsoft.com/office/powerpoint/2010/main" val="32914517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13</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January: Motion 48   – Initial WGLB</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Having </a:t>
            </a:r>
            <a:r>
              <a:rPr lang="en-US" sz="2800" dirty="0"/>
              <a:t>approved changes to </a:t>
            </a:r>
            <a:r>
              <a:rPr lang="en-US" sz="2800" dirty="0" smtClean="0"/>
              <a:t>P802.11REVmd D0.5, </a:t>
            </a:r>
            <a:r>
              <a:rPr lang="en-US" sz="2800" dirty="0"/>
              <a:t>as defined in </a:t>
            </a:r>
            <a:r>
              <a:rPr lang="en-US" sz="2800" dirty="0" smtClean="0"/>
              <a:t>11-17-914r12 and 11-17-1871r9,</a:t>
            </a:r>
            <a:endParaRPr lang="en-GB" sz="2800" dirty="0"/>
          </a:p>
          <a:p>
            <a:pPr lvl="0"/>
            <a:r>
              <a:rPr lang="en-US" sz="2800" dirty="0" smtClean="0"/>
              <a:t>Instruct </a:t>
            </a:r>
            <a:r>
              <a:rPr lang="en-US" sz="2800" dirty="0"/>
              <a:t>the editor to prepare </a:t>
            </a:r>
            <a:r>
              <a:rPr lang="en-US" sz="2800" dirty="0" smtClean="0"/>
              <a:t>P802.11REVmd D1.0 and</a:t>
            </a:r>
            <a:endParaRPr lang="en-GB" sz="2800" dirty="0"/>
          </a:p>
          <a:p>
            <a:pPr lvl="0"/>
            <a:r>
              <a:rPr lang="en-US" sz="2800" dirty="0"/>
              <a:t>Approve a </a:t>
            </a:r>
            <a:r>
              <a:rPr lang="en-US" sz="2800" dirty="0" smtClean="0"/>
              <a:t>40 </a:t>
            </a:r>
            <a:r>
              <a:rPr lang="en-US" sz="2800" dirty="0"/>
              <a:t>day Working Group Technical Letter Ballot asking the question “Should </a:t>
            </a:r>
            <a:r>
              <a:rPr lang="en-US" sz="2800" dirty="0" smtClean="0"/>
              <a:t>P802.11REVmd D1.0 </a:t>
            </a:r>
            <a:r>
              <a:rPr lang="en-US" sz="2800" dirty="0"/>
              <a:t>be forwarded to Sponsor Ballot?”</a:t>
            </a:r>
            <a:endParaRPr lang="en-GB" sz="2800" dirty="0"/>
          </a:p>
          <a:p>
            <a:r>
              <a:rPr lang="en-GB" sz="2800" dirty="0" smtClean="0"/>
              <a:t>Moved: Jon </a:t>
            </a:r>
            <a:r>
              <a:rPr lang="en-GB" sz="2800" dirty="0" err="1" smtClean="0"/>
              <a:t>Rosdahl</a:t>
            </a:r>
            <a:endParaRPr lang="en-GB" sz="2800" dirty="0" smtClean="0"/>
          </a:p>
          <a:p>
            <a:r>
              <a:rPr lang="en-US" altLang="en-US" sz="2800" kern="0" dirty="0" smtClean="0"/>
              <a:t>Seconded: Matthew Fischer</a:t>
            </a:r>
          </a:p>
          <a:p>
            <a:r>
              <a:rPr lang="en-US" altLang="en-US" sz="2800" kern="0" dirty="0" smtClean="0"/>
              <a:t>Result: 13-2-0 Passes</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4040318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14</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dirty="0" smtClean="0"/>
              <a:t>Motion   – June Ad-hoc</a:t>
            </a:r>
            <a:endParaRPr lang="en-GB"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sz="2800" dirty="0" smtClean="0"/>
              <a:t>Approve an </a:t>
            </a:r>
            <a:r>
              <a:rPr lang="en-US" sz="2800" dirty="0" err="1" smtClean="0"/>
              <a:t>TGmd</a:t>
            </a:r>
            <a:r>
              <a:rPr lang="en-US" sz="2800" dirty="0" smtClean="0"/>
              <a:t> Ad-hoc meeting during the week of 18 June, 2018, anticipated to be held in &lt;place&gt; (may change depending on sponsor).</a:t>
            </a:r>
            <a:endParaRPr lang="en-GB" sz="2800" dirty="0"/>
          </a:p>
          <a:p>
            <a:r>
              <a:rPr lang="en-GB" sz="2800" dirty="0" smtClean="0"/>
              <a:t>Moved</a:t>
            </a:r>
            <a:r>
              <a:rPr lang="en-GB" sz="2800" dirty="0"/>
              <a:t>:</a:t>
            </a:r>
            <a:endParaRPr lang="en-GB" sz="2800" dirty="0" smtClean="0"/>
          </a:p>
          <a:p>
            <a:r>
              <a:rPr lang="en-US" altLang="en-US" sz="2800" kern="0" dirty="0" smtClean="0"/>
              <a:t>Seconded: </a:t>
            </a:r>
          </a:p>
          <a:p>
            <a:r>
              <a:rPr lang="en-US" altLang="en-US" sz="2800" kern="0" dirty="0" smtClean="0"/>
              <a:t>Result: </a:t>
            </a:r>
            <a:endParaRPr lang="en-US" altLang="en-US" sz="2400" kern="0" dirty="0" smtClean="0"/>
          </a:p>
          <a:p>
            <a:pPr>
              <a:lnSpc>
                <a:spcPct val="80000"/>
              </a:lnSpc>
            </a:pPr>
            <a:endParaRPr lang="en-US" altLang="en-US" sz="2000" kern="0" dirty="0"/>
          </a:p>
        </p:txBody>
      </p:sp>
    </p:spTree>
    <p:extLst>
      <p:ext uri="{BB962C8B-B14F-4D97-AF65-F5344CB8AC3E}">
        <p14:creationId xmlns:p14="http://schemas.microsoft.com/office/powerpoint/2010/main" val="38412961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March 2018 – May  2018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calls </a:t>
            </a:r>
          </a:p>
          <a:p>
            <a:pPr lvl="1"/>
            <a:r>
              <a:rPr lang="en-US" altLang="en-US" sz="1800" dirty="0"/>
              <a:t>Fridays </a:t>
            </a:r>
            <a:r>
              <a:rPr lang="en-US" altLang="en-US" sz="1800" dirty="0" smtClean="0"/>
              <a:t>March 23, April 6, 13, 27, May 18</a:t>
            </a:r>
            <a:endParaRPr lang="en-GB" sz="1800" dirty="0"/>
          </a:p>
          <a:p>
            <a:r>
              <a:rPr lang="en-US" altLang="en-US" sz="2000" dirty="0" smtClean="0"/>
              <a:t>June 2018 ad-hoc, propose 3 days week June 18</a:t>
            </a:r>
            <a:endParaRPr lang="en-US" altLang="en-US" sz="2000" dirty="0"/>
          </a:p>
          <a:p>
            <a:r>
              <a:rPr lang="en-US" altLang="en-US" sz="2000" dirty="0"/>
              <a:t>Schedule review</a:t>
            </a:r>
          </a:p>
          <a:p>
            <a:r>
              <a:rPr lang="en-US" altLang="en-US" sz="2000" dirty="0"/>
              <a:t>Availability of 11md D1.0 in the IEEE store</a:t>
            </a:r>
          </a:p>
          <a:p>
            <a:pPr lvl="1"/>
            <a:r>
              <a:rPr lang="en-US" altLang="en-US" sz="1800" dirty="0" smtClean="0"/>
              <a:t>Upon successful WGLB </a:t>
            </a:r>
            <a:endParaRPr lang="en-US" altLang="en-US" sz="1800" dirty="0"/>
          </a:p>
          <a:p>
            <a:r>
              <a:rPr lang="en-US" altLang="en-US" sz="2000" dirty="0"/>
              <a:t>Forward to ISO JTC1/SC6 WG1</a:t>
            </a:r>
          </a:p>
          <a:p>
            <a:pPr lvl="1"/>
            <a:r>
              <a:rPr lang="en-US" altLang="en-US" sz="1800" dirty="0"/>
              <a:t>TBD</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16</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53340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a:t>Comments: </a:t>
            </a:r>
            <a:r>
              <a:rPr lang="en-US" altLang="en-US" sz="2000" dirty="0">
                <a:hlinkClick r:id="rId4"/>
              </a:rPr>
              <a:t>https://</a:t>
            </a:r>
            <a:r>
              <a:rPr lang="en-US" altLang="en-US" sz="2000" dirty="0" smtClean="0">
                <a:hlinkClick r:id="rId4"/>
              </a:rPr>
              <a:t>mentor.ieee.org/802.11/dcn/17/11-17-0914-06-000m-revmd-wg-cc-comments.xls</a:t>
            </a:r>
            <a:r>
              <a:rPr lang="en-US" altLang="en-US" sz="2000" dirty="0" smtClean="0"/>
              <a:t> </a:t>
            </a:r>
          </a:p>
          <a:p>
            <a:r>
              <a:rPr lang="en-US" altLang="en-US" sz="2000" dirty="0" smtClean="0"/>
              <a:t>Approved </a:t>
            </a:r>
            <a:r>
              <a:rPr lang="en-US" altLang="en-US" sz="2000" dirty="0"/>
              <a:t>PARs: </a:t>
            </a:r>
            <a:r>
              <a:rPr lang="en-US" altLang="en-US" sz="2000" dirty="0">
                <a:hlinkClick r:id="rId5"/>
              </a:rPr>
              <a:t>https://standards.ieee.org/about/sba/index.html</a:t>
            </a:r>
            <a:r>
              <a:rPr lang="en-US" altLang="en-US" sz="2000" dirty="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March 2018 session.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March 2018</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- 1</a:t>
            </a:r>
            <a:endParaRPr lang="en-US" altLang="en-US" dirty="0"/>
          </a:p>
        </p:txBody>
      </p:sp>
      <p:sp>
        <p:nvSpPr>
          <p:cNvPr id="4103" name="Rectangle 19"/>
          <p:cNvSpPr>
            <a:spLocks noChangeArrowheads="1"/>
          </p:cNvSpPr>
          <p:nvPr/>
        </p:nvSpPr>
        <p:spPr bwMode="auto">
          <a:xfrm>
            <a:off x="1219200" y="1676400"/>
            <a:ext cx="53340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reminder</a:t>
            </a:r>
          </a:p>
          <a:p>
            <a:pPr lvl="1"/>
            <a:r>
              <a:rPr lang="en-US" altLang="en-US" sz="1800" dirty="0"/>
              <a:t>Approve </a:t>
            </a:r>
            <a:r>
              <a:rPr lang="en-US" altLang="en-US" sz="1800" dirty="0" smtClean="0"/>
              <a:t>agenda</a:t>
            </a:r>
            <a:endParaRPr lang="en-US" altLang="en-US" sz="1800" dirty="0"/>
          </a:p>
          <a:p>
            <a:pPr lvl="1"/>
            <a:r>
              <a:rPr lang="en-US" altLang="en-US" sz="1800" dirty="0"/>
              <a:t>Status, Review of Objectives</a:t>
            </a:r>
          </a:p>
          <a:p>
            <a:pPr lvl="1"/>
            <a:r>
              <a:rPr lang="en-US" sz="1800" dirty="0" smtClean="0"/>
              <a:t>11-18-354 – </a:t>
            </a:r>
            <a:r>
              <a:rPr lang="en-US" sz="1800" dirty="0" err="1" smtClean="0"/>
              <a:t>QoS</a:t>
            </a:r>
            <a:r>
              <a:rPr lang="en-US" sz="1800" dirty="0" smtClean="0"/>
              <a:t> Mapping – </a:t>
            </a:r>
            <a:r>
              <a:rPr lang="en-US" sz="1800" dirty="0" err="1" smtClean="0"/>
              <a:t>A.Myles</a:t>
            </a:r>
            <a:endParaRPr lang="en-US" sz="1800" dirty="0" smtClean="0"/>
          </a:p>
          <a:p>
            <a:pPr lvl="1"/>
            <a:r>
              <a:rPr lang="en-US" sz="1800" dirty="0" smtClean="0"/>
              <a:t>11-18-480 – </a:t>
            </a:r>
            <a:r>
              <a:rPr lang="en-US" sz="1800" dirty="0" err="1" smtClean="0"/>
              <a:t>Peerkey</a:t>
            </a:r>
            <a:r>
              <a:rPr lang="en-US" sz="1800" dirty="0" smtClean="0"/>
              <a:t> deletion – </a:t>
            </a:r>
            <a:r>
              <a:rPr lang="en-US" sz="1800" dirty="0" err="1" smtClean="0"/>
              <a:t>M.Wentink</a:t>
            </a:r>
            <a:endParaRPr lang="en-US" sz="1800" dirty="0" smtClean="0"/>
          </a:p>
          <a:p>
            <a:pPr lvl="1"/>
            <a:r>
              <a:rPr lang="en-US" sz="1800" dirty="0" smtClean="0"/>
              <a:t>Editor Report</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16" name="Rectangle 35"/>
          <p:cNvSpPr>
            <a:spLocks noChangeArrowheads="1"/>
          </p:cNvSpPr>
          <p:nvPr/>
        </p:nvSpPr>
        <p:spPr bwMode="auto">
          <a:xfrm>
            <a:off x="7008738" y="1676400"/>
            <a:ext cx="4876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Wednesday PM1 </a:t>
            </a:r>
          </a:p>
          <a:p>
            <a:pPr lvl="1">
              <a:lnSpc>
                <a:spcPct val="80000"/>
              </a:lnSpc>
            </a:pPr>
            <a:r>
              <a:rPr lang="en-US" altLang="en-US" sz="1800" dirty="0"/>
              <a:t>11-17-1807 – Operating Channel Validation Nehru Bhandaru, Thomas </a:t>
            </a:r>
            <a:r>
              <a:rPr lang="en-US" altLang="en-US" sz="1800" dirty="0" smtClean="0"/>
              <a:t>Durham</a:t>
            </a:r>
          </a:p>
          <a:p>
            <a:pPr lvl="1">
              <a:lnSpc>
                <a:spcPct val="80000"/>
              </a:lnSpc>
            </a:pPr>
            <a:r>
              <a:rPr lang="en-US" altLang="en-US" sz="1800" dirty="0"/>
              <a:t>Plans for March 2018 – May 2018</a:t>
            </a:r>
          </a:p>
          <a:p>
            <a:pPr lvl="1">
              <a:lnSpc>
                <a:spcPct val="80000"/>
              </a:lnSpc>
            </a:pPr>
            <a:r>
              <a:rPr lang="en-US" altLang="en-US" sz="1800" dirty="0"/>
              <a:t>Adjourn</a:t>
            </a:r>
          </a:p>
          <a:p>
            <a:pPr lvl="1">
              <a:lnSpc>
                <a:spcPct val="80000"/>
              </a:lnSpc>
            </a:pPr>
            <a:endParaRPr lang="en-US" altLang="en-US" sz="1600" dirty="0"/>
          </a:p>
          <a:p>
            <a:pPr marL="457200" lvl="1" indent="0">
              <a:lnSpc>
                <a:spcPct val="80000"/>
              </a:lnSpc>
              <a:buNone/>
            </a:pPr>
            <a:endParaRPr lang="en-US" altLang="en-US" sz="1800" dirty="0" smtClean="0"/>
          </a:p>
          <a:p>
            <a:pPr lvl="1">
              <a:lnSpc>
                <a:spcPct val="80000"/>
              </a:lnSpc>
            </a:pPr>
            <a:endParaRPr lang="en-US" altLang="en-US" sz="1800" dirty="0"/>
          </a:p>
          <a:p>
            <a:pPr marL="457200" lvl="1" indent="0">
              <a:lnSpc>
                <a:spcPct val="80000"/>
              </a:lnSpc>
              <a:buNone/>
            </a:pPr>
            <a:endParaRPr lang="en-US" altLang="en-US" sz="1800" dirty="0" smtClean="0"/>
          </a:p>
          <a:p>
            <a:pPr marL="457200" lvl="1" indent="0">
              <a:lnSpc>
                <a:spcPct val="80000"/>
              </a:lnSpc>
              <a:buNone/>
            </a:pPr>
            <a:endParaRPr lang="en-US" altLang="en-US" sz="1800" dirty="0" smtClean="0"/>
          </a:p>
          <a:p>
            <a:pPr lvl="1">
              <a:lnSpc>
                <a:spcPct val="80000"/>
              </a:lnSpc>
            </a:pPr>
            <a:endParaRPr lang="en-US" altLang="en-US" sz="1800" dirty="0" smtClean="0"/>
          </a:p>
        </p:txBody>
      </p:sp>
      <p:sp>
        <p:nvSpPr>
          <p:cNvPr id="8" name="Rectangle 19"/>
          <p:cNvSpPr>
            <a:spLocks noChangeArrowheads="1"/>
          </p:cNvSpPr>
          <p:nvPr/>
        </p:nvSpPr>
        <p:spPr bwMode="auto">
          <a:xfrm>
            <a:off x="1295400" y="4114800"/>
            <a:ext cx="5334000" cy="220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smtClean="0"/>
              <a:t>Tuesday PM1</a:t>
            </a:r>
            <a:endParaRPr lang="en-US" altLang="en-US" dirty="0"/>
          </a:p>
          <a:p>
            <a:pPr lvl="1">
              <a:lnSpc>
                <a:spcPct val="80000"/>
              </a:lnSpc>
            </a:pPr>
            <a:r>
              <a:rPr lang="en-US" altLang="en-US" sz="1800" dirty="0" smtClean="0"/>
              <a:t>11-18-334 Annex I DMG OFDM removal – Lei Huang</a:t>
            </a:r>
          </a:p>
          <a:p>
            <a:pPr lvl="1">
              <a:lnSpc>
                <a:spcPct val="80000"/>
              </a:lnSpc>
            </a:pPr>
            <a:endParaRPr lang="en-US" altLang="en-US" sz="1800" dirty="0"/>
          </a:p>
          <a:p>
            <a:pPr lvl="1">
              <a:lnSpc>
                <a:spcPct val="80000"/>
              </a:lnSpc>
            </a:pPr>
            <a:endParaRPr lang="en-GB" sz="1800" dirty="0"/>
          </a:p>
          <a:p>
            <a:pPr lvl="1"/>
            <a:endParaRPr lang="en-US" altLang="en-US" sz="1800" dirty="0"/>
          </a:p>
          <a:p>
            <a:pPr lvl="1"/>
            <a:endParaRPr lang="en-US" altLang="en-US" sz="1600" dirty="0" smtClean="0"/>
          </a:p>
          <a:p>
            <a:pPr lvl="1"/>
            <a:endParaRPr lang="en-US" altLang="en-US" sz="1800" dirty="0"/>
          </a:p>
        </p:txBody>
      </p:sp>
      <p:sp>
        <p:nvSpPr>
          <p:cNvPr id="9" name="Rectangle 35"/>
          <p:cNvSpPr>
            <a:spLocks noChangeArrowheads="1"/>
          </p:cNvSpPr>
          <p:nvPr/>
        </p:nvSpPr>
        <p:spPr bwMode="auto">
          <a:xfrm>
            <a:off x="6961136" y="3657600"/>
            <a:ext cx="4924402" cy="17914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Thursday </a:t>
            </a:r>
            <a:r>
              <a:rPr lang="en-US" altLang="en-US" dirty="0" smtClean="0"/>
              <a:t>PM1 – to be cancelled </a:t>
            </a:r>
            <a:endParaRPr lang="en-US" altLang="en-US" dirty="0"/>
          </a:p>
          <a:p>
            <a:pPr lvl="1"/>
            <a:endParaRPr lang="en-US" altLang="en-US" sz="1800" dirty="0"/>
          </a:p>
          <a:p>
            <a:pPr lvl="1">
              <a:lnSpc>
                <a:spcPct val="80000"/>
              </a:lnSpc>
            </a:pPr>
            <a:endParaRPr lang="en-US" altLang="en-US" dirty="0"/>
          </a:p>
        </p:txBody>
      </p:sp>
    </p:spTree>
    <p:extLst>
      <p:ext uri="{BB962C8B-B14F-4D97-AF65-F5344CB8AC3E}">
        <p14:creationId xmlns:p14="http://schemas.microsoft.com/office/powerpoint/2010/main" val="3546880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3"/>
          <p:cNvSpPr txBox="1">
            <a:spLocks noChangeArrowheads="1"/>
          </p:cNvSpPr>
          <p:nvPr/>
        </p:nvSpPr>
        <p:spPr bwMode="auto">
          <a:xfrm>
            <a:off x="5868989" y="6475414"/>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rgbClr val="000000"/>
                </a:solidFill>
                <a:latin typeface="Times New Roman" panose="02020603050405020304" pitchFamily="18" charset="0"/>
                <a:ea typeface="ＭＳ Ｐゴシック" panose="020B0600070205080204" pitchFamily="34" charset="-128"/>
              </a:defRPr>
            </a:lvl9pPr>
          </a:lstStyle>
          <a:p>
            <a:pPr hangingPunct="0">
              <a:buClrTx/>
              <a:buFontTx/>
              <a:buNone/>
            </a:pPr>
            <a:r>
              <a:rPr lang="en-US" altLang="en-US">
                <a:ea typeface="MS Gothic" panose="020B0609070205080204" pitchFamily="49" charset="-128"/>
              </a:rPr>
              <a:t>Slide </a:t>
            </a:r>
            <a:fld id="{5DC26805-48A2-4BF2-BAB1-A04A6CDBCF81}" type="slidenum">
              <a:rPr lang="en-US" altLang="en-US">
                <a:ea typeface="MS Gothic" panose="020B0609070205080204" pitchFamily="49" charset="-128"/>
              </a:rPr>
              <a:pPr hangingPunct="0">
                <a:buClrTx/>
                <a:buFontTx/>
                <a:buNone/>
              </a:pPr>
              <a:t>9</a:t>
            </a:fld>
            <a:endParaRPr lang="en-US" altLang="en-US">
              <a:ea typeface="MS Gothic" panose="020B0609070205080204" pitchFamily="49" charset="-128"/>
            </a:endParaRPr>
          </a:p>
        </p:txBody>
      </p:sp>
      <p:sp>
        <p:nvSpPr>
          <p:cNvPr id="4100" name="Rectangle 4"/>
          <p:cNvSpPr>
            <a:spLocks noGrp="1" noChangeArrowheads="1"/>
          </p:cNvSpPr>
          <p:nvPr>
            <p:ph type="title"/>
          </p:nvPr>
        </p:nvSpPr>
        <p:spPr>
          <a:xfrm>
            <a:off x="2209800" y="439738"/>
            <a:ext cx="8001000" cy="1160463"/>
          </a:xfrm>
          <a:ln/>
        </p:spPr>
        <p:txBody>
          <a:bodyPr vert="horz" wrap="square" lIns="90000" tIns="46800" rIns="90000" bIns="46800" numCol="1" anchor="ctr" anchorCtr="0" compatLnSpc="1">
            <a:prstTxWarp prst="textNoShape">
              <a:avLst/>
            </a:prstTxWarp>
          </a:bodyPr>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dirty="0">
                <a:solidFill>
                  <a:srgbClr val="000000"/>
                </a:solidFill>
              </a:rPr>
              <a:t>Participation in IEEE 802 Meetings</a:t>
            </a:r>
          </a:p>
        </p:txBody>
      </p:sp>
      <p:sp>
        <p:nvSpPr>
          <p:cNvPr id="4101" name="Text Box 5"/>
          <p:cNvSpPr txBox="1">
            <a:spLocks noChangeArrowheads="1"/>
          </p:cNvSpPr>
          <p:nvPr/>
        </p:nvSpPr>
        <p:spPr bwMode="auto">
          <a:xfrm>
            <a:off x="2209800" y="1447800"/>
            <a:ext cx="7848600" cy="46180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pPr>
            <a:r>
              <a:rPr lang="en-GB" altLang="en-US" sz="1600" b="1" dirty="0">
                <a:ea typeface="MS Gothic" panose="020B0609070205080204" pitchFamily="49" charset="-128"/>
              </a:rPr>
              <a:t>Participation in any IEEE 802 meeting (Sponsor, Sponsor subgroup, Working Group, Working Group subgroup, etc.) is on an individual basis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4.2.1 “Establishment”, of the IEEE 802 LMSC Working Group Policies and Procedures)</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spcBef>
                <a:spcPts val="600"/>
              </a:spcBef>
              <a:buFont typeface="Arial" panose="020B0604020202020204" pitchFamily="34" charset="0"/>
              <a:buChar char="•"/>
            </a:pPr>
            <a:r>
              <a:rPr lang="en-GB" altLang="en-US" sz="1400" b="1"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b="1" u="sng" dirty="0">
                <a:ea typeface="MS Gothic" panose="020B0609070205080204" pitchFamily="49" charset="-128"/>
              </a:rPr>
              <a:t>https://standards.ieee.org/develop/policies/bylaws/sb_bylaws.pdf </a:t>
            </a:r>
            <a:r>
              <a:rPr lang="en-GB" altLang="en-US" sz="1400" b="1" dirty="0">
                <a:ea typeface="MS Gothic" panose="020B0609070205080204" pitchFamily="49" charset="-128"/>
              </a:rPr>
              <a:t> section 5.2.1.3 and the IEEE 802 LMSC Working Group Policies and Procedures, </a:t>
            </a:r>
            <a:r>
              <a:rPr lang="en-GB" altLang="en-US" sz="1400" b="1" dirty="0" err="1">
                <a:ea typeface="MS Gothic" panose="020B0609070205080204" pitchFamily="49" charset="-128"/>
              </a:rPr>
              <a:t>subclause</a:t>
            </a:r>
            <a:r>
              <a:rPr lang="en-GB" altLang="en-US" sz="1400" b="1" dirty="0">
                <a:ea typeface="MS Gothic" panose="020B0609070205080204" pitchFamily="49" charset="-128"/>
              </a:rPr>
              <a:t> 3.4.1 “Chair”, list item x.</a:t>
            </a:r>
          </a:p>
          <a:p>
            <a:pPr>
              <a:spcBef>
                <a:spcPts val="600"/>
              </a:spcBef>
            </a:pPr>
            <a:r>
              <a:rPr lang="en-GB" altLang="en-US" sz="1600" b="1" dirty="0">
                <a:ea typeface="MS Gothic" panose="020B0609070205080204" pitchFamily="49" charset="-128"/>
              </a:rPr>
              <a:t>By participating in IEEE 802 meetings, you accept these requirements.  If you do not agree to these policies then you shall not participate.</a:t>
            </a:r>
            <a:br>
              <a:rPr lang="en-GB" altLang="en-US" sz="1600" b="1" dirty="0">
                <a:ea typeface="MS Gothic" panose="020B0609070205080204" pitchFamily="49" charset="-128"/>
              </a:rPr>
            </a:br>
            <a:r>
              <a:rPr lang="en-GB" altLang="en-US" sz="1600" b="1" dirty="0">
                <a:ea typeface="MS Gothic" panose="020B0609070205080204" pitchFamily="49" charset="-128"/>
              </a:rPr>
              <a:t/>
            </a:r>
            <a:br>
              <a:rPr lang="en-GB" altLang="en-US" sz="1600" b="1" dirty="0">
                <a:ea typeface="MS Gothic" panose="020B0609070205080204" pitchFamily="49" charset="-128"/>
              </a:rPr>
            </a:br>
            <a:r>
              <a:rPr lang="en-GB" altLang="en-US" dirty="0">
                <a:ea typeface="MS Gothic" panose="020B0609070205080204" pitchFamily="49" charset="-128"/>
              </a:rPr>
              <a:t>(Latest revision of IEEE 802 LMSC Working Group Policies and Procedures: http://www.ieee802.org/devdocs.shtml)</a:t>
            </a:r>
            <a:br>
              <a:rPr lang="en-GB" altLang="en-US" dirty="0">
                <a:ea typeface="MS Gothic" panose="020B0609070205080204" pitchFamily="49" charset="-128"/>
              </a:rPr>
            </a:br>
            <a:endParaRPr lang="en-GB" altLang="en-US" dirty="0">
              <a:ea typeface="MS Gothic" panose="020B0609070205080204" pitchFamily="49" charset="-128"/>
            </a:endParaRPr>
          </a:p>
        </p:txBody>
      </p:sp>
      <p:sp>
        <p:nvSpPr>
          <p:cNvPr id="2" name="Date Placeholder 1"/>
          <p:cNvSpPr>
            <a:spLocks noGrp="1"/>
          </p:cNvSpPr>
          <p:nvPr>
            <p:ph type="dt" sz="half" idx="10"/>
          </p:nvPr>
        </p:nvSpPr>
        <p:spPr/>
        <p:txBody>
          <a:bodyPr/>
          <a:lstStyle/>
          <a:p>
            <a:pPr>
              <a:defRPr/>
            </a:pPr>
            <a:r>
              <a:rPr lang="en-US" smtClean="0"/>
              <a:t>March 2018</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9</a:t>
            </a:fld>
            <a:endParaRPr lang="en-US"/>
          </a:p>
        </p:txBody>
      </p:sp>
    </p:spTree>
    <p:extLst>
      <p:ext uri="{BB962C8B-B14F-4D97-AF65-F5344CB8AC3E}">
        <p14:creationId xmlns:p14="http://schemas.microsoft.com/office/powerpoint/2010/main" val="1626833300"/>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486613</TotalTime>
  <Words>1365</Words>
  <Application>Microsoft Office PowerPoint</Application>
  <PresentationFormat>Widescreen</PresentationFormat>
  <Paragraphs>272</Paragraphs>
  <Slides>16</Slides>
  <Notes>12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5" baseType="lpstr">
      <vt:lpstr>MS Gothic</vt:lpstr>
      <vt:lpstr>MS PGothic</vt:lpstr>
      <vt:lpstr>Arial</vt:lpstr>
      <vt:lpstr>Calibri</vt:lpstr>
      <vt:lpstr>Helvetica</vt:lpstr>
      <vt:lpstr>Monotype Sorts</vt:lpstr>
      <vt:lpstr>Times New Roman</vt:lpstr>
      <vt:lpstr>802-11-Submission</vt:lpstr>
      <vt:lpstr>Document</vt:lpstr>
      <vt:lpstr>IEEE 802.11 TGmd March 2018 Agenda</vt:lpstr>
      <vt:lpstr>Abstract</vt:lpstr>
      <vt:lpstr>TGmd Agenda - 1</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Approve prior TGmd minutes</vt:lpstr>
      <vt:lpstr>Standard and Amendment Ratification</vt:lpstr>
      <vt:lpstr>Current TGmd Schedule</vt:lpstr>
      <vt:lpstr>PowerPoint Presentation</vt:lpstr>
      <vt:lpstr>PowerPoint Presentation</vt:lpstr>
      <vt:lpstr>March 2018 – May  2018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March 2018</cp:keywords>
  <cp:lastModifiedBy>Stanley, Dorothy</cp:lastModifiedBy>
  <cp:revision>3117</cp:revision>
  <cp:lastPrinted>1998-02-10T13:28:06Z</cp:lastPrinted>
  <dcterms:created xsi:type="dcterms:W3CDTF">2005-01-04T21:26:55Z</dcterms:created>
  <dcterms:modified xsi:type="dcterms:W3CDTF">2018-03-06T19:55:33Z</dcterms:modified>
</cp:coreProperties>
</file>