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8"/>
  </p:notesMasterIdLst>
  <p:handoutMasterIdLst>
    <p:handoutMasterId r:id="rId19"/>
  </p:handoutMasterIdLst>
  <p:sldIdLst>
    <p:sldId id="269" r:id="rId2"/>
    <p:sldId id="278" r:id="rId3"/>
    <p:sldId id="632" r:id="rId4"/>
    <p:sldId id="665" r:id="rId5"/>
    <p:sldId id="666" r:id="rId6"/>
    <p:sldId id="667" r:id="rId7"/>
    <p:sldId id="668" r:id="rId8"/>
    <p:sldId id="669" r:id="rId9"/>
    <p:sldId id="670" r:id="rId10"/>
    <p:sldId id="647" r:id="rId11"/>
    <p:sldId id="629" r:id="rId12"/>
    <p:sldId id="635" r:id="rId13"/>
    <p:sldId id="657" r:id="rId14"/>
    <p:sldId id="664" r:id="rId15"/>
    <p:sldId id="590" r:id="rId16"/>
    <p:sldId id="516" r:id="rId17"/>
  </p:sldIdLst>
  <p:sldSz cx="12192000" cy="6858000"/>
  <p:notesSz cx="6858000" cy="9296400"/>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4">
          <p15:clr>
            <a:srgbClr val="A4A3A4"/>
          </p15:clr>
        </p15:guide>
        <p15:guide id="2" pos="284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00"/>
    <a:srgbClr val="00CC00"/>
    <a:srgbClr val="008000"/>
    <a:srgbClr val="99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945" autoAdjust="0"/>
    <p:restoredTop sz="94041" autoAdjust="0"/>
  </p:normalViewPr>
  <p:slideViewPr>
    <p:cSldViewPr>
      <p:cViewPr varScale="1">
        <p:scale>
          <a:sx n="70" d="100"/>
          <a:sy n="70" d="100"/>
        </p:scale>
        <p:origin x="808" y="60"/>
      </p:cViewPr>
      <p:guideLst>
        <p:guide orient="horz" pos="2160"/>
        <p:guide pos="3840"/>
      </p:guideLst>
    </p:cSldViewPr>
  </p:slideViewPr>
  <p:outlineViewPr>
    <p:cViewPr>
      <p:scale>
        <a:sx n="50" d="100"/>
        <a:sy n="50" d="100"/>
      </p:scale>
      <p:origin x="0" y="-26628"/>
    </p:cViewPr>
  </p:outlineViewPr>
  <p:notesTextViewPr>
    <p:cViewPr>
      <p:scale>
        <a:sx n="100" d="100"/>
        <a:sy n="100" d="100"/>
      </p:scale>
      <p:origin x="0" y="0"/>
    </p:cViewPr>
  </p:notesTextViewPr>
  <p:sorterViewPr>
    <p:cViewPr>
      <p:scale>
        <a:sx n="120" d="100"/>
        <a:sy n="120" d="100"/>
      </p:scale>
      <p:origin x="0" y="0"/>
    </p:cViewPr>
  </p:sorterViewPr>
  <p:notesViewPr>
    <p:cSldViewPr>
      <p:cViewPr>
        <p:scale>
          <a:sx n="100" d="100"/>
          <a:sy n="100" d="100"/>
        </p:scale>
        <p:origin x="-3552" y="-72"/>
      </p:cViewPr>
      <p:guideLst>
        <p:guide orient="horz" pos="2164"/>
        <p:guide pos="284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29263" y="177800"/>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smtClean="0"/>
              <a:t>doc.: IEEE 802.11-18/0289r2</a:t>
            </a:r>
            <a:endParaRPr lang="en-US"/>
          </a:p>
        </p:txBody>
      </p:sp>
      <p:sp>
        <p:nvSpPr>
          <p:cNvPr id="3075" name="Rectangle 3"/>
          <p:cNvSpPr>
            <a:spLocks noGrp="1" noChangeArrowheads="1"/>
          </p:cNvSpPr>
          <p:nvPr>
            <p:ph type="dt" sz="quarter" idx="1"/>
          </p:nvPr>
        </p:nvSpPr>
        <p:spPr bwMode="auto">
          <a:xfrm>
            <a:off x="687388" y="177800"/>
            <a:ext cx="8270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smtClean="0"/>
              <a:t>March 2018</a:t>
            </a:r>
            <a:endParaRPr lang="en-US"/>
          </a:p>
        </p:txBody>
      </p:sp>
      <p:sp>
        <p:nvSpPr>
          <p:cNvPr id="3076" name="Rectangle 4"/>
          <p:cNvSpPr>
            <a:spLocks noGrp="1" noChangeArrowheads="1"/>
          </p:cNvSpPr>
          <p:nvPr>
            <p:ph type="ftr" sz="quarter" idx="2"/>
          </p:nvPr>
        </p:nvSpPr>
        <p:spPr bwMode="auto">
          <a:xfrm>
            <a:off x="5781675" y="8997950"/>
            <a:ext cx="4667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smtClean="0"/>
              <a:t>Dorothy Stanley, HP Enterprise</a:t>
            </a:r>
            <a:endParaRPr lang="en-US"/>
          </a:p>
        </p:txBody>
      </p:sp>
      <p:sp>
        <p:nvSpPr>
          <p:cNvPr id="3077" name="Rectangle 5"/>
          <p:cNvSpPr>
            <a:spLocks noGrp="1" noChangeArrowheads="1"/>
          </p:cNvSpPr>
          <p:nvPr>
            <p:ph type="sldNum" sz="quarter" idx="3"/>
          </p:nvPr>
        </p:nvSpPr>
        <p:spPr bwMode="auto">
          <a:xfrm>
            <a:off x="3097213" y="8997950"/>
            <a:ext cx="512762"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defTabSz="933450" eaLnBrk="0" hangingPunct="0">
              <a:defRPr>
                <a:cs typeface="+mn-cs"/>
              </a:defRPr>
            </a:lvl1pPr>
          </a:lstStyle>
          <a:p>
            <a:pPr>
              <a:defRPr/>
            </a:pPr>
            <a:r>
              <a:rPr lang="en-US"/>
              <a:t>Page </a:t>
            </a:r>
            <a:fld id="{346A1385-B4BE-44D6-BE17-C818A5EF93D3}" type="slidenum">
              <a:rPr lang="en-US"/>
              <a:pPr>
                <a:defRPr/>
              </a:pPr>
              <a:t>‹#›</a:t>
            </a:fld>
            <a:endParaRPr lang="en-US"/>
          </a:p>
        </p:txBody>
      </p:sp>
      <p:sp>
        <p:nvSpPr>
          <p:cNvPr id="56326" name="Line 6"/>
          <p:cNvSpPr>
            <a:spLocks noChangeShapeType="1"/>
          </p:cNvSpPr>
          <p:nvPr/>
        </p:nvSpPr>
        <p:spPr bwMode="auto">
          <a:xfrm>
            <a:off x="685800" y="387350"/>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1751" name="Rectangle 7"/>
          <p:cNvSpPr>
            <a:spLocks noChangeArrowheads="1"/>
          </p:cNvSpPr>
          <p:nvPr/>
        </p:nvSpPr>
        <p:spPr bwMode="auto">
          <a:xfrm>
            <a:off x="685800" y="8997950"/>
            <a:ext cx="7032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933450" eaLnBrk="0" hangingPunct="0">
              <a:defRPr sz="1200">
                <a:solidFill>
                  <a:schemeClr val="tx1"/>
                </a:solidFill>
                <a:latin typeface="Times New Roman" pitchFamily="18" charset="0"/>
                <a:cs typeface="Arial" charset="0"/>
              </a:defRPr>
            </a:lvl1pPr>
            <a:lvl2pPr marL="742950" indent="-285750" defTabSz="933450" eaLnBrk="0" hangingPunct="0">
              <a:defRPr sz="1200">
                <a:solidFill>
                  <a:schemeClr val="tx1"/>
                </a:solidFill>
                <a:latin typeface="Times New Roman" pitchFamily="18" charset="0"/>
                <a:cs typeface="Arial" charset="0"/>
              </a:defRPr>
            </a:lvl2pPr>
            <a:lvl3pPr marL="1143000" indent="-228600" defTabSz="933450" eaLnBrk="0" hangingPunct="0">
              <a:defRPr sz="1200">
                <a:solidFill>
                  <a:schemeClr val="tx1"/>
                </a:solidFill>
                <a:latin typeface="Times New Roman" pitchFamily="18" charset="0"/>
                <a:cs typeface="Arial" charset="0"/>
              </a:defRPr>
            </a:lvl3pPr>
            <a:lvl4pPr marL="1600200" indent="-228600" defTabSz="933450" eaLnBrk="0" hangingPunct="0">
              <a:defRPr sz="1200">
                <a:solidFill>
                  <a:schemeClr val="tx1"/>
                </a:solidFill>
                <a:latin typeface="Times New Roman" pitchFamily="18" charset="0"/>
                <a:cs typeface="Arial" charset="0"/>
              </a:defRPr>
            </a:lvl4pPr>
            <a:lvl5pPr marL="2057400" indent="-228600" defTabSz="933450" eaLnBrk="0" hangingPunct="0">
              <a:defRPr sz="1200">
                <a:solidFill>
                  <a:schemeClr val="tx1"/>
                </a:solidFill>
                <a:latin typeface="Times New Roman" pitchFamily="18" charset="0"/>
                <a:cs typeface="Arial"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smtClean="0"/>
              <a:t>Submission</a:t>
            </a:r>
          </a:p>
        </p:txBody>
      </p:sp>
      <p:sp>
        <p:nvSpPr>
          <p:cNvPr id="56328" name="Line 8"/>
          <p:cNvSpPr>
            <a:spLocks noChangeShapeType="1"/>
          </p:cNvSpPr>
          <p:nvPr/>
        </p:nvSpPr>
        <p:spPr bwMode="auto">
          <a:xfrm>
            <a:off x="685800" y="8986838"/>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27178781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572125" y="98425"/>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smtClean="0"/>
              <a:t>doc.: IEEE 802.11-18/0289r2</a:t>
            </a:r>
            <a:endParaRPr lang="en-US"/>
          </a:p>
        </p:txBody>
      </p:sp>
      <p:sp>
        <p:nvSpPr>
          <p:cNvPr id="2051" name="Rectangle 3"/>
          <p:cNvSpPr>
            <a:spLocks noGrp="1" noChangeArrowheads="1"/>
          </p:cNvSpPr>
          <p:nvPr>
            <p:ph type="dt" idx="1"/>
          </p:nvPr>
        </p:nvSpPr>
        <p:spPr bwMode="auto">
          <a:xfrm>
            <a:off x="646113" y="98425"/>
            <a:ext cx="8270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smtClean="0"/>
              <a:t>March 2018</a:t>
            </a:r>
            <a:endParaRPr lang="en-US"/>
          </a:p>
        </p:txBody>
      </p:sp>
      <p:sp>
        <p:nvSpPr>
          <p:cNvPr id="28676" name="Rectangle 4"/>
          <p:cNvSpPr>
            <a:spLocks noGrp="1" noRot="1" noChangeAspect="1" noChangeArrowheads="1" noTextEdit="1"/>
          </p:cNvSpPr>
          <p:nvPr>
            <p:ph type="sldImg" idx="2"/>
          </p:nvPr>
        </p:nvSpPr>
        <p:spPr bwMode="auto">
          <a:xfrm>
            <a:off x="342900" y="703263"/>
            <a:ext cx="6173788" cy="3473450"/>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14400" y="4416425"/>
            <a:ext cx="5029200" cy="4183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289550" y="9001125"/>
            <a:ext cx="9239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smtClean="0"/>
              <a:t>Dorothy Stanley, HP Enterprise</a:t>
            </a:r>
            <a:endParaRPr lang="en-US"/>
          </a:p>
        </p:txBody>
      </p:sp>
      <p:sp>
        <p:nvSpPr>
          <p:cNvPr id="2055" name="Rectangle 7"/>
          <p:cNvSpPr>
            <a:spLocks noGrp="1" noChangeArrowheads="1"/>
          </p:cNvSpPr>
          <p:nvPr>
            <p:ph type="sldNum" sz="quarter" idx="5"/>
          </p:nvPr>
        </p:nvSpPr>
        <p:spPr bwMode="auto">
          <a:xfrm>
            <a:off x="3181350" y="9001125"/>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Page </a:t>
            </a:r>
            <a:fld id="{2BF0D095-F52D-480A-94DF-9FA296D2C069}" type="slidenum">
              <a:rPr lang="en-US"/>
              <a:pPr>
                <a:defRPr/>
              </a:pPr>
              <a:t>‹#›</a:t>
            </a:fld>
            <a:endParaRPr lang="en-US"/>
          </a:p>
        </p:txBody>
      </p:sp>
      <p:sp>
        <p:nvSpPr>
          <p:cNvPr id="16392" name="Rectangle 8"/>
          <p:cNvSpPr>
            <a:spLocks noChangeArrowheads="1"/>
          </p:cNvSpPr>
          <p:nvPr/>
        </p:nvSpPr>
        <p:spPr bwMode="auto">
          <a:xfrm>
            <a:off x="715963" y="9001125"/>
            <a:ext cx="703262"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2057400" indent="-228600" eaLnBrk="0" hangingPunct="0">
              <a:defRPr sz="1200">
                <a:solidFill>
                  <a:schemeClr val="tx1"/>
                </a:solidFill>
                <a:latin typeface="Times New Roman" pitchFamily="18" charset="0"/>
                <a:cs typeface="Arial" charset="0"/>
              </a:defRPr>
            </a:lvl5pPr>
            <a:lvl6pPr marL="2514600" indent="-22860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smtClean="0"/>
              <a:t>Submission</a:t>
            </a:r>
          </a:p>
        </p:txBody>
      </p:sp>
      <p:sp>
        <p:nvSpPr>
          <p:cNvPr id="28681" name="Line 9"/>
          <p:cNvSpPr>
            <a:spLocks noChangeShapeType="1"/>
          </p:cNvSpPr>
          <p:nvPr/>
        </p:nvSpPr>
        <p:spPr bwMode="auto">
          <a:xfrm>
            <a:off x="715963" y="8999538"/>
            <a:ext cx="542607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682" name="Line 10"/>
          <p:cNvSpPr>
            <a:spLocks noChangeShapeType="1"/>
          </p:cNvSpPr>
          <p:nvPr/>
        </p:nvSpPr>
        <p:spPr bwMode="auto">
          <a:xfrm>
            <a:off x="641350" y="296863"/>
            <a:ext cx="55753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4165904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802.11-18/0289r2</a:t>
            </a:r>
            <a:endParaRPr lang="en-US" sz="1400" smtClean="0"/>
          </a:p>
        </p:txBody>
      </p:sp>
      <p:sp>
        <p:nvSpPr>
          <p:cNvPr id="17411"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March 2018</a:t>
            </a:r>
          </a:p>
        </p:txBody>
      </p:sp>
      <p:sp>
        <p:nvSpPr>
          <p:cNvPr id="17412"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17413"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D46EC899-E8EF-4388-8D00-29F049B3F004}" type="slidenum">
              <a:rPr lang="en-US" smtClean="0"/>
              <a:pPr>
                <a:defRPr/>
              </a:pPr>
              <a:t>1</a:t>
            </a:fld>
            <a:endParaRPr lang="en-US" smtClean="0"/>
          </a:p>
        </p:txBody>
      </p:sp>
      <p:sp>
        <p:nvSpPr>
          <p:cNvPr id="29702" name="Rectangle 2"/>
          <p:cNvSpPr>
            <a:spLocks noGrp="1" noRot="1" noChangeAspect="1" noChangeArrowheads="1" noTextEdit="1"/>
          </p:cNvSpPr>
          <p:nvPr>
            <p:ph type="sldImg"/>
          </p:nvPr>
        </p:nvSpPr>
        <p:spPr>
          <a:xfrm>
            <a:off x="342900" y="703263"/>
            <a:ext cx="6173788" cy="3473450"/>
          </a:xfrm>
          <a:ln/>
        </p:spPr>
      </p:sp>
      <p:sp>
        <p:nvSpPr>
          <p:cNvPr id="29703"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159419857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smtClean="0"/>
              <a:t>doc.: IEEE 802.11-18/0289r2</a:t>
            </a:r>
            <a:endParaRPr lang="en-US"/>
          </a:p>
        </p:txBody>
      </p:sp>
      <p:sp>
        <p:nvSpPr>
          <p:cNvPr id="5" name="Date Placeholder 4"/>
          <p:cNvSpPr>
            <a:spLocks noGrp="1"/>
          </p:cNvSpPr>
          <p:nvPr>
            <p:ph type="dt" idx="11"/>
          </p:nvPr>
        </p:nvSpPr>
        <p:spPr/>
        <p:txBody>
          <a:bodyPr/>
          <a:lstStyle/>
          <a:p>
            <a:pPr>
              <a:defRPr/>
            </a:pPr>
            <a:r>
              <a:rPr lang="en-US" smtClean="0"/>
              <a:t>March 2018</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2BF0D095-F52D-480A-94DF-9FA296D2C069}" type="slidenum">
              <a:rPr lang="en-US" smtClean="0"/>
              <a:pPr>
                <a:defRPr/>
              </a:pPr>
              <a:t>13</a:t>
            </a:fld>
            <a:endParaRPr lang="en-US"/>
          </a:p>
        </p:txBody>
      </p:sp>
    </p:spTree>
    <p:extLst>
      <p:ext uri="{BB962C8B-B14F-4D97-AF65-F5344CB8AC3E}">
        <p14:creationId xmlns:p14="http://schemas.microsoft.com/office/powerpoint/2010/main" val="189398597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802.11-18/0289r2</a:t>
            </a:r>
            <a:endParaRPr lang="en-US" sz="1400" smtClean="0"/>
          </a:p>
        </p:txBody>
      </p:sp>
      <p:sp>
        <p:nvSpPr>
          <p:cNvPr id="28675"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March 2018</a:t>
            </a:r>
          </a:p>
        </p:txBody>
      </p:sp>
      <p:sp>
        <p:nvSpPr>
          <p:cNvPr id="28676"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8677"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B0490C72-9D1F-4F71-BAF4-D65F148C9A45}" type="slidenum">
              <a:rPr lang="en-US" smtClean="0"/>
              <a:pPr>
                <a:defRPr/>
              </a:pPr>
              <a:t>15</a:t>
            </a:fld>
            <a:endParaRPr lang="en-US" smtClean="0"/>
          </a:p>
        </p:txBody>
      </p:sp>
      <p:sp>
        <p:nvSpPr>
          <p:cNvPr id="53254" name="Rectangle 2"/>
          <p:cNvSpPr>
            <a:spLocks noGrp="1" noRot="1" noChangeAspect="1" noChangeArrowheads="1" noTextEdit="1"/>
          </p:cNvSpPr>
          <p:nvPr>
            <p:ph type="sldImg"/>
          </p:nvPr>
        </p:nvSpPr>
        <p:spPr>
          <a:xfrm>
            <a:off x="342900" y="703263"/>
            <a:ext cx="6173788" cy="3473450"/>
          </a:xfrm>
          <a:ln/>
        </p:spPr>
      </p:sp>
      <p:sp>
        <p:nvSpPr>
          <p:cNvPr id="53255"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355093275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802.11-18/0289r2</a:t>
            </a:r>
            <a:endParaRPr lang="en-US" sz="1400" smtClean="0"/>
          </a:p>
        </p:txBody>
      </p:sp>
      <p:sp>
        <p:nvSpPr>
          <p:cNvPr id="2969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March 2018</a:t>
            </a:r>
          </a:p>
        </p:txBody>
      </p:sp>
      <p:sp>
        <p:nvSpPr>
          <p:cNvPr id="2970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970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52DBA12B-7CE2-47B2-8A3A-C8330940ACFD}" type="slidenum">
              <a:rPr lang="en-US" smtClean="0"/>
              <a:pPr>
                <a:defRPr/>
              </a:pPr>
              <a:t>16</a:t>
            </a:fld>
            <a:endParaRPr lang="en-US" smtClean="0"/>
          </a:p>
        </p:txBody>
      </p:sp>
      <p:sp>
        <p:nvSpPr>
          <p:cNvPr id="55302" name="Rectangle 2"/>
          <p:cNvSpPr>
            <a:spLocks noGrp="1" noRot="1" noChangeAspect="1" noChangeArrowheads="1" noTextEdit="1"/>
          </p:cNvSpPr>
          <p:nvPr>
            <p:ph type="sldImg"/>
          </p:nvPr>
        </p:nvSpPr>
        <p:spPr>
          <a:xfrm>
            <a:off x="342900" y="703263"/>
            <a:ext cx="6173788" cy="3473450"/>
          </a:xfrm>
          <a:ln/>
        </p:spPr>
      </p:sp>
      <p:sp>
        <p:nvSpPr>
          <p:cNvPr id="55303"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227061522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802.11-18/0289r2</a:t>
            </a:r>
            <a:endParaRPr lang="en-US" sz="1400" smtClean="0"/>
          </a:p>
        </p:txBody>
      </p:sp>
      <p:sp>
        <p:nvSpPr>
          <p:cNvPr id="18435"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March 2018</a:t>
            </a:r>
          </a:p>
        </p:txBody>
      </p:sp>
      <p:sp>
        <p:nvSpPr>
          <p:cNvPr id="18436"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18437"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D46985A7-CD46-43FB-959E-263D01CC9381}" type="slidenum">
              <a:rPr lang="en-US" smtClean="0"/>
              <a:pPr>
                <a:defRPr/>
              </a:pPr>
              <a:t>2</a:t>
            </a:fld>
            <a:endParaRPr lang="en-US" smtClean="0"/>
          </a:p>
        </p:txBody>
      </p:sp>
      <p:sp>
        <p:nvSpPr>
          <p:cNvPr id="30726" name="Rectangle 2"/>
          <p:cNvSpPr>
            <a:spLocks noGrp="1" noRot="1" noChangeAspect="1" noChangeArrowheads="1" noTextEdit="1"/>
          </p:cNvSpPr>
          <p:nvPr>
            <p:ph type="sldImg"/>
          </p:nvPr>
        </p:nvSpPr>
        <p:spPr>
          <a:xfrm>
            <a:off x="342900" y="703263"/>
            <a:ext cx="6173788" cy="3473450"/>
          </a:xfrm>
          <a:ln cap="flat"/>
        </p:spPr>
      </p:sp>
      <p:sp>
        <p:nvSpPr>
          <p:cNvPr id="30727"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5250" rIns="95250"/>
          <a:lstStyle/>
          <a:p>
            <a:endParaRPr lang="en-US" altLang="en-US" smtClean="0"/>
          </a:p>
        </p:txBody>
      </p:sp>
    </p:spTree>
    <p:extLst>
      <p:ext uri="{BB962C8B-B14F-4D97-AF65-F5344CB8AC3E}">
        <p14:creationId xmlns:p14="http://schemas.microsoft.com/office/powerpoint/2010/main" val="257485485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802.11-18/0289r2</a:t>
            </a:r>
            <a:endParaRPr lang="en-US" sz="1400" smtClean="0"/>
          </a:p>
        </p:txBody>
      </p:sp>
      <p:sp>
        <p:nvSpPr>
          <p:cNvPr id="1945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March 2018</a:t>
            </a:r>
          </a:p>
        </p:txBody>
      </p:sp>
      <p:sp>
        <p:nvSpPr>
          <p:cNvPr id="1946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1946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81CEE20B-EFCB-4243-971C-5ADEB57723BE}" type="slidenum">
              <a:rPr lang="en-US" smtClean="0"/>
              <a:pPr>
                <a:defRPr/>
              </a:pPr>
              <a:t>3</a:t>
            </a:fld>
            <a:endParaRPr lang="en-US" smtClean="0"/>
          </a:p>
        </p:txBody>
      </p:sp>
      <p:sp>
        <p:nvSpPr>
          <p:cNvPr id="31750" name="Rectangle 2"/>
          <p:cNvSpPr>
            <a:spLocks noGrp="1" noRot="1" noChangeAspect="1" noChangeArrowheads="1" noTextEdit="1"/>
          </p:cNvSpPr>
          <p:nvPr>
            <p:ph type="sldImg"/>
          </p:nvPr>
        </p:nvSpPr>
        <p:spPr>
          <a:xfrm>
            <a:off x="342900" y="703263"/>
            <a:ext cx="6173788" cy="3473450"/>
          </a:xfrm>
          <a:ln/>
        </p:spPr>
      </p:sp>
      <p:sp>
        <p:nvSpPr>
          <p:cNvPr id="31751" name="Rectangle 3"/>
          <p:cNvSpPr>
            <a:spLocks noGrp="1" noChangeArrowheads="1"/>
          </p:cNvSpPr>
          <p:nvPr>
            <p:ph type="body" idx="1"/>
          </p:nvPr>
        </p:nvSpPr>
        <p:spPr>
          <a:noFill/>
        </p:spPr>
        <p:txBody>
          <a:bodyPr/>
          <a:lstStyle/>
          <a:p>
            <a:endParaRPr lang="en-US" altLang="en-US" dirty="0" smtClean="0"/>
          </a:p>
        </p:txBody>
      </p:sp>
    </p:spTree>
    <p:extLst>
      <p:ext uri="{BB962C8B-B14F-4D97-AF65-F5344CB8AC3E}">
        <p14:creationId xmlns:p14="http://schemas.microsoft.com/office/powerpoint/2010/main" val="244660283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5820ECF4-AB99-46EC-B73F-73EF1F3C0FFB}" type="slidenum">
              <a:rPr lang="en-US" altLang="en-US" sz="1300"/>
              <a:pPr>
                <a:spcBef>
                  <a:spcPct val="0"/>
                </a:spcBef>
              </a:pPr>
              <a:t>4</a:t>
            </a:fld>
            <a:endParaRPr lang="en-US" altLang="en-US" sz="1300"/>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647" tIns="46985" rIns="95647" bIns="46985"/>
          <a:lstStyle/>
          <a:p>
            <a:endParaRPr lang="en-GB" altLang="en-US" smtClean="0"/>
          </a:p>
        </p:txBody>
      </p:sp>
      <p:sp>
        <p:nvSpPr>
          <p:cNvPr id="13316" name="Rectangle 1027"/>
          <p:cNvSpPr>
            <a:spLocks noGrp="1" noRot="1" noChangeAspect="1" noChangeArrowheads="1" noTextEdit="1"/>
          </p:cNvSpPr>
          <p:nvPr>
            <p:ph type="sldImg"/>
          </p:nvPr>
        </p:nvSpPr>
        <p:spPr>
          <a:ln w="12700" cap="flat">
            <a:solidFill>
              <a:schemeClr val="tx1"/>
            </a:solidFill>
          </a:ln>
        </p:spPr>
      </p:sp>
    </p:spTree>
    <p:extLst>
      <p:ext uri="{BB962C8B-B14F-4D97-AF65-F5344CB8AC3E}">
        <p14:creationId xmlns:p14="http://schemas.microsoft.com/office/powerpoint/2010/main" val="154761761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8</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18907742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 name="Rectangle 7"/>
          <p:cNvSpPr>
            <a:spLocks noGrp="1" noChangeArrowheads="1"/>
          </p:cNvSpPr>
          <p:nvPr>
            <p:ph type="sldNum"/>
          </p:nvPr>
        </p:nvSpPr>
        <p:spPr>
          <a:ln/>
        </p:spPr>
        <p:txBody>
          <a:bodyPr/>
          <a:lstStyle/>
          <a:p>
            <a:fld id="{390C1BA6-60C6-42DD-8486-B24E4CAD482E}" type="slidenum">
              <a:rPr lang="en-US" altLang="en-US"/>
              <a:pPr/>
              <a:t>9</a:t>
            </a:fld>
            <a:endParaRPr lang="en-US" altLang="en-US"/>
          </a:p>
        </p:txBody>
      </p:sp>
      <p:sp>
        <p:nvSpPr>
          <p:cNvPr id="5121" name="Text Box 1"/>
          <p:cNvSpPr txBox="1">
            <a:spLocks noChangeArrowheads="1"/>
          </p:cNvSpPr>
          <p:nvPr/>
        </p:nvSpPr>
        <p:spPr bwMode="auto">
          <a:xfrm>
            <a:off x="5640388" y="96838"/>
            <a:ext cx="639762" cy="2111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algn="r" hangingPunct="0">
              <a:buClrTx/>
              <a:buFontTx/>
              <a:buNone/>
            </a:pPr>
            <a:r>
              <a:rPr lang="en-US" altLang="en-US" sz="1400" b="1">
                <a:ea typeface="MS Gothic" panose="020B0609070205080204" pitchFamily="49" charset="-128"/>
              </a:rPr>
              <a:t>doc.: ec-16-0149-00-00EC</a:t>
            </a:r>
          </a:p>
        </p:txBody>
      </p:sp>
      <p:sp>
        <p:nvSpPr>
          <p:cNvPr id="5122" name="Text Box 2"/>
          <p:cNvSpPr txBox="1">
            <a:spLocks noChangeArrowheads="1"/>
          </p:cNvSpPr>
          <p:nvPr/>
        </p:nvSpPr>
        <p:spPr bwMode="auto">
          <a:xfrm>
            <a:off x="654050" y="96838"/>
            <a:ext cx="825500" cy="2111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hangingPunct="0">
              <a:buClrTx/>
              <a:buFontTx/>
              <a:buNone/>
            </a:pPr>
            <a:r>
              <a:rPr lang="en-US" altLang="en-US" sz="1400" b="1">
                <a:ea typeface="MS Gothic" panose="020B0609070205080204" pitchFamily="49" charset="-128"/>
              </a:rPr>
              <a:t>November 2016</a:t>
            </a:r>
          </a:p>
        </p:txBody>
      </p:sp>
      <p:sp>
        <p:nvSpPr>
          <p:cNvPr id="5123" name="Text Box 3"/>
          <p:cNvSpPr txBox="1">
            <a:spLocks noChangeArrowheads="1"/>
          </p:cNvSpPr>
          <p:nvPr/>
        </p:nvSpPr>
        <p:spPr bwMode="auto">
          <a:xfrm>
            <a:off x="5357813" y="8985250"/>
            <a:ext cx="922337" cy="1809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algn="r" hangingPunct="0">
              <a:buClrTx/>
              <a:buFontTx/>
              <a:buNone/>
            </a:pPr>
            <a:r>
              <a:rPr lang="en-US" altLang="en-US">
                <a:ea typeface="MS Gothic" panose="020B0609070205080204" pitchFamily="49" charset="-128"/>
              </a:rPr>
              <a:t>Dorothy Stanley, HP Enterprise</a:t>
            </a:r>
          </a:p>
        </p:txBody>
      </p:sp>
      <p:sp>
        <p:nvSpPr>
          <p:cNvPr id="5124" name="Text Box 4"/>
          <p:cNvSpPr txBox="1">
            <a:spLocks noChangeArrowheads="1"/>
          </p:cNvSpPr>
          <p:nvPr/>
        </p:nvSpPr>
        <p:spPr bwMode="auto">
          <a:xfrm>
            <a:off x="3222625" y="8985250"/>
            <a:ext cx="511175" cy="3635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algn="r" hangingPunct="0">
              <a:buClrTx/>
              <a:buFontTx/>
              <a:buNone/>
            </a:pPr>
            <a:r>
              <a:rPr lang="en-US" altLang="en-US">
                <a:ea typeface="MS Gothic" panose="020B0609070205080204" pitchFamily="49" charset="-128"/>
              </a:rPr>
              <a:t>Page </a:t>
            </a:r>
            <a:fld id="{0BADC4BB-A347-4EA7-8640-97038D52B133}" type="slidenum">
              <a:rPr lang="en-US" altLang="en-US">
                <a:ea typeface="MS Gothic" panose="020B0609070205080204" pitchFamily="49" charset="-128"/>
              </a:rPr>
              <a:pPr algn="r" hangingPunct="0">
                <a:buClrTx/>
                <a:buFontTx/>
                <a:buNone/>
              </a:pPr>
              <a:t>9</a:t>
            </a:fld>
            <a:endParaRPr lang="en-US" altLang="en-US">
              <a:ea typeface="MS Gothic" panose="020B0609070205080204" pitchFamily="49" charset="-128"/>
            </a:endParaRPr>
          </a:p>
        </p:txBody>
      </p:sp>
      <p:sp>
        <p:nvSpPr>
          <p:cNvPr id="5125" name="Rectangle 5"/>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5126" name="Text Box 6"/>
          <p:cNvSpPr txBox="1">
            <a:spLocks noChangeArrowheads="1"/>
          </p:cNvSpPr>
          <p:nvPr/>
        </p:nvSpPr>
        <p:spPr bwMode="auto">
          <a:xfrm>
            <a:off x="923925" y="4408488"/>
            <a:ext cx="5086350" cy="42703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GB"/>
          </a:p>
        </p:txBody>
      </p:sp>
    </p:spTree>
    <p:extLst>
      <p:ext uri="{BB962C8B-B14F-4D97-AF65-F5344CB8AC3E}">
        <p14:creationId xmlns:p14="http://schemas.microsoft.com/office/powerpoint/2010/main" val="274185237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802.11-18/0289r2</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March 2018</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10</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10</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218994652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802.11-18/0289r2</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March 2018</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11</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11</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77175778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802.11-18/0289r2</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March 2018</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12</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12</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20581209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March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0638B68-59E2-4ECC-A395-4D8BA92A6B58}" type="slidenum">
              <a:rPr lang="en-US"/>
              <a:pPr>
                <a:defRPr/>
              </a:pPr>
              <a:t>‹#›</a:t>
            </a:fld>
            <a:endParaRPr lang="en-US"/>
          </a:p>
        </p:txBody>
      </p:sp>
    </p:spTree>
    <p:extLst>
      <p:ext uri="{BB962C8B-B14F-4D97-AF65-F5344CB8AC3E}">
        <p14:creationId xmlns:p14="http://schemas.microsoft.com/office/powerpoint/2010/main" val="35345454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March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B95F2FA-1F7D-4511-B8D3-BE850E72BE81}" type="slidenum">
              <a:rPr lang="en-US"/>
              <a:pPr>
                <a:defRPr/>
              </a:pPr>
              <a:t>‹#›</a:t>
            </a:fld>
            <a:endParaRPr lang="en-US"/>
          </a:p>
        </p:txBody>
      </p:sp>
    </p:spTree>
    <p:extLst>
      <p:ext uri="{BB962C8B-B14F-4D97-AF65-F5344CB8AC3E}">
        <p14:creationId xmlns:p14="http://schemas.microsoft.com/office/powerpoint/2010/main" val="22678068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0" y="685800"/>
            <a:ext cx="25908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914400" y="685800"/>
            <a:ext cx="75692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March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20C94DB-DACE-4790-8683-FC67F9BD15B1}" type="slidenum">
              <a:rPr lang="en-US"/>
              <a:pPr>
                <a:defRPr/>
              </a:pPr>
              <a:t>‹#›</a:t>
            </a:fld>
            <a:endParaRPr lang="en-US"/>
          </a:p>
        </p:txBody>
      </p:sp>
    </p:spTree>
    <p:extLst>
      <p:ext uri="{BB962C8B-B14F-4D97-AF65-F5344CB8AC3E}">
        <p14:creationId xmlns:p14="http://schemas.microsoft.com/office/powerpoint/2010/main" val="37599152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 name="Title 9"/>
          <p:cNvSpPr>
            <a:spLocks noGrp="1"/>
          </p:cNvSpPr>
          <p:nvPr>
            <p:ph type="title"/>
          </p:nvPr>
        </p:nvSpPr>
        <p:spPr/>
        <p:txBody>
          <a:bodyPr/>
          <a:lstStyle/>
          <a:p>
            <a:r>
              <a:rPr lang="en-US" smtClean="0"/>
              <a:t>Click to edit Master 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March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54FC9212-A276-4579-8D5E-ABD8504D37DD}" type="slidenum">
              <a:rPr lang="en-US"/>
              <a:pPr>
                <a:defRPr/>
              </a:pPr>
              <a:t>‹#›</a:t>
            </a:fld>
            <a:endParaRPr lang="en-US"/>
          </a:p>
        </p:txBody>
      </p:sp>
    </p:spTree>
    <p:extLst>
      <p:ext uri="{BB962C8B-B14F-4D97-AF65-F5344CB8AC3E}">
        <p14:creationId xmlns:p14="http://schemas.microsoft.com/office/powerpoint/2010/main" val="8755021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March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5431AEC5-025C-49AC-9B4A-23C1DEB7E703}" type="slidenum">
              <a:rPr lang="en-US"/>
              <a:pPr>
                <a:defRPr/>
              </a:pPr>
              <a:t>‹#›</a:t>
            </a:fld>
            <a:endParaRPr lang="en-US"/>
          </a:p>
        </p:txBody>
      </p:sp>
    </p:spTree>
    <p:extLst>
      <p:ext uri="{BB962C8B-B14F-4D97-AF65-F5344CB8AC3E}">
        <p14:creationId xmlns:p14="http://schemas.microsoft.com/office/powerpoint/2010/main" val="3751411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March 2018</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E93BDA3-DD93-4E4E-8EDC-3FA158570F5C}" type="slidenum">
              <a:rPr lang="en-US"/>
              <a:pPr>
                <a:defRPr/>
              </a:pPr>
              <a:t>‹#›</a:t>
            </a:fld>
            <a:endParaRPr lang="en-US"/>
          </a:p>
        </p:txBody>
      </p:sp>
    </p:spTree>
    <p:extLst>
      <p:ext uri="{BB962C8B-B14F-4D97-AF65-F5344CB8AC3E}">
        <p14:creationId xmlns:p14="http://schemas.microsoft.com/office/powerpoint/2010/main" val="5589926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March 2018</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7BB03CFB-44AD-4816-B58F-A54E0F554221}" type="slidenum">
              <a:rPr lang="en-US"/>
              <a:pPr>
                <a:defRPr/>
              </a:pPr>
              <a:t>‹#›</a:t>
            </a:fld>
            <a:endParaRPr lang="en-US"/>
          </a:p>
        </p:txBody>
      </p:sp>
    </p:spTree>
    <p:extLst>
      <p:ext uri="{BB962C8B-B14F-4D97-AF65-F5344CB8AC3E}">
        <p14:creationId xmlns:p14="http://schemas.microsoft.com/office/powerpoint/2010/main" val="22815081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March 2018</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04482A58-199F-4918-8432-04940375E780}" type="slidenum">
              <a:rPr lang="en-US"/>
              <a:pPr>
                <a:defRPr/>
              </a:pPr>
              <a:t>‹#›</a:t>
            </a:fld>
            <a:endParaRPr lang="en-US"/>
          </a:p>
        </p:txBody>
      </p:sp>
    </p:spTree>
    <p:extLst>
      <p:ext uri="{BB962C8B-B14F-4D97-AF65-F5344CB8AC3E}">
        <p14:creationId xmlns:p14="http://schemas.microsoft.com/office/powerpoint/2010/main" val="32202265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March 2018</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7F6BBDC2-33C3-48A1-AB5D-AA2D3A91F3F6}" type="slidenum">
              <a:rPr lang="en-US"/>
              <a:pPr>
                <a:defRPr/>
              </a:pPr>
              <a:t>‹#›</a:t>
            </a:fld>
            <a:endParaRPr lang="en-US"/>
          </a:p>
        </p:txBody>
      </p:sp>
    </p:spTree>
    <p:extLst>
      <p:ext uri="{BB962C8B-B14F-4D97-AF65-F5344CB8AC3E}">
        <p14:creationId xmlns:p14="http://schemas.microsoft.com/office/powerpoint/2010/main" val="8213385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March 2018</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8988C900-7051-48E6-8DAA-3BB132A94CD7}" type="slidenum">
              <a:rPr lang="en-US"/>
              <a:pPr>
                <a:defRPr/>
              </a:pPr>
              <a:t>‹#›</a:t>
            </a:fld>
            <a:endParaRPr lang="en-US"/>
          </a:p>
        </p:txBody>
      </p:sp>
    </p:spTree>
    <p:extLst>
      <p:ext uri="{BB962C8B-B14F-4D97-AF65-F5344CB8AC3E}">
        <p14:creationId xmlns:p14="http://schemas.microsoft.com/office/powerpoint/2010/main" val="40186765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March 2018</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AB6FA4E4-6431-4A7A-AEBA-9670F0642CD3}" type="slidenum">
              <a:rPr lang="en-US"/>
              <a:pPr>
                <a:defRPr/>
              </a:pPr>
              <a:t>‹#›</a:t>
            </a:fld>
            <a:endParaRPr lang="en-US"/>
          </a:p>
        </p:txBody>
      </p:sp>
    </p:spTree>
    <p:extLst>
      <p:ext uri="{BB962C8B-B14F-4D97-AF65-F5344CB8AC3E}">
        <p14:creationId xmlns:p14="http://schemas.microsoft.com/office/powerpoint/2010/main" val="7268714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929218" y="334964"/>
            <a:ext cx="2525183"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eaLnBrk="0" hangingPunct="0">
              <a:defRPr sz="1800" b="1">
                <a:cs typeface="+mn-cs"/>
              </a:defRPr>
            </a:lvl1pPr>
          </a:lstStyle>
          <a:p>
            <a:pPr>
              <a:defRPr/>
            </a:pPr>
            <a:r>
              <a:rPr lang="en-US" smtClean="0"/>
              <a:t>March 2018</a:t>
            </a:r>
            <a:endParaRPr lang="en-US" dirty="0"/>
          </a:p>
        </p:txBody>
      </p:sp>
      <p:sp>
        <p:nvSpPr>
          <p:cNvPr id="1029" name="Rectangle 5"/>
          <p:cNvSpPr>
            <a:spLocks noGrp="1" noChangeArrowheads="1"/>
          </p:cNvSpPr>
          <p:nvPr>
            <p:ph type="ftr" sz="quarter" idx="3"/>
          </p:nvPr>
        </p:nvSpPr>
        <p:spPr bwMode="auto">
          <a:xfrm>
            <a:off x="9447138" y="6475413"/>
            <a:ext cx="1944763"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smtClean="0"/>
              <a:t>Dorothy Stanley, HP Enterprise</a:t>
            </a:r>
            <a:endParaRPr lang="en-US"/>
          </a:p>
        </p:txBody>
      </p:sp>
      <p:sp>
        <p:nvSpPr>
          <p:cNvPr id="1030" name="Rectangle 6"/>
          <p:cNvSpPr>
            <a:spLocks noGrp="1" noChangeArrowheads="1"/>
          </p:cNvSpPr>
          <p:nvPr>
            <p:ph type="sldNum" sz="quarter" idx="4"/>
          </p:nvPr>
        </p:nvSpPr>
        <p:spPr bwMode="auto">
          <a:xfrm>
            <a:off x="5879100" y="6475413"/>
            <a:ext cx="535403"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eaLnBrk="0" hangingPunct="0">
              <a:defRPr>
                <a:cs typeface="+mn-cs"/>
              </a:defRPr>
            </a:lvl1pPr>
          </a:lstStyle>
          <a:p>
            <a:pPr>
              <a:defRPr/>
            </a:pPr>
            <a:r>
              <a:rPr lang="en-US"/>
              <a:t>Slide </a:t>
            </a:r>
            <a:fld id="{DC664FA7-9591-4AF1-947F-CBEC61367A07}" type="slidenum">
              <a:rPr lang="en-US"/>
              <a:pPr>
                <a:defRPr/>
              </a:pPr>
              <a:t>‹#›</a:t>
            </a:fld>
            <a:endParaRPr lang="en-US"/>
          </a:p>
        </p:txBody>
      </p:sp>
      <p:sp>
        <p:nvSpPr>
          <p:cNvPr id="1031" name="Rectangle 7"/>
          <p:cNvSpPr>
            <a:spLocks noChangeArrowheads="1"/>
          </p:cNvSpPr>
          <p:nvPr/>
        </p:nvSpPr>
        <p:spPr bwMode="auto">
          <a:xfrm>
            <a:off x="7977652" y="332601"/>
            <a:ext cx="3283015"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b">
            <a:spAutoFit/>
          </a:bodyPr>
          <a:lstStyle>
            <a:lvl1pPr marL="342900" indent="-342900"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457200" eaLnBrk="0" hangingPunct="0">
              <a:defRPr sz="1200">
                <a:solidFill>
                  <a:schemeClr val="tx1"/>
                </a:solidFill>
                <a:latin typeface="Times New Roman" pitchFamily="18" charset="0"/>
                <a:cs typeface="Arial" charset="0"/>
              </a:defRPr>
            </a:lvl5pPr>
            <a:lvl6pPr marL="914400" eaLnBrk="0" fontAlgn="base" hangingPunct="0">
              <a:spcBef>
                <a:spcPct val="0"/>
              </a:spcBef>
              <a:spcAft>
                <a:spcPct val="0"/>
              </a:spcAft>
              <a:defRPr sz="1200">
                <a:solidFill>
                  <a:schemeClr val="tx1"/>
                </a:solidFill>
                <a:latin typeface="Times New Roman" pitchFamily="18" charset="0"/>
                <a:cs typeface="Arial" charset="0"/>
              </a:defRPr>
            </a:lvl6pPr>
            <a:lvl7pPr marL="1371600" eaLnBrk="0" fontAlgn="base" hangingPunct="0">
              <a:spcBef>
                <a:spcPct val="0"/>
              </a:spcBef>
              <a:spcAft>
                <a:spcPct val="0"/>
              </a:spcAft>
              <a:defRPr sz="1200">
                <a:solidFill>
                  <a:schemeClr val="tx1"/>
                </a:solidFill>
                <a:latin typeface="Times New Roman" pitchFamily="18" charset="0"/>
                <a:cs typeface="Arial" charset="0"/>
              </a:defRPr>
            </a:lvl7pPr>
            <a:lvl8pPr marL="1828800" eaLnBrk="0" fontAlgn="base" hangingPunct="0">
              <a:spcBef>
                <a:spcPct val="0"/>
              </a:spcBef>
              <a:spcAft>
                <a:spcPct val="0"/>
              </a:spcAft>
              <a:defRPr sz="1200">
                <a:solidFill>
                  <a:schemeClr val="tx1"/>
                </a:solidFill>
                <a:latin typeface="Times New Roman" pitchFamily="18" charset="0"/>
                <a:cs typeface="Arial" charset="0"/>
              </a:defRPr>
            </a:lvl8pPr>
            <a:lvl9pPr marL="2286000" eaLnBrk="0" fontAlgn="base" hangingPunct="0">
              <a:spcBef>
                <a:spcPct val="0"/>
              </a:spcBef>
              <a:spcAft>
                <a:spcPct val="0"/>
              </a:spcAft>
              <a:defRPr sz="1200">
                <a:solidFill>
                  <a:schemeClr val="tx1"/>
                </a:solidFill>
                <a:latin typeface="Times New Roman" pitchFamily="18" charset="0"/>
                <a:cs typeface="Arial" charset="0"/>
              </a:defRPr>
            </a:lvl9pPr>
          </a:lstStyle>
          <a:p>
            <a:pPr lvl="4" algn="r">
              <a:defRPr/>
            </a:pPr>
            <a:r>
              <a:rPr lang="en-US" altLang="en-US" sz="1800" b="1" dirty="0" smtClean="0"/>
              <a:t>doc.: IEEE </a:t>
            </a:r>
            <a:r>
              <a:rPr lang="en-US" altLang="en-US" sz="1800" b="1" dirty="0" smtClean="0"/>
              <a:t>802.11-18/0289r2</a:t>
            </a:r>
            <a:endParaRPr lang="en-US" altLang="en-US" sz="1800" b="1" dirty="0" smtClean="0"/>
          </a:p>
        </p:txBody>
      </p:sp>
      <p:sp>
        <p:nvSpPr>
          <p:cNvPr id="103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200"/>
          </a:p>
        </p:txBody>
      </p:sp>
      <p:sp>
        <p:nvSpPr>
          <p:cNvPr id="1033" name="Rectangle 9"/>
          <p:cNvSpPr>
            <a:spLocks noChangeArrowheads="1"/>
          </p:cNvSpPr>
          <p:nvPr/>
        </p:nvSpPr>
        <p:spPr bwMode="auto">
          <a:xfrm>
            <a:off x="914401" y="6475413"/>
            <a:ext cx="479298"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2057400" indent="-228600" eaLnBrk="0" hangingPunct="0">
              <a:defRPr sz="1200">
                <a:solidFill>
                  <a:schemeClr val="tx1"/>
                </a:solidFill>
                <a:latin typeface="Times New Roman" pitchFamily="18" charset="0"/>
                <a:cs typeface="Arial" charset="0"/>
              </a:defRPr>
            </a:lvl5pPr>
            <a:lvl6pPr marL="2514600" indent="-22860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sz="1200" smtClean="0"/>
              <a:t>Agenda</a:t>
            </a: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20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11/dcn/18/11-18-0003-00-000m-minutes-revmd-jan-2018-irvine.docx" TargetMode="External"/><Relationship Id="rId7" Type="http://schemas.openxmlformats.org/officeDocument/2006/relationships/hyperlink" Target="https://mentor.ieee.org/802.11/dcn/17/11-17-1856-00-000m-minutes-of-revmd-adhoc-in-piscataway-nj.docx" TargetMode="External"/><Relationship Id="rId2" Type="http://schemas.openxmlformats.org/officeDocument/2006/relationships/notesSlide" Target="../notesSlides/notesSlide7.xml"/><Relationship Id="rId1" Type="http://schemas.openxmlformats.org/officeDocument/2006/relationships/slideLayout" Target="../slideLayouts/slideLayout7.xml"/><Relationship Id="rId6" Type="http://schemas.openxmlformats.org/officeDocument/2006/relationships/hyperlink" Target="https://mentor.ieee.org/802.11/dcn/17/11-17-1536-02-000m-minutes-for-2017-december-and-2018-january-telecons.docx" TargetMode="External"/><Relationship Id="rId5" Type="http://schemas.openxmlformats.org/officeDocument/2006/relationships/hyperlink" Target="https://mentor.ieee.org/802.11/dcn/17/11-17-1545-03-000m-minutes-revmd-sep-oct-and-nov-telecons.docx" TargetMode="External"/><Relationship Id="rId4" Type="http://schemas.openxmlformats.org/officeDocument/2006/relationships/hyperlink" Target="https://mentor.ieee.org/802.11/dcn/17/11-17-1537-00-000m-minutes-revmd-nov-2017-orlando.docx" TargetMode="Externa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1/dcn/17/11-17-0004-03-0000-revision-par-proposal-tgmd.doc"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5" Type="http://schemas.openxmlformats.org/officeDocument/2006/relationships/hyperlink" Target="https://standards.ieee.org/about/sba/index.html" TargetMode="External"/><Relationship Id="rId4" Type="http://schemas.openxmlformats.org/officeDocument/2006/relationships/hyperlink" Target="https://mentor.ieee.org/802.11/dcn/17/11-17-0914-06-000m-revmd-wg-cc-comments.xls"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March 2018</a:t>
            </a:r>
            <a:endParaRPr lang="en-US" sz="1800" dirty="0"/>
          </a:p>
        </p:txBody>
      </p:sp>
      <p:sp>
        <p:nvSpPr>
          <p:cNvPr id="3075"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3076" name="Slide Number Placeholder 5"/>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77FB121F-92AD-4A94-B9B7-431A9F07F0F0}" type="slidenum">
              <a:rPr lang="en-US" smtClean="0"/>
              <a:pPr>
                <a:defRPr/>
              </a:pPr>
              <a:t>1</a:t>
            </a:fld>
            <a:endParaRPr lang="en-US" smtClean="0"/>
          </a:p>
        </p:txBody>
      </p:sp>
      <p:sp>
        <p:nvSpPr>
          <p:cNvPr id="2053" name="Rectangle 2"/>
          <p:cNvSpPr>
            <a:spLocks noGrp="1" noChangeArrowheads="1"/>
          </p:cNvSpPr>
          <p:nvPr>
            <p:ph type="title"/>
          </p:nvPr>
        </p:nvSpPr>
        <p:spPr>
          <a:xfrm>
            <a:off x="2209800" y="685800"/>
            <a:ext cx="7924800" cy="1066800"/>
          </a:xfrm>
        </p:spPr>
        <p:txBody>
          <a:bodyPr/>
          <a:lstStyle/>
          <a:p>
            <a:r>
              <a:rPr lang="en-US" altLang="en-US" dirty="0" smtClean="0"/>
              <a:t>IEEE 802.11 </a:t>
            </a:r>
            <a:r>
              <a:rPr lang="en-US" altLang="en-US" dirty="0" err="1" smtClean="0"/>
              <a:t>TGmd</a:t>
            </a:r>
            <a:r>
              <a:rPr lang="en-US" altLang="en-US" dirty="0" smtClean="0"/>
              <a:t> March 2018 Agenda</a:t>
            </a:r>
          </a:p>
        </p:txBody>
      </p:sp>
      <p:sp>
        <p:nvSpPr>
          <p:cNvPr id="2054" name="Rectangle 6"/>
          <p:cNvSpPr>
            <a:spLocks noGrp="1" noChangeArrowheads="1"/>
          </p:cNvSpPr>
          <p:nvPr>
            <p:ph type="body" idx="1"/>
          </p:nvPr>
        </p:nvSpPr>
        <p:spPr>
          <a:xfrm>
            <a:off x="2209800" y="1524000"/>
            <a:ext cx="7772400" cy="381000"/>
          </a:xfrm>
        </p:spPr>
        <p:txBody>
          <a:bodyPr/>
          <a:lstStyle/>
          <a:p>
            <a:pPr algn="ctr">
              <a:lnSpc>
                <a:spcPct val="90000"/>
              </a:lnSpc>
              <a:buFontTx/>
              <a:buNone/>
            </a:pPr>
            <a:r>
              <a:rPr lang="en-US" altLang="en-US" sz="2000" dirty="0"/>
              <a:t>Date:</a:t>
            </a:r>
            <a:r>
              <a:rPr lang="en-US" altLang="en-US" sz="2000" b="0" dirty="0"/>
              <a:t> </a:t>
            </a:r>
            <a:r>
              <a:rPr lang="en-US" altLang="en-US" sz="2000" b="0" dirty="0" smtClean="0"/>
              <a:t>2018-03-05</a:t>
            </a:r>
            <a:endParaRPr lang="en-US" altLang="en-US" sz="2000" b="0" dirty="0"/>
          </a:p>
        </p:txBody>
      </p:sp>
      <p:graphicFrame>
        <p:nvGraphicFramePr>
          <p:cNvPr id="2055" name="Object 11"/>
          <p:cNvGraphicFramePr>
            <a:graphicFrameLocks noChangeAspect="1"/>
          </p:cNvGraphicFramePr>
          <p:nvPr>
            <p:extLst>
              <p:ext uri="{D42A27DB-BD31-4B8C-83A1-F6EECF244321}">
                <p14:modId xmlns:p14="http://schemas.microsoft.com/office/powerpoint/2010/main" val="284026159"/>
              </p:ext>
            </p:extLst>
          </p:nvPr>
        </p:nvGraphicFramePr>
        <p:xfrm>
          <a:off x="2044700" y="2274889"/>
          <a:ext cx="8102600" cy="2498725"/>
        </p:xfrm>
        <a:graphic>
          <a:graphicData uri="http://schemas.openxmlformats.org/presentationml/2006/ole">
            <mc:AlternateContent xmlns:mc="http://schemas.openxmlformats.org/markup-compatibility/2006">
              <mc:Choice xmlns:v="urn:schemas-microsoft-com:vml" Requires="v">
                <p:oleObj spid="_x0000_s3594" name="Document" r:id="rId4" imgW="8254447" imgH="2544858" progId="Word.Document.8">
                  <p:embed/>
                </p:oleObj>
              </mc:Choice>
              <mc:Fallback>
                <p:oleObj name="Document" r:id="rId4" imgW="8254447" imgH="2544858" progId="Word.Document.8">
                  <p:embed/>
                  <p:pic>
                    <p:nvPicPr>
                      <p:cNvPr id="0" name="Object 11"/>
                      <p:cNvPicPr>
                        <a:picLocks noChangeAspect="1" noChangeArrowheads="1"/>
                      </p:cNvPicPr>
                      <p:nvPr/>
                    </p:nvPicPr>
                    <p:blipFill>
                      <a:blip r:embed="rId5"/>
                      <a:srcRect/>
                      <a:stretch>
                        <a:fillRect/>
                      </a:stretch>
                    </p:blipFill>
                    <p:spPr bwMode="auto">
                      <a:xfrm>
                        <a:off x="2044700" y="2274889"/>
                        <a:ext cx="8102600" cy="2498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2056" name="Rectangle 12"/>
          <p:cNvSpPr>
            <a:spLocks noChangeArrowheads="1"/>
          </p:cNvSpPr>
          <p:nvPr/>
        </p:nvSpPr>
        <p:spPr bwMode="auto">
          <a:xfrm>
            <a:off x="2057400" y="1939925"/>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buFontTx/>
              <a:buNone/>
            </a:pPr>
            <a:r>
              <a:rPr lang="en-US" altLang="en-US" sz="2000"/>
              <a:t>Authors:</a:t>
            </a:r>
            <a:endParaRPr lang="en-US" altLang="en-US" sz="2000" b="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March 2018</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10</a:t>
            </a:fld>
            <a:endParaRPr lang="en-US" smtClean="0"/>
          </a:p>
        </p:txBody>
      </p:sp>
      <p:sp>
        <p:nvSpPr>
          <p:cNvPr id="9222" name="Rectangle 2"/>
          <p:cNvSpPr>
            <a:spLocks noGrp="1" noChangeArrowheads="1"/>
          </p:cNvSpPr>
          <p:nvPr>
            <p:ph type="title" idx="4294967295"/>
          </p:nvPr>
        </p:nvSpPr>
        <p:spPr>
          <a:xfrm>
            <a:off x="2209800" y="457200"/>
            <a:ext cx="7772400" cy="1066800"/>
          </a:xfrm>
        </p:spPr>
        <p:txBody>
          <a:bodyPr/>
          <a:lstStyle/>
          <a:p>
            <a:r>
              <a:rPr lang="en-US" altLang="en-US" dirty="0" smtClean="0"/>
              <a:t>Approve prior </a:t>
            </a:r>
            <a:r>
              <a:rPr lang="en-US" altLang="en-US" dirty="0" err="1" smtClean="0"/>
              <a:t>TGmd</a:t>
            </a:r>
            <a:r>
              <a:rPr lang="en-US" altLang="en-US" dirty="0" smtClean="0"/>
              <a:t> minutes</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572001"/>
          </a:xfrm>
        </p:spPr>
        <p:txBody>
          <a:bodyPr/>
          <a:lstStyle/>
          <a:p>
            <a:pPr>
              <a:lnSpc>
                <a:spcPct val="80000"/>
              </a:lnSpc>
            </a:pPr>
            <a:r>
              <a:rPr lang="en-US" altLang="en-US" dirty="0" smtClean="0"/>
              <a:t>Approve the minutes of</a:t>
            </a:r>
          </a:p>
          <a:p>
            <a:pPr lvl="1">
              <a:lnSpc>
                <a:spcPct val="80000"/>
              </a:lnSpc>
            </a:pPr>
            <a:r>
              <a:rPr lang="en-US" altLang="en-US" dirty="0" err="1" smtClean="0"/>
              <a:t>TGmd</a:t>
            </a:r>
            <a:r>
              <a:rPr lang="en-US" altLang="en-US" dirty="0" smtClean="0"/>
              <a:t> January 2018 meeting, Irvine in </a:t>
            </a:r>
            <a:r>
              <a:rPr lang="en-US" altLang="en-US" dirty="0">
                <a:hlinkClick r:id="rId3"/>
              </a:rPr>
              <a:t>https://</a:t>
            </a:r>
            <a:r>
              <a:rPr lang="en-US" altLang="en-US" dirty="0" smtClean="0">
                <a:hlinkClick r:id="rId3"/>
              </a:rPr>
              <a:t>mentor.ieee.org/802.11/dcn/18/11-18-0003-00-000m-minutes-revmd-jan-2018-irvine.docx</a:t>
            </a:r>
            <a:r>
              <a:rPr lang="en-US" altLang="en-US" dirty="0" smtClean="0"/>
              <a:t> </a:t>
            </a:r>
          </a:p>
          <a:p>
            <a:pPr lvl="1">
              <a:lnSpc>
                <a:spcPct val="80000"/>
              </a:lnSpc>
            </a:pPr>
            <a:r>
              <a:rPr lang="en-US" altLang="en-US" dirty="0" err="1"/>
              <a:t>TGmd</a:t>
            </a:r>
            <a:r>
              <a:rPr lang="en-US" altLang="en-US" dirty="0"/>
              <a:t> November 2017 meeting, Orlando in </a:t>
            </a:r>
            <a:r>
              <a:rPr lang="en-US" altLang="en-US" dirty="0">
                <a:hlinkClick r:id="rId4"/>
              </a:rPr>
              <a:t>https://mentor.ieee.org/802.11/dcn/17/11-17-1537-00-000m-minutes-revmd-nov-2017-orlando.docx</a:t>
            </a:r>
            <a:r>
              <a:rPr lang="en-US" altLang="en-US" dirty="0"/>
              <a:t> ,  </a:t>
            </a:r>
          </a:p>
          <a:p>
            <a:pPr lvl="1">
              <a:lnSpc>
                <a:spcPct val="80000"/>
              </a:lnSpc>
            </a:pPr>
            <a:r>
              <a:rPr lang="en-US" altLang="en-US" dirty="0"/>
              <a:t>Sept-Oct-Nov-Dec-Jan teleconference minutes in </a:t>
            </a:r>
            <a:r>
              <a:rPr lang="en-US" altLang="en-US" dirty="0">
                <a:hlinkClick r:id="rId5"/>
              </a:rPr>
              <a:t>https://mentor.ieee.org/802.11/dcn/17/11-17-1545-03-000m-minutes-revmd-sep-oct-and-nov-telecons.docx</a:t>
            </a:r>
            <a:r>
              <a:rPr lang="en-US" altLang="en-US" dirty="0"/>
              <a:t> ,  and </a:t>
            </a:r>
            <a:r>
              <a:rPr lang="en-US" altLang="en-US" dirty="0">
                <a:hlinkClick r:id="rId6"/>
              </a:rPr>
              <a:t>https://mentor.ieee.org/802.11/dcn/17/11-17-1536-02-000m-minutes-for-2017-december-and-2018-january-telecons.docx</a:t>
            </a:r>
            <a:r>
              <a:rPr lang="en-US" altLang="en-US" dirty="0"/>
              <a:t> </a:t>
            </a:r>
          </a:p>
          <a:p>
            <a:pPr lvl="1">
              <a:lnSpc>
                <a:spcPct val="80000"/>
              </a:lnSpc>
            </a:pPr>
            <a:r>
              <a:rPr lang="en-US" altLang="en-US" dirty="0"/>
              <a:t>2017 Dec ad-hoc minutes in </a:t>
            </a:r>
            <a:r>
              <a:rPr lang="en-US" altLang="en-US" dirty="0">
                <a:hlinkClick r:id="rId7"/>
              </a:rPr>
              <a:t>https://mentor.ieee.org/802.11/dcn/17/11-17-1856-00-000m-minutes-of-revmd-adhoc-in-piscataway-nj.docx</a:t>
            </a:r>
            <a:r>
              <a:rPr lang="en-US" altLang="en-US" dirty="0" smtClean="0"/>
              <a:t/>
            </a:r>
            <a:br>
              <a:rPr lang="en-US" altLang="en-US" dirty="0" smtClean="0"/>
            </a:br>
            <a:endParaRPr lang="en-US" altLang="en-US" sz="2400" dirty="0">
              <a:solidFill>
                <a:srgbClr val="006600"/>
              </a:solidFill>
            </a:endParaRPr>
          </a:p>
          <a:p>
            <a:pPr>
              <a:lnSpc>
                <a:spcPct val="80000"/>
              </a:lnSpc>
            </a:pPr>
            <a:r>
              <a:rPr lang="en-US" altLang="en-US" dirty="0" smtClean="0"/>
              <a:t>Moved: </a:t>
            </a:r>
          </a:p>
          <a:p>
            <a:pPr>
              <a:lnSpc>
                <a:spcPct val="80000"/>
              </a:lnSpc>
            </a:pPr>
            <a:r>
              <a:rPr lang="en-US" altLang="en-US" dirty="0" smtClean="0"/>
              <a:t>Seconded: </a:t>
            </a:r>
          </a:p>
          <a:p>
            <a:pPr>
              <a:lnSpc>
                <a:spcPct val="80000"/>
              </a:lnSpc>
            </a:pPr>
            <a:r>
              <a:rPr lang="en-US" altLang="en-US" dirty="0" smtClean="0"/>
              <a:t>Result: </a:t>
            </a: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197238934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March 2018</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11</a:t>
            </a:fld>
            <a:endParaRPr lang="en-US" smtClean="0"/>
          </a:p>
        </p:txBody>
      </p:sp>
      <p:sp>
        <p:nvSpPr>
          <p:cNvPr id="9222" name="Rectangle 2"/>
          <p:cNvSpPr>
            <a:spLocks noGrp="1" noChangeArrowheads="1"/>
          </p:cNvSpPr>
          <p:nvPr>
            <p:ph type="title" idx="4294967295"/>
          </p:nvPr>
        </p:nvSpPr>
        <p:spPr>
          <a:xfrm>
            <a:off x="2209800" y="457200"/>
            <a:ext cx="7772400" cy="1066800"/>
          </a:xfrm>
        </p:spPr>
        <p:txBody>
          <a:bodyPr/>
          <a:lstStyle/>
          <a:p>
            <a:r>
              <a:rPr lang="en-US" altLang="en-US" dirty="0" smtClean="0"/>
              <a:t>Standard and Amendment Ratification</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209800" y="1371601"/>
            <a:ext cx="7772400" cy="5210175"/>
          </a:xfrm>
        </p:spPr>
        <p:txBody>
          <a:bodyPr/>
          <a:lstStyle/>
          <a:p>
            <a:pPr>
              <a:lnSpc>
                <a:spcPct val="80000"/>
              </a:lnSpc>
            </a:pPr>
            <a:r>
              <a:rPr lang="en-US" altLang="en-US" sz="2000" dirty="0">
                <a:solidFill>
                  <a:srgbClr val="006600"/>
                </a:solidFill>
              </a:rPr>
              <a:t>IEEE </a:t>
            </a:r>
            <a:r>
              <a:rPr lang="en-US" altLang="en-US" sz="2000" dirty="0" err="1">
                <a:solidFill>
                  <a:srgbClr val="006600"/>
                </a:solidFill>
              </a:rPr>
              <a:t>Std</a:t>
            </a:r>
            <a:r>
              <a:rPr lang="en-US" altLang="en-US" sz="2000" dirty="0">
                <a:solidFill>
                  <a:srgbClr val="006600"/>
                </a:solidFill>
              </a:rPr>
              <a:t> 802.11-2016 approved &amp; published December 2016</a:t>
            </a:r>
          </a:p>
          <a:p>
            <a:pPr>
              <a:lnSpc>
                <a:spcPct val="80000"/>
              </a:lnSpc>
            </a:pPr>
            <a:endParaRPr lang="en-US" altLang="en-US" sz="2000" dirty="0">
              <a:solidFill>
                <a:srgbClr val="006600"/>
              </a:solidFill>
            </a:endParaRPr>
          </a:p>
          <a:p>
            <a:pPr>
              <a:lnSpc>
                <a:spcPct val="80000"/>
              </a:lnSpc>
            </a:pPr>
            <a:r>
              <a:rPr lang="en-US" altLang="en-US" sz="2000" dirty="0">
                <a:solidFill>
                  <a:srgbClr val="006600"/>
                </a:solidFill>
              </a:rPr>
              <a:t>IEEE </a:t>
            </a:r>
            <a:r>
              <a:rPr lang="en-US" altLang="en-US" sz="2000" dirty="0" err="1">
                <a:solidFill>
                  <a:srgbClr val="006600"/>
                </a:solidFill>
              </a:rPr>
              <a:t>Std</a:t>
            </a:r>
            <a:r>
              <a:rPr lang="en-US" altLang="en-US" sz="2000" dirty="0">
                <a:solidFill>
                  <a:srgbClr val="006600"/>
                </a:solidFill>
              </a:rPr>
              <a:t> 802.11ai-2016 approved &amp; published December </a:t>
            </a:r>
            <a:r>
              <a:rPr lang="en-US" altLang="en-US" sz="2000" dirty="0" smtClean="0">
                <a:solidFill>
                  <a:srgbClr val="006600"/>
                </a:solidFill>
              </a:rPr>
              <a:t>2016*</a:t>
            </a:r>
            <a:endParaRPr lang="en-US" altLang="en-US" sz="2000" dirty="0">
              <a:solidFill>
                <a:srgbClr val="006600"/>
              </a:solidFill>
            </a:endParaRPr>
          </a:p>
          <a:p>
            <a:pPr>
              <a:lnSpc>
                <a:spcPct val="80000"/>
              </a:lnSpc>
            </a:pPr>
            <a:r>
              <a:rPr lang="en-US" altLang="en-US" sz="2000" dirty="0">
                <a:solidFill>
                  <a:srgbClr val="006600"/>
                </a:solidFill>
              </a:rPr>
              <a:t>IEEE </a:t>
            </a:r>
            <a:r>
              <a:rPr lang="en-US" altLang="en-US" sz="2000" dirty="0" err="1">
                <a:solidFill>
                  <a:srgbClr val="006600"/>
                </a:solidFill>
              </a:rPr>
              <a:t>Std</a:t>
            </a:r>
            <a:r>
              <a:rPr lang="en-US" altLang="en-US" sz="2000" dirty="0">
                <a:solidFill>
                  <a:srgbClr val="006600"/>
                </a:solidFill>
              </a:rPr>
              <a:t> 802.11ah-2016 approved December 2016; publication </a:t>
            </a:r>
            <a:r>
              <a:rPr lang="en-US" altLang="en-US" sz="2000" dirty="0" smtClean="0">
                <a:solidFill>
                  <a:srgbClr val="006600"/>
                </a:solidFill>
              </a:rPr>
              <a:t>May 2017*</a:t>
            </a:r>
            <a:endParaRPr lang="en-US" altLang="en-US" sz="2000" dirty="0">
              <a:solidFill>
                <a:srgbClr val="006600"/>
              </a:solidFill>
            </a:endParaRPr>
          </a:p>
          <a:p>
            <a:pPr>
              <a:lnSpc>
                <a:spcPct val="80000"/>
              </a:lnSpc>
            </a:pPr>
            <a:endParaRPr lang="en-US" altLang="en-US" sz="2000" dirty="0">
              <a:solidFill>
                <a:srgbClr val="006600"/>
              </a:solidFill>
            </a:endParaRPr>
          </a:p>
          <a:p>
            <a:pPr>
              <a:lnSpc>
                <a:spcPct val="80000"/>
              </a:lnSpc>
            </a:pPr>
            <a:r>
              <a:rPr lang="en-US" altLang="en-US" sz="2000" dirty="0" smtClean="0"/>
              <a:t>P802.11aj – March 2018</a:t>
            </a:r>
          </a:p>
          <a:p>
            <a:pPr>
              <a:lnSpc>
                <a:spcPct val="80000"/>
              </a:lnSpc>
            </a:pPr>
            <a:r>
              <a:rPr lang="en-US" altLang="en-US" sz="2000" dirty="0" smtClean="0"/>
              <a:t>P802.11aq </a:t>
            </a:r>
            <a:r>
              <a:rPr lang="en-US" altLang="en-US" sz="2000" dirty="0"/>
              <a:t>– March 2018</a:t>
            </a:r>
          </a:p>
          <a:p>
            <a:pPr>
              <a:lnSpc>
                <a:spcPct val="80000"/>
              </a:lnSpc>
            </a:pPr>
            <a:r>
              <a:rPr lang="en-US" altLang="en-US" sz="2000" dirty="0" smtClean="0"/>
              <a:t>P802.11ak </a:t>
            </a:r>
            <a:r>
              <a:rPr lang="en-US" altLang="en-US" sz="2000" dirty="0"/>
              <a:t>– March 2018</a:t>
            </a:r>
          </a:p>
          <a:p>
            <a:pPr>
              <a:lnSpc>
                <a:spcPct val="80000"/>
              </a:lnSpc>
            </a:pPr>
            <a:endParaRPr lang="en-US" altLang="en-US" sz="2000" dirty="0"/>
          </a:p>
          <a:p>
            <a:pPr>
              <a:lnSpc>
                <a:spcPct val="80000"/>
              </a:lnSpc>
            </a:pPr>
            <a:r>
              <a:rPr lang="en-US" altLang="en-US" sz="2000" dirty="0"/>
              <a:t>P802.11ax – </a:t>
            </a:r>
            <a:r>
              <a:rPr lang="en-US" altLang="en-US" sz="2000" dirty="0" smtClean="0"/>
              <a:t>December </a:t>
            </a:r>
            <a:r>
              <a:rPr lang="en-US" altLang="en-US" sz="2000" dirty="0"/>
              <a:t>2019</a:t>
            </a:r>
          </a:p>
          <a:p>
            <a:pPr>
              <a:lnSpc>
                <a:spcPct val="80000"/>
              </a:lnSpc>
            </a:pPr>
            <a:r>
              <a:rPr lang="en-US" altLang="en-US" sz="2000" dirty="0"/>
              <a:t>P802.11ay – </a:t>
            </a:r>
            <a:r>
              <a:rPr lang="en-US" altLang="en-US" sz="2000" dirty="0" smtClean="0"/>
              <a:t>December </a:t>
            </a:r>
            <a:r>
              <a:rPr lang="en-US" altLang="en-US" sz="2000" dirty="0"/>
              <a:t>2019</a:t>
            </a:r>
          </a:p>
          <a:p>
            <a:pPr>
              <a:lnSpc>
                <a:spcPct val="80000"/>
              </a:lnSpc>
            </a:pPr>
            <a:endParaRPr lang="en-US" altLang="en-US" sz="2000" dirty="0"/>
          </a:p>
          <a:p>
            <a:pPr>
              <a:lnSpc>
                <a:spcPct val="80000"/>
              </a:lnSpc>
            </a:pPr>
            <a:r>
              <a:rPr lang="en-US" altLang="en-US" sz="2000" dirty="0"/>
              <a:t>P802.11ba – Jul 2020</a:t>
            </a:r>
          </a:p>
          <a:p>
            <a:pPr>
              <a:lnSpc>
                <a:spcPct val="80000"/>
              </a:lnSpc>
            </a:pPr>
            <a:r>
              <a:rPr lang="en-US" altLang="en-US" sz="2000" dirty="0"/>
              <a:t>P802.11az – Mar </a:t>
            </a:r>
            <a:r>
              <a:rPr lang="en-US" altLang="en-US" sz="2000" dirty="0" smtClean="0"/>
              <a:t>2021</a:t>
            </a:r>
          </a:p>
          <a:p>
            <a:pPr>
              <a:lnSpc>
                <a:spcPct val="80000"/>
              </a:lnSpc>
            </a:pPr>
            <a:endParaRPr lang="en-US" altLang="en-US" sz="2000" dirty="0"/>
          </a:p>
          <a:p>
            <a:pPr>
              <a:lnSpc>
                <a:spcPct val="80000"/>
              </a:lnSpc>
            </a:pPr>
            <a:r>
              <a:rPr lang="en-US" altLang="en-US" sz="2000" dirty="0" smtClean="0">
                <a:solidFill>
                  <a:srgbClr val="006600"/>
                </a:solidFill>
              </a:rPr>
              <a:t>*Amendment roll-in completed</a:t>
            </a:r>
            <a:endParaRPr lang="en-US" altLang="en-US" sz="2000" dirty="0">
              <a:solidFill>
                <a:srgbClr val="006600"/>
              </a:solidFill>
            </a:endParaRPr>
          </a:p>
        </p:txBody>
      </p:sp>
      <p:sp>
        <p:nvSpPr>
          <p:cNvPr id="2" name="Left Arrow 1"/>
          <p:cNvSpPr/>
          <p:nvPr/>
        </p:nvSpPr>
        <p:spPr bwMode="auto">
          <a:xfrm>
            <a:off x="5486400" y="3886200"/>
            <a:ext cx="4419600" cy="533400"/>
          </a:xfrm>
          <a:prstGeom prst="leftArrow">
            <a:avLst/>
          </a:prstGeom>
          <a:solidFill>
            <a:schemeClr val="accent1">
              <a:lumMod val="20000"/>
              <a:lumOff val="80000"/>
            </a:schemeClr>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eaLnBrk="0" hangingPunct="0"/>
            <a:r>
              <a:rPr lang="en-US" sz="1600" b="1" dirty="0"/>
              <a:t>Currently </a:t>
            </a:r>
            <a:r>
              <a:rPr lang="en-US" sz="1600" b="1" dirty="0" smtClean="0"/>
              <a:t>a 21 </a:t>
            </a:r>
            <a:r>
              <a:rPr lang="en-US" sz="1600" b="1" dirty="0"/>
              <a:t>month window, could change</a:t>
            </a:r>
            <a:endParaRPr lang="en-GB" sz="1600" b="1" dirty="0"/>
          </a:p>
        </p:txBody>
      </p:sp>
    </p:spTree>
    <p:extLst>
      <p:ext uri="{BB962C8B-B14F-4D97-AF65-F5344CB8AC3E}">
        <p14:creationId xmlns:p14="http://schemas.microsoft.com/office/powerpoint/2010/main" val="96851890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March 2018</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12</a:t>
            </a:fld>
            <a:endParaRPr lang="en-US" smtClean="0"/>
          </a:p>
        </p:txBody>
      </p:sp>
      <p:sp>
        <p:nvSpPr>
          <p:cNvPr id="9222" name="Rectangle 2"/>
          <p:cNvSpPr>
            <a:spLocks noGrp="1" noChangeArrowheads="1"/>
          </p:cNvSpPr>
          <p:nvPr>
            <p:ph type="title" idx="4294967295"/>
          </p:nvPr>
        </p:nvSpPr>
        <p:spPr>
          <a:xfrm>
            <a:off x="1143000" y="436825"/>
            <a:ext cx="8763000" cy="1066800"/>
          </a:xfrm>
        </p:spPr>
        <p:txBody>
          <a:bodyPr/>
          <a:lstStyle/>
          <a:p>
            <a:r>
              <a:rPr lang="en-US" altLang="en-US" dirty="0" smtClean="0"/>
              <a:t>Current </a:t>
            </a:r>
            <a:r>
              <a:rPr lang="en-US" altLang="en-US" dirty="0" err="1" smtClean="0"/>
              <a:t>TGmd</a:t>
            </a:r>
            <a:r>
              <a:rPr lang="en-US" altLang="en-US" dirty="0" smtClean="0"/>
              <a:t> Schedule</a:t>
            </a:r>
            <a:endParaRPr lang="en-US" altLang="en-US" sz="2000" dirty="0">
              <a:solidFill>
                <a:srgbClr val="FF0000"/>
              </a:solidFill>
            </a:endParaRPr>
          </a:p>
        </p:txBody>
      </p:sp>
      <p:graphicFrame>
        <p:nvGraphicFramePr>
          <p:cNvPr id="9" name="Content Placeholder 6"/>
          <p:cNvGraphicFramePr>
            <a:graphicFrameLocks/>
          </p:cNvGraphicFramePr>
          <p:nvPr>
            <p:extLst>
              <p:ext uri="{D42A27DB-BD31-4B8C-83A1-F6EECF244321}">
                <p14:modId xmlns:p14="http://schemas.microsoft.com/office/powerpoint/2010/main" val="349461520"/>
              </p:ext>
            </p:extLst>
          </p:nvPr>
        </p:nvGraphicFramePr>
        <p:xfrm>
          <a:off x="2589137" y="1576911"/>
          <a:ext cx="7850263" cy="4284585"/>
        </p:xfrm>
        <a:graphic>
          <a:graphicData uri="http://schemas.openxmlformats.org/drawingml/2006/table">
            <a:tbl>
              <a:tblPr firstRow="1" bandRow="1">
                <a:tableStyleId>{21E4AEA4-8DFA-4A89-87EB-49C32662AFE0}</a:tableStyleId>
              </a:tblPr>
              <a:tblGrid>
                <a:gridCol w="5286911"/>
                <a:gridCol w="2563352"/>
              </a:tblGrid>
              <a:tr h="439347">
                <a:tc>
                  <a:txBody>
                    <a:bodyPr/>
                    <a:lstStyle/>
                    <a:p>
                      <a:pPr>
                        <a:lnSpc>
                          <a:spcPct val="80000"/>
                        </a:lnSpc>
                      </a:pPr>
                      <a:r>
                        <a:rPr lang="en-US" altLang="en-US" sz="2400" b="1" dirty="0" smtClean="0"/>
                        <a:t>Milestone</a:t>
                      </a:r>
                    </a:p>
                  </a:txBody>
                  <a:tcPr/>
                </a:tc>
                <a:tc>
                  <a:txBody>
                    <a:bodyPr/>
                    <a:lstStyle/>
                    <a:p>
                      <a:r>
                        <a:rPr lang="en-US" altLang="en-US" sz="2400" b="1" dirty="0" smtClean="0"/>
                        <a:t>Date</a:t>
                      </a:r>
                      <a:endParaRPr lang="en-GB" sz="2400" b="1" dirty="0"/>
                    </a:p>
                  </a:txBody>
                  <a:tcPr/>
                </a:tc>
              </a:tr>
              <a:tr h="43934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2400" b="1" dirty="0" smtClean="0"/>
                        <a:t>Initial WGLB</a:t>
                      </a:r>
                    </a:p>
                  </a:txBody>
                  <a:tcPr/>
                </a:tc>
                <a:tc>
                  <a:txBody>
                    <a:bodyPr/>
                    <a:lstStyle/>
                    <a:p>
                      <a:r>
                        <a:rPr lang="en-US" sz="2400" b="1" dirty="0" smtClean="0"/>
                        <a:t>January 2018</a:t>
                      </a:r>
                      <a:endParaRPr lang="en-GB" sz="2400" b="1" dirty="0"/>
                    </a:p>
                  </a:txBody>
                  <a:tcPr/>
                </a:tc>
              </a:tr>
              <a:tr h="47065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2400" b="1" dirty="0" smtClean="0"/>
                        <a:t>D2.0 WGLB Recirculation LB </a:t>
                      </a:r>
                    </a:p>
                  </a:txBody>
                  <a:tcPr/>
                </a:tc>
                <a:tc>
                  <a:txBody>
                    <a:bodyPr/>
                    <a:lstStyle/>
                    <a:p>
                      <a:r>
                        <a:rPr lang="en-US" altLang="en-US" sz="2400" b="1" dirty="0" smtClean="0"/>
                        <a:t>September 2018 </a:t>
                      </a:r>
                      <a:endParaRPr lang="en-GB" sz="2400" b="1" dirty="0"/>
                    </a:p>
                  </a:txBody>
                  <a:tcPr/>
                </a:tc>
              </a:tr>
              <a:tr h="43934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2400" b="1" dirty="0" smtClean="0"/>
                        <a:t>Form Sponsor Ballot Pool</a:t>
                      </a:r>
                    </a:p>
                  </a:txBody>
                  <a:tcPr/>
                </a:tc>
                <a:tc>
                  <a:txBody>
                    <a:bodyPr/>
                    <a:lstStyle/>
                    <a:p>
                      <a:r>
                        <a:rPr lang="en-US" altLang="en-US" sz="2400" b="1" dirty="0" smtClean="0"/>
                        <a:t>February 2019 </a:t>
                      </a:r>
                      <a:endParaRPr lang="en-GB" sz="2400" b="1" dirty="0"/>
                    </a:p>
                  </a:txBody>
                  <a:tcPr/>
                </a:tc>
              </a:tr>
              <a:tr h="45384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2400" b="1" dirty="0" smtClean="0"/>
                        <a:t>MEC/MDR done</a:t>
                      </a:r>
                    </a:p>
                  </a:txBody>
                  <a:tcPr/>
                </a:tc>
                <a:tc>
                  <a:txBody>
                    <a:bodyPr/>
                    <a:lstStyle/>
                    <a:p>
                      <a:r>
                        <a:rPr lang="en-US" altLang="en-US" sz="2400" b="1" dirty="0" smtClean="0"/>
                        <a:t>March 2019 </a:t>
                      </a:r>
                      <a:endParaRPr lang="en-GB" sz="2400" b="1" dirty="0"/>
                    </a:p>
                  </a:txBody>
                  <a:tcPr/>
                </a:tc>
              </a:tr>
              <a:tr h="439347">
                <a:tc>
                  <a:txBody>
                    <a:bodyPr/>
                    <a:lstStyle/>
                    <a:p>
                      <a:r>
                        <a:rPr lang="en-US" sz="2400" b="1" dirty="0" smtClean="0"/>
                        <a:t>Initial Sponsor Ballot</a:t>
                      </a:r>
                      <a:endParaRPr lang="en-GB" sz="2400" b="1" dirty="0"/>
                    </a:p>
                  </a:txBody>
                  <a:tcPr/>
                </a:tc>
                <a:tc>
                  <a:txBody>
                    <a:bodyPr/>
                    <a:lstStyle/>
                    <a:p>
                      <a:r>
                        <a:rPr lang="en-US" sz="2400" b="1" dirty="0" smtClean="0"/>
                        <a:t>April 2019</a:t>
                      </a:r>
                      <a:endParaRPr lang="en-GB" sz="2400" b="1" dirty="0"/>
                    </a:p>
                  </a:txBody>
                  <a:tcPr/>
                </a:tc>
              </a:tr>
              <a:tr h="453845">
                <a:tc>
                  <a:txBody>
                    <a:bodyPr/>
                    <a:lstStyle/>
                    <a:p>
                      <a:r>
                        <a:rPr lang="en-US" sz="2400" b="1" dirty="0" smtClean="0"/>
                        <a:t>Recirculation Sponsor Ballot</a:t>
                      </a:r>
                      <a:endParaRPr lang="en-GB" sz="2400" b="1" dirty="0"/>
                    </a:p>
                  </a:txBody>
                  <a:tcPr/>
                </a:tc>
                <a:tc>
                  <a:txBody>
                    <a:bodyPr/>
                    <a:lstStyle/>
                    <a:p>
                      <a:r>
                        <a:rPr lang="en-US" sz="2400" b="1" dirty="0" smtClean="0"/>
                        <a:t>October 2019</a:t>
                      </a:r>
                      <a:endParaRPr lang="en-GB" sz="2400" b="1" dirty="0"/>
                    </a:p>
                  </a:txBody>
                  <a:tcPr/>
                </a:tc>
              </a:tr>
              <a:tr h="439347">
                <a:tc>
                  <a:txBody>
                    <a:bodyPr/>
                    <a:lstStyle/>
                    <a:p>
                      <a:r>
                        <a:rPr lang="en-US" sz="2400" b="1" dirty="0" smtClean="0"/>
                        <a:t>Final WG/EC approval</a:t>
                      </a:r>
                      <a:endParaRPr lang="en-GB" sz="2400" b="1" dirty="0"/>
                    </a:p>
                  </a:txBody>
                  <a:tcPr/>
                </a:tc>
                <a:tc>
                  <a:txBody>
                    <a:bodyPr/>
                    <a:lstStyle/>
                    <a:p>
                      <a:r>
                        <a:rPr lang="en-US" sz="2400" b="1" dirty="0" smtClean="0"/>
                        <a:t>July 2020</a:t>
                      </a:r>
                      <a:endParaRPr lang="en-GB" sz="2400" b="1" dirty="0"/>
                    </a:p>
                  </a:txBody>
                  <a:tcPr/>
                </a:tc>
              </a:tr>
              <a:tr h="613531">
                <a:tc>
                  <a:txBody>
                    <a:bodyPr/>
                    <a:lstStyle/>
                    <a:p>
                      <a:r>
                        <a:rPr lang="en-US" sz="2400" b="1" dirty="0" err="1" smtClean="0"/>
                        <a:t>RevCom</a:t>
                      </a:r>
                      <a:r>
                        <a:rPr lang="en-US" sz="2400" b="1" dirty="0" smtClean="0"/>
                        <a:t>/SASB approval</a:t>
                      </a:r>
                      <a:endParaRPr lang="en-GB" sz="2400" b="1" dirty="0"/>
                    </a:p>
                  </a:txBody>
                  <a:tcPr/>
                </a:tc>
                <a:tc>
                  <a:txBody>
                    <a:bodyPr/>
                    <a:lstStyle/>
                    <a:p>
                      <a:r>
                        <a:rPr lang="en-US" sz="2400" b="1" dirty="0" smtClean="0"/>
                        <a:t>September 2020</a:t>
                      </a:r>
                      <a:endParaRPr lang="en-GB" sz="2400" b="1" dirty="0"/>
                    </a:p>
                  </a:txBody>
                  <a:tcPr/>
                </a:tc>
              </a:tr>
            </a:tbl>
          </a:graphicData>
        </a:graphic>
      </p:graphicFrame>
    </p:spTree>
    <p:extLst>
      <p:ext uri="{BB962C8B-B14F-4D97-AF65-F5344CB8AC3E}">
        <p14:creationId xmlns:p14="http://schemas.microsoft.com/office/powerpoint/2010/main" val="329145174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March 2018</a:t>
            </a:r>
            <a:endParaRPr lang="en-US" dirty="0"/>
          </a:p>
        </p:txBody>
      </p:sp>
      <p:sp>
        <p:nvSpPr>
          <p:cNvPr id="3" name="Footer Placeholder 2"/>
          <p:cNvSpPr>
            <a:spLocks noGrp="1"/>
          </p:cNvSpPr>
          <p:nvPr>
            <p:ph type="ftr" sz="quarter" idx="11"/>
          </p:nvPr>
        </p:nvSpPr>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F6BBDC2-33C3-48A1-AB5D-AA2D3A91F3F6}" type="slidenum">
              <a:rPr lang="en-US" smtClean="0"/>
              <a:pPr>
                <a:defRPr/>
              </a:pPr>
              <a:t>13</a:t>
            </a:fld>
            <a:endParaRPr lang="en-US"/>
          </a:p>
        </p:txBody>
      </p:sp>
      <p:sp>
        <p:nvSpPr>
          <p:cNvPr id="5" name="Rectangle 2"/>
          <p:cNvSpPr txBox="1">
            <a:spLocks noChangeArrowheads="1"/>
          </p:cNvSpPr>
          <p:nvPr/>
        </p:nvSpPr>
        <p:spPr bwMode="auto">
          <a:xfrm>
            <a:off x="2191809" y="475330"/>
            <a:ext cx="89916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dirty="0" smtClean="0"/>
              <a:t>January: Motion 48   – Initial WGLB</a:t>
            </a:r>
            <a:endParaRPr lang="en-GB" dirty="0"/>
          </a:p>
        </p:txBody>
      </p:sp>
      <p:sp>
        <p:nvSpPr>
          <p:cNvPr id="6" name="Rectangle 3"/>
          <p:cNvSpPr txBox="1">
            <a:spLocks noChangeArrowheads="1"/>
          </p:cNvSpPr>
          <p:nvPr/>
        </p:nvSpPr>
        <p:spPr bwMode="auto">
          <a:xfrm>
            <a:off x="2133600" y="1539082"/>
            <a:ext cx="9466791" cy="47093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0"/>
            <a:r>
              <a:rPr lang="en-US" sz="2800" dirty="0" smtClean="0"/>
              <a:t>Having </a:t>
            </a:r>
            <a:r>
              <a:rPr lang="en-US" sz="2800" dirty="0"/>
              <a:t>approved changes to </a:t>
            </a:r>
            <a:r>
              <a:rPr lang="en-US" sz="2800" dirty="0" smtClean="0"/>
              <a:t>P802.11REVmd D0.5, </a:t>
            </a:r>
            <a:r>
              <a:rPr lang="en-US" sz="2800" dirty="0"/>
              <a:t>as defined in </a:t>
            </a:r>
            <a:r>
              <a:rPr lang="en-US" sz="2800" dirty="0" smtClean="0"/>
              <a:t>11-17-914r12 and 11-17-1871r9,</a:t>
            </a:r>
            <a:endParaRPr lang="en-GB" sz="2800" dirty="0"/>
          </a:p>
          <a:p>
            <a:pPr lvl="0"/>
            <a:r>
              <a:rPr lang="en-US" sz="2800" dirty="0" smtClean="0"/>
              <a:t>Instruct </a:t>
            </a:r>
            <a:r>
              <a:rPr lang="en-US" sz="2800" dirty="0"/>
              <a:t>the editor to prepare </a:t>
            </a:r>
            <a:r>
              <a:rPr lang="en-US" sz="2800" dirty="0" smtClean="0"/>
              <a:t>P802.11REVmd D1.0 and</a:t>
            </a:r>
            <a:endParaRPr lang="en-GB" sz="2800" dirty="0"/>
          </a:p>
          <a:p>
            <a:pPr lvl="0"/>
            <a:r>
              <a:rPr lang="en-US" sz="2800" dirty="0"/>
              <a:t>Approve a </a:t>
            </a:r>
            <a:r>
              <a:rPr lang="en-US" sz="2800" dirty="0" smtClean="0"/>
              <a:t>40 </a:t>
            </a:r>
            <a:r>
              <a:rPr lang="en-US" sz="2800" dirty="0"/>
              <a:t>day Working Group Technical Letter Ballot asking the question “Should </a:t>
            </a:r>
            <a:r>
              <a:rPr lang="en-US" sz="2800" dirty="0" smtClean="0"/>
              <a:t>P802.11REVmd D1.0 </a:t>
            </a:r>
            <a:r>
              <a:rPr lang="en-US" sz="2800" dirty="0"/>
              <a:t>be forwarded to Sponsor Ballot?”</a:t>
            </a:r>
            <a:endParaRPr lang="en-GB" sz="2800" dirty="0"/>
          </a:p>
          <a:p>
            <a:r>
              <a:rPr lang="en-GB" sz="2800" dirty="0" smtClean="0"/>
              <a:t>Moved: Jon </a:t>
            </a:r>
            <a:r>
              <a:rPr lang="en-GB" sz="2800" dirty="0" err="1" smtClean="0"/>
              <a:t>Rosdahl</a:t>
            </a:r>
            <a:endParaRPr lang="en-GB" sz="2800" dirty="0" smtClean="0"/>
          </a:p>
          <a:p>
            <a:r>
              <a:rPr lang="en-US" altLang="en-US" sz="2800" kern="0" dirty="0" smtClean="0"/>
              <a:t>Seconded: Matthew Fischer</a:t>
            </a:r>
          </a:p>
          <a:p>
            <a:r>
              <a:rPr lang="en-US" altLang="en-US" sz="2800" kern="0" dirty="0" smtClean="0"/>
              <a:t>Result: 13-2-0 Passes</a:t>
            </a:r>
            <a:endParaRPr lang="en-US" altLang="en-US" sz="2400" kern="0" dirty="0" smtClean="0"/>
          </a:p>
          <a:p>
            <a:pPr>
              <a:lnSpc>
                <a:spcPct val="80000"/>
              </a:lnSpc>
            </a:pPr>
            <a:endParaRPr lang="en-US" altLang="en-US" sz="2000" kern="0" dirty="0"/>
          </a:p>
        </p:txBody>
      </p:sp>
    </p:spTree>
    <p:extLst>
      <p:ext uri="{BB962C8B-B14F-4D97-AF65-F5344CB8AC3E}">
        <p14:creationId xmlns:p14="http://schemas.microsoft.com/office/powerpoint/2010/main" val="40403183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March 2018</a:t>
            </a:r>
            <a:endParaRPr lang="en-US" dirty="0"/>
          </a:p>
        </p:txBody>
      </p:sp>
      <p:sp>
        <p:nvSpPr>
          <p:cNvPr id="3" name="Footer Placeholder 2"/>
          <p:cNvSpPr>
            <a:spLocks noGrp="1"/>
          </p:cNvSpPr>
          <p:nvPr>
            <p:ph type="ftr" sz="quarter" idx="11"/>
          </p:nvPr>
        </p:nvSpPr>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F6BBDC2-33C3-48A1-AB5D-AA2D3A91F3F6}" type="slidenum">
              <a:rPr lang="en-US" smtClean="0"/>
              <a:pPr>
                <a:defRPr/>
              </a:pPr>
              <a:t>14</a:t>
            </a:fld>
            <a:endParaRPr lang="en-US"/>
          </a:p>
        </p:txBody>
      </p:sp>
      <p:sp>
        <p:nvSpPr>
          <p:cNvPr id="5" name="Rectangle 2"/>
          <p:cNvSpPr txBox="1">
            <a:spLocks noChangeArrowheads="1"/>
          </p:cNvSpPr>
          <p:nvPr/>
        </p:nvSpPr>
        <p:spPr bwMode="auto">
          <a:xfrm>
            <a:off x="2191809" y="475330"/>
            <a:ext cx="89916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dirty="0" smtClean="0"/>
              <a:t>Motion   – June Ad-hoc</a:t>
            </a:r>
            <a:endParaRPr lang="en-GB" dirty="0"/>
          </a:p>
        </p:txBody>
      </p:sp>
      <p:sp>
        <p:nvSpPr>
          <p:cNvPr id="6" name="Rectangle 3"/>
          <p:cNvSpPr txBox="1">
            <a:spLocks noChangeArrowheads="1"/>
          </p:cNvSpPr>
          <p:nvPr/>
        </p:nvSpPr>
        <p:spPr bwMode="auto">
          <a:xfrm>
            <a:off x="2133600" y="1539082"/>
            <a:ext cx="9466791" cy="47093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0"/>
            <a:r>
              <a:rPr lang="en-US" sz="2800" dirty="0" smtClean="0"/>
              <a:t>Approve an </a:t>
            </a:r>
            <a:r>
              <a:rPr lang="en-US" sz="2800" dirty="0" err="1" smtClean="0"/>
              <a:t>TGmd</a:t>
            </a:r>
            <a:r>
              <a:rPr lang="en-US" sz="2800" dirty="0" smtClean="0"/>
              <a:t> Ad-hoc meeting during the week of 18 June, 2018, anticipated to be held in &lt;place&gt; (may change depending on sponsor).</a:t>
            </a:r>
            <a:endParaRPr lang="en-GB" sz="2800" dirty="0"/>
          </a:p>
          <a:p>
            <a:r>
              <a:rPr lang="en-GB" sz="2800" dirty="0" smtClean="0"/>
              <a:t>Moved</a:t>
            </a:r>
            <a:r>
              <a:rPr lang="en-GB" sz="2800" dirty="0"/>
              <a:t>:</a:t>
            </a:r>
            <a:endParaRPr lang="en-GB" sz="2800" dirty="0" smtClean="0"/>
          </a:p>
          <a:p>
            <a:r>
              <a:rPr lang="en-US" altLang="en-US" sz="2800" kern="0" dirty="0" smtClean="0"/>
              <a:t>Seconded: </a:t>
            </a:r>
          </a:p>
          <a:p>
            <a:r>
              <a:rPr lang="en-US" altLang="en-US" sz="2800" kern="0" dirty="0" smtClean="0"/>
              <a:t>Result: </a:t>
            </a:r>
            <a:endParaRPr lang="en-US" altLang="en-US" sz="2400" kern="0" dirty="0" smtClean="0"/>
          </a:p>
          <a:p>
            <a:pPr>
              <a:lnSpc>
                <a:spcPct val="80000"/>
              </a:lnSpc>
            </a:pPr>
            <a:endParaRPr lang="en-US" altLang="en-US" sz="2000" kern="0" dirty="0"/>
          </a:p>
        </p:txBody>
      </p:sp>
    </p:spTree>
    <p:extLst>
      <p:ext uri="{BB962C8B-B14F-4D97-AF65-F5344CB8AC3E}">
        <p14:creationId xmlns:p14="http://schemas.microsoft.com/office/powerpoint/2010/main" val="384129617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March 2018</a:t>
            </a:r>
            <a:endParaRPr lang="en-US" sz="1800"/>
          </a:p>
        </p:txBody>
      </p:sp>
      <p:sp>
        <p:nvSpPr>
          <p:cNvPr id="14339"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4340" name="Slide Number Placeholder 5"/>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6148CD19-DC91-4F50-AAD4-2A3DD9668E74}" type="slidenum">
              <a:rPr lang="en-US" smtClean="0"/>
              <a:pPr>
                <a:defRPr/>
              </a:pPr>
              <a:t>15</a:t>
            </a:fld>
            <a:endParaRPr lang="en-US" smtClean="0"/>
          </a:p>
        </p:txBody>
      </p:sp>
      <p:sp>
        <p:nvSpPr>
          <p:cNvPr id="25605" name="Rectangle 2"/>
          <p:cNvSpPr>
            <a:spLocks noGrp="1" noChangeArrowheads="1"/>
          </p:cNvSpPr>
          <p:nvPr>
            <p:ph type="title"/>
          </p:nvPr>
        </p:nvSpPr>
        <p:spPr/>
        <p:txBody>
          <a:bodyPr/>
          <a:lstStyle/>
          <a:p>
            <a:r>
              <a:rPr lang="en-US" altLang="en-US" dirty="0" smtClean="0"/>
              <a:t>March 2018 – May  2018 Meeting Planning</a:t>
            </a:r>
          </a:p>
        </p:txBody>
      </p:sp>
      <p:sp>
        <p:nvSpPr>
          <p:cNvPr id="25606" name="Rectangle 3"/>
          <p:cNvSpPr>
            <a:spLocks noGrp="1" noChangeArrowheads="1"/>
          </p:cNvSpPr>
          <p:nvPr>
            <p:ph type="body" idx="1"/>
          </p:nvPr>
        </p:nvSpPr>
        <p:spPr>
          <a:xfrm>
            <a:off x="2209800" y="1981200"/>
            <a:ext cx="7772400" cy="4191000"/>
          </a:xfrm>
        </p:spPr>
        <p:txBody>
          <a:bodyPr/>
          <a:lstStyle/>
          <a:p>
            <a:r>
              <a:rPr lang="en-US" altLang="en-US" sz="2000" dirty="0"/>
              <a:t>Objectives: </a:t>
            </a:r>
            <a:r>
              <a:rPr lang="en-US" altLang="en-US" sz="2000" dirty="0" smtClean="0"/>
              <a:t>Comment resolution</a:t>
            </a:r>
            <a:endParaRPr lang="en-US" altLang="en-US" sz="2000" dirty="0"/>
          </a:p>
          <a:p>
            <a:r>
              <a:rPr lang="en-US" altLang="en-US" sz="2000" dirty="0"/>
              <a:t>Conference calls </a:t>
            </a:r>
          </a:p>
          <a:p>
            <a:pPr lvl="1"/>
            <a:r>
              <a:rPr lang="en-US" altLang="en-US" sz="1800" dirty="0"/>
              <a:t>Fridays </a:t>
            </a:r>
            <a:r>
              <a:rPr lang="en-US" altLang="en-US" sz="1800" dirty="0" smtClean="0"/>
              <a:t>March 23, April 6, 13, 27, May 18</a:t>
            </a:r>
            <a:endParaRPr lang="en-GB" sz="1800" dirty="0"/>
          </a:p>
          <a:p>
            <a:r>
              <a:rPr lang="en-US" altLang="en-US" sz="2000" dirty="0" smtClean="0"/>
              <a:t>June 2018 ad-hoc, propose 3 days week June 18</a:t>
            </a:r>
            <a:endParaRPr lang="en-US" altLang="en-US" sz="2000" dirty="0"/>
          </a:p>
          <a:p>
            <a:r>
              <a:rPr lang="en-US" altLang="en-US" sz="2000" dirty="0"/>
              <a:t>Schedule review</a:t>
            </a:r>
          </a:p>
          <a:p>
            <a:r>
              <a:rPr lang="en-US" altLang="en-US" sz="2000" dirty="0"/>
              <a:t>Availability of 11md D1.0 in the IEEE store</a:t>
            </a:r>
          </a:p>
          <a:p>
            <a:pPr lvl="1"/>
            <a:r>
              <a:rPr lang="en-US" altLang="en-US" sz="1800" dirty="0" smtClean="0"/>
              <a:t>Upon successful WGLB </a:t>
            </a:r>
            <a:endParaRPr lang="en-US" altLang="en-US" sz="1800" dirty="0"/>
          </a:p>
          <a:p>
            <a:r>
              <a:rPr lang="en-US" altLang="en-US" sz="2000" dirty="0"/>
              <a:t>Forward to ISO JTC1/SC6 WG1</a:t>
            </a:r>
          </a:p>
          <a:p>
            <a:pPr lvl="1"/>
            <a:r>
              <a:rPr lang="en-US" altLang="en-US" sz="1800" dirty="0"/>
              <a:t>TBD</a:t>
            </a:r>
          </a:p>
        </p:txBody>
      </p:sp>
    </p:spTree>
    <p:extLst>
      <p:ext uri="{BB962C8B-B14F-4D97-AF65-F5344CB8AC3E}">
        <p14:creationId xmlns:p14="http://schemas.microsoft.com/office/powerpoint/2010/main" val="313388485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March 2018</a:t>
            </a:r>
            <a:endParaRPr lang="en-US" sz="1800"/>
          </a:p>
        </p:txBody>
      </p:sp>
      <p:sp>
        <p:nvSpPr>
          <p:cNvPr id="15363"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5364" name="Slide Number Placeholder 5"/>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E58D16CA-04AA-4616-9A71-236CA8F67F1E}" type="slidenum">
              <a:rPr lang="en-US" smtClean="0"/>
              <a:pPr>
                <a:defRPr/>
              </a:pPr>
              <a:t>16</a:t>
            </a:fld>
            <a:endParaRPr lang="en-US" smtClean="0"/>
          </a:p>
        </p:txBody>
      </p:sp>
      <p:sp>
        <p:nvSpPr>
          <p:cNvPr id="27653" name="Rectangle 2"/>
          <p:cNvSpPr>
            <a:spLocks noGrp="1" noChangeArrowheads="1"/>
          </p:cNvSpPr>
          <p:nvPr>
            <p:ph type="title"/>
          </p:nvPr>
        </p:nvSpPr>
        <p:spPr/>
        <p:txBody>
          <a:bodyPr/>
          <a:lstStyle/>
          <a:p>
            <a:r>
              <a:rPr lang="en-GB" altLang="en-US" dirty="0" smtClean="0"/>
              <a:t>References</a:t>
            </a:r>
          </a:p>
        </p:txBody>
      </p:sp>
      <p:sp>
        <p:nvSpPr>
          <p:cNvPr id="27654" name="Rectangle 3"/>
          <p:cNvSpPr>
            <a:spLocks noGrp="1" noChangeArrowheads="1"/>
          </p:cNvSpPr>
          <p:nvPr>
            <p:ph type="body" idx="1"/>
          </p:nvPr>
        </p:nvSpPr>
        <p:spPr>
          <a:xfrm>
            <a:off x="2209800" y="1524000"/>
            <a:ext cx="8229600" cy="5334000"/>
          </a:xfrm>
        </p:spPr>
        <p:txBody>
          <a:bodyPr/>
          <a:lstStyle/>
          <a:p>
            <a:r>
              <a:rPr lang="en-US" altLang="en-US" sz="2000" dirty="0">
                <a:hlinkClick r:id="rId3"/>
              </a:rPr>
              <a:t>https://mentor.ieee.org/802.11/dcn/17/11-17-0004-03-0000-revision-par-proposal-tgmd.doc</a:t>
            </a:r>
            <a:r>
              <a:rPr lang="en-US" altLang="en-US" sz="2000" dirty="0"/>
              <a:t> </a:t>
            </a:r>
          </a:p>
          <a:p>
            <a:r>
              <a:rPr lang="en-US" altLang="en-US" sz="2000" dirty="0"/>
              <a:t>Comments: </a:t>
            </a:r>
            <a:r>
              <a:rPr lang="en-US" altLang="en-US" sz="2000" dirty="0">
                <a:hlinkClick r:id="rId4"/>
              </a:rPr>
              <a:t>https://</a:t>
            </a:r>
            <a:r>
              <a:rPr lang="en-US" altLang="en-US" sz="2000" dirty="0" smtClean="0">
                <a:hlinkClick r:id="rId4"/>
              </a:rPr>
              <a:t>mentor.ieee.org/802.11/dcn/17/11-17-0914-06-000m-revmd-wg-cc-comments.xls</a:t>
            </a:r>
            <a:r>
              <a:rPr lang="en-US" altLang="en-US" sz="2000" dirty="0" smtClean="0"/>
              <a:t> </a:t>
            </a:r>
          </a:p>
          <a:p>
            <a:r>
              <a:rPr lang="en-US" altLang="en-US" sz="2000" dirty="0" smtClean="0"/>
              <a:t>Approved </a:t>
            </a:r>
            <a:r>
              <a:rPr lang="en-US" altLang="en-US" sz="2000" dirty="0"/>
              <a:t>PARs: </a:t>
            </a:r>
            <a:r>
              <a:rPr lang="en-US" altLang="en-US" sz="2000" dirty="0">
                <a:hlinkClick r:id="rId5"/>
              </a:rPr>
              <a:t>https://standards.ieee.org/about/sba/index.html</a:t>
            </a:r>
            <a:r>
              <a:rPr lang="en-US" altLang="en-US" sz="2000" dirty="0"/>
              <a:t>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March 2018</a:t>
            </a:r>
            <a:endParaRPr lang="en-US" sz="1800"/>
          </a:p>
        </p:txBody>
      </p:sp>
      <p:sp>
        <p:nvSpPr>
          <p:cNvPr id="4099"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4100" name="Slide Number Placeholder 5"/>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56D6E298-42C4-4845-8665-E35DE2769254}" type="slidenum">
              <a:rPr lang="en-US" smtClean="0"/>
              <a:pPr>
                <a:defRPr/>
              </a:pPr>
              <a:t>2</a:t>
            </a:fld>
            <a:endParaRPr lang="en-US" smtClean="0"/>
          </a:p>
        </p:txBody>
      </p:sp>
      <p:sp>
        <p:nvSpPr>
          <p:cNvPr id="3077" name="Rectangle 2"/>
          <p:cNvSpPr>
            <a:spLocks noGrp="1" noChangeArrowheads="1"/>
          </p:cNvSpPr>
          <p:nvPr>
            <p:ph type="title"/>
          </p:nvPr>
        </p:nvSpPr>
        <p:spPr/>
        <p:txBody>
          <a:bodyPr/>
          <a:lstStyle/>
          <a:p>
            <a:r>
              <a:rPr lang="en-US" altLang="en-US" dirty="0" smtClean="0"/>
              <a:t>Abstract</a:t>
            </a:r>
          </a:p>
        </p:txBody>
      </p:sp>
      <p:sp>
        <p:nvSpPr>
          <p:cNvPr id="3078" name="Rectangle 3"/>
          <p:cNvSpPr>
            <a:spLocks noGrp="1" noChangeArrowheads="1"/>
          </p:cNvSpPr>
          <p:nvPr>
            <p:ph type="body" idx="1"/>
          </p:nvPr>
        </p:nvSpPr>
        <p:spPr/>
        <p:txBody>
          <a:bodyPr/>
          <a:lstStyle/>
          <a:p>
            <a:pPr>
              <a:buFontTx/>
              <a:buNone/>
            </a:pPr>
            <a:r>
              <a:rPr lang="en-US" altLang="en-US" dirty="0" smtClean="0"/>
              <a:t>	This presentation contains the IEEE 802.11 </a:t>
            </a:r>
            <a:r>
              <a:rPr lang="en-US" altLang="en-US" dirty="0" err="1" smtClean="0"/>
              <a:t>TGmd</a:t>
            </a:r>
            <a:r>
              <a:rPr lang="en-US" altLang="en-US" dirty="0" smtClean="0"/>
              <a:t> agenda for the March 2018 session.</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Date Placeholder 4"/>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March 2018</a:t>
            </a:r>
            <a:endParaRPr lang="en-US" sz="1800"/>
          </a:p>
        </p:txBody>
      </p:sp>
      <p:sp>
        <p:nvSpPr>
          <p:cNvPr id="5123" name="Footer Placeholder 5"/>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5124" name="Slide Number Placeholder 6"/>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F9088BE-4FB0-43D4-875F-2C4B42EE0B21}" type="slidenum">
              <a:rPr lang="en-US" smtClean="0"/>
              <a:pPr>
                <a:defRPr/>
              </a:pPr>
              <a:t>3</a:t>
            </a:fld>
            <a:endParaRPr lang="en-US" smtClean="0"/>
          </a:p>
        </p:txBody>
      </p:sp>
      <p:sp>
        <p:nvSpPr>
          <p:cNvPr id="4101" name="Rectangle 2"/>
          <p:cNvSpPr>
            <a:spLocks noGrp="1" noChangeArrowheads="1"/>
          </p:cNvSpPr>
          <p:nvPr>
            <p:ph type="title"/>
          </p:nvPr>
        </p:nvSpPr>
        <p:spPr>
          <a:xfrm>
            <a:off x="2209800" y="685800"/>
            <a:ext cx="7772400" cy="838200"/>
          </a:xfrm>
        </p:spPr>
        <p:txBody>
          <a:bodyPr/>
          <a:lstStyle/>
          <a:p>
            <a:r>
              <a:rPr lang="en-US" altLang="en-US" dirty="0" err="1"/>
              <a:t>TGmd</a:t>
            </a:r>
            <a:r>
              <a:rPr lang="en-US" altLang="en-US" dirty="0"/>
              <a:t> </a:t>
            </a:r>
            <a:r>
              <a:rPr lang="en-US" altLang="en-US" dirty="0" smtClean="0"/>
              <a:t>Agenda - 1</a:t>
            </a:r>
            <a:endParaRPr lang="en-US" altLang="en-US" dirty="0"/>
          </a:p>
        </p:txBody>
      </p:sp>
      <p:sp>
        <p:nvSpPr>
          <p:cNvPr id="4103" name="Rectangle 19"/>
          <p:cNvSpPr>
            <a:spLocks noChangeArrowheads="1"/>
          </p:cNvSpPr>
          <p:nvPr/>
        </p:nvSpPr>
        <p:spPr bwMode="auto">
          <a:xfrm>
            <a:off x="1219200" y="1676400"/>
            <a:ext cx="5334000" cy="2362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dirty="0"/>
              <a:t>Monday </a:t>
            </a:r>
            <a:r>
              <a:rPr lang="en-US" altLang="en-US" dirty="0" smtClean="0"/>
              <a:t>PM1</a:t>
            </a:r>
            <a:endParaRPr lang="en-US" altLang="en-US" dirty="0"/>
          </a:p>
          <a:p>
            <a:pPr lvl="1"/>
            <a:r>
              <a:rPr lang="en-US" altLang="en-US" sz="1800" dirty="0"/>
              <a:t>Chair’s Welcome, Policy &amp; patent reminder</a:t>
            </a:r>
          </a:p>
          <a:p>
            <a:pPr lvl="1"/>
            <a:r>
              <a:rPr lang="en-US" altLang="en-US" sz="1800" dirty="0"/>
              <a:t>Approve </a:t>
            </a:r>
            <a:r>
              <a:rPr lang="en-US" altLang="en-US" sz="1800" dirty="0" smtClean="0"/>
              <a:t>agenda</a:t>
            </a:r>
            <a:endParaRPr lang="en-US" altLang="en-US" sz="1800" dirty="0"/>
          </a:p>
          <a:p>
            <a:pPr lvl="1"/>
            <a:r>
              <a:rPr lang="en-US" altLang="en-US" sz="1800" dirty="0"/>
              <a:t>Status, Review of Objectives</a:t>
            </a:r>
          </a:p>
          <a:p>
            <a:pPr lvl="1"/>
            <a:r>
              <a:rPr lang="en-US" sz="1800" dirty="0" smtClean="0"/>
              <a:t>11-18-354 – </a:t>
            </a:r>
            <a:r>
              <a:rPr lang="en-US" sz="1800" dirty="0" err="1" smtClean="0"/>
              <a:t>QoS</a:t>
            </a:r>
            <a:r>
              <a:rPr lang="en-US" sz="1800" dirty="0" smtClean="0"/>
              <a:t> Mapping – </a:t>
            </a:r>
            <a:r>
              <a:rPr lang="en-US" sz="1800" dirty="0" err="1" smtClean="0"/>
              <a:t>A.Myles</a:t>
            </a:r>
            <a:endParaRPr lang="en-US" sz="1800" dirty="0" smtClean="0"/>
          </a:p>
          <a:p>
            <a:pPr lvl="1"/>
            <a:r>
              <a:rPr lang="en-US" sz="1800" dirty="0" smtClean="0"/>
              <a:t>11-18-480 – </a:t>
            </a:r>
            <a:r>
              <a:rPr lang="en-US" sz="1800" dirty="0" err="1" smtClean="0"/>
              <a:t>Peerkey</a:t>
            </a:r>
            <a:r>
              <a:rPr lang="en-US" sz="1800" dirty="0" smtClean="0"/>
              <a:t> deletion – </a:t>
            </a:r>
            <a:r>
              <a:rPr lang="en-US" sz="1800" dirty="0" err="1" smtClean="0"/>
              <a:t>M.Wentink</a:t>
            </a:r>
            <a:endParaRPr lang="en-US" sz="1800" dirty="0" smtClean="0"/>
          </a:p>
          <a:p>
            <a:pPr lvl="1"/>
            <a:r>
              <a:rPr lang="en-US" sz="1800" dirty="0" smtClean="0"/>
              <a:t>Editor </a:t>
            </a:r>
            <a:r>
              <a:rPr lang="en-US" sz="1800" dirty="0" smtClean="0"/>
              <a:t>Report</a:t>
            </a:r>
            <a:endParaRPr lang="en-US" sz="1800" dirty="0" smtClean="0"/>
          </a:p>
          <a:p>
            <a:pPr lvl="1">
              <a:lnSpc>
                <a:spcPct val="80000"/>
              </a:lnSpc>
            </a:pPr>
            <a:endParaRPr lang="en-US" altLang="en-US" sz="1800" dirty="0"/>
          </a:p>
          <a:p>
            <a:pPr lvl="1">
              <a:lnSpc>
                <a:spcPct val="80000"/>
              </a:lnSpc>
            </a:pPr>
            <a:endParaRPr lang="en-GB" sz="1800" dirty="0"/>
          </a:p>
          <a:p>
            <a:pPr lvl="1"/>
            <a:endParaRPr lang="en-US" altLang="en-US" sz="1800" dirty="0"/>
          </a:p>
          <a:p>
            <a:pPr lvl="1"/>
            <a:endParaRPr lang="en-US" altLang="en-US" sz="1600" dirty="0" smtClean="0"/>
          </a:p>
          <a:p>
            <a:pPr lvl="1"/>
            <a:endParaRPr lang="en-US" altLang="en-US" sz="1800" dirty="0"/>
          </a:p>
        </p:txBody>
      </p:sp>
      <p:sp>
        <p:nvSpPr>
          <p:cNvPr id="16" name="Rectangle 35"/>
          <p:cNvSpPr>
            <a:spLocks noChangeArrowheads="1"/>
          </p:cNvSpPr>
          <p:nvPr/>
        </p:nvSpPr>
        <p:spPr bwMode="auto">
          <a:xfrm>
            <a:off x="7008738" y="1676400"/>
            <a:ext cx="4876800" cy="1676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dirty="0" smtClean="0"/>
              <a:t>Wednesday PM1 </a:t>
            </a:r>
            <a:endParaRPr lang="en-US" altLang="en-US" dirty="0" smtClean="0"/>
          </a:p>
          <a:p>
            <a:pPr lvl="1">
              <a:lnSpc>
                <a:spcPct val="80000"/>
              </a:lnSpc>
            </a:pPr>
            <a:r>
              <a:rPr lang="en-US" altLang="en-US" sz="1800" dirty="0"/>
              <a:t>11-17-1807 – Operating Channel Validation Nehru Bhandaru, Thomas </a:t>
            </a:r>
            <a:r>
              <a:rPr lang="en-US" altLang="en-US" sz="1800" dirty="0" smtClean="0"/>
              <a:t>Durham</a:t>
            </a:r>
          </a:p>
          <a:p>
            <a:pPr lvl="1">
              <a:lnSpc>
                <a:spcPct val="80000"/>
              </a:lnSpc>
            </a:pPr>
            <a:r>
              <a:rPr lang="en-US" altLang="en-US" sz="1800" dirty="0"/>
              <a:t>Plans for March 2018 – May 2018</a:t>
            </a:r>
          </a:p>
          <a:p>
            <a:pPr lvl="1">
              <a:lnSpc>
                <a:spcPct val="80000"/>
              </a:lnSpc>
            </a:pPr>
            <a:r>
              <a:rPr lang="en-US" altLang="en-US" sz="1800" dirty="0"/>
              <a:t>Adjourn</a:t>
            </a:r>
          </a:p>
          <a:p>
            <a:pPr lvl="1">
              <a:lnSpc>
                <a:spcPct val="80000"/>
              </a:lnSpc>
            </a:pPr>
            <a:endParaRPr lang="en-US" altLang="en-US" sz="1600" dirty="0"/>
          </a:p>
          <a:p>
            <a:pPr marL="457200" lvl="1" indent="0">
              <a:lnSpc>
                <a:spcPct val="80000"/>
              </a:lnSpc>
              <a:buNone/>
            </a:pPr>
            <a:endParaRPr lang="en-US" altLang="en-US" sz="1800" dirty="0" smtClean="0"/>
          </a:p>
          <a:p>
            <a:pPr lvl="1">
              <a:lnSpc>
                <a:spcPct val="80000"/>
              </a:lnSpc>
            </a:pPr>
            <a:endParaRPr lang="en-US" altLang="en-US" sz="1800" dirty="0"/>
          </a:p>
          <a:p>
            <a:pPr marL="457200" lvl="1" indent="0">
              <a:lnSpc>
                <a:spcPct val="80000"/>
              </a:lnSpc>
              <a:buNone/>
            </a:pPr>
            <a:endParaRPr lang="en-US" altLang="en-US" sz="1800" dirty="0" smtClean="0"/>
          </a:p>
          <a:p>
            <a:pPr marL="457200" lvl="1" indent="0">
              <a:lnSpc>
                <a:spcPct val="80000"/>
              </a:lnSpc>
              <a:buNone/>
            </a:pPr>
            <a:endParaRPr lang="en-US" altLang="en-US" sz="1800" dirty="0" smtClean="0"/>
          </a:p>
          <a:p>
            <a:pPr lvl="1">
              <a:lnSpc>
                <a:spcPct val="80000"/>
              </a:lnSpc>
            </a:pPr>
            <a:endParaRPr lang="en-US" altLang="en-US" sz="1800" dirty="0" smtClean="0"/>
          </a:p>
        </p:txBody>
      </p:sp>
      <p:sp>
        <p:nvSpPr>
          <p:cNvPr id="8" name="Rectangle 19"/>
          <p:cNvSpPr>
            <a:spLocks noChangeArrowheads="1"/>
          </p:cNvSpPr>
          <p:nvPr/>
        </p:nvSpPr>
        <p:spPr bwMode="auto">
          <a:xfrm>
            <a:off x="1295400" y="4114800"/>
            <a:ext cx="5334000" cy="2209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dirty="0" smtClean="0"/>
              <a:t>Tuesday PM1</a:t>
            </a:r>
            <a:endParaRPr lang="en-US" altLang="en-US" dirty="0"/>
          </a:p>
          <a:p>
            <a:pPr lvl="1">
              <a:lnSpc>
                <a:spcPct val="80000"/>
              </a:lnSpc>
            </a:pPr>
            <a:r>
              <a:rPr lang="en-US" altLang="en-US" sz="1800" dirty="0" smtClean="0"/>
              <a:t>11-18-334 Annex I DMG OFDM removal – Lei Huang</a:t>
            </a:r>
          </a:p>
          <a:p>
            <a:pPr lvl="1">
              <a:lnSpc>
                <a:spcPct val="80000"/>
              </a:lnSpc>
            </a:pPr>
            <a:r>
              <a:rPr lang="en-US" altLang="en-US" sz="1800" dirty="0" smtClean="0"/>
              <a:t>11-17-1192 </a:t>
            </a:r>
            <a:r>
              <a:rPr lang="en-US" altLang="en-US" sz="1800" dirty="0" smtClean="0"/>
              <a:t>– Matthew Fischer</a:t>
            </a:r>
          </a:p>
          <a:p>
            <a:pPr lvl="1">
              <a:lnSpc>
                <a:spcPct val="80000"/>
              </a:lnSpc>
            </a:pPr>
            <a:endParaRPr lang="en-US" altLang="en-US" sz="1800" dirty="0"/>
          </a:p>
          <a:p>
            <a:pPr lvl="1">
              <a:lnSpc>
                <a:spcPct val="80000"/>
              </a:lnSpc>
            </a:pPr>
            <a:endParaRPr lang="en-GB" sz="1800" dirty="0"/>
          </a:p>
          <a:p>
            <a:pPr lvl="1"/>
            <a:endParaRPr lang="en-US" altLang="en-US" sz="1800" dirty="0"/>
          </a:p>
          <a:p>
            <a:pPr lvl="1"/>
            <a:endParaRPr lang="en-US" altLang="en-US" sz="1600" dirty="0" smtClean="0"/>
          </a:p>
          <a:p>
            <a:pPr lvl="1"/>
            <a:endParaRPr lang="en-US" altLang="en-US" sz="1800" dirty="0"/>
          </a:p>
        </p:txBody>
      </p:sp>
      <p:sp>
        <p:nvSpPr>
          <p:cNvPr id="9" name="Rectangle 35"/>
          <p:cNvSpPr>
            <a:spLocks noChangeArrowheads="1"/>
          </p:cNvSpPr>
          <p:nvPr/>
        </p:nvSpPr>
        <p:spPr bwMode="auto">
          <a:xfrm>
            <a:off x="6961136" y="3657600"/>
            <a:ext cx="4924402" cy="179149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dirty="0"/>
              <a:t>Thursday </a:t>
            </a:r>
            <a:r>
              <a:rPr lang="en-US" altLang="en-US" dirty="0" smtClean="0"/>
              <a:t>PM1 – to be cancelled </a:t>
            </a:r>
            <a:endParaRPr lang="en-US" altLang="en-US" dirty="0"/>
          </a:p>
          <a:p>
            <a:pPr lvl="1"/>
            <a:endParaRPr lang="en-US" altLang="en-US" sz="1800" dirty="0"/>
          </a:p>
          <a:p>
            <a:pPr lvl="1">
              <a:lnSpc>
                <a:spcPct val="80000"/>
              </a:lnSpc>
            </a:pPr>
            <a:endParaRPr lang="en-US" altLang="en-US" dirty="0"/>
          </a:p>
        </p:txBody>
      </p:sp>
    </p:spTree>
    <p:extLst>
      <p:ext uri="{BB962C8B-B14F-4D97-AF65-F5344CB8AC3E}">
        <p14:creationId xmlns:p14="http://schemas.microsoft.com/office/powerpoint/2010/main" val="354688011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027"/>
          <p:cNvSpPr>
            <a:spLocks noGrp="1" noChangeArrowheads="1"/>
          </p:cNvSpPr>
          <p:nvPr>
            <p:ph type="body" idx="1"/>
          </p:nvPr>
        </p:nvSpPr>
        <p:spPr>
          <a:xfrm>
            <a:off x="1600200" y="990600"/>
            <a:ext cx="8763000" cy="5562600"/>
          </a:xfrm>
        </p:spPr>
        <p:txBody>
          <a:bodyPr vert="horz" wrap="square" lIns="90487" tIns="44450" rIns="90487" bIns="44450" numCol="1" anchor="t" anchorCtr="0" compatLnSpc="1">
            <a:prstTxWarp prst="textNoShape">
              <a:avLst/>
            </a:prstTxWarp>
          </a:bodyPr>
          <a:lstStyle/>
          <a:p>
            <a:pPr>
              <a:lnSpc>
                <a:spcPct val="80000"/>
              </a:lnSpc>
              <a:spcAft>
                <a:spcPct val="30000"/>
              </a:spcAft>
              <a:buFont typeface="Monotype Sorts"/>
              <a:buNone/>
            </a:pPr>
            <a:r>
              <a:rPr lang="en-US" altLang="en-US" sz="1800" dirty="0"/>
              <a:t>	</a:t>
            </a:r>
            <a:r>
              <a:rPr lang="en-US" altLang="en-US" sz="2000" dirty="0">
                <a:latin typeface="Calibri" panose="020F0502020204030204" pitchFamily="34" charset="0"/>
                <a:cs typeface="Calibri" panose="020F0502020204030204" pitchFamily="34" charset="0"/>
              </a:rPr>
              <a:t>The IEEE-SA strongly recommends that at each WG meeting the chair or a designee:</a:t>
            </a:r>
          </a:p>
          <a:p>
            <a:pPr lvl="1">
              <a:lnSpc>
                <a:spcPct val="80000"/>
              </a:lnSpc>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a:lnSpc>
                <a:spcPct val="80000"/>
              </a:lnSpc>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a:lnSpc>
                <a:spcPct val="20000"/>
              </a:lnSpc>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a:lnSpc>
                <a:spcPct val="80000"/>
              </a:lnSpc>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a:lnSpc>
                <a:spcPct val="80000"/>
              </a:lnSpc>
              <a:spcBef>
                <a:spcPct val="5000"/>
              </a:spcBef>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a:lnSpc>
                <a:spcPct val="80000"/>
              </a:lnSpc>
              <a:spcBef>
                <a:spcPct val="5000"/>
              </a:spcBef>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a:lnSpc>
                <a:spcPct val="80000"/>
              </a:lnSpc>
              <a:spcBef>
                <a:spcPct val="5000"/>
              </a:spcBef>
              <a:buFont typeface="Monotype Sorts"/>
              <a:buNone/>
            </a:pPr>
            <a:endParaRPr lang="en-US" altLang="en-US" sz="1400" dirty="0">
              <a:latin typeface="Calibri" panose="020F0502020204030204" pitchFamily="34" charset="0"/>
              <a:cs typeface="Calibri" panose="020F0502020204030204" pitchFamily="34" charset="0"/>
            </a:endParaRPr>
          </a:p>
          <a:p>
            <a:pPr lvl="1">
              <a:lnSpc>
                <a:spcPct val="80000"/>
              </a:lnSpc>
              <a:spcBef>
                <a:spcPct val="5000"/>
              </a:spcBef>
              <a:buFont typeface="Monotype Sorts"/>
              <a:buNone/>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p:txBody>
      </p:sp>
      <p:sp>
        <p:nvSpPr>
          <p:cNvPr id="7171" name="Rectangle 1026"/>
          <p:cNvSpPr>
            <a:spLocks noGrp="1" noChangeArrowheads="1"/>
          </p:cNvSpPr>
          <p:nvPr>
            <p:ph type="title"/>
          </p:nvPr>
        </p:nvSpPr>
        <p:spPr>
          <a:xfrm>
            <a:off x="2209800" y="457200"/>
            <a:ext cx="7772400" cy="609600"/>
          </a:xfrm>
        </p:spPr>
        <p:txBody>
          <a:bodyPr vert="horz" wrap="square" lIns="90487" tIns="44450" rIns="90487" bIns="44450" numCol="1" anchor="ctr" anchorCtr="0" compatLnSpc="1">
            <a:prstTxWarp prst="textNoShape">
              <a:avLst/>
            </a:prstTxWarp>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altLang="en-US" u="sng" dirty="0">
              <a:latin typeface="Calibri" panose="020F0502020204030204" pitchFamily="34" charset="0"/>
              <a:cs typeface="Calibri" panose="020F0502020204030204" pitchFamily="34" charset="0"/>
            </a:endParaRPr>
          </a:p>
        </p:txBody>
      </p:sp>
      <p:sp>
        <p:nvSpPr>
          <p:cNvPr id="7172" name="Rectangle 1028"/>
          <p:cNvSpPr>
            <a:spLocks noChangeArrowheads="1"/>
          </p:cNvSpPr>
          <p:nvPr/>
        </p:nvSpPr>
        <p:spPr bwMode="auto">
          <a:xfrm>
            <a:off x="2209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b="1" u="sng"/>
          </a:p>
        </p:txBody>
      </p:sp>
      <p:sp>
        <p:nvSpPr>
          <p:cNvPr id="7173" name="Rectangle 1029"/>
          <p:cNvSpPr>
            <a:spLocks noChangeArrowheads="1"/>
          </p:cNvSpPr>
          <p:nvPr/>
        </p:nvSpPr>
        <p:spPr bwMode="auto">
          <a:xfrm>
            <a:off x="1905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endParaRPr lang="en-GB" altLang="en-US" sz="1800"/>
          </a:p>
        </p:txBody>
      </p:sp>
      <p:sp>
        <p:nvSpPr>
          <p:cNvPr id="7174" name="Text Box 1030"/>
          <p:cNvSpPr txBox="1">
            <a:spLocks noChangeArrowheads="1"/>
          </p:cNvSpPr>
          <p:nvPr/>
        </p:nvSpPr>
        <p:spPr bwMode="auto">
          <a:xfrm>
            <a:off x="1524001" y="6553200"/>
            <a:ext cx="19145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400" b="1" dirty="0">
                <a:solidFill>
                  <a:schemeClr val="tx1"/>
                </a:solidFill>
                <a:latin typeface="Times New Roman" panose="02020603050405020304" pitchFamily="18" charset="0"/>
              </a:rPr>
              <a:t>(Optional to be shown)</a:t>
            </a:r>
          </a:p>
        </p:txBody>
      </p:sp>
      <p:sp>
        <p:nvSpPr>
          <p:cNvPr id="2" name="Date Placeholder 1"/>
          <p:cNvSpPr>
            <a:spLocks noGrp="1"/>
          </p:cNvSpPr>
          <p:nvPr>
            <p:ph type="dt" sz="half" idx="10"/>
          </p:nvPr>
        </p:nvSpPr>
        <p:spPr/>
        <p:txBody>
          <a:bodyPr/>
          <a:lstStyle/>
          <a:p>
            <a:pPr>
              <a:defRPr/>
            </a:pPr>
            <a:r>
              <a:rPr lang="en-US" smtClean="0"/>
              <a:t>March 2018</a:t>
            </a:r>
            <a:endParaRPr lang="en-US" dirty="0"/>
          </a:p>
        </p:txBody>
      </p:sp>
      <p:sp>
        <p:nvSpPr>
          <p:cNvPr id="3" name="Footer Placeholder 2"/>
          <p:cNvSpPr>
            <a:spLocks noGrp="1"/>
          </p:cNvSpPr>
          <p:nvPr>
            <p:ph type="ftr" sz="quarter" idx="11"/>
          </p:nvPr>
        </p:nvSpPr>
        <p:spPr>
          <a:xfrm>
            <a:off x="9811019" y="6475413"/>
            <a:ext cx="1580882" cy="184666"/>
          </a:xfrm>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54FC9212-A276-4579-8D5E-ABD8504D37DD}" type="slidenum">
              <a:rPr lang="en-US" smtClean="0"/>
              <a:pPr>
                <a:defRPr/>
              </a:pPr>
              <a:t>4</a:t>
            </a:fld>
            <a:endParaRPr lang="en-US"/>
          </a:p>
        </p:txBody>
      </p:sp>
    </p:spTree>
    <p:extLst>
      <p:ext uri="{BB962C8B-B14F-4D97-AF65-F5344CB8AC3E}">
        <p14:creationId xmlns:p14="http://schemas.microsoft.com/office/powerpoint/2010/main" val="3560851468"/>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1745943" y="876300"/>
            <a:ext cx="8839200" cy="685800"/>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type="body" idx="1"/>
          </p:nvPr>
        </p:nvSpPr>
        <p:spPr>
          <a:xfrm>
            <a:off x="1447801" y="1981200"/>
            <a:ext cx="9144001" cy="4038600"/>
          </a:xfrm>
        </p:spPr>
        <p:txBody>
          <a:bodyPr/>
          <a:lstStyle/>
          <a:p>
            <a:pPr lvl="1">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a:buNone/>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
        <p:nvSpPr>
          <p:cNvPr id="2" name="Date Placeholder 1"/>
          <p:cNvSpPr>
            <a:spLocks noGrp="1"/>
          </p:cNvSpPr>
          <p:nvPr>
            <p:ph type="dt" sz="half" idx="10"/>
          </p:nvPr>
        </p:nvSpPr>
        <p:spPr/>
        <p:txBody>
          <a:bodyPr/>
          <a:lstStyle/>
          <a:p>
            <a:pPr>
              <a:defRPr/>
            </a:pPr>
            <a:r>
              <a:rPr lang="en-US" smtClean="0"/>
              <a:t>March 2018</a:t>
            </a:r>
            <a:endParaRPr lang="en-US" dirty="0"/>
          </a:p>
        </p:txBody>
      </p:sp>
      <p:sp>
        <p:nvSpPr>
          <p:cNvPr id="3" name="Footer Placeholder 2"/>
          <p:cNvSpPr>
            <a:spLocks noGrp="1"/>
          </p:cNvSpPr>
          <p:nvPr>
            <p:ph type="ftr" sz="quarter" idx="11"/>
          </p:nvPr>
        </p:nvSpPr>
        <p:spPr>
          <a:xfrm>
            <a:off x="9811019" y="6475413"/>
            <a:ext cx="1580882" cy="184666"/>
          </a:xfrm>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54FC9212-A276-4579-8D5E-ABD8504D37DD}" type="slidenum">
              <a:rPr lang="en-US" smtClean="0"/>
              <a:pPr>
                <a:defRPr/>
              </a:pPr>
              <a:t>5</a:t>
            </a:fld>
            <a:endParaRPr lang="en-US"/>
          </a:p>
        </p:txBody>
      </p:sp>
    </p:spTree>
    <p:extLst>
      <p:ext uri="{BB962C8B-B14F-4D97-AF65-F5344CB8AC3E}">
        <p14:creationId xmlns:p14="http://schemas.microsoft.com/office/powerpoint/2010/main" val="255264199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2050742" y="609600"/>
            <a:ext cx="7772400" cy="990600"/>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type="body" idx="1"/>
          </p:nvPr>
        </p:nvSpPr>
        <p:spPr>
          <a:xfrm>
            <a:off x="1828800" y="1905000"/>
            <a:ext cx="8610600" cy="3886200"/>
          </a:xfrm>
        </p:spPr>
        <p:txBody>
          <a:bodyPr/>
          <a:lstStyle/>
          <a:p>
            <a:pPr>
              <a:buSzPct val="150000"/>
              <a:buFont typeface="Arial" panose="020B0604020202020204" pitchFamily="34" charset="0"/>
              <a:buChar char="•"/>
              <a:defRPr/>
            </a:pPr>
            <a:r>
              <a:rPr lang="en-US" altLang="en-US" sz="2000" dirty="0">
                <a:latin typeface="Calibri" pitchFamily="34" charset="0"/>
                <a:cs typeface="Calibri" pitchFamily="34" charset="0"/>
              </a:rPr>
              <a:t>Cause an LOA to be submitted to the IEEE-SA (patcom@ieee.org); or</a:t>
            </a:r>
          </a:p>
          <a:p>
            <a:pPr marL="0" indent="0">
              <a:buSzPct val="150000"/>
              <a:buNone/>
              <a:defRPr/>
            </a:pPr>
            <a:endParaRPr lang="en-US" altLang="en-US" sz="2000" dirty="0">
              <a:latin typeface="Calibri" pitchFamily="34" charset="0"/>
              <a:cs typeface="Calibri" pitchFamily="34" charset="0"/>
            </a:endParaRPr>
          </a:p>
          <a:p>
            <a:pPr>
              <a:buSzPct val="150000"/>
              <a:buFont typeface="Arial" panose="020B0604020202020204" pitchFamily="34" charset="0"/>
              <a:buChar char="•"/>
              <a:defRPr/>
            </a:pPr>
            <a:r>
              <a:rPr lang="en-US" altLang="en-US" sz="2000" dirty="0">
                <a:latin typeface="Calibri" pitchFamily="34" charset="0"/>
                <a:cs typeface="Calibri" pitchFamily="34" charset="0"/>
              </a:rPr>
              <a:t>Provide the chair of this group with the identity of the holder(s) of any and all such claims as soon as possible; or</a:t>
            </a:r>
          </a:p>
          <a:p>
            <a:pPr marL="0" indent="0">
              <a:buSzPct val="150000"/>
              <a:buNone/>
              <a:defRPr/>
            </a:pPr>
            <a:endParaRPr lang="en-US" altLang="en-US" sz="2000" dirty="0">
              <a:latin typeface="Calibri" pitchFamily="34" charset="0"/>
              <a:cs typeface="Calibri" pitchFamily="34" charset="0"/>
            </a:endParaRPr>
          </a:p>
          <a:p>
            <a:pPr>
              <a:buSzPct val="150000"/>
              <a:buFont typeface="Arial" panose="020B0604020202020204" pitchFamily="34" charset="0"/>
              <a:buChar char="•"/>
              <a:defRPr/>
            </a:pPr>
            <a:r>
              <a:rPr lang="en-US" altLang="en-US" sz="2000" dirty="0">
                <a:latin typeface="Calibri" pitchFamily="34" charset="0"/>
                <a:cs typeface="Calibri" pitchFamily="34" charset="0"/>
              </a:rPr>
              <a:t>Speak up now and respond to this Call for Potentially Essential Patents</a:t>
            </a:r>
          </a:p>
          <a:p>
            <a:pPr marL="0" indent="0">
              <a:buNone/>
              <a:defRPr/>
            </a:pPr>
            <a:r>
              <a:rPr lang="en-US" altLang="en-US" sz="200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latin typeface="Calibri" pitchFamily="34" charset="0"/>
                <a:cs typeface="Calibri" pitchFamily="34" charset="0"/>
              </a:rPr>
            </a:br>
            <a:endParaRPr lang="en-US" altLang="en-US" sz="2000" dirty="0">
              <a:latin typeface="Calibri" pitchFamily="34" charset="0"/>
              <a:cs typeface="Calibri" pitchFamily="34" charset="0"/>
            </a:endParaRPr>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2" name="Date Placeholder 1"/>
          <p:cNvSpPr>
            <a:spLocks noGrp="1"/>
          </p:cNvSpPr>
          <p:nvPr>
            <p:ph type="dt" sz="half" idx="10"/>
          </p:nvPr>
        </p:nvSpPr>
        <p:spPr/>
        <p:txBody>
          <a:bodyPr/>
          <a:lstStyle/>
          <a:p>
            <a:pPr>
              <a:defRPr/>
            </a:pPr>
            <a:r>
              <a:rPr lang="en-US" smtClean="0"/>
              <a:t>March 2018</a:t>
            </a:r>
            <a:endParaRPr lang="en-US" dirty="0"/>
          </a:p>
        </p:txBody>
      </p:sp>
      <p:sp>
        <p:nvSpPr>
          <p:cNvPr id="3" name="Footer Placeholder 2"/>
          <p:cNvSpPr>
            <a:spLocks noGrp="1"/>
          </p:cNvSpPr>
          <p:nvPr>
            <p:ph type="ftr" sz="quarter" idx="11"/>
          </p:nvPr>
        </p:nvSpPr>
        <p:spPr>
          <a:xfrm>
            <a:off x="9811019" y="6475413"/>
            <a:ext cx="1580882" cy="184666"/>
          </a:xfrm>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54FC9212-A276-4579-8D5E-ABD8504D37DD}" type="slidenum">
              <a:rPr lang="en-US" smtClean="0"/>
              <a:pPr>
                <a:defRPr/>
              </a:pPr>
              <a:t>6</a:t>
            </a:fld>
            <a:endParaRPr lang="en-US"/>
          </a:p>
        </p:txBody>
      </p:sp>
    </p:spTree>
    <p:extLst>
      <p:ext uri="{BB962C8B-B14F-4D97-AF65-F5344CB8AC3E}">
        <p14:creationId xmlns:p14="http://schemas.microsoft.com/office/powerpoint/2010/main" val="311433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1752600" y="381000"/>
            <a:ext cx="8686800" cy="11430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type="body" idx="1"/>
          </p:nvPr>
        </p:nvSpPr>
        <p:spPr>
          <a:xfrm>
            <a:off x="2209800" y="1420812"/>
            <a:ext cx="7772400" cy="4114800"/>
          </a:xfrm>
        </p:spPr>
        <p:txBody>
          <a:bodyPr/>
          <a:lstStyle/>
          <a:p>
            <a:pPr>
              <a:lnSpc>
                <a:spcPct val="80000"/>
              </a:lnSpc>
              <a:spcAft>
                <a:spcPct val="40000"/>
              </a:spcAft>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http://standards.ieee.org/develop/policies/antitrust.pdf</a:t>
            </a:r>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
        <p:nvSpPr>
          <p:cNvPr id="2" name="Date Placeholder 1"/>
          <p:cNvSpPr>
            <a:spLocks noGrp="1"/>
          </p:cNvSpPr>
          <p:nvPr>
            <p:ph type="dt" sz="half" idx="10"/>
          </p:nvPr>
        </p:nvSpPr>
        <p:spPr/>
        <p:txBody>
          <a:bodyPr/>
          <a:lstStyle/>
          <a:p>
            <a:pPr>
              <a:defRPr/>
            </a:pPr>
            <a:r>
              <a:rPr lang="en-US" smtClean="0"/>
              <a:t>March 2018</a:t>
            </a:r>
            <a:endParaRPr lang="en-US" dirty="0"/>
          </a:p>
        </p:txBody>
      </p:sp>
      <p:sp>
        <p:nvSpPr>
          <p:cNvPr id="3" name="Footer Placeholder 2"/>
          <p:cNvSpPr>
            <a:spLocks noGrp="1"/>
          </p:cNvSpPr>
          <p:nvPr>
            <p:ph type="ftr" sz="quarter" idx="11"/>
          </p:nvPr>
        </p:nvSpPr>
        <p:spPr>
          <a:xfrm>
            <a:off x="9811019" y="6475413"/>
            <a:ext cx="1580882" cy="184666"/>
          </a:xfrm>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54FC9212-A276-4579-8D5E-ABD8504D37DD}" type="slidenum">
              <a:rPr lang="en-US" smtClean="0"/>
              <a:pPr>
                <a:defRPr/>
              </a:pPr>
              <a:t>7</a:t>
            </a:fld>
            <a:endParaRPr lang="en-US"/>
          </a:p>
        </p:txBody>
      </p:sp>
    </p:spTree>
    <p:extLst>
      <p:ext uri="{BB962C8B-B14F-4D97-AF65-F5344CB8AC3E}">
        <p14:creationId xmlns:p14="http://schemas.microsoft.com/office/powerpoint/2010/main" val="737502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1905000" y="685800"/>
            <a:ext cx="8458200" cy="609600"/>
          </a:xfrm>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8" name="Rectangle 4"/>
          <p:cNvSpPr>
            <a:spLocks noChangeArrowheads="1"/>
          </p:cNvSpPr>
          <p:nvPr/>
        </p:nvSpPr>
        <p:spPr bwMode="auto">
          <a:xfrm>
            <a:off x="1828800" y="14478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630238"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nSpc>
                <a:spcPct val="80000"/>
              </a:lnSpc>
            </a:pPr>
            <a:endParaRPr lang="en-US" altLang="en-US" sz="700" u="sng">
              <a:solidFill>
                <a:srgbClr val="FF0000"/>
              </a:solidFill>
            </a:endParaRPr>
          </a:p>
          <a:p>
            <a:pPr lvl="1">
              <a:lnSpc>
                <a:spcPct val="90000"/>
              </a:lnSpc>
              <a:spcBef>
                <a:spcPct val="0"/>
              </a:spcBef>
              <a:buFont typeface="Monotype Sorts"/>
              <a:buNone/>
            </a:pPr>
            <a:r>
              <a:rPr lang="en-US" altLang="en-US" sz="2000" b="1">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a:solidFill>
                  <a:schemeClr val="tx1"/>
                </a:solidFill>
                <a:latin typeface="Calibri" panose="020F0502020204030204" pitchFamily="34" charset="0"/>
                <a:cs typeface="Calibri" panose="020F0502020204030204" pitchFamily="34" charset="0"/>
              </a:rPr>
              <a:t>IEEE-SA Standards Board Bylaws</a:t>
            </a:r>
            <a:r>
              <a:rPr lang="en-US" altLang="en-US" sz="2000" b="1">
                <a:solidFill>
                  <a:schemeClr val="tx1"/>
                </a:solidFill>
                <a:latin typeface="Calibri" panose="020F0502020204030204" pitchFamily="34" charset="0"/>
                <a:cs typeface="Calibri" panose="020F0502020204030204" pitchFamily="34" charset="0"/>
              </a:rPr>
              <a:t> </a:t>
            </a:r>
            <a:r>
              <a:rPr lang="en-US" altLang="en-US" sz="1600" b="1">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a:solidFill>
                  <a:schemeClr val="tx1"/>
                </a:solidFill>
                <a:latin typeface="Calibri" panose="020F0502020204030204" pitchFamily="34" charset="0"/>
                <a:cs typeface="Calibri" panose="020F0502020204030204" pitchFamily="34" charset="0"/>
              </a:rPr>
              <a:t>IEEE-SA Standards Board Operations Manual</a:t>
            </a:r>
            <a:r>
              <a:rPr lang="en-US" altLang="en-US" sz="2000" b="1">
                <a:solidFill>
                  <a:schemeClr val="tx1"/>
                </a:solidFill>
                <a:latin typeface="Calibri" panose="020F0502020204030204" pitchFamily="34" charset="0"/>
                <a:cs typeface="Calibri" panose="020F0502020204030204" pitchFamily="34" charset="0"/>
              </a:rPr>
              <a:t> </a:t>
            </a:r>
            <a:r>
              <a:rPr lang="en-US" altLang="en-US" sz="1600" b="1">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a:buNone/>
            </a:pPr>
            <a:endParaRPr lang="en-US" altLang="en-US" sz="2000"/>
          </a:p>
          <a:p>
            <a:pPr lvl="1">
              <a:lnSpc>
                <a:spcPct val="90000"/>
              </a:lnSpc>
              <a:spcBef>
                <a:spcPct val="0"/>
              </a:spcBef>
              <a:buFont typeface="Monotype Sorts"/>
              <a:buNone/>
            </a:pPr>
            <a:r>
              <a:rPr lang="en-US" altLang="en-US" sz="2000" b="1">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sz="2000" b="1">
                <a:solidFill>
                  <a:schemeClr val="tx1"/>
                </a:solidFill>
                <a:latin typeface="Calibri" panose="020F0502020204030204" pitchFamily="34" charset="0"/>
                <a:cs typeface="Calibri" panose="020F0502020204030204" pitchFamily="34" charset="0"/>
              </a:rPr>
              <a:t>	</a:t>
            </a:r>
            <a:r>
              <a:rPr lang="en-US" altLang="en-US" sz="2000" b="1" i="1">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a:buNone/>
            </a:pPr>
            <a:endParaRPr lang="en-US" altLang="en-US" sz="2000" b="1" i="1">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pPr lvl="1">
              <a:lnSpc>
                <a:spcPct val="90000"/>
              </a:lnSpc>
              <a:spcBef>
                <a:spcPct val="0"/>
              </a:spcBef>
              <a:buFont typeface="Monotype Sorts"/>
              <a:buNone/>
            </a:pPr>
            <a:endParaRPr lang="en-US" altLang="en-US" sz="2000" b="1" i="1">
              <a:solidFill>
                <a:schemeClr val="tx1"/>
              </a:solidFill>
              <a:latin typeface="Calibri" panose="020F0502020204030204" pitchFamily="34" charset="0"/>
              <a:cs typeface="Calibri" panose="020F050202020403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2" name="Date Placeholder 1"/>
          <p:cNvSpPr>
            <a:spLocks noGrp="1"/>
          </p:cNvSpPr>
          <p:nvPr>
            <p:ph type="dt" sz="half" idx="10"/>
          </p:nvPr>
        </p:nvSpPr>
        <p:spPr/>
        <p:txBody>
          <a:bodyPr/>
          <a:lstStyle/>
          <a:p>
            <a:pPr>
              <a:defRPr/>
            </a:pPr>
            <a:r>
              <a:rPr lang="en-US" smtClean="0"/>
              <a:t>March 2018</a:t>
            </a:r>
            <a:endParaRPr lang="en-US" dirty="0"/>
          </a:p>
        </p:txBody>
      </p:sp>
      <p:sp>
        <p:nvSpPr>
          <p:cNvPr id="3" name="Footer Placeholder 2"/>
          <p:cNvSpPr>
            <a:spLocks noGrp="1"/>
          </p:cNvSpPr>
          <p:nvPr>
            <p:ph type="ftr" sz="quarter" idx="11"/>
          </p:nvPr>
        </p:nvSpPr>
        <p:spPr>
          <a:xfrm>
            <a:off x="9811019" y="6475413"/>
            <a:ext cx="1580882" cy="184666"/>
          </a:xfrm>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54FC9212-A276-4579-8D5E-ABD8504D37DD}" type="slidenum">
              <a:rPr lang="en-US" smtClean="0"/>
              <a:pPr>
                <a:defRPr/>
              </a:pPr>
              <a:t>8</a:t>
            </a:fld>
            <a:endParaRPr lang="en-US"/>
          </a:p>
        </p:txBody>
      </p:sp>
    </p:spTree>
    <p:extLst>
      <p:ext uri="{BB962C8B-B14F-4D97-AF65-F5344CB8AC3E}">
        <p14:creationId xmlns:p14="http://schemas.microsoft.com/office/powerpoint/2010/main" val="953826921"/>
      </p:ext>
    </p:extLst>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Text Box 3"/>
          <p:cNvSpPr txBox="1">
            <a:spLocks noChangeArrowheads="1"/>
          </p:cNvSpPr>
          <p:nvPr/>
        </p:nvSpPr>
        <p:spPr bwMode="auto">
          <a:xfrm>
            <a:off x="5868989" y="6475414"/>
            <a:ext cx="528637" cy="3635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hangingPunct="0">
              <a:buClrTx/>
              <a:buFontTx/>
              <a:buNone/>
            </a:pPr>
            <a:r>
              <a:rPr lang="en-US" altLang="en-US">
                <a:ea typeface="MS Gothic" panose="020B0609070205080204" pitchFamily="49" charset="-128"/>
              </a:rPr>
              <a:t>Slide </a:t>
            </a:r>
            <a:fld id="{5DC26805-48A2-4BF2-BAB1-A04A6CDBCF81}" type="slidenum">
              <a:rPr lang="en-US" altLang="en-US">
                <a:ea typeface="MS Gothic" panose="020B0609070205080204" pitchFamily="49" charset="-128"/>
              </a:rPr>
              <a:pPr hangingPunct="0">
                <a:buClrTx/>
                <a:buFontTx/>
                <a:buNone/>
              </a:pPr>
              <a:t>9</a:t>
            </a:fld>
            <a:endParaRPr lang="en-US" altLang="en-US">
              <a:ea typeface="MS Gothic" panose="020B0609070205080204" pitchFamily="49" charset="-128"/>
            </a:endParaRPr>
          </a:p>
        </p:txBody>
      </p:sp>
      <p:sp>
        <p:nvSpPr>
          <p:cNvPr id="4100" name="Rectangle 4"/>
          <p:cNvSpPr>
            <a:spLocks noGrp="1" noChangeArrowheads="1"/>
          </p:cNvSpPr>
          <p:nvPr>
            <p:ph type="title"/>
          </p:nvPr>
        </p:nvSpPr>
        <p:spPr>
          <a:xfrm>
            <a:off x="2209800" y="439738"/>
            <a:ext cx="8001000" cy="1160463"/>
          </a:xfrm>
          <a:ln/>
        </p:spPr>
        <p:txBody>
          <a:bodyPr vert="horz" wrap="square" lIns="90000" tIns="46800" rIns="90000" bIns="46800" numCol="1" anchor="ctr" anchorCtr="0" compatLnSpc="1">
            <a:prstTxWarp prst="textNoShape">
              <a:avLst/>
            </a:prstTxWarp>
          </a:bodyPr>
          <a:lstStyle/>
          <a:p>
            <a:pPr hangingPunct="1">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altLang="en-US" dirty="0">
                <a:solidFill>
                  <a:srgbClr val="000000"/>
                </a:solidFill>
              </a:rPr>
              <a:t>Participation in IEEE 802 Meetings</a:t>
            </a:r>
          </a:p>
        </p:txBody>
      </p:sp>
      <p:sp>
        <p:nvSpPr>
          <p:cNvPr id="4101" name="Text Box 5"/>
          <p:cNvSpPr txBox="1">
            <a:spLocks noChangeArrowheads="1"/>
          </p:cNvSpPr>
          <p:nvPr/>
        </p:nvSpPr>
        <p:spPr bwMode="auto">
          <a:xfrm>
            <a:off x="2209800" y="1447800"/>
            <a:ext cx="7848600" cy="46180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160" tIns="46080" rIns="92160" bIns="46080"/>
          <a:lstStyle>
            <a:lvl1pPr marL="342900" indent="-339725">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9pPr>
          </a:lstStyle>
          <a:p>
            <a:pPr>
              <a:spcBef>
                <a:spcPts val="600"/>
              </a:spcBef>
            </a:pPr>
            <a:r>
              <a:rPr lang="en-GB" altLang="en-US" sz="1600" b="1" dirty="0">
                <a:ea typeface="MS Gothic" panose="020B0609070205080204" pitchFamily="49" charset="-128"/>
              </a:rPr>
              <a:t>Participation in any IEEE 802 meeting (Sponsor, Sponsor subgroup, Working Group, Working Group subgroup, etc.) is on an individual basis</a:t>
            </a:r>
          </a:p>
          <a:p>
            <a:pPr marL="339725" indent="-336550">
              <a:spcBef>
                <a:spcPts val="600"/>
              </a:spcBef>
              <a:buFont typeface="Arial" panose="020B0604020202020204" pitchFamily="34" charset="0"/>
              <a:buChar char="•"/>
            </a:pPr>
            <a:r>
              <a:rPr lang="en-GB" altLang="en-US" sz="1400" b="1" dirty="0">
                <a:ea typeface="MS Gothic" panose="020B0609070205080204" pitchFamily="49" charset="-128"/>
              </a:rPr>
              <a:t>Participants in the IEEE standards development individual process shall act based on their qualifications and experience. (https://standards.ieee.org/develop/policies/bylaws/sb_bylaws.pdf  section 5.2.1)</a:t>
            </a:r>
          </a:p>
          <a:p>
            <a:pPr marL="339725" indent="-336550">
              <a:spcBef>
                <a:spcPts val="600"/>
              </a:spcBef>
              <a:buFont typeface="Arial" panose="020B0604020202020204" pitchFamily="34" charset="0"/>
              <a:buChar char="•"/>
            </a:pPr>
            <a:r>
              <a:rPr lang="en-GB" altLang="en-US" sz="1400" b="1" dirty="0">
                <a:ea typeface="MS Gothic" panose="020B0609070205080204" pitchFamily="49" charset="-128"/>
              </a:rPr>
              <a:t>IEEE 802 Working Group membership is by individual; “Working Group members shall participate in the consensus process in a manner consistent with their professional expert opinion as individuals, and not as organizational representatives”. (</a:t>
            </a:r>
            <a:r>
              <a:rPr lang="en-GB" altLang="en-US" sz="1400" b="1" dirty="0" err="1">
                <a:ea typeface="MS Gothic" panose="020B0609070205080204" pitchFamily="49" charset="-128"/>
              </a:rPr>
              <a:t>subclause</a:t>
            </a:r>
            <a:r>
              <a:rPr lang="en-GB" altLang="en-US" sz="1400" b="1" dirty="0">
                <a:ea typeface="MS Gothic" panose="020B0609070205080204" pitchFamily="49" charset="-128"/>
              </a:rPr>
              <a:t> 4.2.1 “Establishment”, of the IEEE 802 LMSC Working Group Policies and Procedures)</a:t>
            </a:r>
          </a:p>
          <a:p>
            <a:pPr marL="339725" indent="-336550">
              <a:spcBef>
                <a:spcPts val="600"/>
              </a:spcBef>
              <a:buFont typeface="Arial" panose="020B0604020202020204" pitchFamily="34" charset="0"/>
              <a:buChar char="•"/>
            </a:pPr>
            <a:r>
              <a:rPr lang="en-GB" altLang="en-US" sz="1400" b="1"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39725" indent="-336550">
              <a:spcBef>
                <a:spcPts val="600"/>
              </a:spcBef>
              <a:buFont typeface="Arial" panose="020B0604020202020204" pitchFamily="34" charset="0"/>
              <a:buChar char="•"/>
            </a:pPr>
            <a:r>
              <a:rPr lang="en-GB" altLang="en-US" sz="1400" b="1"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b="1" u="sng" dirty="0">
                <a:ea typeface="MS Gothic" panose="020B0609070205080204" pitchFamily="49" charset="-128"/>
              </a:rPr>
              <a:t>https://standards.ieee.org/develop/policies/bylaws/sb_bylaws.pdf </a:t>
            </a:r>
            <a:r>
              <a:rPr lang="en-GB" altLang="en-US" sz="1400" b="1" dirty="0">
                <a:ea typeface="MS Gothic" panose="020B0609070205080204" pitchFamily="49" charset="-128"/>
              </a:rPr>
              <a:t> section 5.2.1.3 and the IEEE 802 LMSC Working Group Policies and Procedures, </a:t>
            </a:r>
            <a:r>
              <a:rPr lang="en-GB" altLang="en-US" sz="1400" b="1" dirty="0" err="1">
                <a:ea typeface="MS Gothic" panose="020B0609070205080204" pitchFamily="49" charset="-128"/>
              </a:rPr>
              <a:t>subclause</a:t>
            </a:r>
            <a:r>
              <a:rPr lang="en-GB" altLang="en-US" sz="1400" b="1" dirty="0">
                <a:ea typeface="MS Gothic" panose="020B0609070205080204" pitchFamily="49" charset="-128"/>
              </a:rPr>
              <a:t> 3.4.1 “Chair”, list item x.</a:t>
            </a:r>
          </a:p>
          <a:p>
            <a:pPr>
              <a:spcBef>
                <a:spcPts val="600"/>
              </a:spcBef>
            </a:pPr>
            <a:r>
              <a:rPr lang="en-GB" altLang="en-US" sz="1600" b="1" dirty="0">
                <a:ea typeface="MS Gothic" panose="020B0609070205080204" pitchFamily="49" charset="-128"/>
              </a:rPr>
              <a:t>By participating in IEEE 802 meetings, you accept these requirements.  If you do not agree to these policies then you shall not participate.</a:t>
            </a:r>
            <a:br>
              <a:rPr lang="en-GB" altLang="en-US" sz="1600" b="1" dirty="0">
                <a:ea typeface="MS Gothic" panose="020B0609070205080204" pitchFamily="49" charset="-128"/>
              </a:rPr>
            </a:br>
            <a:r>
              <a:rPr lang="en-GB" altLang="en-US" sz="1600" b="1" dirty="0">
                <a:ea typeface="MS Gothic" panose="020B0609070205080204" pitchFamily="49" charset="-128"/>
              </a:rPr>
              <a:t/>
            </a:r>
            <a:br>
              <a:rPr lang="en-GB" altLang="en-US" sz="1600" b="1" dirty="0">
                <a:ea typeface="MS Gothic" panose="020B0609070205080204" pitchFamily="49" charset="-128"/>
              </a:rPr>
            </a:br>
            <a:r>
              <a:rPr lang="en-GB" altLang="en-US" dirty="0">
                <a:ea typeface="MS Gothic" panose="020B0609070205080204" pitchFamily="49" charset="-128"/>
              </a:rPr>
              <a:t>(Latest revision of IEEE 802 LMSC Working Group Policies and Procedures: http://www.ieee802.org/devdocs.shtml)</a:t>
            </a:r>
            <a:br>
              <a:rPr lang="en-GB" altLang="en-US" dirty="0">
                <a:ea typeface="MS Gothic" panose="020B0609070205080204" pitchFamily="49" charset="-128"/>
              </a:rPr>
            </a:br>
            <a:endParaRPr lang="en-GB" altLang="en-US" dirty="0">
              <a:ea typeface="MS Gothic" panose="020B0609070205080204" pitchFamily="49" charset="-128"/>
            </a:endParaRPr>
          </a:p>
        </p:txBody>
      </p:sp>
      <p:sp>
        <p:nvSpPr>
          <p:cNvPr id="2" name="Date Placeholder 1"/>
          <p:cNvSpPr>
            <a:spLocks noGrp="1"/>
          </p:cNvSpPr>
          <p:nvPr>
            <p:ph type="dt" sz="half" idx="10"/>
          </p:nvPr>
        </p:nvSpPr>
        <p:spPr/>
        <p:txBody>
          <a:bodyPr/>
          <a:lstStyle/>
          <a:p>
            <a:pPr>
              <a:defRPr/>
            </a:pPr>
            <a:r>
              <a:rPr lang="en-US" smtClean="0"/>
              <a:t>March 2018</a:t>
            </a:r>
            <a:endParaRPr lang="en-US" dirty="0"/>
          </a:p>
        </p:txBody>
      </p:sp>
      <p:sp>
        <p:nvSpPr>
          <p:cNvPr id="3" name="Footer Placeholder 2"/>
          <p:cNvSpPr>
            <a:spLocks noGrp="1"/>
          </p:cNvSpPr>
          <p:nvPr>
            <p:ph type="ftr" sz="quarter" idx="11"/>
          </p:nvPr>
        </p:nvSpPr>
        <p:spPr>
          <a:xfrm>
            <a:off x="9811019" y="6475413"/>
            <a:ext cx="1580882" cy="184666"/>
          </a:xfrm>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54FC9212-A276-4579-8D5E-ABD8504D37DD}" type="slidenum">
              <a:rPr lang="en-US" smtClean="0"/>
              <a:pPr>
                <a:defRPr/>
              </a:pPr>
              <a:t>9</a:t>
            </a:fld>
            <a:endParaRPr lang="en-US"/>
          </a:p>
        </p:txBody>
      </p:sp>
    </p:spTree>
    <p:extLst>
      <p:ext uri="{BB962C8B-B14F-4D97-AF65-F5344CB8AC3E}">
        <p14:creationId xmlns:p14="http://schemas.microsoft.com/office/powerpoint/2010/main" val="1626833300"/>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C:\Documents and Settings\dstanley\My Documents\2005Jan\802-11-Submission.pot</Template>
  <TotalTime>486585</TotalTime>
  <Words>1369</Words>
  <Application>Microsoft Office PowerPoint</Application>
  <PresentationFormat>Widescreen</PresentationFormat>
  <Paragraphs>273</Paragraphs>
  <Slides>16</Slides>
  <Notes>12</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16</vt:i4>
      </vt:variant>
    </vt:vector>
  </HeadingPairs>
  <TitlesOfParts>
    <vt:vector size="25" baseType="lpstr">
      <vt:lpstr>MS Gothic</vt:lpstr>
      <vt:lpstr>MS PGothic</vt:lpstr>
      <vt:lpstr>Arial</vt:lpstr>
      <vt:lpstr>Calibri</vt:lpstr>
      <vt:lpstr>Helvetica</vt:lpstr>
      <vt:lpstr>Monotype Sorts</vt:lpstr>
      <vt:lpstr>Times New Roman</vt:lpstr>
      <vt:lpstr>802-11-Submission</vt:lpstr>
      <vt:lpstr>Document</vt:lpstr>
      <vt:lpstr>IEEE 802.11 TGmd March 2018 Agenda</vt:lpstr>
      <vt:lpstr>Abstract</vt:lpstr>
      <vt:lpstr>TGmd Agenda - 1</vt:lpstr>
      <vt:lpstr>Instructions for the WG Chair</vt:lpstr>
      <vt:lpstr>Participants have a duty to inform the IEEE</vt:lpstr>
      <vt:lpstr>Ways to inform IEEE</vt:lpstr>
      <vt:lpstr>Other guidelines for IEEE WG meetings</vt:lpstr>
      <vt:lpstr>Patent-related information</vt:lpstr>
      <vt:lpstr>Participation in IEEE 802 Meetings</vt:lpstr>
      <vt:lpstr>Approve prior TGmd minutes</vt:lpstr>
      <vt:lpstr>Standard and Amendment Ratification</vt:lpstr>
      <vt:lpstr>Current TGmd Schedule</vt:lpstr>
      <vt:lpstr>PowerPoint Presentation</vt:lpstr>
      <vt:lpstr>PowerPoint Presentation</vt:lpstr>
      <vt:lpstr>March 2018 – May  2018 Meeting Planning</vt:lpstr>
      <vt:lpstr>References</vt:lpstr>
    </vt:vector>
  </TitlesOfParts>
  <Company>Hewlett Packard Enterprise (HPE)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TGm Agenda</dc:title>
  <dc:creator>Dorothy Stanley</dc:creator>
  <cp:keywords>March 2018</cp:keywords>
  <cp:lastModifiedBy>Stanley, Dorothy</cp:lastModifiedBy>
  <cp:revision>3115</cp:revision>
  <cp:lastPrinted>1998-02-10T13:28:06Z</cp:lastPrinted>
  <dcterms:created xsi:type="dcterms:W3CDTF">2005-01-04T21:26:55Z</dcterms:created>
  <dcterms:modified xsi:type="dcterms:W3CDTF">2018-03-05T20:39:52Z</dcterms:modified>
</cp:coreProperties>
</file>