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0"/>
  </p:notesMasterIdLst>
  <p:handoutMasterIdLst>
    <p:handoutMasterId r:id="rId61"/>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859" r:id="rId14"/>
    <p:sldId id="860" r:id="rId15"/>
    <p:sldId id="861" r:id="rId16"/>
    <p:sldId id="862" r:id="rId17"/>
    <p:sldId id="863" r:id="rId18"/>
    <p:sldId id="870" r:id="rId19"/>
    <p:sldId id="871" r:id="rId20"/>
    <p:sldId id="857" r:id="rId21"/>
    <p:sldId id="856" r:id="rId22"/>
    <p:sldId id="864" r:id="rId23"/>
    <p:sldId id="875" r:id="rId24"/>
    <p:sldId id="878" r:id="rId25"/>
    <p:sldId id="890" r:id="rId26"/>
    <p:sldId id="879" r:id="rId27"/>
    <p:sldId id="892" r:id="rId28"/>
    <p:sldId id="891" r:id="rId29"/>
    <p:sldId id="893" r:id="rId30"/>
    <p:sldId id="894" r:id="rId31"/>
    <p:sldId id="898" r:id="rId32"/>
    <p:sldId id="897" r:id="rId33"/>
    <p:sldId id="902" r:id="rId34"/>
    <p:sldId id="903" r:id="rId35"/>
    <p:sldId id="904" r:id="rId36"/>
    <p:sldId id="882" r:id="rId37"/>
    <p:sldId id="883" r:id="rId38"/>
    <p:sldId id="889" r:id="rId39"/>
    <p:sldId id="884" r:id="rId40"/>
    <p:sldId id="899" r:id="rId41"/>
    <p:sldId id="900" r:id="rId42"/>
    <p:sldId id="901" r:id="rId43"/>
    <p:sldId id="885" r:id="rId44"/>
    <p:sldId id="886" r:id="rId45"/>
    <p:sldId id="888" r:id="rId46"/>
    <p:sldId id="887" r:id="rId47"/>
    <p:sldId id="877" r:id="rId48"/>
    <p:sldId id="876" r:id="rId49"/>
    <p:sldId id="869" r:id="rId50"/>
    <p:sldId id="880" r:id="rId51"/>
    <p:sldId id="881" r:id="rId52"/>
    <p:sldId id="872" r:id="rId53"/>
    <p:sldId id="896" r:id="rId54"/>
    <p:sldId id="895" r:id="rId55"/>
    <p:sldId id="873" r:id="rId56"/>
    <p:sldId id="868" r:id="rId57"/>
    <p:sldId id="874" r:id="rId58"/>
    <p:sldId id="305"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84" d="100"/>
          <a:sy n="84" d="100"/>
        </p:scale>
        <p:origin x="174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802.11-17/0280r3</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257-00-coex-laa-802-11-coexistence-status-in-3gpp-ran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7/11-17-1759-00-coex-on-transmission-of-reservation-signals-by-laa.docx" TargetMode="External"/><Relationship Id="rId2" Type="http://schemas.openxmlformats.org/officeDocument/2006/relationships/hyperlink" Target="https://mentor.ieee.org/802.11/dcn/17/11-17-1393-01-coex-proposed-liaison-statement-to-etsi-bran-in-relation-to-blocking-energy-issues.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577-00-coex-issues-for-clarification-related-to-paused-cot-in-en-301-893.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ec/dcn/17/ec-17-0065-00-00EC-802-to-3gpp-ran-ran1-liaison-statement.pdf"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8/11-18-0580-00-coex-enhancing-collaboration-between-ieee-802-and-world-regulators-on-unlicensed-spectrum-regulations.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0285-00-coex-january-2018-coexistence-standing-committee-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Chicago </a:t>
            </a:r>
            <a:r>
              <a:rPr lang="en-US" dirty="0" smtClean="0">
                <a:solidFill>
                  <a:schemeClr val="accent6"/>
                </a:solidFill>
              </a:rPr>
              <a:t>in March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a:t>
            </a:r>
            <a:r>
              <a:rPr lang="en-US" b="0" dirty="0" smtClean="0">
                <a:solidFill>
                  <a:schemeClr val="accent2">
                    <a:lumMod val="50000"/>
                  </a:schemeClr>
                </a:solidFill>
              </a:rPr>
              <a:t>March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Is there a need for 802.11 WG to participate in 3GPP RAN1 NR-U in context of coexistence?</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43379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need to find a way to better participate in NR-U coexistence related activities</a:t>
            </a:r>
            <a:endParaRPr lang="en-AU" dirty="0"/>
          </a:p>
        </p:txBody>
      </p:sp>
      <p:sp>
        <p:nvSpPr>
          <p:cNvPr id="3" name="Content Placeholder 2"/>
          <p:cNvSpPr>
            <a:spLocks noGrp="1"/>
          </p:cNvSpPr>
          <p:nvPr>
            <p:ph idx="1"/>
          </p:nvPr>
        </p:nvSpPr>
        <p:spPr/>
        <p:txBody>
          <a:bodyPr/>
          <a:lstStyle/>
          <a:p>
            <a:pPr lvl="1"/>
            <a:r>
              <a:rPr lang="en-AU" dirty="0" smtClean="0"/>
              <a:t>In Irvine, </a:t>
            </a:r>
            <a:r>
              <a:rPr lang="en-AU" dirty="0" smtClean="0">
                <a:hlinkClick r:id="rId2"/>
              </a:rPr>
              <a:t>11-18-257 </a:t>
            </a:r>
            <a:r>
              <a:rPr lang="en-AU" dirty="0">
                <a:hlinkClick r:id="rId2"/>
              </a:rPr>
              <a:t>- LAA-802.11 coexistence status in 3GPP </a:t>
            </a:r>
            <a:r>
              <a:rPr lang="en-AU" dirty="0" smtClean="0">
                <a:hlinkClick r:id="rId2"/>
              </a:rPr>
              <a:t>RAN1</a:t>
            </a:r>
            <a:r>
              <a:rPr lang="en-AU" dirty="0" smtClean="0"/>
              <a:t>, was presented by </a:t>
            </a:r>
          </a:p>
          <a:p>
            <a:pPr lvl="2"/>
            <a:r>
              <a:rPr lang="en-GB" dirty="0" err="1"/>
              <a:t>Shubhodeep</a:t>
            </a:r>
            <a:r>
              <a:rPr lang="en-GB" dirty="0"/>
              <a:t> </a:t>
            </a:r>
            <a:r>
              <a:rPr lang="en-GB" dirty="0" err="1" smtClean="0"/>
              <a:t>Adhikari</a:t>
            </a:r>
            <a:r>
              <a:rPr lang="en-GB" dirty="0" smtClean="0"/>
              <a:t> (Broadcom)</a:t>
            </a:r>
          </a:p>
          <a:p>
            <a:pPr lvl="2"/>
            <a:r>
              <a:rPr lang="en-GB" dirty="0"/>
              <a:t>Sindhu </a:t>
            </a:r>
            <a:r>
              <a:rPr lang="en-GB" dirty="0" smtClean="0"/>
              <a:t>Verma (Broadcom)</a:t>
            </a:r>
            <a:endParaRPr lang="en-AU" dirty="0" smtClean="0"/>
          </a:p>
          <a:p>
            <a:pPr lvl="1"/>
            <a:r>
              <a:rPr lang="en-AU" dirty="0" smtClean="0"/>
              <a:t>The key message of this presentation and subsequent discussions in Irvine was that we need to pay attention to what is going on in 3GPP</a:t>
            </a:r>
          </a:p>
          <a:p>
            <a:pPr lvl="2"/>
            <a:r>
              <a:rPr lang="en-GB" dirty="0" smtClean="0"/>
              <a:t>Comment 1: </a:t>
            </a:r>
            <a:r>
              <a:rPr lang="en-GB" i="1" dirty="0" smtClean="0"/>
              <a:t>It </a:t>
            </a:r>
            <a:r>
              <a:rPr lang="en-GB" i="1" dirty="0"/>
              <a:t>is important for IEEE to participate in </a:t>
            </a:r>
            <a:r>
              <a:rPr lang="en-GB" i="1" dirty="0" smtClean="0"/>
              <a:t>3GPP. It </a:t>
            </a:r>
            <a:r>
              <a:rPr lang="en-GB" i="1" dirty="0"/>
              <a:t>has to be done before a specification has been written </a:t>
            </a:r>
            <a:r>
              <a:rPr lang="en-GB" i="1" dirty="0" smtClean="0"/>
              <a:t>down. (In 3GPP) process </a:t>
            </a:r>
            <a:r>
              <a:rPr lang="en-GB" i="1" dirty="0"/>
              <a:t>is only achieved when consensus is reached. Thus, it is almost impossible to change things afterwards</a:t>
            </a:r>
            <a:endParaRPr lang="en-AU" i="1" dirty="0"/>
          </a:p>
          <a:p>
            <a:pPr lvl="2"/>
            <a:r>
              <a:rPr lang="en-GB" dirty="0"/>
              <a:t>Comment </a:t>
            </a:r>
            <a:r>
              <a:rPr lang="en-GB" dirty="0" smtClean="0"/>
              <a:t>2: </a:t>
            </a:r>
            <a:r>
              <a:rPr lang="en-US" i="1" dirty="0"/>
              <a:t>We need a continuous process. We need continuous input, not just once.</a:t>
            </a:r>
            <a:endParaRPr lang="en-AU" i="1" dirty="0"/>
          </a:p>
          <a:p>
            <a:pPr lvl="2"/>
            <a:r>
              <a:rPr lang="en-GB" dirty="0"/>
              <a:t>Comment </a:t>
            </a:r>
            <a:r>
              <a:rPr lang="en-GB" dirty="0" smtClean="0"/>
              <a:t>3: </a:t>
            </a:r>
            <a:r>
              <a:rPr lang="en-US" i="1" dirty="0" smtClean="0"/>
              <a:t>We </a:t>
            </a:r>
            <a:r>
              <a:rPr lang="en-US" i="1" dirty="0"/>
              <a:t>need to participate there. We did the same with them, when we told them to come here and work here if they want a PAR or a </a:t>
            </a:r>
            <a:r>
              <a:rPr lang="en-US" i="1" dirty="0" smtClean="0"/>
              <a:t>feature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30662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recent RAN1 meeting schedule highlights the intense focus on NR-U in 3GPP RAN1</a:t>
            </a:r>
            <a:endParaRPr lang="en-AU" dirty="0"/>
          </a:p>
        </p:txBody>
      </p:sp>
      <p:sp>
        <p:nvSpPr>
          <p:cNvPr id="3" name="Content Placeholder 2"/>
          <p:cNvSpPr>
            <a:spLocks noGrp="1"/>
          </p:cNvSpPr>
          <p:nvPr>
            <p:ph idx="1"/>
          </p:nvPr>
        </p:nvSpPr>
        <p:spPr/>
        <p:txBody>
          <a:bodyPr/>
          <a:lstStyle/>
          <a:p>
            <a:pPr lvl="1"/>
            <a:r>
              <a:rPr lang="en-AU" dirty="0" smtClean="0"/>
              <a:t>The schedule for the 3GPP RAN1 meeting in Athens from 26 February to 2 March 2018 </a:t>
            </a:r>
            <a:r>
              <a:rPr lang="en-AU" dirty="0" smtClean="0"/>
              <a:t>highlighted </a:t>
            </a:r>
            <a:r>
              <a:rPr lang="en-AU" dirty="0" smtClean="0"/>
              <a:t>the increased focus on NR-U </a:t>
            </a:r>
          </a:p>
          <a:p>
            <a:pPr lvl="1"/>
            <a:r>
              <a:rPr lang="en-AU" dirty="0" smtClean="0"/>
              <a:t>The d</a:t>
            </a:r>
            <a:r>
              <a:rPr lang="en-AU" dirty="0" smtClean="0"/>
              <a:t>raft </a:t>
            </a:r>
            <a:r>
              <a:rPr lang="en-AU" dirty="0" smtClean="0"/>
              <a:t>agenda (R1- 1802287) </a:t>
            </a:r>
            <a:r>
              <a:rPr lang="en-AU" dirty="0" smtClean="0"/>
              <a:t>had </a:t>
            </a:r>
            <a:r>
              <a:rPr lang="en-AU" dirty="0" smtClean="0"/>
              <a:t>82 submissions</a:t>
            </a:r>
          </a:p>
          <a:p>
            <a:pPr lvl="2"/>
            <a:r>
              <a:rPr lang="en-GB" b="1" i="1" u="sng" dirty="0" smtClean="0"/>
              <a:t>7.6 Study </a:t>
            </a:r>
            <a:r>
              <a:rPr lang="en-GB" b="1" i="1" u="sng" dirty="0"/>
              <a:t>on NR-based Access to Unlicensed </a:t>
            </a:r>
            <a:r>
              <a:rPr lang="en-GB" b="1" i="1" u="sng" dirty="0" err="1" smtClean="0"/>
              <a:t>Spectru</a:t>
            </a:r>
            <a:endParaRPr lang="en-GB" i="1" u="sng" dirty="0" smtClean="0"/>
          </a:p>
          <a:p>
            <a:pPr lvl="3"/>
            <a:r>
              <a:rPr lang="en-GB" dirty="0"/>
              <a:t>1</a:t>
            </a:r>
            <a:r>
              <a:rPr lang="en-GB" dirty="0" smtClean="0"/>
              <a:t> submission from </a:t>
            </a:r>
            <a:r>
              <a:rPr lang="en-GB" dirty="0" err="1" smtClean="0"/>
              <a:t>Mediatek</a:t>
            </a:r>
            <a:endParaRPr lang="en-AU" dirty="0"/>
          </a:p>
          <a:p>
            <a:pPr lvl="3"/>
            <a:r>
              <a:rPr lang="en-GB" b="1" u="sng" dirty="0" smtClean="0"/>
              <a:t>7.6.1 Simulation </a:t>
            </a:r>
            <a:r>
              <a:rPr lang="en-GB" b="1" u="sng" dirty="0"/>
              <a:t>Methodology for NR-U operation</a:t>
            </a:r>
            <a:r>
              <a:rPr lang="en-GB" b="1" dirty="0"/>
              <a:t>  </a:t>
            </a:r>
            <a:endParaRPr lang="en-GB" b="1" dirty="0" smtClean="0"/>
          </a:p>
          <a:p>
            <a:pPr lvl="4"/>
            <a:r>
              <a:rPr lang="en-GB" sz="1400" dirty="0" smtClean="0"/>
              <a:t>15 submissions from Huawei, </a:t>
            </a:r>
            <a:r>
              <a:rPr lang="en-GB" sz="1400" dirty="0" err="1" smtClean="0"/>
              <a:t>HiSilicon</a:t>
            </a:r>
            <a:r>
              <a:rPr lang="en-GB" sz="1400" dirty="0" smtClean="0"/>
              <a:t>, ZTE, </a:t>
            </a:r>
            <a:r>
              <a:rPr lang="en-GB" sz="1400" dirty="0" err="1" smtClean="0"/>
              <a:t>Sanechips</a:t>
            </a:r>
            <a:r>
              <a:rPr lang="en-GB" sz="1400" dirty="0" smtClean="0"/>
              <a:t>, vivo, </a:t>
            </a:r>
            <a:r>
              <a:rPr lang="en-GB" sz="1400" dirty="0" err="1" smtClean="0"/>
              <a:t>MediaTek</a:t>
            </a:r>
            <a:r>
              <a:rPr lang="en-GB" sz="1400" dirty="0" smtClean="0"/>
              <a:t>, CATT, Samsung, CMCC, LG, Nokia, Nokia Shanghai Bell, Intel, AT&amp;T, </a:t>
            </a:r>
            <a:r>
              <a:rPr lang="en-GB" sz="1400" dirty="0" err="1" smtClean="0"/>
              <a:t>InterDigital</a:t>
            </a:r>
            <a:r>
              <a:rPr lang="en-GB" sz="1400" dirty="0" smtClean="0"/>
              <a:t>, Ericsson &amp; Qualcomm</a:t>
            </a:r>
          </a:p>
          <a:p>
            <a:pPr lvl="3"/>
            <a:r>
              <a:rPr lang="en-GB" b="1" u="sng" dirty="0" smtClean="0"/>
              <a:t>7.6.2 Deployment </a:t>
            </a:r>
            <a:r>
              <a:rPr lang="en-GB" b="1" u="sng" dirty="0"/>
              <a:t>scenarios for NR unlicensed operation</a:t>
            </a:r>
            <a:r>
              <a:rPr lang="en-GB" b="1" dirty="0"/>
              <a:t> </a:t>
            </a:r>
            <a:endParaRPr lang="en-GB" b="1" dirty="0" smtClean="0"/>
          </a:p>
          <a:p>
            <a:pPr lvl="4"/>
            <a:r>
              <a:rPr lang="en-GB" sz="1400" dirty="0" smtClean="0"/>
              <a:t>17 </a:t>
            </a:r>
            <a:r>
              <a:rPr lang="en-GB" sz="1400" dirty="0"/>
              <a:t>submissions </a:t>
            </a:r>
            <a:r>
              <a:rPr lang="en-GB" sz="1400" dirty="0" smtClean="0"/>
              <a:t>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vivo</a:t>
            </a:r>
            <a:r>
              <a:rPr lang="en-AU" sz="1400" dirty="0" smtClean="0"/>
              <a:t>, </a:t>
            </a:r>
            <a:r>
              <a:rPr lang="en-GB" sz="1400" dirty="0" smtClean="0"/>
              <a:t>CATT, NEC</a:t>
            </a:r>
            <a:r>
              <a:rPr lang="en-AU" sz="1400" dirty="0" smtClean="0"/>
              <a:t>, </a:t>
            </a:r>
            <a:r>
              <a:rPr lang="en-GB" sz="1400" dirty="0" smtClean="0"/>
              <a:t>CATR</a:t>
            </a:r>
            <a:r>
              <a:rPr lang="en-AU" sz="1400" dirty="0" smtClean="0"/>
              <a:t>, </a:t>
            </a:r>
            <a:r>
              <a:rPr lang="en-GB" sz="1400" dirty="0" smtClean="0"/>
              <a:t>Samsung</a:t>
            </a:r>
            <a:r>
              <a:rPr lang="en-AU" sz="1400" dirty="0" smtClean="0"/>
              <a:t>, </a:t>
            </a:r>
            <a:r>
              <a:rPr lang="en-GB" sz="1400" dirty="0" smtClean="0"/>
              <a:t>Guangdong </a:t>
            </a:r>
            <a:r>
              <a:rPr lang="en-GB" sz="1400" dirty="0"/>
              <a:t>OPPO Mobile </a:t>
            </a:r>
            <a:r>
              <a:rPr lang="en-GB" sz="1400" dirty="0" smtClean="0"/>
              <a:t>Telecom</a:t>
            </a:r>
            <a:r>
              <a:rPr lang="en-AU" sz="1400" dirty="0" smtClean="0"/>
              <a:t>, </a:t>
            </a:r>
            <a:r>
              <a:rPr lang="en-GB" sz="1400" dirty="0" smtClean="0"/>
              <a:t>LG</a:t>
            </a:r>
            <a:r>
              <a:rPr lang="en-AU" sz="1400" dirty="0" smtClean="0"/>
              <a:t>, </a:t>
            </a:r>
            <a:r>
              <a:rPr lang="en-GB" sz="1400" dirty="0" smtClean="0"/>
              <a:t>Nokia</a:t>
            </a:r>
            <a:r>
              <a:rPr lang="en-GB" sz="1400" dirty="0"/>
              <a:t>, AT&amp;T, </a:t>
            </a:r>
            <a:r>
              <a:rPr lang="en-GB" sz="1400" dirty="0" err="1"/>
              <a:t>CableLabs</a:t>
            </a:r>
            <a:r>
              <a:rPr lang="en-GB" sz="1400" dirty="0"/>
              <a:t>, Charter Communications, Comcast, Deutsche Telecom, Ericsson</a:t>
            </a:r>
            <a:r>
              <a:rPr lang="en-GB" sz="1400" dirty="0" smtClean="0"/>
              <a:t>, </a:t>
            </a:r>
            <a:r>
              <a:rPr lang="en-GB" sz="1400" dirty="0"/>
              <a:t>Intel, </a:t>
            </a:r>
            <a:r>
              <a:rPr lang="en-GB" sz="1400" dirty="0" err="1"/>
              <a:t>InterDigital</a:t>
            </a:r>
            <a:r>
              <a:rPr lang="en-GB" sz="1400" dirty="0"/>
              <a:t>, Lenovo</a:t>
            </a:r>
            <a:r>
              <a:rPr lang="en-GB" sz="1400" dirty="0" smtClean="0"/>
              <a:t>,, </a:t>
            </a:r>
            <a:r>
              <a:rPr lang="en-GB" sz="1400" dirty="0" err="1"/>
              <a:t>MediaTek</a:t>
            </a:r>
            <a:r>
              <a:rPr lang="en-GB" sz="1400" dirty="0"/>
              <a:t>, Motorola Mobility, Nokia Shanghai Bell, NTT DOCOMO, </a:t>
            </a:r>
            <a:r>
              <a:rPr lang="en-GB" sz="1400" dirty="0" smtClean="0"/>
              <a:t>Qualcomm, </a:t>
            </a:r>
            <a:r>
              <a:rPr lang="en-GB" sz="1400" dirty="0"/>
              <a:t>Sony, T-Mobile US, Verizon</a:t>
            </a:r>
            <a:r>
              <a:rPr lang="en-GB" sz="1400" dirty="0" smtClean="0"/>
              <a:t>, ZTE, </a:t>
            </a:r>
            <a:r>
              <a:rPr lang="en-GB" sz="1400" dirty="0" err="1" smtClean="0"/>
              <a:t>InterDigital</a:t>
            </a:r>
            <a:r>
              <a:rPr lang="en-GB" sz="1400" dirty="0"/>
              <a:t>, </a:t>
            </a:r>
            <a:r>
              <a:rPr lang="en-GB" sz="1400" dirty="0" smtClean="0"/>
              <a:t>Sharp</a:t>
            </a:r>
            <a:r>
              <a:rPr lang="en-GB" dirty="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933175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recent RAN1 meeting schedule highlights the intense focus on NR-U in 3GPP RAN1</a:t>
            </a:r>
          </a:p>
        </p:txBody>
      </p:sp>
      <p:sp>
        <p:nvSpPr>
          <p:cNvPr id="3" name="Content Placeholder 2"/>
          <p:cNvSpPr>
            <a:spLocks noGrp="1"/>
          </p:cNvSpPr>
          <p:nvPr>
            <p:ph idx="1"/>
          </p:nvPr>
        </p:nvSpPr>
        <p:spPr/>
        <p:txBody>
          <a:bodyPr/>
          <a:lstStyle/>
          <a:p>
            <a:pPr lvl="3"/>
            <a:r>
              <a:rPr lang="en-GB" b="1" u="sng" dirty="0" smtClean="0"/>
              <a:t>7.6.3 Candidate </a:t>
            </a:r>
            <a:r>
              <a:rPr lang="en-GB" b="1" u="sng" dirty="0"/>
              <a:t>spectrum for NR unlicensed operation</a:t>
            </a:r>
            <a:r>
              <a:rPr lang="en-GB" b="1" dirty="0"/>
              <a:t>  </a:t>
            </a:r>
            <a:endParaRPr lang="en-GB" b="1" dirty="0" smtClean="0"/>
          </a:p>
          <a:p>
            <a:pPr lvl="4"/>
            <a:r>
              <a:rPr lang="en-GB" sz="1400" dirty="0" smtClean="0"/>
              <a:t>10 submissions 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CATT, Samsung</a:t>
            </a:r>
            <a:r>
              <a:rPr lang="en-AU" sz="1400" dirty="0" smtClean="0"/>
              <a:t>, </a:t>
            </a:r>
            <a:r>
              <a:rPr lang="en-GB" sz="1400" dirty="0" smtClean="0"/>
              <a:t>Guangdong </a:t>
            </a:r>
            <a:r>
              <a:rPr lang="en-GB" sz="1400" dirty="0"/>
              <a:t>OPPO Mobile </a:t>
            </a:r>
            <a:r>
              <a:rPr lang="en-GB" sz="1400" dirty="0" smtClean="0"/>
              <a:t>Telecom, Nokia</a:t>
            </a:r>
            <a:r>
              <a:rPr lang="en-GB" sz="1400" dirty="0"/>
              <a:t>, Nokia Shanghai </a:t>
            </a:r>
            <a:r>
              <a:rPr lang="en-GB" sz="1400" dirty="0" smtClean="0"/>
              <a:t>Bell, Intel, </a:t>
            </a:r>
            <a:r>
              <a:rPr lang="en-GB" sz="1400" dirty="0"/>
              <a:t>Sony, AT&amp;T, </a:t>
            </a:r>
            <a:r>
              <a:rPr lang="en-GB" sz="1400" dirty="0" smtClean="0"/>
              <a:t>Ericsson</a:t>
            </a:r>
            <a:r>
              <a:rPr lang="en-GB" sz="1400" dirty="0"/>
              <a:t>, Charter Communications, </a:t>
            </a:r>
            <a:r>
              <a:rPr lang="en-GB" sz="1400" dirty="0" smtClean="0"/>
              <a:t>Qualcomm, LG, </a:t>
            </a:r>
            <a:r>
              <a:rPr lang="en-GB" sz="1400" dirty="0"/>
              <a:t>Motorola Mobility, Lenovo, </a:t>
            </a:r>
            <a:r>
              <a:rPr lang="en-GB" sz="1400" dirty="0" err="1"/>
              <a:t>InterDigital</a:t>
            </a:r>
            <a:r>
              <a:rPr lang="en-GB" sz="1400" dirty="0"/>
              <a:t>, </a:t>
            </a:r>
            <a:r>
              <a:rPr lang="en-GB" sz="1400" dirty="0" smtClean="0"/>
              <a:t>Samsung</a:t>
            </a:r>
            <a:r>
              <a:rPr lang="en-GB" sz="1400" dirty="0"/>
              <a:t>, Verizon, </a:t>
            </a:r>
            <a:r>
              <a:rPr lang="en-GB" sz="1400" dirty="0" err="1"/>
              <a:t>MediaTek</a:t>
            </a:r>
            <a:r>
              <a:rPr lang="en-GB" sz="1400" dirty="0"/>
              <a:t> Inc., Comcast, </a:t>
            </a:r>
            <a:r>
              <a:rPr lang="en-GB" sz="1400" dirty="0" err="1"/>
              <a:t>CableLabs</a:t>
            </a:r>
            <a:r>
              <a:rPr lang="en-GB" sz="1400" dirty="0"/>
              <a:t>, </a:t>
            </a:r>
            <a:r>
              <a:rPr lang="en-GB" sz="1400" dirty="0" smtClean="0"/>
              <a:t>Deutsche </a:t>
            </a:r>
            <a:r>
              <a:rPr lang="en-GB" sz="1400" dirty="0"/>
              <a:t>Telekom, T-Mobile USA, </a:t>
            </a:r>
            <a:r>
              <a:rPr lang="en-GB" sz="1400" dirty="0" err="1"/>
              <a:t>Oppo</a:t>
            </a:r>
            <a:r>
              <a:rPr lang="en-GB" sz="1400" dirty="0"/>
              <a:t>, NTT </a:t>
            </a:r>
            <a:r>
              <a:rPr lang="en-GB" sz="1400" dirty="0" smtClean="0"/>
              <a:t>DOCOMO</a:t>
            </a:r>
            <a:endParaRPr lang="en-AU" sz="1400" dirty="0"/>
          </a:p>
          <a:p>
            <a:pPr lvl="3"/>
            <a:r>
              <a:rPr lang="en-GB" b="1" u="sng" dirty="0" smtClean="0"/>
              <a:t>7.6.4 Potential </a:t>
            </a:r>
            <a:r>
              <a:rPr lang="en-GB" b="1" u="sng" dirty="0"/>
              <a:t>solutions and techniques for NR unlicensed</a:t>
            </a:r>
            <a:endParaRPr lang="en-AU" b="1" dirty="0"/>
          </a:p>
          <a:p>
            <a:pPr lvl="4"/>
            <a:r>
              <a:rPr lang="en-GB" sz="1400" dirty="0" smtClean="0"/>
              <a:t>23 </a:t>
            </a:r>
            <a:r>
              <a:rPr lang="en-GB" sz="1400" dirty="0"/>
              <a:t>submissions from </a:t>
            </a:r>
            <a:r>
              <a:rPr lang="en-GB" sz="1400" dirty="0" smtClean="0"/>
              <a:t>ZTE</a:t>
            </a:r>
            <a:r>
              <a:rPr lang="en-GB" sz="1400" dirty="0"/>
              <a:t>, </a:t>
            </a:r>
            <a:r>
              <a:rPr lang="en-GB" sz="1400" dirty="0" err="1" smtClean="0"/>
              <a:t>Sanechips</a:t>
            </a:r>
            <a:r>
              <a:rPr lang="en-GB" sz="1400" dirty="0" smtClean="0"/>
              <a:t>, vivo, </a:t>
            </a:r>
            <a:r>
              <a:rPr lang="en-GB" sz="1400" dirty="0" err="1" smtClean="0"/>
              <a:t>Potevio</a:t>
            </a:r>
            <a:r>
              <a:rPr lang="en-GB" sz="1400" dirty="0" smtClean="0"/>
              <a:t>, </a:t>
            </a:r>
            <a:r>
              <a:rPr lang="en-GB" sz="1400" dirty="0" err="1" smtClean="0"/>
              <a:t>MediaTek</a:t>
            </a:r>
            <a:r>
              <a:rPr lang="en-GB" sz="1400" dirty="0" smtClean="0"/>
              <a:t>, CATT, </a:t>
            </a:r>
            <a:r>
              <a:rPr lang="en-GB" sz="1400" dirty="0" err="1" smtClean="0"/>
              <a:t>Spreadtrum</a:t>
            </a:r>
            <a:r>
              <a:rPr lang="en-GB" sz="1400" dirty="0" smtClean="0"/>
              <a:t> Communications, NEC, CATR, Samsung, Sony, ASUSTEK, Guangdong </a:t>
            </a:r>
            <a:r>
              <a:rPr lang="en-GB" sz="1400" dirty="0"/>
              <a:t>OPPO Mobile </a:t>
            </a:r>
            <a:r>
              <a:rPr lang="en-GB" sz="1400" dirty="0" smtClean="0"/>
              <a:t>Telecom, LG, Apple, Shenzhen </a:t>
            </a:r>
            <a:r>
              <a:rPr lang="en-GB" sz="1400" dirty="0" err="1"/>
              <a:t>Coolpad</a:t>
            </a:r>
            <a:r>
              <a:rPr lang="en-GB" sz="1400" dirty="0"/>
              <a:t> </a:t>
            </a:r>
            <a:r>
              <a:rPr lang="en-GB" sz="1400" dirty="0" smtClean="0"/>
              <a:t>Technologies, Intel, Nokia</a:t>
            </a:r>
            <a:r>
              <a:rPr lang="en-GB" sz="1400" dirty="0"/>
              <a:t>, Nokia Shanghai </a:t>
            </a:r>
            <a:r>
              <a:rPr lang="en-GB" sz="1400" dirty="0" smtClean="0"/>
              <a:t>Bell, AT&amp;T</a:t>
            </a:r>
            <a:r>
              <a:rPr lang="en-AU" sz="1400" dirty="0" smtClean="0"/>
              <a:t>, </a:t>
            </a:r>
            <a:r>
              <a:rPr lang="en-GB" sz="1400" dirty="0" err="1" smtClean="0"/>
              <a:t>InterDigital</a:t>
            </a:r>
            <a:r>
              <a:rPr lang="en-GB" sz="1400" dirty="0"/>
              <a:t>, </a:t>
            </a:r>
            <a:r>
              <a:rPr lang="en-GB" sz="1400" dirty="0" smtClean="0"/>
              <a:t>Huawei</a:t>
            </a:r>
            <a:r>
              <a:rPr lang="en-GB" sz="1400" dirty="0"/>
              <a:t>, </a:t>
            </a:r>
            <a:r>
              <a:rPr lang="en-GB" sz="1400" dirty="0" err="1" smtClean="0"/>
              <a:t>HiSilicon</a:t>
            </a:r>
            <a:r>
              <a:rPr lang="en-GB" sz="1400" dirty="0" smtClean="0"/>
              <a:t>, Ericsson &amp; Qualcomm Incorporated</a:t>
            </a:r>
            <a:r>
              <a:rPr lang="en-GB" dirty="0"/>
              <a:t> </a:t>
            </a:r>
            <a:endParaRPr lang="en-AU" dirty="0"/>
          </a:p>
          <a:p>
            <a:pPr lvl="3"/>
            <a:r>
              <a:rPr lang="en-GB" b="1" u="sng" dirty="0" smtClean="0"/>
              <a:t>7.6.5 Others</a:t>
            </a:r>
            <a:r>
              <a:rPr lang="en-GB" b="1" dirty="0" smtClean="0"/>
              <a:t> </a:t>
            </a:r>
            <a:endParaRPr lang="en-AU" b="1" dirty="0"/>
          </a:p>
          <a:p>
            <a:pPr lvl="4"/>
            <a:r>
              <a:rPr lang="en-GB" sz="1400" dirty="0" smtClean="0"/>
              <a:t>16  </a:t>
            </a:r>
            <a:r>
              <a:rPr lang="en-GB" sz="1400" dirty="0"/>
              <a:t>submissions from </a:t>
            </a:r>
            <a:r>
              <a:rPr lang="en-GB" sz="1400" dirty="0" smtClean="0"/>
              <a:t>Huawei, </a:t>
            </a:r>
            <a:r>
              <a:rPr lang="en-GB" sz="1400" dirty="0" err="1" smtClean="0"/>
              <a:t>HiSilicon</a:t>
            </a:r>
            <a:r>
              <a:rPr lang="en-GB" sz="1400" dirty="0" smtClean="0"/>
              <a:t>, vivo, </a:t>
            </a:r>
            <a:r>
              <a:rPr lang="en-GB" sz="1400" dirty="0" err="1" smtClean="0"/>
              <a:t>Spreadtrum</a:t>
            </a:r>
            <a:r>
              <a:rPr lang="en-GB" sz="1400" dirty="0" smtClean="0"/>
              <a:t> Communications, Guangdong </a:t>
            </a:r>
            <a:r>
              <a:rPr lang="en-GB" sz="1400" dirty="0"/>
              <a:t>OPPO Mobile </a:t>
            </a:r>
            <a:r>
              <a:rPr lang="en-GB" sz="1400" dirty="0" smtClean="0"/>
              <a:t>Telecom, </a:t>
            </a:r>
            <a:r>
              <a:rPr lang="en-GB" sz="1400" dirty="0" err="1" smtClean="0"/>
              <a:t>InterDigital</a:t>
            </a:r>
            <a:r>
              <a:rPr lang="en-GB" sz="1400" dirty="0"/>
              <a:t>, </a:t>
            </a:r>
            <a:r>
              <a:rPr lang="en-GB" sz="1400" dirty="0" smtClean="0"/>
              <a:t>Ericsson, Qualcomm,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49678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ideas on how IEEE 802.11 WG can </a:t>
            </a:r>
            <a:r>
              <a:rPr lang="en-US" dirty="0"/>
              <a:t>interact with 3GPP RAN1 on coexistence </a:t>
            </a:r>
            <a:r>
              <a:rPr lang="en-US" dirty="0" smtClean="0"/>
              <a:t>issues?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US" dirty="0" smtClean="0"/>
              <a:t>So far we have been relying on a few individuals to provide visibility into relevant coexistence activities in 3GPP RAN1 </a:t>
            </a:r>
          </a:p>
          <a:p>
            <a:pPr lvl="2"/>
            <a:r>
              <a:rPr lang="en-US" dirty="0" smtClean="0"/>
              <a:t>With particular thanks to </a:t>
            </a:r>
            <a:r>
              <a:rPr lang="en-GB" dirty="0" err="1"/>
              <a:t>Shubhodeep</a:t>
            </a:r>
            <a:r>
              <a:rPr lang="en-GB" dirty="0"/>
              <a:t> </a:t>
            </a:r>
            <a:r>
              <a:rPr lang="en-GB" dirty="0" err="1"/>
              <a:t>Adhikari</a:t>
            </a:r>
            <a:r>
              <a:rPr lang="en-GB" dirty="0"/>
              <a:t> (Broadcom</a:t>
            </a:r>
            <a:r>
              <a:rPr lang="en-GB" dirty="0" smtClean="0"/>
              <a:t>) &amp; Sindhu </a:t>
            </a:r>
            <a:r>
              <a:rPr lang="en-GB" dirty="0"/>
              <a:t>Verma (Broadcom</a:t>
            </a:r>
            <a:r>
              <a:rPr lang="en-GB" dirty="0" smtClean="0"/>
              <a:t>), who </a:t>
            </a:r>
            <a:r>
              <a:rPr lang="en-GB" dirty="0" smtClean="0"/>
              <a:t>will provide </a:t>
            </a:r>
            <a:r>
              <a:rPr lang="en-GB" dirty="0" smtClean="0"/>
              <a:t>another update today</a:t>
            </a:r>
            <a:endParaRPr lang="en-AU" dirty="0"/>
          </a:p>
          <a:p>
            <a:pPr lvl="1"/>
            <a:r>
              <a:rPr lang="en-US" dirty="0" smtClean="0"/>
              <a:t>This approach is not really sustainable as a long term strategy; the IEEE 802.11 WG need to find a more efficient and scalable approach</a:t>
            </a:r>
          </a:p>
          <a:p>
            <a:pPr lvl="1"/>
            <a:r>
              <a:rPr lang="en-US" dirty="0" smtClean="0"/>
              <a:t>Have </a:t>
            </a:r>
            <a:r>
              <a:rPr lang="en-US" dirty="0"/>
              <a:t>there been any further thoughts on how IEEE 802.11 WG can interact with 3GPP </a:t>
            </a:r>
            <a:r>
              <a:rPr lang="en-US" dirty="0" smtClean="0"/>
              <a:t>RAN1 on </a:t>
            </a:r>
            <a:r>
              <a:rPr lang="en-US" dirty="0"/>
              <a:t>coexistence </a:t>
            </a:r>
            <a:r>
              <a:rPr lang="en-US" dirty="0" smtClean="0"/>
              <a:t>related issues </a:t>
            </a:r>
            <a:r>
              <a:rPr lang="en-US" dirty="0"/>
              <a:t>of mutual interest? </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68865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469032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(#92) was held 26 Feb – 2 Mar 2018 in Athens, Greece</a:t>
            </a:r>
          </a:p>
          <a:p>
            <a:pPr lvl="1"/>
            <a:r>
              <a:rPr lang="en-GB" dirty="0" err="1"/>
              <a:t>Shubhodeep</a:t>
            </a:r>
            <a:r>
              <a:rPr lang="en-GB" dirty="0"/>
              <a:t> </a:t>
            </a:r>
            <a:r>
              <a:rPr lang="en-GB" dirty="0" err="1"/>
              <a:t>Adhikari</a:t>
            </a:r>
            <a:r>
              <a:rPr lang="en-GB" dirty="0"/>
              <a:t> (Broadcom) </a:t>
            </a:r>
            <a:r>
              <a:rPr lang="en-GB" dirty="0" smtClean="0"/>
              <a:t>and/or </a:t>
            </a:r>
            <a:r>
              <a:rPr lang="en-GB" dirty="0"/>
              <a:t>Sindhu Verma (Broadcom</a:t>
            </a:r>
            <a:r>
              <a:rPr lang="en-GB" dirty="0" smtClean="0"/>
              <a:t>) have volunteered to provide a status update</a:t>
            </a:r>
          </a:p>
          <a:p>
            <a:pPr lvl="2"/>
            <a:r>
              <a:rPr lang="en-GB" dirty="0" smtClean="0"/>
              <a:t>See </a:t>
            </a:r>
            <a:r>
              <a:rPr lang="en-US" dirty="0"/>
              <a:t>11-18-0542-00-coex : 3GPP RAN1 Status on LAA and NR-Unlicensed</a:t>
            </a:r>
            <a:endParaRPr lang="en-AU" dirty="0"/>
          </a:p>
          <a:p>
            <a:pPr lvl="2"/>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10121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5th F2F meeting of the </a:t>
            </a:r>
            <a:r>
              <a:rPr lang="en-AU" i="1" dirty="0" smtClean="0"/>
              <a:t>Coexistence Standing Committee </a:t>
            </a:r>
            <a:r>
              <a:rPr lang="en-AU" dirty="0" smtClean="0"/>
              <a:t>in Chicago in March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What is happening in ETSI BRAN?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49850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a:t>
            </a:r>
            <a:r>
              <a:rPr lang="en-AU" dirty="0" smtClean="0"/>
              <a:t>this meeting</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18222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not yet a draft </a:t>
            </a:r>
            <a:r>
              <a:rPr lang="en-AU" dirty="0" smtClean="0"/>
              <a:t>ETSI BRAN agenda </a:t>
            </a:r>
            <a:r>
              <a:rPr lang="en-AU" dirty="0" smtClean="0"/>
              <a:t>but it is likely to contain some old favourites</a:t>
            </a:r>
            <a:endParaRPr lang="en-AU" dirty="0"/>
          </a:p>
        </p:txBody>
      </p:sp>
      <p:sp>
        <p:nvSpPr>
          <p:cNvPr id="3" name="Content Placeholder 2"/>
          <p:cNvSpPr>
            <a:spLocks noGrp="1"/>
          </p:cNvSpPr>
          <p:nvPr>
            <p:ph idx="1"/>
          </p:nvPr>
        </p:nvSpPr>
        <p:spPr/>
        <p:txBody>
          <a:bodyPr/>
          <a:lstStyle/>
          <a:p>
            <a:r>
              <a:rPr lang="en-AU" dirty="0" smtClean="0"/>
              <a:t>Possible ETSI BRAN agenda items related to coexistence</a:t>
            </a:r>
          </a:p>
          <a:p>
            <a:pPr lvl="1"/>
            <a:r>
              <a:rPr lang="en-AU" dirty="0" smtClean="0"/>
              <a:t>Adaptivity clauses</a:t>
            </a:r>
          </a:p>
          <a:p>
            <a:pPr lvl="1"/>
            <a:r>
              <a:rPr lang="en-AU" dirty="0" smtClean="0"/>
              <a:t>Interpretation of “paused COT” feature</a:t>
            </a:r>
          </a:p>
          <a:p>
            <a:pPr lvl="1"/>
            <a:r>
              <a:rPr lang="en-AU" dirty="0"/>
              <a:t>Blocking </a:t>
            </a:r>
            <a:r>
              <a:rPr lang="en-AU" dirty="0" smtClean="0"/>
              <a:t>energy</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765335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480718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discussed possible adaptivity rule changes to EN 301 893 in Irvine</a:t>
            </a:r>
            <a:endParaRPr lang="en-AU" dirty="0"/>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a proposal in ETSI BRAN to refine the adaptivity clauses in EN 301 893 so that all technologies have access to </a:t>
            </a:r>
          </a:p>
          <a:p>
            <a:pPr lvl="2"/>
            <a:r>
              <a:rPr lang="en-AU" dirty="0" smtClean="0"/>
              <a:t>ED-only option at -72 dBm (</a:t>
            </a:r>
            <a:r>
              <a:rPr lang="en-AU" dirty="0" smtClean="0"/>
              <a:t>nominal, actually a function</a:t>
            </a:r>
            <a:r>
              <a:rPr lang="en-AU" dirty="0" smtClean="0"/>
              <a:t> of </a:t>
            </a:r>
            <a:r>
              <a:rPr lang="en-AU" dirty="0" err="1" smtClean="0"/>
              <a:t>tx</a:t>
            </a:r>
            <a:r>
              <a:rPr lang="en-AU" dirty="0" smtClean="0"/>
              <a:t> power</a:t>
            </a:r>
            <a:r>
              <a:rPr lang="en-AU" dirty="0" smtClean="0"/>
              <a:t>)</a:t>
            </a:r>
            <a:endParaRPr lang="en-AU" dirty="0" smtClean="0"/>
          </a:p>
          <a:p>
            <a:pPr lvl="2"/>
            <a:r>
              <a:rPr lang="en-AU" dirty="0" smtClean="0"/>
              <a:t>PD/ED option similar to Wi-Fi today</a:t>
            </a:r>
          </a:p>
          <a:p>
            <a:pPr lvl="1"/>
            <a:r>
              <a:rPr lang="en-AU" dirty="0" smtClean="0"/>
              <a:t>Besides enhancing the technology neutrality of EN 301 893 …</a:t>
            </a:r>
          </a:p>
          <a:p>
            <a:pPr lvl="1"/>
            <a:r>
              <a:rPr lang="en-AU" dirty="0" smtClean="0"/>
              <a:t>… this proposal will also allow 802.11ax to use traditional Wi-Fi mechanisms …</a:t>
            </a:r>
          </a:p>
          <a:p>
            <a:pPr lvl="1"/>
            <a:r>
              <a:rPr lang="en-AU" dirty="0" smtClean="0"/>
              <a:t>… thus ensuring fair access for 802.11ax with 802.11ac, as well as LTE based </a:t>
            </a:r>
            <a:r>
              <a:rPr lang="en-AU" dirty="0" smtClean="0"/>
              <a:t>technologies</a:t>
            </a:r>
            <a:endParaRPr lang="en-AU" dirty="0" smtClean="0"/>
          </a:p>
          <a:p>
            <a:pPr lvl="1"/>
            <a:r>
              <a:rPr lang="en-AU" dirty="0" smtClean="0"/>
              <a:t>This will resolve the long held concern that 802.11ax will be unreasonably constrained by the current version on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65392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ETSI </a:t>
            </a:r>
            <a:r>
              <a:rPr lang="en-AU" dirty="0" smtClean="0"/>
              <a:t>BRAN </a:t>
            </a:r>
            <a:r>
              <a:rPr lang="en-AU" dirty="0" smtClean="0"/>
              <a:t>has </a:t>
            </a:r>
            <a:r>
              <a:rPr lang="en-AU" dirty="0" smtClean="0"/>
              <a:t>not </a:t>
            </a:r>
            <a:r>
              <a:rPr lang="en-AU" dirty="0" smtClean="0"/>
              <a:t>yet reached </a:t>
            </a:r>
            <a:r>
              <a:rPr lang="en-AU" dirty="0" smtClean="0"/>
              <a:t>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ETDSI BRAN m</a:t>
            </a:r>
            <a:r>
              <a:rPr lang="en-AU" dirty="0" smtClean="0"/>
              <a:t>inutes from BRAN#96</a:t>
            </a:r>
            <a:endParaRPr lang="en-AU" dirty="0" smtClean="0"/>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199832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latest submissions </a:t>
            </a:r>
            <a:r>
              <a:rPr lang="en-AU" dirty="0" smtClean="0"/>
              <a:t>to ETSI BRAN on </a:t>
            </a:r>
            <a:r>
              <a:rPr lang="en-AU" dirty="0" smtClean="0"/>
              <a:t>adaptivity  </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will review the four associated submissions to ETSI BRAN</a:t>
            </a:r>
          </a:p>
          <a:p>
            <a:pPr lvl="2"/>
            <a:r>
              <a:rPr lang="en-AU" dirty="0" smtClean="0"/>
              <a:t>BRAN(18)097004 (</a:t>
            </a:r>
            <a:r>
              <a:rPr lang="en-AU" dirty="0" err="1" smtClean="0"/>
              <a:t>ppt</a:t>
            </a:r>
            <a:r>
              <a:rPr lang="en-AU" dirty="0" smtClean="0"/>
              <a:t> explanation) &amp; BRAN(18)097005 (editing instructions) for changes to clause </a:t>
            </a:r>
            <a:r>
              <a:rPr lang="en-GB" dirty="0" smtClean="0"/>
              <a:t>4.2.7.3.2.5</a:t>
            </a:r>
          </a:p>
          <a:p>
            <a:pPr lvl="2"/>
            <a:r>
              <a:rPr lang="en-AU" dirty="0" smtClean="0"/>
              <a:t>BRAN(18)097006 </a:t>
            </a:r>
            <a:r>
              <a:rPr lang="en-AU" dirty="0"/>
              <a:t>(</a:t>
            </a:r>
            <a:r>
              <a:rPr lang="en-AU" dirty="0" err="1"/>
              <a:t>ppt</a:t>
            </a:r>
            <a:r>
              <a:rPr lang="en-AU" dirty="0"/>
              <a:t> explanation) &amp; </a:t>
            </a:r>
            <a:r>
              <a:rPr lang="en-AU" dirty="0" smtClean="0"/>
              <a:t>BRAN(18)097007 </a:t>
            </a:r>
            <a:r>
              <a:rPr lang="en-AU" dirty="0"/>
              <a:t>(editing instructions) for changes </a:t>
            </a:r>
            <a:r>
              <a:rPr lang="en-AU" dirty="0" smtClean="0"/>
              <a:t>to adaptivity related to “paused COT”</a:t>
            </a:r>
            <a:endParaRPr lang="en-GB" dirty="0" smtClean="0"/>
          </a:p>
          <a:p>
            <a:pPr lvl="1"/>
            <a:r>
              <a:rPr lang="en-GB" dirty="0" smtClean="0"/>
              <a:t>Th</a:t>
            </a:r>
            <a:r>
              <a:rPr lang="en-GB" dirty="0" smtClean="0"/>
              <a:t>e proposals are in separate documents because of a request by a company who has concern about the “paused COT” proposal</a:t>
            </a:r>
          </a:p>
          <a:p>
            <a:pPr lvl="2"/>
            <a:r>
              <a:rPr lang="en-GB" dirty="0" smtClean="0"/>
              <a:t>But subsequently dropped support fo</a:t>
            </a:r>
            <a:r>
              <a:rPr lang="en-GB" dirty="0" smtClean="0"/>
              <a:t>r both</a:t>
            </a:r>
            <a:endParaRPr lang="en-GB" dirty="0" smtClean="0"/>
          </a:p>
          <a:p>
            <a:pPr lvl="1"/>
            <a:r>
              <a:rPr lang="en-GB" dirty="0" smtClean="0"/>
              <a:t>The </a:t>
            </a:r>
            <a:r>
              <a:rPr lang="en-GB" dirty="0" err="1" smtClean="0"/>
              <a:t>Coex</a:t>
            </a:r>
            <a:r>
              <a:rPr lang="en-GB" dirty="0" smtClean="0"/>
              <a:t> SC may consider endorsing these submissions in some way</a:t>
            </a:r>
          </a:p>
          <a:p>
            <a:pPr lvl="2"/>
            <a:r>
              <a:rPr lang="en-GB" dirty="0" smtClean="0"/>
              <a:t>Probably by a LS to ETSI BRAN</a:t>
            </a:r>
          </a:p>
          <a:p>
            <a:pPr lvl="2"/>
            <a:r>
              <a:rPr lang="en-GB" dirty="0" smtClean="0"/>
              <a:t>Any motion on any LS will be held on Thu PM1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787246872"/>
              </p:ext>
            </p:extLst>
          </p:nvPr>
        </p:nvGraphicFramePr>
        <p:xfrm>
          <a:off x="1066800" y="5684837"/>
          <a:ext cx="914400" cy="792163"/>
        </p:xfrm>
        <a:graphic>
          <a:graphicData uri="http://schemas.openxmlformats.org/presentationml/2006/ole">
            <mc:AlternateContent xmlns:mc="http://schemas.openxmlformats.org/markup-compatibility/2006">
              <mc:Choice xmlns:v="urn:schemas-microsoft-com:vml" Requires="v">
                <p:oleObj spid="_x0000_s1106"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1066800" y="5684837"/>
                        <a:ext cx="914400" cy="7921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60005920"/>
              </p:ext>
            </p:extLst>
          </p:nvPr>
        </p:nvGraphicFramePr>
        <p:xfrm>
          <a:off x="2362200" y="5684837"/>
          <a:ext cx="914400" cy="792163"/>
        </p:xfrm>
        <a:graphic>
          <a:graphicData uri="http://schemas.openxmlformats.org/presentationml/2006/ole">
            <mc:AlternateContent xmlns:mc="http://schemas.openxmlformats.org/markup-compatibility/2006">
              <mc:Choice xmlns:v="urn:schemas-microsoft-com:vml" Requires="v">
                <p:oleObj spid="_x0000_s1107" name="Document" showAsIcon="1" r:id="rId5" imgW="914400" imgH="792360" progId="Word.Document.12">
                  <p:embed/>
                </p:oleObj>
              </mc:Choice>
              <mc:Fallback>
                <p:oleObj name="Document" showAsIcon="1" r:id="rId5" imgW="914400" imgH="792360" progId="Word.Document.12">
                  <p:embed/>
                  <p:pic>
                    <p:nvPicPr>
                      <p:cNvPr id="0" name=""/>
                      <p:cNvPicPr/>
                      <p:nvPr/>
                    </p:nvPicPr>
                    <p:blipFill>
                      <a:blip r:embed="rId6"/>
                      <a:stretch>
                        <a:fillRect/>
                      </a:stretch>
                    </p:blipFill>
                    <p:spPr>
                      <a:xfrm>
                        <a:off x="2362200" y="5684837"/>
                        <a:ext cx="914400" cy="792163"/>
                      </a:xfrm>
                      <a:prstGeom prst="rect">
                        <a:avLst/>
                      </a:prstGeom>
                    </p:spPr>
                  </p:pic>
                </p:oleObj>
              </mc:Fallback>
            </mc:AlternateContent>
          </a:graphicData>
        </a:graphic>
      </p:graphicFrame>
      <p:graphicFrame>
        <p:nvGraphicFramePr>
          <p:cNvPr id="9" name="Object 8">
            <a:hlinkClick r:id="" action="ppaction://ole?verb=0"/>
          </p:cNvPr>
          <p:cNvGraphicFramePr>
            <a:graphicFrameLocks noChangeAspect="1"/>
          </p:cNvGraphicFramePr>
          <p:nvPr>
            <p:extLst>
              <p:ext uri="{D42A27DB-BD31-4B8C-83A1-F6EECF244321}">
                <p14:modId xmlns:p14="http://schemas.microsoft.com/office/powerpoint/2010/main" val="3921520572"/>
              </p:ext>
            </p:extLst>
          </p:nvPr>
        </p:nvGraphicFramePr>
        <p:xfrm>
          <a:off x="3657600" y="5684837"/>
          <a:ext cx="914400" cy="792163"/>
        </p:xfrm>
        <a:graphic>
          <a:graphicData uri="http://schemas.openxmlformats.org/presentationml/2006/ole">
            <mc:AlternateContent xmlns:mc="http://schemas.openxmlformats.org/markup-compatibility/2006">
              <mc:Choice xmlns:v="urn:schemas-microsoft-com:vml" Requires="v">
                <p:oleObj spid="_x0000_s1108" name="Presentation" showAsIcon="1" r:id="rId7" imgW="914400" imgH="792360" progId="PowerPoint.Show.12">
                  <p:embed/>
                </p:oleObj>
              </mc:Choice>
              <mc:Fallback>
                <p:oleObj name="Presentation" showAsIcon="1" r:id="rId7" imgW="914400" imgH="792360" progId="PowerPoint.Show.12">
                  <p:embed/>
                  <p:pic>
                    <p:nvPicPr>
                      <p:cNvPr id="0" name=""/>
                      <p:cNvPicPr/>
                      <p:nvPr/>
                    </p:nvPicPr>
                    <p:blipFill>
                      <a:blip r:embed="rId8"/>
                      <a:stretch>
                        <a:fillRect/>
                      </a:stretch>
                    </p:blipFill>
                    <p:spPr>
                      <a:xfrm>
                        <a:off x="3657600" y="5684837"/>
                        <a:ext cx="914400" cy="7921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9431559"/>
              </p:ext>
            </p:extLst>
          </p:nvPr>
        </p:nvGraphicFramePr>
        <p:xfrm>
          <a:off x="4762500" y="5666549"/>
          <a:ext cx="914400" cy="792163"/>
        </p:xfrm>
        <a:graphic>
          <a:graphicData uri="http://schemas.openxmlformats.org/presentationml/2006/ole">
            <mc:AlternateContent xmlns:mc="http://schemas.openxmlformats.org/markup-compatibility/2006">
              <mc:Choice xmlns:v="urn:schemas-microsoft-com:vml" Requires="v">
                <p:oleObj spid="_x0000_s1109" name="Document" showAsIcon="1" r:id="rId9" imgW="914400" imgH="792360" progId="Word.Document.12">
                  <p:embed/>
                </p:oleObj>
              </mc:Choice>
              <mc:Fallback>
                <p:oleObj name="Document" showAsIcon="1" r:id="rId9" imgW="914400" imgH="792360" progId="Word.Document.12">
                  <p:embed/>
                  <p:pic>
                    <p:nvPicPr>
                      <p:cNvPr id="0" name=""/>
                      <p:cNvPicPr/>
                      <p:nvPr/>
                    </p:nvPicPr>
                    <p:blipFill>
                      <a:blip r:embed="rId10"/>
                      <a:stretch>
                        <a:fillRect/>
                      </a:stretch>
                    </p:blipFill>
                    <p:spPr>
                      <a:xfrm>
                        <a:off x="4762500" y="5666549"/>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931088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err="1" smtClean="0"/>
              <a:t>Coex</a:t>
            </a:r>
            <a:r>
              <a:rPr lang="en-AU" dirty="0" smtClean="0"/>
              <a:t> SC may consider a draft of a potential LS to ETSI BRAN in relation to adaptivity clause in EN 301 893</a:t>
            </a:r>
            <a:endParaRPr lang="en-AU" dirty="0"/>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IEEE 802.11 WG has been made aware of four submissions to BRAN#97 proposing refinements to the adaptivity clauses of EN 301 893</a:t>
            </a:r>
          </a:p>
          <a:p>
            <a:pPr lvl="2"/>
            <a:r>
              <a:rPr lang="en-AU" i="1" dirty="0"/>
              <a:t>BRAN(18)097004 (</a:t>
            </a:r>
            <a:r>
              <a:rPr lang="en-AU" i="1" dirty="0" err="1"/>
              <a:t>ppt</a:t>
            </a:r>
            <a:r>
              <a:rPr lang="en-AU" i="1" dirty="0"/>
              <a:t> explanation) &amp; BRAN(18)097005 (editing instructions) for changes to clause </a:t>
            </a:r>
            <a:r>
              <a:rPr lang="en-GB" i="1" dirty="0"/>
              <a:t>4.2.7.3.2.5</a:t>
            </a:r>
          </a:p>
          <a:p>
            <a:pPr lvl="2"/>
            <a:r>
              <a:rPr lang="en-AU" i="1" dirty="0"/>
              <a:t>BRAN(18)097006 (</a:t>
            </a:r>
            <a:r>
              <a:rPr lang="en-AU" i="1" dirty="0" err="1"/>
              <a:t>ppt</a:t>
            </a:r>
            <a:r>
              <a:rPr lang="en-AU" i="1" dirty="0"/>
              <a:t> explanation) &amp; BRAN(18)097007 (editing instructions) for changes to adaptivity related to “paused COT</a:t>
            </a:r>
            <a:r>
              <a:rPr lang="en-AU" i="1" dirty="0" smtClean="0"/>
              <a:t>”</a:t>
            </a:r>
          </a:p>
          <a:p>
            <a:pPr lvl="1"/>
            <a:r>
              <a:rPr lang="en-AU" i="1" dirty="0" smtClean="0"/>
              <a:t>…</a:t>
            </a:r>
            <a:endParaRPr lang="en-GB"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4151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err="1"/>
              <a:t>Coex</a:t>
            </a:r>
            <a:r>
              <a:rPr lang="en-AU" dirty="0"/>
              <a:t> SC may consider a draft of a potential LS to ETSI BRAN in relation to adaptivity clause in EN 301 893</a:t>
            </a:r>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a:t>
            </a:r>
          </a:p>
          <a:p>
            <a:pPr lvl="1"/>
            <a:r>
              <a:rPr lang="en-AU" i="1" dirty="0" smtClean="0"/>
              <a:t>IEEE 802.11 WG endorses these proposed refinements to EN 301 893 because they:</a:t>
            </a:r>
          </a:p>
          <a:p>
            <a:pPr lvl="2"/>
            <a:r>
              <a:rPr lang="en-AU" i="1" dirty="0"/>
              <a:t>E</a:t>
            </a:r>
            <a:r>
              <a:rPr lang="en-AU" i="1" dirty="0" smtClean="0"/>
              <a:t>nhance the “technology neutrality” of EN 301 893 by making both adaptivity options accessible to all technologies</a:t>
            </a:r>
          </a:p>
          <a:p>
            <a:pPr lvl="2"/>
            <a:r>
              <a:rPr lang="en-AU" i="1" dirty="0" smtClean="0"/>
              <a:t>Enable IEEE 802.11ax to use the “dual threshold option”, thus maintaining  the status quo established over many years with IEEE 802.11a/n/ac</a:t>
            </a:r>
          </a:p>
          <a:p>
            <a:pPr lvl="2"/>
            <a:r>
              <a:rPr lang="en-AU" i="1" dirty="0" smtClean="0"/>
              <a:t>Maintain the status quo from the current version of EN 301 893 for use of the “paused COT” feature</a:t>
            </a:r>
          </a:p>
          <a:p>
            <a:pPr lvl="1"/>
            <a:r>
              <a:rPr lang="en-AU" i="1" dirty="0" smtClean="0"/>
              <a:t>…</a:t>
            </a:r>
            <a:endParaRPr lang="en-GB"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656758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err="1"/>
              <a:t>Coex</a:t>
            </a:r>
            <a:r>
              <a:rPr lang="en-AU" dirty="0"/>
              <a:t> SC may consider a draft of a potential LS to ETSI BRAN in relation to adaptivity clause in EN 301 893</a:t>
            </a:r>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a:t>
            </a:r>
          </a:p>
          <a:p>
            <a:pPr lvl="1"/>
            <a:r>
              <a:rPr lang="en-AU" i="1" dirty="0" smtClean="0"/>
              <a:t>The IEEE 802.11 WG requests that ETSI BRAN take IEEE 802.11 WG’s endorsement into account when considering these proposals. </a:t>
            </a:r>
            <a:endParaRPr lang="en-AU" i="1" dirty="0"/>
          </a:p>
          <a:p>
            <a:pPr lvl="1"/>
            <a:r>
              <a:rPr lang="en-AU" i="1" dirty="0" smtClean="0"/>
              <a:t>The IEEE 802.11 WG looks forward to hearing the result of ETSI BRAN’s deliberations on this matter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3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a:t>
            </a:r>
            <a:r>
              <a:rPr lang="en-AU" strike="sngStrike" dirty="0" smtClean="0">
                <a:solidFill>
                  <a:srgbClr val="FF0000"/>
                </a:solidFill>
              </a:rPr>
              <a:t>not</a:t>
            </a:r>
            <a:r>
              <a:rPr lang="en-AU" dirty="0" smtClean="0"/>
              <a: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p>
          <a:p>
            <a:pPr lvl="1"/>
            <a:r>
              <a:rPr lang="en-AU" dirty="0" smtClean="0">
                <a:solidFill>
                  <a:srgbClr val="FF0000"/>
                </a:solidFill>
                <a:sym typeface="Wingdings" panose="05000000000000000000" pitchFamily="2" charset="2"/>
              </a:rPr>
              <a:t>Unfortunately, Guido could not be here this</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week</a:t>
            </a:r>
            <a:r>
              <a:rPr lang="en-AU" dirty="0">
                <a:solidFill>
                  <a:srgbClr val="FF0000"/>
                </a:solidFill>
                <a:sym typeface="Wingdings" panose="05000000000000000000" pitchFamily="2" charset="2"/>
              </a:rPr>
              <a:t> </a:t>
            </a:r>
            <a:r>
              <a:rPr lang="en-AU" dirty="0" smtClean="0">
                <a:solidFill>
                  <a:srgbClr val="FF0000"/>
                </a:solidFill>
                <a:sym typeface="Wingdings" panose="05000000000000000000" pitchFamily="2" charset="2"/>
              </a:rPr>
              <a:t>because he is at the IEEE-SA SB</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meeting in Tokyo instead</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6023811"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motion to endorse the proposed refinements to EN 301 893 adaptivity</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Coexistence SC recommends to the IEEE 802.11 WG that the material in &lt;file&gt; be sent to ETSI BRAN in a Liaison Statement (with appropriate editorial changes)</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549049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i="1" dirty="0" smtClean="0">
                <a:solidFill>
                  <a:srgbClr val="FF0000"/>
                </a:solidFill>
              </a:rPr>
              <a:t>Continuation of </a:t>
            </a:r>
            <a:r>
              <a:rPr lang="en-AU" sz="2400" b="1" i="1" dirty="0">
                <a:solidFill>
                  <a:srgbClr val="FF0000"/>
                </a:solidFill>
              </a:rPr>
              <a:t>Status report on the most recent 3GPP RAN1 meeting</a:t>
            </a:r>
          </a:p>
          <a:p>
            <a:pPr marL="342900" lvl="1" indent="-342900" algn="ctr">
              <a:buNone/>
            </a:pPr>
            <a:r>
              <a:rPr lang="en-AU" sz="2400" b="1" dirty="0" smtClean="0">
                <a:solidFill>
                  <a:srgbClr val="FF0000"/>
                </a:solidFill>
              </a:rPr>
              <a:t> </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249964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(#92) was held 26 Feb – 2 Mar 2018 in Athens, Greece</a:t>
            </a:r>
          </a:p>
          <a:p>
            <a:pPr lvl="1"/>
            <a:r>
              <a:rPr lang="en-GB" dirty="0" err="1"/>
              <a:t>Shubhodeep</a:t>
            </a:r>
            <a:r>
              <a:rPr lang="en-GB" dirty="0"/>
              <a:t> </a:t>
            </a:r>
            <a:r>
              <a:rPr lang="en-GB" dirty="0" err="1"/>
              <a:t>Adhikari</a:t>
            </a:r>
            <a:r>
              <a:rPr lang="en-GB" dirty="0"/>
              <a:t> (Broadcom) </a:t>
            </a:r>
            <a:r>
              <a:rPr lang="en-GB" dirty="0" smtClean="0"/>
              <a:t>and/or </a:t>
            </a:r>
            <a:r>
              <a:rPr lang="en-GB" dirty="0"/>
              <a:t>Sindhu Verma (Broadcom</a:t>
            </a:r>
            <a:r>
              <a:rPr lang="en-GB" dirty="0" smtClean="0"/>
              <a:t>) have volunteered to provide a status update</a:t>
            </a:r>
          </a:p>
          <a:p>
            <a:pPr lvl="2"/>
            <a:r>
              <a:rPr lang="en-GB" dirty="0" smtClean="0"/>
              <a:t>See </a:t>
            </a:r>
            <a:r>
              <a:rPr lang="en-US" dirty="0"/>
              <a:t>11-18-0542-00-coex : 3GPP RAN1 Status on LAA and </a:t>
            </a:r>
            <a:r>
              <a:rPr lang="en-US" dirty="0" smtClean="0"/>
              <a:t>NR-Unlicensed</a:t>
            </a:r>
          </a:p>
          <a:p>
            <a:pPr lvl="1"/>
            <a:r>
              <a:rPr lang="en-US" dirty="0" smtClean="0"/>
              <a:t>We will complete the material not covered on Wed PM1</a:t>
            </a:r>
            <a:endParaRPr lang="en-AU" dirty="0"/>
          </a:p>
          <a:p>
            <a:pPr lvl="2"/>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77617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4074157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during yesterday’s session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a:t>
            </a:r>
            <a:r>
              <a:rPr lang="en-AU" dirty="0" err="1" smtClean="0"/>
              <a:t>enage</a:t>
            </a:r>
            <a:r>
              <a:rPr lang="en-AU" dirty="0" smtClean="0"/>
              <a:t>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354102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6GHz</a:t>
            </a:r>
            <a:endParaRPr lang="en-AU" dirty="0"/>
          </a:p>
        </p:txBody>
      </p:sp>
      <p:sp>
        <p:nvSpPr>
          <p:cNvPr id="3" name="Content Placeholder 2"/>
          <p:cNvSpPr>
            <a:spLocks noGrp="1"/>
          </p:cNvSpPr>
          <p:nvPr>
            <p:ph idx="1"/>
          </p:nvPr>
        </p:nvSpPr>
        <p:spPr/>
        <p:txBody>
          <a:bodyPr/>
          <a:lstStyle/>
          <a:p>
            <a:pPr lvl="1"/>
            <a:r>
              <a:rPr lang="en-AU" dirty="0" smtClean="0"/>
              <a:t>After yesterday’s session it was suggested that IEEE 802.11 WG be proactive about engaging with 3GPP on “fair” sharing mechanisms for 6GHz</a:t>
            </a:r>
          </a:p>
          <a:p>
            <a:pPr lvl="1"/>
            <a:r>
              <a:rPr lang="en-AU" dirty="0" smtClean="0"/>
              <a:t>It was further suggested that IEEE 802 could invite 3GPP RAN1 to participate in a workshop on this topic</a:t>
            </a:r>
          </a:p>
          <a:p>
            <a:pPr lvl="2"/>
            <a:r>
              <a:rPr lang="en-AU" dirty="0" smtClean="0"/>
              <a:t>Possibly at the IEEE 802 plenary in July 2018 (with invitation in May 2018)</a:t>
            </a:r>
          </a:p>
          <a:p>
            <a:pPr lvl="1"/>
            <a:r>
              <a:rPr lang="en-AU" dirty="0" smtClean="0"/>
              <a:t>Questions:</a:t>
            </a:r>
          </a:p>
          <a:p>
            <a:pPr lvl="2"/>
            <a:r>
              <a:rPr lang="en-AU" dirty="0" smtClean="0"/>
              <a:t>Is this a good idea?</a:t>
            </a:r>
          </a:p>
          <a:p>
            <a:pPr lvl="2"/>
            <a:r>
              <a:rPr lang="en-AU" dirty="0" smtClean="0"/>
              <a:t>What would the agenda look like?</a:t>
            </a:r>
          </a:p>
          <a:p>
            <a:pPr lvl="1"/>
            <a:r>
              <a:rPr lang="en-AU" dirty="0" smtClean="0"/>
              <a:t>We probably are not going to come to a conclusion today …</a:t>
            </a:r>
          </a:p>
          <a:p>
            <a:pPr lvl="1"/>
            <a:r>
              <a:rPr lang="en-AU" dirty="0" smtClean="0"/>
              <a:t>… and so interested people are encourage to work with the Chair to put together a proposal for the May meeting</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4457630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Paused COT interpretation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763757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the interpretation of the paused COT rules from EN 301 893 </a:t>
            </a:r>
            <a:r>
              <a:rPr lang="en-AU" dirty="0"/>
              <a:t>in 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BRAN(17)96010</a:t>
            </a:r>
          </a:p>
          <a:p>
            <a:pPr lvl="2"/>
            <a:r>
              <a:rPr lang="en-AU" dirty="0" smtClean="0"/>
              <a:t>The </a:t>
            </a:r>
            <a:r>
              <a:rPr lang="en-AU" dirty="0"/>
              <a:t>material was essentially the same as </a:t>
            </a:r>
            <a:r>
              <a:rPr lang="en-AU" dirty="0">
                <a:hlinkClick r:id="rId2"/>
              </a:rPr>
              <a:t>11-17-1577-00</a:t>
            </a:r>
            <a:r>
              <a:rPr lang="en-AU" dirty="0"/>
              <a:t> from</a:t>
            </a:r>
            <a:br>
              <a:rPr lang="en-AU" dirty="0"/>
            </a:br>
            <a:r>
              <a:rPr lang="en-AU" dirty="0"/>
              <a:t>the </a:t>
            </a:r>
            <a:r>
              <a:rPr lang="en-AU" dirty="0" smtClean="0"/>
              <a:t>previous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
            </a:r>
            <a:r>
              <a:rPr lang="en-AU" dirty="0" smtClean="0"/>
              <a:t>attempts</a:t>
            </a:r>
          </a:p>
          <a:p>
            <a:pPr lvl="2"/>
            <a:r>
              <a:rPr lang="en-AU" dirty="0" smtClean="0"/>
              <a:t>This obviously violates the intent of the feature</a:t>
            </a:r>
            <a:endParaRPr lang="en-AU" dirty="0"/>
          </a:p>
          <a:p>
            <a:pPr lvl="1"/>
            <a:r>
              <a:rPr lang="en-AU" dirty="0"/>
              <a:t>The proposal was for two </a:t>
            </a:r>
            <a:r>
              <a:rPr lang="en-AU" dirty="0" smtClean="0"/>
              <a:t>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800203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interpretation of paused COT at last ETSI BRAN meeting </a:t>
            </a:r>
            <a:endParaRPr lang="en-AU" dirty="0"/>
          </a:p>
        </p:txBody>
      </p:sp>
      <p:sp>
        <p:nvSpPr>
          <p:cNvPr id="3" name="Content Placeholder 2"/>
          <p:cNvSpPr>
            <a:spLocks noGrp="1"/>
          </p:cNvSpPr>
          <p:nvPr>
            <p:ph idx="1"/>
          </p:nvPr>
        </p:nvSpPr>
        <p:spPr/>
        <p:txBody>
          <a:bodyPr/>
          <a:lstStyle/>
          <a:p>
            <a:r>
              <a:rPr lang="en-AU" dirty="0" smtClean="0"/>
              <a:t>BRAN #96 minutes related to paused COT clarification</a:t>
            </a:r>
          </a:p>
          <a:p>
            <a:pPr lvl="1"/>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and further discussion might be required</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357161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discuss </a:t>
            </a:r>
            <a:r>
              <a:rPr lang="en-AU" dirty="0"/>
              <a:t>the interpretation of the paused COT rules from EN 301 893 in </a:t>
            </a:r>
            <a:r>
              <a:rPr lang="en-AU" dirty="0" smtClean="0"/>
              <a:t>Chicago</a:t>
            </a:r>
            <a:endParaRPr lang="en-AU" dirty="0"/>
          </a:p>
        </p:txBody>
      </p:sp>
      <p:sp>
        <p:nvSpPr>
          <p:cNvPr id="3" name="Content Placeholder 2"/>
          <p:cNvSpPr>
            <a:spLocks noGrp="1"/>
          </p:cNvSpPr>
          <p:nvPr>
            <p:ph idx="1"/>
          </p:nvPr>
        </p:nvSpPr>
        <p:spPr/>
        <p:txBody>
          <a:bodyPr/>
          <a:lstStyle/>
          <a:p>
            <a:pPr lvl="1"/>
            <a:r>
              <a:rPr lang="en-AU" dirty="0" smtClean="0"/>
              <a:t>A presentation on this topic was going to be made available for discussion today but illness got in the way</a:t>
            </a:r>
          </a:p>
          <a:p>
            <a:pPr lvl="1"/>
            <a:r>
              <a:rPr lang="en-AU" dirty="0" smtClean="0"/>
              <a:t>Matthew Fischer will provide at least a verbal update about the status of this issue and Broadcom’s intended next steps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548702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7284987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a:t>
            </a:r>
            <a:r>
              <a:rPr lang="en-AU" dirty="0" smtClean="0"/>
              <a:t>reply, </a:t>
            </a:r>
            <a:r>
              <a:rPr lang="en-AU" dirty="0" smtClean="0"/>
              <a:t>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65741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8532395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blocking energy issues in </a:t>
            </a:r>
            <a:r>
              <a:rPr lang="en-AU" dirty="0"/>
              <a:t>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BRAN(17)96009, </a:t>
            </a:r>
            <a:r>
              <a:rPr lang="en-AU" dirty="0"/>
              <a:t>proposing that</a:t>
            </a:r>
            <a:br>
              <a:rPr lang="en-AU" dirty="0"/>
            </a:br>
            <a:r>
              <a:rPr lang="en-AU" dirty="0"/>
              <a:t>EN 301 893 be revised to restrict the period in which</a:t>
            </a:r>
            <a:br>
              <a:rPr lang="en-AU" dirty="0"/>
            </a:br>
            <a:r>
              <a:rPr lang="en-AU" dirty="0"/>
              <a:t>blocking energy can be sent</a:t>
            </a:r>
          </a:p>
          <a:p>
            <a:pPr lvl="1"/>
            <a:r>
              <a:rPr lang="en-AU" dirty="0"/>
              <a:t>The document drew on material previously discussed in the </a:t>
            </a:r>
            <a:r>
              <a:rPr lang="en-AU" dirty="0" err="1"/>
              <a:t>Coex</a:t>
            </a:r>
            <a:r>
              <a:rPr lang="en-AU" dirty="0"/>
              <a:t> SC to assert that blocking energy is already banned by RE-D or EN 301 893</a:t>
            </a:r>
          </a:p>
          <a:p>
            <a:pPr lvl="2"/>
            <a:r>
              <a:rPr lang="en-AU" dirty="0">
                <a:hlinkClick r:id="rId2"/>
              </a:rPr>
              <a:t>11-17-1393r1</a:t>
            </a:r>
            <a:r>
              <a:rPr lang="en-AU" dirty="0"/>
              <a:t>, which asserts that blocking energy violates the RE-D because, according to 3GPP:</a:t>
            </a:r>
          </a:p>
          <a:p>
            <a:pPr marL="539750" lvl="2" indent="-174625">
              <a:spcBef>
                <a:spcPts val="400"/>
              </a:spcBef>
              <a:buFont typeface="Arial" panose="020B0604020202020204" pitchFamily="34" charset="0"/>
              <a:buChar char="•"/>
            </a:pPr>
            <a:r>
              <a:rPr lang="en-AU" sz="1400" dirty="0"/>
              <a:t>Its transmission is unnecessary for </a:t>
            </a:r>
            <a:r>
              <a:rPr lang="en-AU" sz="1400" i="1" dirty="0"/>
              <a:t>good performance</a:t>
            </a:r>
          </a:p>
          <a:p>
            <a:pPr marL="539750" lvl="2" indent="-174625">
              <a:spcBef>
                <a:spcPts val="400"/>
              </a:spcBef>
              <a:buFont typeface="Arial" panose="020B0604020202020204" pitchFamily="34" charset="0"/>
              <a:buChar char="•"/>
            </a:pPr>
            <a:r>
              <a:rPr lang="en-AU" sz="1400" dirty="0"/>
              <a:t>There are viable alternatives to its use</a:t>
            </a:r>
          </a:p>
          <a:p>
            <a:pPr lvl="2"/>
            <a:r>
              <a:rPr lang="en-AU" dirty="0">
                <a:hlinkClick r:id="rId3"/>
              </a:rPr>
              <a:t>11-17-1759</a:t>
            </a:r>
            <a:r>
              <a:rPr lang="en-AU" dirty="0"/>
              <a:t>, which asserts blocking energy is not allowed by EN 301 893 because it only allows the transmission material belonging to a priority class, and an undefined transmission that cannot be decoded cannot be part of a priority class</a:t>
            </a:r>
          </a:p>
          <a:p>
            <a:pPr lvl="1"/>
            <a:r>
              <a:rPr lang="en-AU" dirty="0"/>
              <a:t>…</a:t>
            </a:r>
          </a:p>
          <a:p>
            <a:pPr lvl="1"/>
            <a:endParaRPr lang="en-AU" dirty="0" smtClean="0"/>
          </a:p>
          <a:p>
            <a:pPr lvl="1"/>
            <a:endParaRPr lang="en-AU" dirty="0" smtClean="0"/>
          </a:p>
          <a:p>
            <a:pPr lvl="1"/>
            <a:r>
              <a:rPr lang="en-AU" dirty="0" smtClean="0"/>
              <a:t>The </a:t>
            </a:r>
            <a:r>
              <a:rPr lang="en-AU" dirty="0"/>
              <a:t>material was essentially the same as </a:t>
            </a:r>
            <a:r>
              <a:rPr lang="en-AU" dirty="0">
                <a:hlinkClick r:id="rId4"/>
              </a:rPr>
              <a:t>11-17-1577-00</a:t>
            </a:r>
            <a:r>
              <a:rPr lang="en-AU" dirty="0"/>
              <a:t> from</a:t>
            </a:r>
            <a:br>
              <a:rPr lang="en-AU" dirty="0"/>
            </a:br>
            <a:r>
              <a:rPr lang="en-AU" dirty="0"/>
              <a:t>the last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attempts</a:t>
            </a:r>
          </a:p>
          <a:p>
            <a:pPr lvl="1"/>
            <a:r>
              <a:rPr lang="en-AU" dirty="0"/>
              <a:t>The proposal was for two possible actions</a:t>
            </a:r>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80412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 new presentation on blocking energy submitted to ESTI </a:t>
            </a:r>
            <a:r>
              <a:rPr lang="en-AU" dirty="0" smtClean="0"/>
              <a:t>BRAN</a:t>
            </a:r>
            <a:endParaRPr lang="en-AU" dirty="0"/>
          </a:p>
        </p:txBody>
      </p:sp>
      <p:sp>
        <p:nvSpPr>
          <p:cNvPr id="3" name="Content Placeholder 2"/>
          <p:cNvSpPr>
            <a:spLocks noGrp="1"/>
          </p:cNvSpPr>
          <p:nvPr>
            <p:ph idx="1"/>
          </p:nvPr>
        </p:nvSpPr>
        <p:spPr/>
        <p:txBody>
          <a:bodyPr/>
          <a:lstStyle/>
          <a:p>
            <a:pPr lvl="1"/>
            <a:r>
              <a:rPr lang="en-AU" dirty="0" smtClean="0"/>
              <a:t>An update presentation on blocking energy has been submitted to ETSI BRAN for discussion at their next meeting</a:t>
            </a:r>
          </a:p>
          <a:p>
            <a:pPr lvl="2"/>
            <a:r>
              <a:rPr lang="en-AU" dirty="0" smtClean="0"/>
              <a:t>See BRAN(18)097010</a:t>
            </a:r>
          </a:p>
          <a:p>
            <a:pPr lvl="1"/>
            <a:r>
              <a:rPr lang="en-AU" dirty="0"/>
              <a:t>The </a:t>
            </a:r>
            <a:r>
              <a:rPr lang="en-AU" dirty="0" err="1"/>
              <a:t>Coex</a:t>
            </a:r>
            <a:r>
              <a:rPr lang="en-AU" dirty="0"/>
              <a:t> SC will discuss the </a:t>
            </a:r>
            <a:r>
              <a:rPr lang="en-AU" dirty="0" smtClean="0"/>
              <a:t>presentation, including:</a:t>
            </a:r>
          </a:p>
          <a:p>
            <a:pPr lvl="2"/>
            <a:r>
              <a:rPr lang="en-AU" dirty="0" smtClean="0"/>
              <a:t>Current IEEE 802 position on blockin</a:t>
            </a:r>
            <a:r>
              <a:rPr lang="en-AU" dirty="0" smtClean="0"/>
              <a:t>g energy as expressed to 3GPP RAN1 (see </a:t>
            </a:r>
            <a:r>
              <a:rPr lang="en-AU" dirty="0" smtClean="0">
                <a:hlinkClick r:id="rId3"/>
              </a:rPr>
              <a:t>ec-17-0065-00-00EC</a:t>
            </a:r>
            <a:r>
              <a:rPr lang="en-AU" dirty="0" smtClean="0"/>
              <a:t>), which is that the use of blocking energy by some LAA implementations is unacceptable</a:t>
            </a:r>
          </a:p>
          <a:p>
            <a:pPr lvl="3"/>
            <a:r>
              <a:rPr lang="en-AU" dirty="0" smtClean="0"/>
              <a:t>Up to 0.5ms of blocking energy is too much</a:t>
            </a:r>
          </a:p>
          <a:p>
            <a:pPr lvl="3"/>
            <a:r>
              <a:rPr lang="en-AU" dirty="0" smtClean="0"/>
              <a:t>More starting positions might be acceptable</a:t>
            </a:r>
          </a:p>
          <a:p>
            <a:pPr lvl="2"/>
            <a:r>
              <a:rPr lang="en-AU" dirty="0" smtClean="0"/>
              <a:t>The concern </a:t>
            </a:r>
            <a:r>
              <a:rPr lang="en-AU" dirty="0"/>
              <a:t>about precedent associated with any restrictions on blocking energy use by LAA</a:t>
            </a:r>
          </a:p>
          <a:p>
            <a:pPr lvl="1"/>
            <a:r>
              <a:rPr lang="en-AU" dirty="0" smtClean="0"/>
              <a:t>Th</a:t>
            </a:r>
            <a:r>
              <a:rPr lang="en-AU" dirty="0" smtClean="0"/>
              <a:t>e </a:t>
            </a:r>
            <a:r>
              <a:rPr lang="en-AU" dirty="0" err="1" smtClean="0"/>
              <a:t>Coex</a:t>
            </a:r>
            <a:r>
              <a:rPr lang="en-AU" dirty="0" smtClean="0"/>
              <a:t> SC ultimately needs to decide if it wants to express an opinion to ETSI BRAN on the blocking energy issue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graphicFrame>
        <p:nvGraphicFramePr>
          <p:cNvPr id="10" name="Object 9">
            <a:hlinkClick r:id="" action="ppaction://ole?verb=0"/>
          </p:cNvPr>
          <p:cNvGraphicFramePr>
            <a:graphicFrameLocks noChangeAspect="1"/>
          </p:cNvGraphicFramePr>
          <p:nvPr>
            <p:extLst/>
          </p:nvPr>
        </p:nvGraphicFramePr>
        <p:xfrm>
          <a:off x="5486400" y="2438400"/>
          <a:ext cx="914400" cy="792163"/>
        </p:xfrm>
        <a:graphic>
          <a:graphicData uri="http://schemas.openxmlformats.org/presentationml/2006/ole">
            <mc:AlternateContent xmlns:mc="http://schemas.openxmlformats.org/markup-compatibility/2006">
              <mc:Choice xmlns:v="urn:schemas-microsoft-com:vml" Requires="v">
                <p:oleObj spid="_x0000_s3089" name="Presentation" showAsIcon="1" r:id="rId4" imgW="914400" imgH="792360" progId="PowerPoint.Show.12">
                  <p:embed/>
                </p:oleObj>
              </mc:Choice>
              <mc:Fallback>
                <p:oleObj name="Presentation" showAsIcon="1" r:id="rId4" imgW="914400" imgH="792360" progId="PowerPoint.Show.12">
                  <p:embed/>
                  <p:pic>
                    <p:nvPicPr>
                      <p:cNvPr id="10" name="Object 9">
                        <a:hlinkClick r:id="" action="ppaction://ole?verb=0"/>
                      </p:cNvPr>
                      <p:cNvPicPr/>
                      <p:nvPr/>
                    </p:nvPicPr>
                    <p:blipFill>
                      <a:blip r:embed="rId5"/>
                      <a:stretch>
                        <a:fillRect/>
                      </a:stretch>
                    </p:blipFill>
                    <p:spPr>
                      <a:xfrm>
                        <a:off x="5486400" y="24384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538450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a concer</a:t>
            </a:r>
            <a:r>
              <a:rPr lang="en-AU" dirty="0" smtClean="0"/>
              <a:t>n about precedent </a:t>
            </a:r>
            <a:r>
              <a:rPr lang="en-AU" dirty="0" smtClean="0"/>
              <a:t>associated with any restrictions on blocking energy use by LAA</a:t>
            </a:r>
            <a:endParaRPr lang="en-AU" dirty="0"/>
          </a:p>
        </p:txBody>
      </p:sp>
      <p:sp>
        <p:nvSpPr>
          <p:cNvPr id="3" name="Content Placeholder 2"/>
          <p:cNvSpPr>
            <a:spLocks noGrp="1"/>
          </p:cNvSpPr>
          <p:nvPr>
            <p:ph idx="1"/>
          </p:nvPr>
        </p:nvSpPr>
        <p:spPr/>
        <p:txBody>
          <a:bodyPr/>
          <a:lstStyle/>
          <a:p>
            <a:pPr lvl="1"/>
            <a:r>
              <a:rPr lang="en-AU" dirty="0" smtClean="0"/>
              <a:t>The logic in BRAN(18)097010 has been designed so that it has narrow application to the use of “reservation signals” by some implementations of LAA</a:t>
            </a:r>
          </a:p>
          <a:p>
            <a:pPr lvl="2"/>
            <a:r>
              <a:rPr lang="en-AU" dirty="0" smtClean="0"/>
              <a:t>It only applies because 3GPP RAN1 is an </a:t>
            </a:r>
            <a:r>
              <a:rPr lang="en-AU" i="1" dirty="0" smtClean="0"/>
              <a:t>authoritative source</a:t>
            </a:r>
            <a:r>
              <a:rPr lang="en-AU" dirty="0" smtClean="0"/>
              <a:t> stating </a:t>
            </a:r>
            <a:r>
              <a:rPr lang="en-AU" dirty="0"/>
              <a:t>“reservation signals” </a:t>
            </a:r>
            <a:r>
              <a:rPr lang="en-AU" dirty="0" smtClean="0"/>
              <a:t> are unnecessary for LAA</a:t>
            </a:r>
          </a:p>
          <a:p>
            <a:pPr lvl="1"/>
            <a:r>
              <a:rPr lang="en-AU" dirty="0" smtClean="0"/>
              <a:t>Some people do not want to impose any restrictions on the basis that IEEE 802.11 may want to use similar mechanisms in 802.11</a:t>
            </a:r>
          </a:p>
          <a:p>
            <a:pPr lvl="1"/>
            <a:r>
              <a:rPr lang="en-AU" dirty="0" smtClean="0"/>
              <a:t>The counter argument to this view is that the LAA situation does not provide a precedent for 802.11</a:t>
            </a:r>
          </a:p>
          <a:p>
            <a:pPr lvl="2"/>
            <a:r>
              <a:rPr lang="en-AU" dirty="0" smtClean="0"/>
              <a:t>802.11 probably should not be using a mechanism that blocks the channel for up to 0.5ms</a:t>
            </a:r>
          </a:p>
          <a:p>
            <a:pPr lvl="2"/>
            <a:r>
              <a:rPr lang="en-AU" dirty="0" smtClean="0"/>
              <a:t>If there was a good reason for doing this then it would be documented and there would be no </a:t>
            </a:r>
            <a:r>
              <a:rPr lang="en-AU" i="1" dirty="0" smtClean="0"/>
              <a:t>authoritative source</a:t>
            </a:r>
          </a:p>
          <a:p>
            <a:pPr lvl="2"/>
            <a:r>
              <a:rPr lang="en-AU" dirty="0" smtClean="0"/>
              <a:t>In addition, the detail of any 802.11 scheme are likel</a:t>
            </a:r>
            <a:r>
              <a:rPr lang="en-AU" dirty="0" smtClean="0"/>
              <a:t>y to be different from those in some LAA implementations (and are likely to be standardised)</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812050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possible coexistence issue with DRS?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5649976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DRS cause a coexistence issue?</a:t>
            </a:r>
            <a:endParaRPr lang="en-AU" dirty="0"/>
          </a:p>
        </p:txBody>
      </p:sp>
      <p:sp>
        <p:nvSpPr>
          <p:cNvPr id="3" name="Content Placeholder 2"/>
          <p:cNvSpPr>
            <a:spLocks noGrp="1"/>
          </p:cNvSpPr>
          <p:nvPr>
            <p:ph idx="1"/>
          </p:nvPr>
        </p:nvSpPr>
        <p:spPr/>
        <p:txBody>
          <a:bodyPr/>
          <a:lstStyle/>
          <a:p>
            <a:pPr lvl="1"/>
            <a:r>
              <a:rPr lang="en-AU" dirty="0"/>
              <a:t>DRS in </a:t>
            </a:r>
            <a:r>
              <a:rPr lang="en-AU" dirty="0" smtClean="0"/>
              <a:t>LAA is roughly equivalent to a Beacon in Wi-Fi</a:t>
            </a:r>
            <a:endParaRPr lang="en-AU" dirty="0"/>
          </a:p>
          <a:p>
            <a:pPr lvl="1"/>
            <a:r>
              <a:rPr lang="en-AU" dirty="0" smtClean="0"/>
              <a:t>More details of the use DRS by LAA systems recently became available, which demonstrated some differences - see following page</a:t>
            </a:r>
          </a:p>
          <a:p>
            <a:pPr lvl="1"/>
            <a:r>
              <a:rPr lang="en-AU" dirty="0" smtClean="0"/>
              <a:t>Specific known differences include:</a:t>
            </a:r>
          </a:p>
          <a:p>
            <a:pPr lvl="2"/>
            <a:r>
              <a:rPr lang="en-AU" dirty="0" smtClean="0"/>
              <a:t>DRS accesses the medium using PIFS … whereas Beacon uses normal broadcast LBT </a:t>
            </a:r>
          </a:p>
          <a:p>
            <a:pPr lvl="3"/>
            <a:r>
              <a:rPr lang="en-AU" dirty="0" smtClean="0"/>
              <a:t>Note: this </a:t>
            </a:r>
            <a:r>
              <a:rPr lang="en-AU" dirty="0" smtClean="0"/>
              <a:t>is allowed </a:t>
            </a:r>
            <a:r>
              <a:rPr lang="en-AU" dirty="0" smtClean="0"/>
              <a:t>in EN 301 893 for a certain proportion of the traffic for historical reasons</a:t>
            </a:r>
          </a:p>
          <a:p>
            <a:pPr lvl="2"/>
            <a:r>
              <a:rPr lang="en-AU" dirty="0" smtClean="0"/>
              <a:t>DRS explicitly blocks Wi-Fi in 6 of 12 symbols (each symbol is ~71 us) … whereas Wi-Fi just has bloated Beacons</a:t>
            </a:r>
          </a:p>
          <a:p>
            <a:pPr lvl="1"/>
            <a:r>
              <a:rPr lang="en-AU" dirty="0" smtClean="0"/>
              <a:t>The WFA has noted to various regulators (including Singapore) that the effect of DRS style access on fair and efficient use of the medium has never been evaluated </a:t>
            </a:r>
          </a:p>
          <a:p>
            <a:pPr lvl="1"/>
            <a:r>
              <a:rPr lang="en-AU" dirty="0" smtClean="0"/>
              <a:t>Does anyone have any concerns?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7707556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LAA’s DRS uses PIFS access and explicitly sends dummy signals to block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grpSp>
        <p:nvGrpSpPr>
          <p:cNvPr id="7" name="Group 6"/>
          <p:cNvGrpSpPr/>
          <p:nvPr/>
        </p:nvGrpSpPr>
        <p:grpSpPr>
          <a:xfrm>
            <a:off x="685800" y="2057400"/>
            <a:ext cx="7543800" cy="4241813"/>
            <a:chOff x="685800" y="2057400"/>
            <a:chExt cx="7543800" cy="4241813"/>
          </a:xfrm>
        </p:grpSpPr>
        <p:pic>
          <p:nvPicPr>
            <p:cNvPr id="1026" name="Picture 1" descr="cid:image001.png@01D3ABBF.D4456FE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543800" cy="4241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5"/>
            <p:cNvSpPr/>
            <p:nvPr/>
          </p:nvSpPr>
          <p:spPr bwMode="auto">
            <a:xfrm>
              <a:off x="6934200" y="5943600"/>
              <a:ext cx="1119188" cy="35561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3984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MulteFire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15153007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anyone think we should look at MulteFire coexistence?</a:t>
            </a:r>
          </a:p>
        </p:txBody>
      </p:sp>
      <p:sp>
        <p:nvSpPr>
          <p:cNvPr id="3" name="Content Placeholder 2"/>
          <p:cNvSpPr>
            <a:spLocks noGrp="1"/>
          </p:cNvSpPr>
          <p:nvPr>
            <p:ph idx="1"/>
          </p:nvPr>
        </p:nvSpPr>
        <p:spPr/>
        <p:txBody>
          <a:bodyPr/>
          <a:lstStyle/>
          <a:p>
            <a:pPr lvl="1"/>
            <a:r>
              <a:rPr lang="en-AU" dirty="0" smtClean="0"/>
              <a:t>The DRS topic has also been raised wrt MulteFire</a:t>
            </a:r>
          </a:p>
          <a:p>
            <a:pPr lvl="1"/>
            <a:r>
              <a:rPr lang="en-AU" dirty="0" smtClean="0"/>
              <a:t>So far most of IEEE 802’s coexistence focus (after initially looking at LTE-U) has been on LAA</a:t>
            </a:r>
          </a:p>
          <a:p>
            <a:pPr lvl="1"/>
            <a:r>
              <a:rPr lang="en-AU" dirty="0" smtClean="0"/>
              <a:t>There might be some future focus on NR-U</a:t>
            </a:r>
          </a:p>
          <a:p>
            <a:pPr lvl="1"/>
            <a:r>
              <a:rPr lang="en-AU" dirty="0" smtClean="0"/>
              <a:t>But what about MulteFire?</a:t>
            </a:r>
          </a:p>
          <a:p>
            <a:pPr lvl="2"/>
            <a:r>
              <a:rPr lang="en-AU" dirty="0" smtClean="0"/>
              <a:t>Is there no concern?</a:t>
            </a:r>
          </a:p>
          <a:p>
            <a:pPr lvl="2"/>
            <a:r>
              <a:rPr lang="en-AU" dirty="0" smtClean="0"/>
              <a:t>Or a lack of visibility?</a:t>
            </a:r>
          </a:p>
          <a:p>
            <a:pPr lvl="2"/>
            <a:r>
              <a:rPr lang="en-AU" dirty="0" smtClean="0"/>
              <a:t>Or is it immaterial in the market?</a:t>
            </a:r>
          </a:p>
          <a:p>
            <a:pPr lvl="2"/>
            <a:r>
              <a:rPr lang="en-AU" dirty="0" smtClean="0"/>
              <a:t>…</a:t>
            </a:r>
          </a:p>
          <a:p>
            <a:pPr lvl="1"/>
            <a:r>
              <a:rPr lang="en-AU" dirty="0" smtClean="0"/>
              <a:t>Does anyone think we should look at MulteFire coexistence?</a:t>
            </a:r>
          </a:p>
          <a:p>
            <a:pPr lvl="2"/>
            <a:r>
              <a:rPr lang="en-AU" dirty="0" smtClean="0"/>
              <a:t>… and does anyone want to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5388568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Regulators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5408936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about importance of collaboration with regulators globally</a:t>
            </a:r>
            <a:endParaRPr lang="en-AU" dirty="0"/>
          </a:p>
        </p:txBody>
      </p:sp>
      <p:sp>
        <p:nvSpPr>
          <p:cNvPr id="3" name="Content Placeholder 2"/>
          <p:cNvSpPr>
            <a:spLocks noGrp="1"/>
          </p:cNvSpPr>
          <p:nvPr>
            <p:ph idx="1"/>
          </p:nvPr>
        </p:nvSpPr>
        <p:spPr/>
        <p:txBody>
          <a:bodyPr/>
          <a:lstStyle/>
          <a:p>
            <a:pPr lvl="1"/>
            <a:r>
              <a:rPr lang="en-AU" dirty="0" smtClean="0"/>
              <a:t>During the Wed PM1 session, </a:t>
            </a:r>
            <a:r>
              <a:rPr lang="en-AU" dirty="0"/>
              <a:t>Lloyd </a:t>
            </a:r>
            <a:r>
              <a:rPr lang="en-AU" dirty="0" err="1"/>
              <a:t>Matabishi</a:t>
            </a:r>
            <a:r>
              <a:rPr lang="en-AU" dirty="0"/>
              <a:t> </a:t>
            </a:r>
            <a:r>
              <a:rPr lang="en-AU" dirty="0" smtClean="0"/>
              <a:t>(on Fellowship program) expressed an interest in presenting on “</a:t>
            </a:r>
            <a:r>
              <a:rPr lang="en-US" dirty="0"/>
              <a:t>Enhancing the Collaboration between IEEE 802 and World Regulators on Standards </a:t>
            </a:r>
            <a:r>
              <a:rPr lang="en-US" dirty="0" smtClean="0"/>
              <a:t>issues”</a:t>
            </a:r>
          </a:p>
          <a:p>
            <a:pPr lvl="2"/>
            <a:r>
              <a:rPr lang="en-US" dirty="0" smtClean="0"/>
              <a:t>Coexistence in this case</a:t>
            </a:r>
            <a:endParaRPr lang="en-AU" dirty="0"/>
          </a:p>
          <a:p>
            <a:pPr lvl="1"/>
            <a:r>
              <a:rPr lang="en-AU" dirty="0" smtClean="0"/>
              <a:t>Lloyd is only available at about 3pm, and so this agenda item will be slotted in at about that time</a:t>
            </a:r>
          </a:p>
          <a:p>
            <a:pPr lvl="2"/>
            <a:r>
              <a:rPr lang="en-AU" dirty="0"/>
              <a:t>See </a:t>
            </a:r>
            <a:r>
              <a:rPr lang="en-AU" dirty="0" smtClean="0">
                <a:hlinkClick r:id="rId2"/>
              </a:rPr>
              <a:t>11-18-0580-00</a:t>
            </a:r>
            <a:endParaRPr lang="en-AU" dirty="0" smtClean="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9547742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Motions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6522180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any motions on Thu PM1</a:t>
            </a:r>
            <a:endParaRPr lang="en-AU" dirty="0"/>
          </a:p>
        </p:txBody>
      </p:sp>
      <p:sp>
        <p:nvSpPr>
          <p:cNvPr id="3" name="Content Placeholder 2"/>
          <p:cNvSpPr>
            <a:spLocks noGrp="1"/>
          </p:cNvSpPr>
          <p:nvPr>
            <p:ph idx="1"/>
          </p:nvPr>
        </p:nvSpPr>
        <p:spPr/>
        <p:txBody>
          <a:bodyPr/>
          <a:lstStyle/>
          <a:p>
            <a:pPr lvl="1"/>
            <a:r>
              <a:rPr lang="en-AU" dirty="0" smtClean="0"/>
              <a:t>Any motions will be considered on Thu PM1</a:t>
            </a:r>
          </a:p>
          <a:p>
            <a:pPr lvl="1"/>
            <a:r>
              <a:rPr lang="en-AU" dirty="0" smtClean="0"/>
              <a:t>Possible motions include</a:t>
            </a:r>
          </a:p>
          <a:p>
            <a:pPr lvl="2"/>
            <a:r>
              <a:rPr lang="en-AU" dirty="0" smtClean="0"/>
              <a:t>Endorsing positions to upcoming ETSI BRAN </a:t>
            </a:r>
            <a:r>
              <a:rPr lang="en-AU" dirty="0" smtClean="0"/>
              <a:t>meeting on: </a:t>
            </a:r>
            <a:endParaRPr lang="en-AU" dirty="0" smtClean="0"/>
          </a:p>
          <a:p>
            <a:pPr lvl="3"/>
            <a:r>
              <a:rPr lang="en-AU" dirty="0" smtClean="0"/>
              <a:t>Adaptivity (probable) – </a:t>
            </a:r>
            <a:r>
              <a:rPr lang="en-AU" dirty="0" smtClean="0">
                <a:solidFill>
                  <a:srgbClr val="FF0000"/>
                </a:solidFill>
              </a:rPr>
              <a:t>covered in earlier slides</a:t>
            </a:r>
            <a:endParaRPr lang="en-AU" dirty="0" smtClean="0">
              <a:solidFill>
                <a:srgbClr val="FF0000"/>
              </a:solidFill>
            </a:endParaRPr>
          </a:p>
          <a:p>
            <a:pPr lvl="3"/>
            <a:r>
              <a:rPr lang="en-AU" dirty="0" smtClean="0"/>
              <a:t>Pause </a:t>
            </a:r>
            <a:r>
              <a:rPr lang="en-AU" dirty="0" smtClean="0"/>
              <a:t>COT interpretation (possible)</a:t>
            </a:r>
            <a:endParaRPr lang="en-AU" dirty="0" smtClean="0"/>
          </a:p>
          <a:p>
            <a:pPr lvl="3"/>
            <a:r>
              <a:rPr lang="en-AU" dirty="0" smtClean="0"/>
              <a:t>Blocking </a:t>
            </a:r>
            <a:r>
              <a:rPr lang="en-AU" dirty="0" smtClean="0"/>
              <a:t>energy (unlikely)</a:t>
            </a:r>
            <a:endParaRPr lang="en-AU" dirty="0" smtClean="0"/>
          </a:p>
          <a:p>
            <a:pPr lvl="2"/>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7990166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Warsaw</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of ETSI BRAN meeting </a:t>
            </a:r>
            <a:endParaRPr lang="en-AU" dirty="0" smtClean="0"/>
          </a:p>
          <a:p>
            <a:pPr lvl="3"/>
            <a:r>
              <a:rPr lang="en-AU" dirty="0" smtClean="0"/>
              <a:t>BRAN#97</a:t>
            </a:r>
            <a:endParaRPr lang="en-AU" dirty="0" smtClean="0"/>
          </a:p>
          <a:p>
            <a:pPr lvl="2"/>
            <a:r>
              <a:rPr lang="en-AU" dirty="0" smtClean="0"/>
              <a:t>Review of 3GPP RAN1 </a:t>
            </a:r>
            <a:r>
              <a:rPr lang="en-AU" dirty="0" smtClean="0"/>
              <a:t>activities</a:t>
            </a:r>
          </a:p>
          <a:p>
            <a:pPr lvl="3"/>
            <a:r>
              <a:rPr lang="en-AU" dirty="0" smtClean="0"/>
              <a:t>Focus on NR-U</a:t>
            </a:r>
            <a:endParaRPr lang="en-AU" dirty="0" smtClean="0"/>
          </a:p>
          <a:p>
            <a:pPr lvl="2"/>
            <a:r>
              <a:rPr lang="en-AU" dirty="0" smtClean="0"/>
              <a:t>Discussion of coexistence with </a:t>
            </a:r>
            <a:r>
              <a:rPr lang="en-AU" dirty="0" smtClean="0"/>
              <a:t>MulteFire? </a:t>
            </a:r>
            <a:endParaRPr lang="en-AU" dirty="0" smtClean="0"/>
          </a:p>
          <a:p>
            <a:pPr lvl="2"/>
            <a:r>
              <a:rPr lang="en-AU" dirty="0" smtClean="0"/>
              <a:t>…</a:t>
            </a:r>
          </a:p>
          <a:p>
            <a:pPr lvl="2"/>
            <a:r>
              <a:rPr lang="en-AU" dirty="0" smtClean="0"/>
              <a:t>… &lt;other suggestions?&gt;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4619790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Chicago in March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a:t>
            </a:r>
            <a:r>
              <a:rPr lang="en-AU" dirty="0" smtClean="0"/>
              <a:t>ETSI BRAN meeting agenda</a:t>
            </a:r>
          </a:p>
          <a:p>
            <a:pPr lvl="3"/>
            <a:r>
              <a:rPr lang="en-AU" dirty="0" smtClean="0"/>
              <a:t>Review recent 3GPP RAN1 activities</a:t>
            </a:r>
          </a:p>
          <a:p>
            <a:pPr lvl="3"/>
            <a:r>
              <a:rPr lang="en-AU" dirty="0" smtClean="0"/>
              <a:t>Follow up on WFA’s recent LS to 3GPP RAN4</a:t>
            </a:r>
          </a:p>
          <a:p>
            <a:pPr lvl="3"/>
            <a:r>
              <a:rPr lang="en-AU" dirty="0" smtClean="0"/>
              <a:t>…</a:t>
            </a:r>
          </a:p>
          <a:p>
            <a:pPr lvl="2"/>
            <a:r>
              <a:rPr lang="en-AU" dirty="0"/>
              <a:t>Technical issues</a:t>
            </a:r>
          </a:p>
          <a:p>
            <a:pPr lvl="3"/>
            <a:r>
              <a:rPr lang="en-AU" dirty="0" smtClean="0"/>
              <a:t>Review possible adaptivity position for ETSI BRAN meeting</a:t>
            </a:r>
          </a:p>
          <a:p>
            <a:pPr lvl="3"/>
            <a:r>
              <a:rPr lang="en-AU" dirty="0"/>
              <a:t>Review </a:t>
            </a:r>
            <a:r>
              <a:rPr lang="en-AU" dirty="0" smtClean="0"/>
              <a:t>blocking energy discussions on ETSI BRAN e-mail reflector</a:t>
            </a:r>
          </a:p>
          <a:p>
            <a:pPr lvl="3"/>
            <a:r>
              <a:rPr lang="en-AU" dirty="0"/>
              <a:t>Review </a:t>
            </a:r>
            <a:r>
              <a:rPr lang="en-AU" dirty="0" smtClean="0"/>
              <a:t>“Paused COT” issue </a:t>
            </a:r>
            <a:r>
              <a:rPr lang="en-AU" dirty="0"/>
              <a:t>for ETSI BRAN meeting</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DRS issue?</a:t>
            </a:r>
          </a:p>
          <a:p>
            <a:pPr lvl="3"/>
            <a:r>
              <a:rPr lang="en-AU" dirty="0" smtClean="0"/>
              <a:t>MulteFire</a:t>
            </a:r>
          </a:p>
          <a:p>
            <a:pPr lvl="3"/>
            <a:r>
              <a:rPr lang="en-AU" strike="sngStrike" dirty="0" smtClean="0"/>
              <a:t>Deterministic access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Irvine</a:t>
            </a:r>
            <a:endParaRPr lang="en-AU" dirty="0"/>
          </a:p>
        </p:txBody>
      </p:sp>
      <p:sp>
        <p:nvSpPr>
          <p:cNvPr id="3" name="Content Placeholder 2"/>
          <p:cNvSpPr>
            <a:spLocks noGrp="1"/>
          </p:cNvSpPr>
          <p:nvPr>
            <p:ph idx="1"/>
          </p:nvPr>
        </p:nvSpPr>
        <p:spPr/>
        <p:txBody>
          <a:bodyPr/>
          <a:lstStyle/>
          <a:p>
            <a:pPr lvl="1"/>
            <a:r>
              <a:rPr lang="en-AU" dirty="0" smtClean="0"/>
              <a:t>Guido Hiertz (Ericsson) kindly took minutes for the Coexistence SC at the Irvine meeting in Jan 2018</a:t>
            </a:r>
          </a:p>
          <a:p>
            <a:pPr lvl="1"/>
            <a:r>
              <a:rPr lang="en-AU" dirty="0" smtClean="0"/>
              <a:t>The minutes are available on Mentor:</a:t>
            </a:r>
          </a:p>
          <a:p>
            <a:pPr lvl="2"/>
            <a:r>
              <a:rPr lang="en-AU" dirty="0" smtClean="0">
                <a:hlinkClick r:id="rId2"/>
              </a:rPr>
              <a:t>11-18-0285-00</a:t>
            </a:r>
            <a:endParaRPr lang="en-AU" dirty="0" smtClean="0"/>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4177</Words>
  <Application>Microsoft Office PowerPoint</Application>
  <PresentationFormat>On-screen Show (4:3)</PresentationFormat>
  <Paragraphs>471</Paragraphs>
  <Slides>58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4" baseType="lpstr">
      <vt:lpstr>Arial</vt:lpstr>
      <vt:lpstr>Times New Roman</vt:lpstr>
      <vt:lpstr>Wingdings</vt:lpstr>
      <vt:lpstr>802-11-Submission</vt:lpstr>
      <vt:lpstr>Presentation</vt:lpstr>
      <vt:lpstr>Document</vt:lpstr>
      <vt:lpstr>Agenda for IEEE 802.11 Coexistence SC meeting in Chicago in March 2018</vt:lpstr>
      <vt:lpstr>Welcome to the 5th F2F meeting of the Coexistence Standing Committee in Chicago in March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meeting minutes from Irvine</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IEEE 802.11 WG need to find a way to better participate in NR-U coexistence related activities</vt:lpstr>
      <vt:lpstr>The recent RAN1 meeting schedule highlights the intense focus on NR-U in 3GPP RAN1</vt:lpstr>
      <vt:lpstr>The recent RAN1 meeting schedule highlights the intense focus on NR-U in 3GPP RAN1</vt:lpstr>
      <vt:lpstr>Are there any ideas on how IEEE 802.11 WG can interact with 3GPP RAN1 on coexistence issues? </vt:lpstr>
      <vt:lpstr>PowerPoint Presentation</vt:lpstr>
      <vt:lpstr>The Coex SC will hear an update on coexistence relevant activities at the recent 3GPP RAN1 meeting</vt:lpstr>
      <vt:lpstr>PowerPoint Presentation</vt:lpstr>
      <vt:lpstr>The next meeting of ETSI BRAN is in March 2018</vt:lpstr>
      <vt:lpstr>There is not yet a draft ETSI BRAN agenda but it is likely to contain some old favourites</vt:lpstr>
      <vt:lpstr>PowerPoint Presentation</vt:lpstr>
      <vt:lpstr>The Coex SC discussed possible adaptivity rule changes to EN 301 893 in Irvine</vt:lpstr>
      <vt:lpstr>ETSI BRAN has not yet reached a consensus on proposal to allow any technology to use PD/ED</vt:lpstr>
      <vt:lpstr>The Coex SC will review the latest submissions to ETSI BRAN on adaptivity  </vt:lpstr>
      <vt:lpstr>Coex SC may consider a draft of a potential LS to ETSI BRAN in relation to adaptivity clause in EN 301 893</vt:lpstr>
      <vt:lpstr>Coex SC may consider a draft of a potential LS to ETSI BRAN in relation to adaptivity clause in EN 301 893</vt:lpstr>
      <vt:lpstr>Coex SC may consider a draft of a potential LS to ETSI BRAN in relation to adaptivity clause in EN 301 893</vt:lpstr>
      <vt:lpstr>The Coex SC will consider a motion to endorse the proposed refinements to EN 301 893 adaptivity</vt:lpstr>
      <vt:lpstr>PowerPoint Presentation</vt:lpstr>
      <vt:lpstr>The Coex SC will hear an update on coexistence relevant activities at the recent 3GPP RAN1 meeting</vt:lpstr>
      <vt:lpstr>PowerPoint Presentation</vt:lpstr>
      <vt:lpstr>802.11 WG will probably need to work with 3GPP RAN1 on “fair” access in 6GHz</vt:lpstr>
      <vt:lpstr>The SC will discuss the possibility of a workshop to engage with 3GPP RAN1 on sharing of 6GHz</vt:lpstr>
      <vt:lpstr>PowerPoint Presentation</vt:lpstr>
      <vt:lpstr>The Coex SC discussed the interpretation of the paused COT rules from EN 301 893 in Irvine</vt:lpstr>
      <vt:lpstr>There was not consensus on interpretation of paused COT at last ETSI BRAN meeting </vt:lpstr>
      <vt:lpstr>The Coex SC may discuss the interpretation of the paused COT rules from EN 301 893 in Chicago</vt:lpstr>
      <vt:lpstr>PowerPoint Presentation</vt:lpstr>
      <vt:lpstr>In Irvine, the SC discussed a LS from WFA to 3GPP RAN in relation to coexistence testing</vt:lpstr>
      <vt:lpstr>The reply to the WFA confirmed 3GPP is reneging on previous validation commitments</vt:lpstr>
      <vt:lpstr>PowerPoint Presentation</vt:lpstr>
      <vt:lpstr>The Coex SC discussed blocking energy issues in Irvine</vt:lpstr>
      <vt:lpstr>The Coex SC may discuss a new presentation on blocking energy submitted to ESTI BRAN</vt:lpstr>
      <vt:lpstr>There is a concern about precedent associated with any restrictions on blocking energy use by LAA</vt:lpstr>
      <vt:lpstr>PowerPoint Presentation</vt:lpstr>
      <vt:lpstr>Does DRS cause a coexistence issue?</vt:lpstr>
      <vt:lpstr>LAA’s DRS uses PIFS access and explicitly sends dummy signals to block Wi-Fi</vt:lpstr>
      <vt:lpstr>PowerPoint Presentation</vt:lpstr>
      <vt:lpstr>Does anyone think we should look at MulteFire coexistence?</vt:lpstr>
      <vt:lpstr>PowerPoint Presentation</vt:lpstr>
      <vt:lpstr>The Coex SC will hear about importance of collaboration with regulators globally</vt:lpstr>
      <vt:lpstr>PowerPoint Presentation</vt:lpstr>
      <vt:lpstr>The Coex SC will consider any motions on Thu PM1</vt:lpstr>
      <vt:lpstr>PowerPoint Presentation</vt:lpstr>
      <vt:lpstr>The Coex SC will discuss plans for the next session in Warsaw</vt:lpstr>
      <vt:lpstr>The IEEE 802.11 Coexistence SC meeting in Chicago in March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2018-03-08T19:16:53Z</dcterms:modified>
</cp:coreProperties>
</file>