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46"/>
  </p:notesMasterIdLst>
  <p:handoutMasterIdLst>
    <p:handoutMasterId r:id="rId47"/>
  </p:handoutMasterIdLst>
  <p:sldIdLst>
    <p:sldId id="269" r:id="rId2"/>
    <p:sldId id="302" r:id="rId3"/>
    <p:sldId id="300" r:id="rId4"/>
    <p:sldId id="295" r:id="rId5"/>
    <p:sldId id="298" r:id="rId6"/>
    <p:sldId id="503" r:id="rId7"/>
    <p:sldId id="738" r:id="rId8"/>
    <p:sldId id="301" r:id="rId9"/>
    <p:sldId id="416" r:id="rId10"/>
    <p:sldId id="306" r:id="rId11"/>
    <p:sldId id="516" r:id="rId12"/>
    <p:sldId id="515" r:id="rId13"/>
    <p:sldId id="859" r:id="rId14"/>
    <p:sldId id="860" r:id="rId15"/>
    <p:sldId id="861" r:id="rId16"/>
    <p:sldId id="862" r:id="rId17"/>
    <p:sldId id="863" r:id="rId18"/>
    <p:sldId id="870" r:id="rId19"/>
    <p:sldId id="871" r:id="rId20"/>
    <p:sldId id="857" r:id="rId21"/>
    <p:sldId id="856" r:id="rId22"/>
    <p:sldId id="864" r:id="rId23"/>
    <p:sldId id="875" r:id="rId24"/>
    <p:sldId id="878" r:id="rId25"/>
    <p:sldId id="879" r:id="rId26"/>
    <p:sldId id="882" r:id="rId27"/>
    <p:sldId id="883" r:id="rId28"/>
    <p:sldId id="884" r:id="rId29"/>
    <p:sldId id="885" r:id="rId30"/>
    <p:sldId id="886" r:id="rId31"/>
    <p:sldId id="887" r:id="rId32"/>
    <p:sldId id="877" r:id="rId33"/>
    <p:sldId id="876" r:id="rId34"/>
    <p:sldId id="869" r:id="rId35"/>
    <p:sldId id="880" r:id="rId36"/>
    <p:sldId id="881" r:id="rId37"/>
    <p:sldId id="865" r:id="rId38"/>
    <p:sldId id="866" r:id="rId39"/>
    <p:sldId id="867" r:id="rId40"/>
    <p:sldId id="872" r:id="rId41"/>
    <p:sldId id="873" r:id="rId42"/>
    <p:sldId id="868" r:id="rId43"/>
    <p:sldId id="874" r:id="rId44"/>
    <p:sldId id="305" r:id="rId4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71403" autoAdjust="0"/>
  </p:normalViewPr>
  <p:slideViewPr>
    <p:cSldViewPr>
      <p:cViewPr varScale="1">
        <p:scale>
          <a:sx n="84" d="100"/>
          <a:sy n="84" d="100"/>
        </p:scale>
        <p:origin x="1147"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802.11-17/0280r1</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8/11-18-0257-00-coex-laa-802-11-coexistence-status-in-3gpp-ran1.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7/11-17-1577-00-coex-issues-for-clarification-related-to-paused-cot-in-en-301-893.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17/11-17-1759-00-coex-on-transmission-of-reservation-signals-by-laa.docx" TargetMode="External"/><Relationship Id="rId2" Type="http://schemas.openxmlformats.org/officeDocument/2006/relationships/hyperlink" Target="https://mentor.ieee.org/802.11/dcn/17/11-17-1393-01-coex-proposed-liaison-statement-to-etsi-bran-in-relation-to-blocking-energy-issues.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577-00-coex-issues-for-clarification-related-to-paused-cot-in-en-301-893.pptx" TargetMode="Externa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7.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7/11-17-1853-00-0000-liaison-statement-from-wfa-on-coexistence-tests.doc"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8/11-18-0285-00-coex-january-2018-coexistence-standing-committee-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Chicago </a:t>
            </a:r>
            <a:r>
              <a:rPr lang="en-US" dirty="0" smtClean="0">
                <a:solidFill>
                  <a:schemeClr val="accent6"/>
                </a:solidFill>
              </a:rPr>
              <a:t>in March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2 March 2018</a:t>
            </a:r>
            <a:endParaRPr lang="en-US" b="0" dirty="0" smtClean="0">
              <a:solidFill>
                <a:schemeClr val="accent2">
                  <a:lumMod val="50000"/>
                </a:schemeClr>
              </a:solidFill>
            </a:endParaRP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Is there a </a:t>
            </a:r>
            <a:r>
              <a:rPr lang="en-AU" sz="2400" b="1" i="1" dirty="0" smtClean="0">
                <a:solidFill>
                  <a:srgbClr val="FF0000"/>
                </a:solidFill>
              </a:rPr>
              <a:t>need for 802.11 WG to participate in 3GPP RAN1 NR-U in context of </a:t>
            </a:r>
            <a:r>
              <a:rPr lang="en-AU" sz="2400" b="1" i="1" dirty="0" smtClean="0">
                <a:solidFill>
                  <a:srgbClr val="FF0000"/>
                </a:solidFill>
              </a:rPr>
              <a:t>coexistence?</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433793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need to find a way to better participate in NR-U coexistence related activities</a:t>
            </a:r>
            <a:endParaRPr lang="en-AU" dirty="0"/>
          </a:p>
        </p:txBody>
      </p:sp>
      <p:sp>
        <p:nvSpPr>
          <p:cNvPr id="3" name="Content Placeholder 2"/>
          <p:cNvSpPr>
            <a:spLocks noGrp="1"/>
          </p:cNvSpPr>
          <p:nvPr>
            <p:ph idx="1"/>
          </p:nvPr>
        </p:nvSpPr>
        <p:spPr/>
        <p:txBody>
          <a:bodyPr/>
          <a:lstStyle/>
          <a:p>
            <a:pPr lvl="1"/>
            <a:r>
              <a:rPr lang="en-AU" dirty="0" smtClean="0"/>
              <a:t>In Irvine, </a:t>
            </a:r>
            <a:r>
              <a:rPr lang="en-AU" dirty="0" smtClean="0">
                <a:hlinkClick r:id="rId2"/>
              </a:rPr>
              <a:t>11-18-257 </a:t>
            </a:r>
            <a:r>
              <a:rPr lang="en-AU" dirty="0">
                <a:hlinkClick r:id="rId2"/>
              </a:rPr>
              <a:t>- LAA-802.11 coexistence status in 3GPP </a:t>
            </a:r>
            <a:r>
              <a:rPr lang="en-AU" dirty="0" smtClean="0">
                <a:hlinkClick r:id="rId2"/>
              </a:rPr>
              <a:t>RAN1</a:t>
            </a:r>
            <a:r>
              <a:rPr lang="en-AU" dirty="0" smtClean="0"/>
              <a:t>, was presented by </a:t>
            </a:r>
          </a:p>
          <a:p>
            <a:pPr lvl="2"/>
            <a:r>
              <a:rPr lang="en-GB" dirty="0" err="1"/>
              <a:t>Shubhodeep</a:t>
            </a:r>
            <a:r>
              <a:rPr lang="en-GB" dirty="0"/>
              <a:t> </a:t>
            </a:r>
            <a:r>
              <a:rPr lang="en-GB" dirty="0" err="1" smtClean="0"/>
              <a:t>Adhikari</a:t>
            </a:r>
            <a:r>
              <a:rPr lang="en-GB" dirty="0" smtClean="0"/>
              <a:t> (Broadcom)</a:t>
            </a:r>
          </a:p>
          <a:p>
            <a:pPr lvl="2"/>
            <a:r>
              <a:rPr lang="en-GB" dirty="0"/>
              <a:t>Sindhu </a:t>
            </a:r>
            <a:r>
              <a:rPr lang="en-GB" dirty="0" smtClean="0"/>
              <a:t>Verma (Broadcom)</a:t>
            </a:r>
            <a:endParaRPr lang="en-AU" dirty="0" smtClean="0"/>
          </a:p>
          <a:p>
            <a:pPr lvl="1"/>
            <a:r>
              <a:rPr lang="en-AU" dirty="0" smtClean="0"/>
              <a:t>The key message of this presentation and subsequent discussions in Irvine was that we need to pay attention to what is going on in 3GPP</a:t>
            </a:r>
          </a:p>
          <a:p>
            <a:pPr lvl="2"/>
            <a:r>
              <a:rPr lang="en-GB" dirty="0" smtClean="0"/>
              <a:t>Comment 1: </a:t>
            </a:r>
            <a:r>
              <a:rPr lang="en-GB" i="1" dirty="0" smtClean="0"/>
              <a:t>It </a:t>
            </a:r>
            <a:r>
              <a:rPr lang="en-GB" i="1" dirty="0"/>
              <a:t>is important for IEEE to participate in </a:t>
            </a:r>
            <a:r>
              <a:rPr lang="en-GB" i="1" dirty="0" smtClean="0"/>
              <a:t>3GPP. It </a:t>
            </a:r>
            <a:r>
              <a:rPr lang="en-GB" i="1" dirty="0"/>
              <a:t>has to be done before a specification has been written </a:t>
            </a:r>
            <a:r>
              <a:rPr lang="en-GB" i="1" dirty="0" smtClean="0"/>
              <a:t>down. (In 3GPP) process </a:t>
            </a:r>
            <a:r>
              <a:rPr lang="en-GB" i="1" dirty="0"/>
              <a:t>is only achieved when consensus is reached. Thus, it is almost impossible to change things afterwards</a:t>
            </a:r>
            <a:endParaRPr lang="en-AU" i="1" dirty="0"/>
          </a:p>
          <a:p>
            <a:pPr lvl="2"/>
            <a:r>
              <a:rPr lang="en-GB" dirty="0"/>
              <a:t>Comment </a:t>
            </a:r>
            <a:r>
              <a:rPr lang="en-GB" dirty="0" smtClean="0"/>
              <a:t>2: </a:t>
            </a:r>
            <a:r>
              <a:rPr lang="en-US" i="1" dirty="0"/>
              <a:t>We need a continuous process. We need continuous input, not just once.</a:t>
            </a:r>
            <a:endParaRPr lang="en-AU" i="1" dirty="0"/>
          </a:p>
          <a:p>
            <a:pPr lvl="2"/>
            <a:r>
              <a:rPr lang="en-GB" dirty="0"/>
              <a:t>Comment </a:t>
            </a:r>
            <a:r>
              <a:rPr lang="en-GB" dirty="0" smtClean="0"/>
              <a:t>3: </a:t>
            </a:r>
            <a:r>
              <a:rPr lang="en-US" i="1" dirty="0" smtClean="0"/>
              <a:t>We </a:t>
            </a:r>
            <a:r>
              <a:rPr lang="en-US" i="1" dirty="0"/>
              <a:t>need to participate there. We did the same with them, when we told them to come here and work here if they want a PAR or a </a:t>
            </a:r>
            <a:r>
              <a:rPr lang="en-US" i="1" dirty="0" smtClean="0"/>
              <a:t>feature</a:t>
            </a:r>
            <a:endParaRPr lang="en-US"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230662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recent RAN1 meeting schedule highlights the intense focus on NR-U in 3GPP RAN1</a:t>
            </a:r>
            <a:endParaRPr lang="en-AU" dirty="0"/>
          </a:p>
        </p:txBody>
      </p:sp>
      <p:sp>
        <p:nvSpPr>
          <p:cNvPr id="3" name="Content Placeholder 2"/>
          <p:cNvSpPr>
            <a:spLocks noGrp="1"/>
          </p:cNvSpPr>
          <p:nvPr>
            <p:ph idx="1"/>
          </p:nvPr>
        </p:nvSpPr>
        <p:spPr/>
        <p:txBody>
          <a:bodyPr/>
          <a:lstStyle/>
          <a:p>
            <a:pPr lvl="1"/>
            <a:r>
              <a:rPr lang="en-AU" dirty="0" smtClean="0"/>
              <a:t>The schedule for the 3GPP RAN1 meeting in Athens from 26 February to 2 March </a:t>
            </a:r>
            <a:r>
              <a:rPr lang="en-AU" dirty="0" smtClean="0"/>
              <a:t>2018 highlights </a:t>
            </a:r>
            <a:r>
              <a:rPr lang="en-AU" dirty="0" smtClean="0"/>
              <a:t>the increased focus on NR-U </a:t>
            </a:r>
          </a:p>
          <a:p>
            <a:pPr lvl="1"/>
            <a:r>
              <a:rPr lang="en-AU" dirty="0" smtClean="0"/>
              <a:t>Draft agenda (R1- 1802287) has 82 </a:t>
            </a:r>
            <a:r>
              <a:rPr lang="en-AU" dirty="0" smtClean="0"/>
              <a:t>submissions</a:t>
            </a:r>
            <a:endParaRPr lang="en-AU" dirty="0" smtClean="0"/>
          </a:p>
          <a:p>
            <a:pPr lvl="2"/>
            <a:r>
              <a:rPr lang="en-GB" b="1" i="1" u="sng" dirty="0" smtClean="0"/>
              <a:t>7.6 Study </a:t>
            </a:r>
            <a:r>
              <a:rPr lang="en-GB" b="1" i="1" u="sng" dirty="0"/>
              <a:t>on NR-based Access to Unlicensed </a:t>
            </a:r>
            <a:r>
              <a:rPr lang="en-GB" b="1" i="1" u="sng" dirty="0" err="1" smtClean="0"/>
              <a:t>Spectru</a:t>
            </a:r>
            <a:endParaRPr lang="en-GB" i="1" u="sng" dirty="0" smtClean="0"/>
          </a:p>
          <a:p>
            <a:pPr lvl="3"/>
            <a:r>
              <a:rPr lang="en-GB" dirty="0"/>
              <a:t>1</a:t>
            </a:r>
            <a:r>
              <a:rPr lang="en-GB" dirty="0" smtClean="0"/>
              <a:t> submission from </a:t>
            </a:r>
            <a:r>
              <a:rPr lang="en-GB" dirty="0" err="1" smtClean="0"/>
              <a:t>Mediatek</a:t>
            </a:r>
            <a:endParaRPr lang="en-AU" dirty="0"/>
          </a:p>
          <a:p>
            <a:pPr lvl="3"/>
            <a:r>
              <a:rPr lang="en-GB" b="1" u="sng" dirty="0" smtClean="0"/>
              <a:t>7.6.1 Simulation </a:t>
            </a:r>
            <a:r>
              <a:rPr lang="en-GB" b="1" u="sng" dirty="0"/>
              <a:t>Methodology for NR-U operation</a:t>
            </a:r>
            <a:r>
              <a:rPr lang="en-GB" b="1" dirty="0"/>
              <a:t>  </a:t>
            </a:r>
            <a:endParaRPr lang="en-GB" b="1" dirty="0" smtClean="0"/>
          </a:p>
          <a:p>
            <a:pPr lvl="4"/>
            <a:r>
              <a:rPr lang="en-GB" sz="1400" dirty="0" smtClean="0"/>
              <a:t>15 submissions from Huawei, </a:t>
            </a:r>
            <a:r>
              <a:rPr lang="en-GB" sz="1400" dirty="0" err="1" smtClean="0"/>
              <a:t>HiSilicon</a:t>
            </a:r>
            <a:r>
              <a:rPr lang="en-GB" sz="1400" dirty="0" smtClean="0"/>
              <a:t>, ZTE, </a:t>
            </a:r>
            <a:r>
              <a:rPr lang="en-GB" sz="1400" dirty="0" err="1" smtClean="0"/>
              <a:t>Sanechips</a:t>
            </a:r>
            <a:r>
              <a:rPr lang="en-GB" sz="1400" dirty="0" smtClean="0"/>
              <a:t>, vivo, </a:t>
            </a:r>
            <a:r>
              <a:rPr lang="en-GB" sz="1400" dirty="0" err="1" smtClean="0"/>
              <a:t>MediaTek</a:t>
            </a:r>
            <a:r>
              <a:rPr lang="en-GB" sz="1400" dirty="0" smtClean="0"/>
              <a:t>, CATT, Samsung, CMCC, LG, Nokia, Nokia Shanghai Bell, Intel, AT&amp;T, </a:t>
            </a:r>
            <a:r>
              <a:rPr lang="en-GB" sz="1400" dirty="0" err="1" smtClean="0"/>
              <a:t>InterDigital</a:t>
            </a:r>
            <a:r>
              <a:rPr lang="en-GB" sz="1400" dirty="0" smtClean="0"/>
              <a:t>, Ericsson &amp; Qualcomm</a:t>
            </a:r>
          </a:p>
          <a:p>
            <a:pPr lvl="3"/>
            <a:r>
              <a:rPr lang="en-GB" b="1" u="sng" dirty="0" smtClean="0"/>
              <a:t>7.6.2 Deployment </a:t>
            </a:r>
            <a:r>
              <a:rPr lang="en-GB" b="1" u="sng" dirty="0"/>
              <a:t>scenarios for NR unlicensed operation</a:t>
            </a:r>
            <a:r>
              <a:rPr lang="en-GB" b="1" dirty="0"/>
              <a:t> </a:t>
            </a:r>
            <a:endParaRPr lang="en-GB" b="1" dirty="0" smtClean="0"/>
          </a:p>
          <a:p>
            <a:pPr lvl="4"/>
            <a:r>
              <a:rPr lang="en-GB" sz="1400" dirty="0" smtClean="0"/>
              <a:t>17 </a:t>
            </a:r>
            <a:r>
              <a:rPr lang="en-GB" sz="1400" dirty="0"/>
              <a:t>submissions </a:t>
            </a:r>
            <a:r>
              <a:rPr lang="en-GB" sz="1400" dirty="0" smtClean="0"/>
              <a:t>from Huawei</a:t>
            </a:r>
            <a:r>
              <a:rPr lang="en-GB" sz="1400" dirty="0"/>
              <a:t>, </a:t>
            </a:r>
            <a:r>
              <a:rPr lang="en-GB" sz="1400" dirty="0" err="1" smtClean="0"/>
              <a:t>HiSilicon</a:t>
            </a:r>
            <a:r>
              <a:rPr lang="en-GB" sz="1400" dirty="0" smtClean="0"/>
              <a:t>, ZTE</a:t>
            </a:r>
            <a:r>
              <a:rPr lang="en-GB" sz="1400" dirty="0"/>
              <a:t>, </a:t>
            </a:r>
            <a:r>
              <a:rPr lang="en-GB" sz="1400" dirty="0" err="1" smtClean="0"/>
              <a:t>Sanechips</a:t>
            </a:r>
            <a:r>
              <a:rPr lang="en-GB" sz="1400" dirty="0" smtClean="0"/>
              <a:t>, vivo</a:t>
            </a:r>
            <a:r>
              <a:rPr lang="en-AU" sz="1400" dirty="0" smtClean="0"/>
              <a:t>, </a:t>
            </a:r>
            <a:r>
              <a:rPr lang="en-GB" sz="1400" dirty="0" smtClean="0"/>
              <a:t>CATT, NEC</a:t>
            </a:r>
            <a:r>
              <a:rPr lang="en-AU" sz="1400" dirty="0" smtClean="0"/>
              <a:t>, </a:t>
            </a:r>
            <a:r>
              <a:rPr lang="en-GB" sz="1400" dirty="0" smtClean="0"/>
              <a:t>CATR</a:t>
            </a:r>
            <a:r>
              <a:rPr lang="en-AU" sz="1400" dirty="0" smtClean="0"/>
              <a:t>, </a:t>
            </a:r>
            <a:r>
              <a:rPr lang="en-GB" sz="1400" dirty="0" smtClean="0"/>
              <a:t>Samsung</a:t>
            </a:r>
            <a:r>
              <a:rPr lang="en-AU" sz="1400" dirty="0" smtClean="0"/>
              <a:t>, </a:t>
            </a:r>
            <a:r>
              <a:rPr lang="en-GB" sz="1400" dirty="0" smtClean="0"/>
              <a:t>Guangdong </a:t>
            </a:r>
            <a:r>
              <a:rPr lang="en-GB" sz="1400" dirty="0"/>
              <a:t>OPPO Mobile </a:t>
            </a:r>
            <a:r>
              <a:rPr lang="en-GB" sz="1400" dirty="0" smtClean="0"/>
              <a:t>Telecom</a:t>
            </a:r>
            <a:r>
              <a:rPr lang="en-AU" sz="1400" dirty="0" smtClean="0"/>
              <a:t>, </a:t>
            </a:r>
            <a:r>
              <a:rPr lang="en-GB" sz="1400" dirty="0" smtClean="0"/>
              <a:t>LG</a:t>
            </a:r>
            <a:r>
              <a:rPr lang="en-AU" sz="1400" dirty="0" smtClean="0"/>
              <a:t>, </a:t>
            </a:r>
            <a:r>
              <a:rPr lang="en-GB" sz="1400" dirty="0" smtClean="0"/>
              <a:t>Nokia</a:t>
            </a:r>
            <a:r>
              <a:rPr lang="en-GB" sz="1400" dirty="0"/>
              <a:t>, AT&amp;T, </a:t>
            </a:r>
            <a:r>
              <a:rPr lang="en-GB" sz="1400" dirty="0" err="1"/>
              <a:t>CableLabs</a:t>
            </a:r>
            <a:r>
              <a:rPr lang="en-GB" sz="1400" dirty="0"/>
              <a:t>, Charter Communications, Comcast, Deutsche Telecom, Ericsson</a:t>
            </a:r>
            <a:r>
              <a:rPr lang="en-GB" sz="1400" dirty="0" smtClean="0"/>
              <a:t>, </a:t>
            </a:r>
            <a:r>
              <a:rPr lang="en-GB" sz="1400" dirty="0"/>
              <a:t>Intel, </a:t>
            </a:r>
            <a:r>
              <a:rPr lang="en-GB" sz="1400" dirty="0" err="1"/>
              <a:t>InterDigital</a:t>
            </a:r>
            <a:r>
              <a:rPr lang="en-GB" sz="1400" dirty="0"/>
              <a:t>, Lenovo</a:t>
            </a:r>
            <a:r>
              <a:rPr lang="en-GB" sz="1400" dirty="0" smtClean="0"/>
              <a:t>,, </a:t>
            </a:r>
            <a:r>
              <a:rPr lang="en-GB" sz="1400" dirty="0" err="1"/>
              <a:t>MediaTek</a:t>
            </a:r>
            <a:r>
              <a:rPr lang="en-GB" sz="1400" dirty="0"/>
              <a:t>, Motorola Mobility, Nokia Shanghai Bell, NTT DOCOMO, </a:t>
            </a:r>
            <a:r>
              <a:rPr lang="en-GB" sz="1400" dirty="0" smtClean="0"/>
              <a:t>Qualcomm, </a:t>
            </a:r>
            <a:r>
              <a:rPr lang="en-GB" sz="1400" dirty="0"/>
              <a:t>Sony, T-Mobile US, Verizon</a:t>
            </a:r>
            <a:r>
              <a:rPr lang="en-GB" sz="1400" dirty="0" smtClean="0"/>
              <a:t>, ZTE, </a:t>
            </a:r>
            <a:r>
              <a:rPr lang="en-GB" sz="1400" dirty="0" err="1" smtClean="0"/>
              <a:t>InterDigital</a:t>
            </a:r>
            <a:r>
              <a:rPr lang="en-GB" sz="1400" dirty="0"/>
              <a:t>, </a:t>
            </a:r>
            <a:r>
              <a:rPr lang="en-GB" sz="1400" dirty="0" smtClean="0"/>
              <a:t>Sharp</a:t>
            </a:r>
            <a:r>
              <a:rPr lang="en-GB" dirty="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933175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recent RAN1 meeting schedule highlights the intense focus on NR-U in 3GPP RAN1</a:t>
            </a:r>
          </a:p>
        </p:txBody>
      </p:sp>
      <p:sp>
        <p:nvSpPr>
          <p:cNvPr id="3" name="Content Placeholder 2"/>
          <p:cNvSpPr>
            <a:spLocks noGrp="1"/>
          </p:cNvSpPr>
          <p:nvPr>
            <p:ph idx="1"/>
          </p:nvPr>
        </p:nvSpPr>
        <p:spPr/>
        <p:txBody>
          <a:bodyPr/>
          <a:lstStyle/>
          <a:p>
            <a:pPr lvl="3"/>
            <a:r>
              <a:rPr lang="en-GB" b="1" u="sng" dirty="0" smtClean="0"/>
              <a:t>7.6.3 Candidate </a:t>
            </a:r>
            <a:r>
              <a:rPr lang="en-GB" b="1" u="sng" dirty="0"/>
              <a:t>spectrum for NR unlicensed operation</a:t>
            </a:r>
            <a:r>
              <a:rPr lang="en-GB" b="1" dirty="0"/>
              <a:t>  </a:t>
            </a:r>
            <a:endParaRPr lang="en-GB" b="1" dirty="0" smtClean="0"/>
          </a:p>
          <a:p>
            <a:pPr lvl="4"/>
            <a:r>
              <a:rPr lang="en-GB" sz="1400" dirty="0" smtClean="0"/>
              <a:t>10 submissions from Huawei</a:t>
            </a:r>
            <a:r>
              <a:rPr lang="en-GB" sz="1400" dirty="0"/>
              <a:t>, </a:t>
            </a:r>
            <a:r>
              <a:rPr lang="en-GB" sz="1400" dirty="0" err="1" smtClean="0"/>
              <a:t>HiSilicon</a:t>
            </a:r>
            <a:r>
              <a:rPr lang="en-GB" sz="1400" dirty="0" smtClean="0"/>
              <a:t>, ZTE</a:t>
            </a:r>
            <a:r>
              <a:rPr lang="en-GB" sz="1400" dirty="0"/>
              <a:t>, </a:t>
            </a:r>
            <a:r>
              <a:rPr lang="en-GB" sz="1400" dirty="0" err="1" smtClean="0"/>
              <a:t>Sanechips</a:t>
            </a:r>
            <a:r>
              <a:rPr lang="en-GB" sz="1400" dirty="0" smtClean="0"/>
              <a:t>, CATT, Samsung</a:t>
            </a:r>
            <a:r>
              <a:rPr lang="en-AU" sz="1400" dirty="0" smtClean="0"/>
              <a:t>, </a:t>
            </a:r>
            <a:r>
              <a:rPr lang="en-GB" sz="1400" dirty="0" smtClean="0"/>
              <a:t>Guangdong </a:t>
            </a:r>
            <a:r>
              <a:rPr lang="en-GB" sz="1400" dirty="0"/>
              <a:t>OPPO Mobile </a:t>
            </a:r>
            <a:r>
              <a:rPr lang="en-GB" sz="1400" dirty="0" smtClean="0"/>
              <a:t>Telecom, Nokia</a:t>
            </a:r>
            <a:r>
              <a:rPr lang="en-GB" sz="1400" dirty="0"/>
              <a:t>, Nokia Shanghai </a:t>
            </a:r>
            <a:r>
              <a:rPr lang="en-GB" sz="1400" dirty="0" smtClean="0"/>
              <a:t>Bell, Intel, </a:t>
            </a:r>
            <a:r>
              <a:rPr lang="en-GB" sz="1400" dirty="0"/>
              <a:t>Sony, AT&amp;T, </a:t>
            </a:r>
            <a:r>
              <a:rPr lang="en-GB" sz="1400" dirty="0" smtClean="0"/>
              <a:t>Ericsson</a:t>
            </a:r>
            <a:r>
              <a:rPr lang="en-GB" sz="1400" dirty="0"/>
              <a:t>, Charter Communications, </a:t>
            </a:r>
            <a:r>
              <a:rPr lang="en-GB" sz="1400" dirty="0" smtClean="0"/>
              <a:t>Qualcomm, LG, </a:t>
            </a:r>
            <a:r>
              <a:rPr lang="en-GB" sz="1400" dirty="0"/>
              <a:t>Motorola Mobility, Lenovo, </a:t>
            </a:r>
            <a:r>
              <a:rPr lang="en-GB" sz="1400" dirty="0" err="1"/>
              <a:t>InterDigital</a:t>
            </a:r>
            <a:r>
              <a:rPr lang="en-GB" sz="1400" dirty="0"/>
              <a:t>, </a:t>
            </a:r>
            <a:r>
              <a:rPr lang="en-GB" sz="1400" dirty="0" smtClean="0"/>
              <a:t>Samsung</a:t>
            </a:r>
            <a:r>
              <a:rPr lang="en-GB" sz="1400" dirty="0"/>
              <a:t>, Verizon, </a:t>
            </a:r>
            <a:r>
              <a:rPr lang="en-GB" sz="1400" dirty="0" err="1"/>
              <a:t>MediaTek</a:t>
            </a:r>
            <a:r>
              <a:rPr lang="en-GB" sz="1400" dirty="0"/>
              <a:t> Inc., Comcast, </a:t>
            </a:r>
            <a:r>
              <a:rPr lang="en-GB" sz="1400" dirty="0" err="1"/>
              <a:t>CableLabs</a:t>
            </a:r>
            <a:r>
              <a:rPr lang="en-GB" sz="1400" dirty="0"/>
              <a:t>, </a:t>
            </a:r>
            <a:r>
              <a:rPr lang="en-GB" sz="1400" dirty="0" smtClean="0"/>
              <a:t>Deutsche </a:t>
            </a:r>
            <a:r>
              <a:rPr lang="en-GB" sz="1400" dirty="0"/>
              <a:t>Telekom, T-Mobile USA, </a:t>
            </a:r>
            <a:r>
              <a:rPr lang="en-GB" sz="1400" dirty="0" err="1"/>
              <a:t>Oppo</a:t>
            </a:r>
            <a:r>
              <a:rPr lang="en-GB" sz="1400" dirty="0"/>
              <a:t>, NTT </a:t>
            </a:r>
            <a:r>
              <a:rPr lang="en-GB" sz="1400" dirty="0" smtClean="0"/>
              <a:t>DOCOMO</a:t>
            </a:r>
            <a:endParaRPr lang="en-AU" sz="1400" dirty="0"/>
          </a:p>
          <a:p>
            <a:pPr lvl="3"/>
            <a:r>
              <a:rPr lang="en-GB" b="1" u="sng" dirty="0" smtClean="0"/>
              <a:t>7.6.4 Potential </a:t>
            </a:r>
            <a:r>
              <a:rPr lang="en-GB" b="1" u="sng" dirty="0"/>
              <a:t>solutions and techniques for NR unlicensed</a:t>
            </a:r>
            <a:endParaRPr lang="en-AU" b="1" dirty="0"/>
          </a:p>
          <a:p>
            <a:pPr lvl="4"/>
            <a:r>
              <a:rPr lang="en-GB" sz="1400" dirty="0" smtClean="0"/>
              <a:t>23 </a:t>
            </a:r>
            <a:r>
              <a:rPr lang="en-GB" sz="1400" dirty="0"/>
              <a:t>submissions from </a:t>
            </a:r>
            <a:r>
              <a:rPr lang="en-GB" sz="1400" dirty="0" smtClean="0"/>
              <a:t>ZTE</a:t>
            </a:r>
            <a:r>
              <a:rPr lang="en-GB" sz="1400" dirty="0"/>
              <a:t>, </a:t>
            </a:r>
            <a:r>
              <a:rPr lang="en-GB" sz="1400" dirty="0" err="1" smtClean="0"/>
              <a:t>Sanechips</a:t>
            </a:r>
            <a:r>
              <a:rPr lang="en-GB" sz="1400" dirty="0" smtClean="0"/>
              <a:t>, vivo, </a:t>
            </a:r>
            <a:r>
              <a:rPr lang="en-GB" sz="1400" dirty="0" err="1" smtClean="0"/>
              <a:t>Potevio</a:t>
            </a:r>
            <a:r>
              <a:rPr lang="en-GB" sz="1400" dirty="0" smtClean="0"/>
              <a:t>, </a:t>
            </a:r>
            <a:r>
              <a:rPr lang="en-GB" sz="1400" dirty="0" err="1" smtClean="0"/>
              <a:t>MediaTek</a:t>
            </a:r>
            <a:r>
              <a:rPr lang="en-GB" sz="1400" dirty="0" smtClean="0"/>
              <a:t>, CATT, </a:t>
            </a:r>
            <a:r>
              <a:rPr lang="en-GB" sz="1400" dirty="0" err="1" smtClean="0"/>
              <a:t>Spreadtrum</a:t>
            </a:r>
            <a:r>
              <a:rPr lang="en-GB" sz="1400" dirty="0" smtClean="0"/>
              <a:t> Communications, NEC, CATR, Samsung, Sony, ASUSTEK, Guangdong </a:t>
            </a:r>
            <a:r>
              <a:rPr lang="en-GB" sz="1400" dirty="0"/>
              <a:t>OPPO Mobile </a:t>
            </a:r>
            <a:r>
              <a:rPr lang="en-GB" sz="1400" dirty="0" smtClean="0"/>
              <a:t>Telecom, LG, Apple, Shenzhen </a:t>
            </a:r>
            <a:r>
              <a:rPr lang="en-GB" sz="1400" dirty="0" err="1"/>
              <a:t>Coolpad</a:t>
            </a:r>
            <a:r>
              <a:rPr lang="en-GB" sz="1400" dirty="0"/>
              <a:t> </a:t>
            </a:r>
            <a:r>
              <a:rPr lang="en-GB" sz="1400" dirty="0" smtClean="0"/>
              <a:t>Technologies, Intel, Nokia</a:t>
            </a:r>
            <a:r>
              <a:rPr lang="en-GB" sz="1400" dirty="0"/>
              <a:t>, Nokia Shanghai </a:t>
            </a:r>
            <a:r>
              <a:rPr lang="en-GB" sz="1400" dirty="0" smtClean="0"/>
              <a:t>Bell, AT&amp;T</a:t>
            </a:r>
            <a:r>
              <a:rPr lang="en-AU" sz="1400" dirty="0" smtClean="0"/>
              <a:t>, </a:t>
            </a:r>
            <a:r>
              <a:rPr lang="en-GB" sz="1400" dirty="0" err="1" smtClean="0"/>
              <a:t>InterDigital</a:t>
            </a:r>
            <a:r>
              <a:rPr lang="en-GB" sz="1400" dirty="0"/>
              <a:t>, </a:t>
            </a:r>
            <a:r>
              <a:rPr lang="en-GB" sz="1400" dirty="0" smtClean="0"/>
              <a:t>Huawei</a:t>
            </a:r>
            <a:r>
              <a:rPr lang="en-GB" sz="1400" dirty="0"/>
              <a:t>, </a:t>
            </a:r>
            <a:r>
              <a:rPr lang="en-GB" sz="1400" dirty="0" err="1" smtClean="0"/>
              <a:t>HiSilicon</a:t>
            </a:r>
            <a:r>
              <a:rPr lang="en-GB" sz="1400" dirty="0" smtClean="0"/>
              <a:t>, Ericsson &amp; Qualcomm Incorporated</a:t>
            </a:r>
            <a:r>
              <a:rPr lang="en-GB" dirty="0"/>
              <a:t> </a:t>
            </a:r>
            <a:endParaRPr lang="en-AU" dirty="0"/>
          </a:p>
          <a:p>
            <a:pPr lvl="3"/>
            <a:r>
              <a:rPr lang="en-GB" b="1" u="sng" dirty="0" smtClean="0"/>
              <a:t>7.6.5 Others</a:t>
            </a:r>
            <a:r>
              <a:rPr lang="en-GB" b="1" dirty="0" smtClean="0"/>
              <a:t> </a:t>
            </a:r>
            <a:endParaRPr lang="en-AU" b="1" dirty="0"/>
          </a:p>
          <a:p>
            <a:pPr lvl="4"/>
            <a:r>
              <a:rPr lang="en-GB" sz="1400" dirty="0" smtClean="0"/>
              <a:t>16  </a:t>
            </a:r>
            <a:r>
              <a:rPr lang="en-GB" sz="1400" dirty="0"/>
              <a:t>submissions from </a:t>
            </a:r>
            <a:r>
              <a:rPr lang="en-GB" sz="1400" dirty="0" smtClean="0"/>
              <a:t>Huawei, </a:t>
            </a:r>
            <a:r>
              <a:rPr lang="en-GB" sz="1400" dirty="0" err="1" smtClean="0"/>
              <a:t>HiSilicon</a:t>
            </a:r>
            <a:r>
              <a:rPr lang="en-GB" sz="1400" dirty="0" smtClean="0"/>
              <a:t>, vivo, </a:t>
            </a:r>
            <a:r>
              <a:rPr lang="en-GB" sz="1400" dirty="0" err="1" smtClean="0"/>
              <a:t>Spreadtrum</a:t>
            </a:r>
            <a:r>
              <a:rPr lang="en-GB" sz="1400" dirty="0" smtClean="0"/>
              <a:t> Communications, Guangdong </a:t>
            </a:r>
            <a:r>
              <a:rPr lang="en-GB" sz="1400" dirty="0"/>
              <a:t>OPPO Mobile </a:t>
            </a:r>
            <a:r>
              <a:rPr lang="en-GB" sz="1400" dirty="0" smtClean="0"/>
              <a:t>Telecom, </a:t>
            </a:r>
            <a:r>
              <a:rPr lang="en-GB" sz="1400" dirty="0" err="1" smtClean="0"/>
              <a:t>InterDigital</a:t>
            </a:r>
            <a:r>
              <a:rPr lang="en-GB" sz="1400" dirty="0"/>
              <a:t>, </a:t>
            </a:r>
            <a:r>
              <a:rPr lang="en-GB" sz="1400" dirty="0" smtClean="0"/>
              <a:t>Ericsson, Qualcomm,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496783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Are there any ideas on how IEEE 802.11 WG can </a:t>
            </a:r>
            <a:r>
              <a:rPr lang="en-US" dirty="0"/>
              <a:t>interact with 3GPP RAN1 on coexistence </a:t>
            </a:r>
            <a:r>
              <a:rPr lang="en-US" dirty="0" smtClean="0"/>
              <a:t>issues?</a:t>
            </a:r>
            <a:r>
              <a:rPr lang="en-AU" dirty="0"/>
              <a:t/>
            </a:r>
            <a:br>
              <a:rPr lang="en-AU" dirty="0"/>
            </a:br>
            <a:endParaRPr lang="en-AU" dirty="0"/>
          </a:p>
        </p:txBody>
      </p:sp>
      <p:sp>
        <p:nvSpPr>
          <p:cNvPr id="3" name="Content Placeholder 2"/>
          <p:cNvSpPr>
            <a:spLocks noGrp="1"/>
          </p:cNvSpPr>
          <p:nvPr>
            <p:ph idx="1"/>
          </p:nvPr>
        </p:nvSpPr>
        <p:spPr/>
        <p:txBody>
          <a:bodyPr/>
          <a:lstStyle/>
          <a:p>
            <a:pPr lvl="1"/>
            <a:r>
              <a:rPr lang="en-US" dirty="0" smtClean="0"/>
              <a:t>So far we have been relying on a few individuals to provide visibility into relevant coexistence activities in 3GPP RAN1 </a:t>
            </a:r>
          </a:p>
          <a:p>
            <a:pPr lvl="2"/>
            <a:r>
              <a:rPr lang="en-US" dirty="0" smtClean="0"/>
              <a:t>With particular thanks to </a:t>
            </a:r>
            <a:r>
              <a:rPr lang="en-GB" dirty="0" err="1"/>
              <a:t>Shubhodeep</a:t>
            </a:r>
            <a:r>
              <a:rPr lang="en-GB" dirty="0"/>
              <a:t> </a:t>
            </a:r>
            <a:r>
              <a:rPr lang="en-GB" dirty="0" err="1"/>
              <a:t>Adhikari</a:t>
            </a:r>
            <a:r>
              <a:rPr lang="en-GB" dirty="0"/>
              <a:t> (Broadcom</a:t>
            </a:r>
            <a:r>
              <a:rPr lang="en-GB" dirty="0" smtClean="0"/>
              <a:t>) &amp; Sindhu </a:t>
            </a:r>
            <a:r>
              <a:rPr lang="en-GB" dirty="0"/>
              <a:t>Verma (Broadcom</a:t>
            </a:r>
            <a:r>
              <a:rPr lang="en-GB" dirty="0" smtClean="0"/>
              <a:t>), who will (probably) providing another update today</a:t>
            </a:r>
            <a:endParaRPr lang="en-AU" dirty="0"/>
          </a:p>
          <a:p>
            <a:pPr lvl="1"/>
            <a:r>
              <a:rPr lang="en-US" dirty="0" smtClean="0"/>
              <a:t>This approach is not really sustainable as a long term strategy; the IEEE 802.11 WG need to find a more efficient and scalable approach</a:t>
            </a:r>
          </a:p>
          <a:p>
            <a:pPr lvl="1"/>
            <a:r>
              <a:rPr lang="en-US" dirty="0" smtClean="0"/>
              <a:t>Have </a:t>
            </a:r>
            <a:r>
              <a:rPr lang="en-US" dirty="0"/>
              <a:t>there been any further thoughts on how IEEE 802.11 WG can interact with 3GPP </a:t>
            </a:r>
            <a:r>
              <a:rPr lang="en-US" dirty="0" smtClean="0"/>
              <a:t>RAN1 on </a:t>
            </a:r>
            <a:r>
              <a:rPr lang="en-US" dirty="0"/>
              <a:t>coexistence </a:t>
            </a:r>
            <a:r>
              <a:rPr lang="en-US" dirty="0" smtClean="0"/>
              <a:t>related issues </a:t>
            </a:r>
            <a:r>
              <a:rPr lang="en-US" dirty="0"/>
              <a:t>of mutual interest? </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1688656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Status report on the most 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4690320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coexistence relevant activities at the recent 3GPP RAN1 meeting</a:t>
            </a:r>
            <a:endParaRPr lang="en-AU" dirty="0"/>
          </a:p>
        </p:txBody>
      </p:sp>
      <p:sp>
        <p:nvSpPr>
          <p:cNvPr id="3" name="Content Placeholder 2"/>
          <p:cNvSpPr>
            <a:spLocks noGrp="1"/>
          </p:cNvSpPr>
          <p:nvPr>
            <p:ph idx="1"/>
          </p:nvPr>
        </p:nvSpPr>
        <p:spPr/>
        <p:txBody>
          <a:bodyPr/>
          <a:lstStyle/>
          <a:p>
            <a:pPr lvl="1"/>
            <a:r>
              <a:rPr lang="en-AU" dirty="0" smtClean="0"/>
              <a:t>3GPP RAN1 (#92) was held 26 Feb – 2 Mar 2018 in Athens, Greece</a:t>
            </a:r>
          </a:p>
          <a:p>
            <a:pPr lvl="1"/>
            <a:r>
              <a:rPr lang="en-GB" dirty="0" err="1"/>
              <a:t>Shubhodeep</a:t>
            </a:r>
            <a:r>
              <a:rPr lang="en-GB" dirty="0"/>
              <a:t> </a:t>
            </a:r>
            <a:r>
              <a:rPr lang="en-GB" dirty="0" err="1"/>
              <a:t>Adhikari</a:t>
            </a:r>
            <a:r>
              <a:rPr lang="en-GB" dirty="0"/>
              <a:t> (Broadcom) </a:t>
            </a:r>
            <a:r>
              <a:rPr lang="en-GB" dirty="0" smtClean="0"/>
              <a:t>and/or </a:t>
            </a:r>
            <a:r>
              <a:rPr lang="en-GB" dirty="0"/>
              <a:t>Sindhu Verma (Broadcom</a:t>
            </a:r>
            <a:r>
              <a:rPr lang="en-GB" dirty="0" smtClean="0"/>
              <a:t>) have volunteered to provide a status update</a:t>
            </a:r>
          </a:p>
          <a:p>
            <a:pPr lvl="2"/>
            <a:r>
              <a:rPr lang="en-GB" dirty="0" smtClean="0"/>
              <a:t>See </a:t>
            </a:r>
            <a:r>
              <a:rPr lang="en-GB" dirty="0" smtClean="0">
                <a:solidFill>
                  <a:srgbClr val="FF0000"/>
                </a:solidFill>
              </a:rPr>
              <a:t>&lt;file&gt;</a:t>
            </a:r>
            <a:endParaRPr lang="en-AU" dirty="0" smtClean="0">
              <a:solidFill>
                <a:srgbClr val="FF0000"/>
              </a:solidFill>
            </a:endParaRP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3101212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5th F2F meeting of the </a:t>
            </a:r>
            <a:r>
              <a:rPr lang="en-AU" i="1" dirty="0" smtClean="0"/>
              <a:t>Coexistence Standing Committee </a:t>
            </a:r>
            <a:r>
              <a:rPr lang="en-AU" dirty="0" smtClean="0"/>
              <a:t>in Chicago in March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What is happening in ETSI BRAN?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9498505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next meeting of ETSI BRAN is in March 2018</a:t>
            </a:r>
            <a:endParaRPr lang="en-AU" dirty="0"/>
          </a:p>
        </p:txBody>
      </p:sp>
      <p:sp>
        <p:nvSpPr>
          <p:cNvPr id="3" name="Content Placeholder 2"/>
          <p:cNvSpPr>
            <a:spLocks noGrp="1"/>
          </p:cNvSpPr>
          <p:nvPr>
            <p:ph idx="1"/>
          </p:nvPr>
        </p:nvSpPr>
        <p:spPr/>
        <p:txBody>
          <a:bodyPr/>
          <a:lstStyle/>
          <a:p>
            <a:pPr lvl="1"/>
            <a:r>
              <a:rPr lang="en-AU" dirty="0"/>
              <a:t>The next meeting of ETSI BRAN is in March 2018</a:t>
            </a:r>
          </a:p>
          <a:p>
            <a:pPr lvl="2"/>
            <a:r>
              <a:rPr lang="en-AU" dirty="0"/>
              <a:t>Dates: 26-29 March 2018</a:t>
            </a:r>
          </a:p>
          <a:p>
            <a:pPr lvl="2"/>
            <a:r>
              <a:rPr lang="en-AU" dirty="0"/>
              <a:t>Location: Sophia </a:t>
            </a:r>
            <a:r>
              <a:rPr lang="en-AU" dirty="0" smtClean="0"/>
              <a:t>Antipolis</a:t>
            </a:r>
          </a:p>
          <a:p>
            <a:pPr lvl="1"/>
            <a:r>
              <a:rPr lang="en-AU" dirty="0" smtClean="0"/>
              <a:t>The dates are convenient because the IEEE 802 </a:t>
            </a:r>
            <a:r>
              <a:rPr lang="en-AU" dirty="0" err="1" smtClean="0"/>
              <a:t>Coex</a:t>
            </a:r>
            <a:r>
              <a:rPr lang="en-AU" dirty="0" smtClean="0"/>
              <a:t> SC will be able to generate and review input documents during its March 2018 meeting</a:t>
            </a:r>
          </a:p>
          <a:p>
            <a:pPr lvl="2"/>
            <a:r>
              <a:rPr lang="en-AU" dirty="0"/>
              <a:t>Dates: </a:t>
            </a:r>
            <a:r>
              <a:rPr lang="en-AU" dirty="0" smtClean="0"/>
              <a:t>4-9 </a:t>
            </a:r>
            <a:r>
              <a:rPr lang="en-AU" dirty="0"/>
              <a:t>March 2018</a:t>
            </a:r>
          </a:p>
          <a:p>
            <a:pPr lvl="2"/>
            <a:r>
              <a:rPr lang="en-AU" dirty="0"/>
              <a:t>Location: </a:t>
            </a:r>
            <a:r>
              <a:rPr lang="en-AU" dirty="0" smtClean="0"/>
              <a:t>Chicago</a:t>
            </a:r>
            <a:endParaRPr lang="en-AU" dirty="0"/>
          </a:p>
          <a:p>
            <a:pPr lvl="1"/>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3218222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is not yet a draft agenda but it is likely to contain some old favourites</a:t>
            </a:r>
            <a:endParaRPr lang="en-AU" dirty="0"/>
          </a:p>
        </p:txBody>
      </p:sp>
      <p:sp>
        <p:nvSpPr>
          <p:cNvPr id="3" name="Content Placeholder 2"/>
          <p:cNvSpPr>
            <a:spLocks noGrp="1"/>
          </p:cNvSpPr>
          <p:nvPr>
            <p:ph idx="1"/>
          </p:nvPr>
        </p:nvSpPr>
        <p:spPr/>
        <p:txBody>
          <a:bodyPr/>
          <a:lstStyle/>
          <a:p>
            <a:r>
              <a:rPr lang="en-AU" dirty="0" smtClean="0"/>
              <a:t>Possible ETSI BRAN agenda items related to coexistence</a:t>
            </a:r>
          </a:p>
          <a:p>
            <a:pPr lvl="1"/>
            <a:r>
              <a:rPr lang="en-AU" dirty="0" smtClean="0"/>
              <a:t>Adaptivity clauses</a:t>
            </a:r>
          </a:p>
          <a:p>
            <a:pPr lvl="1"/>
            <a:r>
              <a:rPr lang="en-AU" dirty="0" smtClean="0"/>
              <a:t>Interpretation </a:t>
            </a:r>
            <a:r>
              <a:rPr lang="en-AU" dirty="0" smtClean="0"/>
              <a:t>of “paused COT” </a:t>
            </a:r>
            <a:r>
              <a:rPr lang="en-AU" dirty="0" smtClean="0"/>
              <a:t>feature</a:t>
            </a:r>
          </a:p>
          <a:p>
            <a:pPr lvl="1"/>
            <a:r>
              <a:rPr lang="en-AU" dirty="0"/>
              <a:t>Blocking </a:t>
            </a:r>
            <a:r>
              <a:rPr lang="en-AU" dirty="0" smtClean="0"/>
              <a:t>energy</a:t>
            </a:r>
            <a:endParaRPr lang="en-AU" dirty="0" smtClean="0"/>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765335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Adaptivity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14807184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discussed possible adaptivity rule changes to EN 301 893 in Irvine</a:t>
            </a:r>
            <a:endParaRPr lang="en-AU" dirty="0"/>
          </a:p>
        </p:txBody>
      </p:sp>
      <p:sp>
        <p:nvSpPr>
          <p:cNvPr id="3" name="Content Placeholder 2"/>
          <p:cNvSpPr>
            <a:spLocks noGrp="1"/>
          </p:cNvSpPr>
          <p:nvPr>
            <p:ph idx="1"/>
          </p:nvPr>
        </p:nvSpPr>
        <p:spPr/>
        <p:txBody>
          <a:bodyPr/>
          <a:lstStyle/>
          <a:p>
            <a:pPr lvl="1"/>
            <a:r>
              <a:rPr lang="en-AU" dirty="0" smtClean="0"/>
              <a:t>In Irvine, the </a:t>
            </a:r>
            <a:r>
              <a:rPr lang="en-AU" dirty="0" err="1" smtClean="0"/>
              <a:t>Coex</a:t>
            </a:r>
            <a:r>
              <a:rPr lang="en-AU" dirty="0" smtClean="0"/>
              <a:t> SC discussed a proposal in ETSI BRAN to refine the adaptivity clauses in EN 301 893 so that all technologies have access to </a:t>
            </a:r>
          </a:p>
          <a:p>
            <a:pPr lvl="2"/>
            <a:r>
              <a:rPr lang="en-AU" dirty="0" smtClean="0"/>
              <a:t>ED-only option at -72 dBm (nominal)</a:t>
            </a:r>
          </a:p>
          <a:p>
            <a:pPr lvl="2"/>
            <a:r>
              <a:rPr lang="en-AU" dirty="0" smtClean="0"/>
              <a:t>PD/ED option similar to Wi-Fi today</a:t>
            </a:r>
          </a:p>
          <a:p>
            <a:pPr lvl="1"/>
            <a:r>
              <a:rPr lang="en-AU" dirty="0" smtClean="0"/>
              <a:t>Besides enhancing the technology neutrality of EN 301 893 …</a:t>
            </a:r>
          </a:p>
          <a:p>
            <a:pPr lvl="1"/>
            <a:r>
              <a:rPr lang="en-AU" dirty="0" smtClean="0"/>
              <a:t>… this proposal will also allow 802.11ax to use traditional Wi-Fi mechanisms …</a:t>
            </a:r>
          </a:p>
          <a:p>
            <a:pPr lvl="1"/>
            <a:r>
              <a:rPr lang="en-AU" dirty="0" smtClean="0"/>
              <a:t>… thus ensuring fair access for 802.11ax with 802.11ac, as well as LTE based technologies</a:t>
            </a:r>
          </a:p>
          <a:p>
            <a:pPr lvl="1"/>
            <a:r>
              <a:rPr lang="en-AU" dirty="0" smtClean="0"/>
              <a:t>This will resolve the long held concern that 802.11ax will be unreasonably constrained by the current version on EN 301 893</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365392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the latest submissions on adaptivity  </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will review the four associated submissions to ETSI BRAN</a:t>
            </a:r>
          </a:p>
          <a:p>
            <a:pPr lvl="2"/>
            <a:r>
              <a:rPr lang="en-AU" dirty="0" smtClean="0"/>
              <a:t>BRAN(18)097004 (</a:t>
            </a:r>
            <a:r>
              <a:rPr lang="en-AU" dirty="0" err="1" smtClean="0"/>
              <a:t>ppt</a:t>
            </a:r>
            <a:r>
              <a:rPr lang="en-AU" dirty="0" smtClean="0"/>
              <a:t> explanation) &amp; BRAN(18)097005 (editing instructions) for changes to clause </a:t>
            </a:r>
            <a:r>
              <a:rPr lang="en-GB" dirty="0" smtClean="0"/>
              <a:t>4.2.7.3.2.5</a:t>
            </a:r>
          </a:p>
          <a:p>
            <a:pPr lvl="2"/>
            <a:r>
              <a:rPr lang="en-AU" dirty="0" smtClean="0"/>
              <a:t>BRAN(18)097006 </a:t>
            </a:r>
            <a:r>
              <a:rPr lang="en-AU" dirty="0"/>
              <a:t>(</a:t>
            </a:r>
            <a:r>
              <a:rPr lang="en-AU" dirty="0" err="1"/>
              <a:t>ppt</a:t>
            </a:r>
            <a:r>
              <a:rPr lang="en-AU" dirty="0"/>
              <a:t> explanation) &amp; </a:t>
            </a:r>
            <a:r>
              <a:rPr lang="en-AU" dirty="0" smtClean="0"/>
              <a:t>BRAN(18)097007 </a:t>
            </a:r>
            <a:r>
              <a:rPr lang="en-AU" dirty="0"/>
              <a:t>(editing instructions) for changes </a:t>
            </a:r>
            <a:r>
              <a:rPr lang="en-AU" dirty="0" smtClean="0"/>
              <a:t>to adaptivity related to “paused COT”</a:t>
            </a:r>
            <a:endParaRPr lang="en-GB" dirty="0" smtClean="0"/>
          </a:p>
          <a:p>
            <a:pPr lvl="1"/>
            <a:r>
              <a:rPr lang="en-GB" dirty="0" smtClean="0"/>
              <a:t>The </a:t>
            </a:r>
            <a:r>
              <a:rPr lang="en-GB" dirty="0" err="1" smtClean="0"/>
              <a:t>Coex</a:t>
            </a:r>
            <a:r>
              <a:rPr lang="en-GB" dirty="0" smtClean="0"/>
              <a:t> SC may consider endorsing these submissions in some way</a:t>
            </a:r>
          </a:p>
          <a:p>
            <a:pPr lvl="2"/>
            <a:r>
              <a:rPr lang="en-GB" dirty="0" smtClean="0"/>
              <a:t>Probably by a LS to ETSI BRAN</a:t>
            </a:r>
          </a:p>
          <a:p>
            <a:pPr lvl="2"/>
            <a:r>
              <a:rPr lang="en-GB" dirty="0" smtClean="0"/>
              <a:t>Any motion on any LS will be held on Thu PM1</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1262536362"/>
              </p:ext>
            </p:extLst>
          </p:nvPr>
        </p:nvGraphicFramePr>
        <p:xfrm>
          <a:off x="1066800" y="4800600"/>
          <a:ext cx="914400" cy="792163"/>
        </p:xfrm>
        <a:graphic>
          <a:graphicData uri="http://schemas.openxmlformats.org/presentationml/2006/ole">
            <mc:AlternateContent xmlns:mc="http://schemas.openxmlformats.org/markup-compatibility/2006">
              <mc:Choice xmlns:v="urn:schemas-microsoft-com:vml" Requires="v">
                <p:oleObj spid="_x0000_s1038" name="Presentation" showAsIcon="1" r:id="rId3" imgW="914400" imgH="792360" progId="PowerPoint.Show.12">
                  <p:embed/>
                </p:oleObj>
              </mc:Choice>
              <mc:Fallback>
                <p:oleObj name="Presentation" showAsIcon="1" r:id="rId3" imgW="914400" imgH="792360" progId="PowerPoint.Show.12">
                  <p:embed/>
                  <p:pic>
                    <p:nvPicPr>
                      <p:cNvPr id="0" name=""/>
                      <p:cNvPicPr/>
                      <p:nvPr/>
                    </p:nvPicPr>
                    <p:blipFill>
                      <a:blip r:embed="rId4"/>
                      <a:stretch>
                        <a:fillRect/>
                      </a:stretch>
                    </p:blipFill>
                    <p:spPr>
                      <a:xfrm>
                        <a:off x="1066800" y="4800600"/>
                        <a:ext cx="914400" cy="792163"/>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400890067"/>
              </p:ext>
            </p:extLst>
          </p:nvPr>
        </p:nvGraphicFramePr>
        <p:xfrm>
          <a:off x="2362200" y="4800600"/>
          <a:ext cx="914400" cy="792163"/>
        </p:xfrm>
        <a:graphic>
          <a:graphicData uri="http://schemas.openxmlformats.org/presentationml/2006/ole">
            <mc:AlternateContent xmlns:mc="http://schemas.openxmlformats.org/markup-compatibility/2006">
              <mc:Choice xmlns:v="urn:schemas-microsoft-com:vml" Requires="v">
                <p:oleObj spid="_x0000_s1039" name="Document" showAsIcon="1" r:id="rId5" imgW="914400" imgH="792360" progId="Word.Document.12">
                  <p:embed/>
                </p:oleObj>
              </mc:Choice>
              <mc:Fallback>
                <p:oleObj name="Document" showAsIcon="1" r:id="rId5" imgW="914400" imgH="792360" progId="Word.Document.12">
                  <p:embed/>
                  <p:pic>
                    <p:nvPicPr>
                      <p:cNvPr id="0" name=""/>
                      <p:cNvPicPr/>
                      <p:nvPr/>
                    </p:nvPicPr>
                    <p:blipFill>
                      <a:blip r:embed="rId6"/>
                      <a:stretch>
                        <a:fillRect/>
                      </a:stretch>
                    </p:blipFill>
                    <p:spPr>
                      <a:xfrm>
                        <a:off x="2362200" y="4800600"/>
                        <a:ext cx="914400" cy="792163"/>
                      </a:xfrm>
                      <a:prstGeom prst="rect">
                        <a:avLst/>
                      </a:prstGeom>
                    </p:spPr>
                  </p:pic>
                </p:oleObj>
              </mc:Fallback>
            </mc:AlternateContent>
          </a:graphicData>
        </a:graphic>
      </p:graphicFrame>
      <p:graphicFrame>
        <p:nvGraphicFramePr>
          <p:cNvPr id="9" name="Object 8">
            <a:hlinkClick r:id="" action="ppaction://ole?verb=0"/>
          </p:cNvPr>
          <p:cNvGraphicFramePr>
            <a:graphicFrameLocks noChangeAspect="1"/>
          </p:cNvGraphicFramePr>
          <p:nvPr>
            <p:extLst>
              <p:ext uri="{D42A27DB-BD31-4B8C-83A1-F6EECF244321}">
                <p14:modId xmlns:p14="http://schemas.microsoft.com/office/powerpoint/2010/main" val="670093935"/>
              </p:ext>
            </p:extLst>
          </p:nvPr>
        </p:nvGraphicFramePr>
        <p:xfrm>
          <a:off x="3657600" y="4800600"/>
          <a:ext cx="914400" cy="792163"/>
        </p:xfrm>
        <a:graphic>
          <a:graphicData uri="http://schemas.openxmlformats.org/presentationml/2006/ole">
            <mc:AlternateContent xmlns:mc="http://schemas.openxmlformats.org/markup-compatibility/2006">
              <mc:Choice xmlns:v="urn:schemas-microsoft-com:vml" Requires="v">
                <p:oleObj spid="_x0000_s1040" name="Presentation" showAsIcon="1" r:id="rId7" imgW="914400" imgH="792360" progId="PowerPoint.Show.12">
                  <p:embed/>
                </p:oleObj>
              </mc:Choice>
              <mc:Fallback>
                <p:oleObj name="Presentation" showAsIcon="1" r:id="rId7" imgW="914400" imgH="792360" progId="PowerPoint.Show.12">
                  <p:embed/>
                  <p:pic>
                    <p:nvPicPr>
                      <p:cNvPr id="0" name=""/>
                      <p:cNvPicPr/>
                      <p:nvPr/>
                    </p:nvPicPr>
                    <p:blipFill>
                      <a:blip r:embed="rId8"/>
                      <a:stretch>
                        <a:fillRect/>
                      </a:stretch>
                    </p:blipFill>
                    <p:spPr>
                      <a:xfrm>
                        <a:off x="3657600" y="4800600"/>
                        <a:ext cx="914400" cy="792163"/>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3217563855"/>
              </p:ext>
            </p:extLst>
          </p:nvPr>
        </p:nvGraphicFramePr>
        <p:xfrm>
          <a:off x="4762500" y="4782312"/>
          <a:ext cx="914400" cy="792163"/>
        </p:xfrm>
        <a:graphic>
          <a:graphicData uri="http://schemas.openxmlformats.org/presentationml/2006/ole">
            <mc:AlternateContent xmlns:mc="http://schemas.openxmlformats.org/markup-compatibility/2006">
              <mc:Choice xmlns:v="urn:schemas-microsoft-com:vml" Requires="v">
                <p:oleObj spid="_x0000_s1041" name="Document" showAsIcon="1" r:id="rId9" imgW="914400" imgH="792360" progId="Word.Document.12">
                  <p:embed/>
                </p:oleObj>
              </mc:Choice>
              <mc:Fallback>
                <p:oleObj name="Document" showAsIcon="1" r:id="rId9" imgW="914400" imgH="792360" progId="Word.Document.12">
                  <p:embed/>
                  <p:pic>
                    <p:nvPicPr>
                      <p:cNvPr id="0" name=""/>
                      <p:cNvPicPr/>
                      <p:nvPr/>
                    </p:nvPicPr>
                    <p:blipFill>
                      <a:blip r:embed="rId10"/>
                      <a:stretch>
                        <a:fillRect/>
                      </a:stretch>
                    </p:blipFill>
                    <p:spPr>
                      <a:xfrm>
                        <a:off x="4762500" y="4782312"/>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931088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Paused COT interpretation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spTree>
    <p:extLst>
      <p:ext uri="{BB962C8B-B14F-4D97-AF65-F5344CB8AC3E}">
        <p14:creationId xmlns:p14="http://schemas.microsoft.com/office/powerpoint/2010/main" val="763757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discussed </a:t>
            </a:r>
            <a:r>
              <a:rPr lang="en-AU" dirty="0" smtClean="0"/>
              <a:t>the interpretation of the paused COT rules from EN 301 893 </a:t>
            </a:r>
            <a:r>
              <a:rPr lang="en-AU" dirty="0"/>
              <a:t>in Irvine</a:t>
            </a:r>
          </a:p>
        </p:txBody>
      </p:sp>
      <p:sp>
        <p:nvSpPr>
          <p:cNvPr id="3" name="Content Placeholder 2"/>
          <p:cNvSpPr>
            <a:spLocks noGrp="1"/>
          </p:cNvSpPr>
          <p:nvPr>
            <p:ph idx="1"/>
          </p:nvPr>
        </p:nvSpPr>
        <p:spPr/>
        <p:txBody>
          <a:bodyPr/>
          <a:lstStyle/>
          <a:p>
            <a:pPr lvl="1"/>
            <a:r>
              <a:rPr lang="en-AU" dirty="0" smtClean="0"/>
              <a:t>In Irvine, the </a:t>
            </a:r>
            <a:r>
              <a:rPr lang="en-AU" dirty="0" err="1" smtClean="0"/>
              <a:t>Coex</a:t>
            </a:r>
            <a:r>
              <a:rPr lang="en-AU" dirty="0" smtClean="0"/>
              <a:t> SC discussed BRAN(17)96010</a:t>
            </a:r>
          </a:p>
          <a:p>
            <a:pPr lvl="1"/>
            <a:r>
              <a:rPr lang="en-AU" dirty="0" smtClean="0"/>
              <a:t>The </a:t>
            </a:r>
            <a:r>
              <a:rPr lang="en-AU" dirty="0"/>
              <a:t>material was essentially the same as </a:t>
            </a:r>
            <a:r>
              <a:rPr lang="en-AU" dirty="0">
                <a:hlinkClick r:id="rId2"/>
              </a:rPr>
              <a:t>11-17-1577-00</a:t>
            </a:r>
            <a:r>
              <a:rPr lang="en-AU" dirty="0"/>
              <a:t> from</a:t>
            </a:r>
            <a:br>
              <a:rPr lang="en-AU" dirty="0"/>
            </a:br>
            <a:r>
              <a:rPr lang="en-AU" dirty="0"/>
              <a:t>the last </a:t>
            </a:r>
            <a:r>
              <a:rPr lang="en-AU" dirty="0" err="1"/>
              <a:t>Coex</a:t>
            </a:r>
            <a:r>
              <a:rPr lang="en-AU" dirty="0"/>
              <a:t> SC meeting</a:t>
            </a:r>
          </a:p>
          <a:p>
            <a:pPr lvl="1"/>
            <a:r>
              <a:rPr lang="en-AU" dirty="0"/>
              <a:t>The presentation made the case that the “paused COT” feature</a:t>
            </a:r>
            <a:br>
              <a:rPr lang="en-AU" dirty="0"/>
            </a:br>
            <a:r>
              <a:rPr lang="en-AU" dirty="0"/>
              <a:t>in EN 301 893 had been misinterpreted by 3GPP</a:t>
            </a:r>
          </a:p>
          <a:p>
            <a:pPr lvl="2"/>
            <a:r>
              <a:rPr lang="en-AU" dirty="0"/>
              <a:t>The conventional interpretation is that only one attempt can be made to access the medium after a pause</a:t>
            </a:r>
          </a:p>
          <a:p>
            <a:pPr lvl="2"/>
            <a:r>
              <a:rPr lang="en-AU" dirty="0"/>
              <a:t>The 3GPP interpretation is that they can make any number of attempts</a:t>
            </a:r>
          </a:p>
          <a:p>
            <a:pPr lvl="2"/>
            <a:r>
              <a:rPr lang="en-AU" dirty="0"/>
              <a:t>A corollary of this is that another technology could make infinite attempts</a:t>
            </a:r>
          </a:p>
          <a:p>
            <a:pPr lvl="1"/>
            <a:r>
              <a:rPr lang="en-AU" dirty="0"/>
              <a:t>The proposal was for two possible actions</a:t>
            </a:r>
          </a:p>
          <a:p>
            <a:pPr lvl="2"/>
            <a:r>
              <a:rPr lang="en-AU" dirty="0"/>
              <a:t>Clarify EN 301 893 to make its meaning clear</a:t>
            </a:r>
          </a:p>
          <a:p>
            <a:pPr lvl="2"/>
            <a:r>
              <a:rPr lang="en-AU" dirty="0"/>
              <a:t>Notify 3GPP RAN1 &amp; IEEE 802.11 WG of the correct interpretation</a:t>
            </a:r>
            <a:br>
              <a:rPr lang="en-AU" dirty="0"/>
            </a:b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8002038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a:t>
            </a:r>
            <a:r>
              <a:rPr lang="en-AU" dirty="0" smtClean="0"/>
              <a:t>may discuss </a:t>
            </a:r>
            <a:r>
              <a:rPr lang="en-AU" dirty="0"/>
              <a:t>the interpretation of the paused COT rules from EN 301 893 in </a:t>
            </a:r>
            <a:r>
              <a:rPr lang="en-AU" dirty="0" smtClean="0"/>
              <a:t>Chicago</a:t>
            </a:r>
            <a:endParaRPr lang="en-AU" dirty="0"/>
          </a:p>
        </p:txBody>
      </p:sp>
      <p:sp>
        <p:nvSpPr>
          <p:cNvPr id="3" name="Content Placeholder 2"/>
          <p:cNvSpPr>
            <a:spLocks noGrp="1"/>
          </p:cNvSpPr>
          <p:nvPr>
            <p:ph idx="1"/>
          </p:nvPr>
        </p:nvSpPr>
        <p:spPr/>
        <p:txBody>
          <a:bodyPr/>
          <a:lstStyle/>
          <a:p>
            <a:pPr lvl="1"/>
            <a:r>
              <a:rPr lang="en-AU" dirty="0" smtClean="0">
                <a:solidFill>
                  <a:srgbClr val="FF0000"/>
                </a:solidFill>
              </a:rPr>
              <a:t>It is believed a presentation will be made available</a:t>
            </a:r>
          </a:p>
          <a:p>
            <a:pPr lvl="2"/>
            <a:r>
              <a:rPr lang="en-AU" dirty="0" smtClean="0">
                <a:solidFill>
                  <a:srgbClr val="FF0000"/>
                </a:solidFill>
              </a:rPr>
              <a:t>See &lt;file&gt;</a:t>
            </a:r>
            <a:endParaRPr lang="en-AU"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5487026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Blocking energy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18532395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not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(Ericsson) agreed 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5841353"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discussed </a:t>
            </a:r>
            <a:r>
              <a:rPr lang="en-AU" dirty="0" smtClean="0"/>
              <a:t>blocking energy issues in </a:t>
            </a:r>
            <a:r>
              <a:rPr lang="en-AU" dirty="0"/>
              <a:t>Irvine</a:t>
            </a:r>
          </a:p>
        </p:txBody>
      </p:sp>
      <p:sp>
        <p:nvSpPr>
          <p:cNvPr id="3" name="Content Placeholder 2"/>
          <p:cNvSpPr>
            <a:spLocks noGrp="1"/>
          </p:cNvSpPr>
          <p:nvPr>
            <p:ph idx="1"/>
          </p:nvPr>
        </p:nvSpPr>
        <p:spPr/>
        <p:txBody>
          <a:bodyPr/>
          <a:lstStyle/>
          <a:p>
            <a:pPr lvl="1"/>
            <a:r>
              <a:rPr lang="en-AU" dirty="0" smtClean="0"/>
              <a:t>In Irvine, the </a:t>
            </a:r>
            <a:r>
              <a:rPr lang="en-AU" dirty="0" err="1" smtClean="0"/>
              <a:t>Coex</a:t>
            </a:r>
            <a:r>
              <a:rPr lang="en-AU" dirty="0" smtClean="0"/>
              <a:t> SC discussed BRAN(17)96009, </a:t>
            </a:r>
            <a:r>
              <a:rPr lang="en-AU" dirty="0"/>
              <a:t>proposing that</a:t>
            </a:r>
            <a:br>
              <a:rPr lang="en-AU" dirty="0"/>
            </a:br>
            <a:r>
              <a:rPr lang="en-AU" dirty="0"/>
              <a:t>EN 301 893 be revised to restrict the period in which</a:t>
            </a:r>
            <a:br>
              <a:rPr lang="en-AU" dirty="0"/>
            </a:br>
            <a:r>
              <a:rPr lang="en-AU" dirty="0"/>
              <a:t>blocking energy can be sent</a:t>
            </a:r>
          </a:p>
          <a:p>
            <a:pPr lvl="1"/>
            <a:r>
              <a:rPr lang="en-AU" dirty="0"/>
              <a:t>The document drew on material previously discussed in the </a:t>
            </a:r>
            <a:r>
              <a:rPr lang="en-AU" dirty="0" err="1"/>
              <a:t>Coex</a:t>
            </a:r>
            <a:r>
              <a:rPr lang="en-AU" dirty="0"/>
              <a:t> SC to assert that blocking energy is already banned by RE-D or EN 301 893</a:t>
            </a:r>
          </a:p>
          <a:p>
            <a:pPr lvl="2"/>
            <a:r>
              <a:rPr lang="en-AU" dirty="0">
                <a:hlinkClick r:id="rId2"/>
              </a:rPr>
              <a:t>11-17-1393r1</a:t>
            </a:r>
            <a:r>
              <a:rPr lang="en-AU" dirty="0"/>
              <a:t>, which asserts that blocking energy violates the RE-D because, according to 3GPP:</a:t>
            </a:r>
          </a:p>
          <a:p>
            <a:pPr marL="539750" lvl="2" indent="-174625">
              <a:spcBef>
                <a:spcPts val="400"/>
              </a:spcBef>
              <a:buFont typeface="Arial" panose="020B0604020202020204" pitchFamily="34" charset="0"/>
              <a:buChar char="•"/>
            </a:pPr>
            <a:r>
              <a:rPr lang="en-AU" sz="1400" dirty="0"/>
              <a:t>Its transmission is unnecessary for </a:t>
            </a:r>
            <a:r>
              <a:rPr lang="en-AU" sz="1400" i="1" dirty="0"/>
              <a:t>good performance</a:t>
            </a:r>
          </a:p>
          <a:p>
            <a:pPr marL="539750" lvl="2" indent="-174625">
              <a:spcBef>
                <a:spcPts val="400"/>
              </a:spcBef>
              <a:buFont typeface="Arial" panose="020B0604020202020204" pitchFamily="34" charset="0"/>
              <a:buChar char="•"/>
            </a:pPr>
            <a:r>
              <a:rPr lang="en-AU" sz="1400" dirty="0"/>
              <a:t>There are viable alternatives to its use</a:t>
            </a:r>
          </a:p>
          <a:p>
            <a:pPr lvl="2"/>
            <a:r>
              <a:rPr lang="en-AU" dirty="0">
                <a:hlinkClick r:id="rId3"/>
              </a:rPr>
              <a:t>11-17-1759</a:t>
            </a:r>
            <a:r>
              <a:rPr lang="en-AU" dirty="0"/>
              <a:t>, which asserts blocking energy is not allowed by EN 301 893 because it only allows the transmission material belonging to a priority class, and an undefined transmission that cannot be decoded cannot be part of a priority class</a:t>
            </a:r>
          </a:p>
          <a:p>
            <a:pPr lvl="1"/>
            <a:r>
              <a:rPr lang="en-AU" dirty="0"/>
              <a:t>…</a:t>
            </a:r>
          </a:p>
          <a:p>
            <a:pPr lvl="1"/>
            <a:endParaRPr lang="en-AU" dirty="0" smtClean="0"/>
          </a:p>
          <a:p>
            <a:pPr lvl="1"/>
            <a:endParaRPr lang="en-AU" dirty="0" smtClean="0"/>
          </a:p>
          <a:p>
            <a:pPr lvl="1"/>
            <a:r>
              <a:rPr lang="en-AU" dirty="0" smtClean="0"/>
              <a:t>The </a:t>
            </a:r>
            <a:r>
              <a:rPr lang="en-AU" dirty="0"/>
              <a:t>material was essentially the same as </a:t>
            </a:r>
            <a:r>
              <a:rPr lang="en-AU" dirty="0">
                <a:hlinkClick r:id="rId4"/>
              </a:rPr>
              <a:t>11-17-1577-00</a:t>
            </a:r>
            <a:r>
              <a:rPr lang="en-AU" dirty="0"/>
              <a:t> from</a:t>
            </a:r>
            <a:br>
              <a:rPr lang="en-AU" dirty="0"/>
            </a:br>
            <a:r>
              <a:rPr lang="en-AU" dirty="0"/>
              <a:t>the last </a:t>
            </a:r>
            <a:r>
              <a:rPr lang="en-AU" dirty="0" err="1"/>
              <a:t>Coex</a:t>
            </a:r>
            <a:r>
              <a:rPr lang="en-AU" dirty="0"/>
              <a:t> SC meeting</a:t>
            </a:r>
          </a:p>
          <a:p>
            <a:pPr lvl="1"/>
            <a:r>
              <a:rPr lang="en-AU" dirty="0"/>
              <a:t>The presentation made the case that the “paused COT” feature</a:t>
            </a:r>
            <a:br>
              <a:rPr lang="en-AU" dirty="0"/>
            </a:br>
            <a:r>
              <a:rPr lang="en-AU" dirty="0"/>
              <a:t>in EN 301 893 had been misinterpreted by 3GPP</a:t>
            </a:r>
          </a:p>
          <a:p>
            <a:pPr lvl="2"/>
            <a:r>
              <a:rPr lang="en-AU" dirty="0"/>
              <a:t>The conventional interpretation is that only one attempt can be made to access the medium after a pause</a:t>
            </a:r>
          </a:p>
          <a:p>
            <a:pPr lvl="2"/>
            <a:r>
              <a:rPr lang="en-AU" dirty="0"/>
              <a:t>The 3GPP interpretation is that they can make any number of attempts</a:t>
            </a:r>
          </a:p>
          <a:p>
            <a:pPr lvl="2"/>
            <a:r>
              <a:rPr lang="en-AU" dirty="0"/>
              <a:t>A corollary of this is that another technology could make infinite attempts</a:t>
            </a:r>
          </a:p>
          <a:p>
            <a:pPr lvl="1"/>
            <a:r>
              <a:rPr lang="en-AU" dirty="0"/>
              <a:t>The proposal was for two possible actions</a:t>
            </a:r>
          </a:p>
          <a:p>
            <a:pPr lvl="2"/>
            <a:r>
              <a:rPr lang="en-AU" dirty="0"/>
              <a:t>Clarify EN 301 893 to make its meaning clear</a:t>
            </a:r>
          </a:p>
          <a:p>
            <a:pPr lvl="2"/>
            <a:r>
              <a:rPr lang="en-AU" dirty="0"/>
              <a:t>Notify 3GPP RAN1 &amp; IEEE 802.11 WG of the correct interpretation</a:t>
            </a:r>
            <a:br>
              <a:rPr lang="en-AU" dirty="0"/>
            </a:b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1804125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 SC may discuss a new presentation on blocking energy submitted to ESTI BRA</a:t>
            </a:r>
            <a:endParaRPr lang="en-AU" dirty="0"/>
          </a:p>
        </p:txBody>
      </p:sp>
      <p:sp>
        <p:nvSpPr>
          <p:cNvPr id="3" name="Content Placeholder 2"/>
          <p:cNvSpPr>
            <a:spLocks noGrp="1"/>
          </p:cNvSpPr>
          <p:nvPr>
            <p:ph idx="1"/>
          </p:nvPr>
        </p:nvSpPr>
        <p:spPr/>
        <p:txBody>
          <a:bodyPr/>
          <a:lstStyle/>
          <a:p>
            <a:pPr lvl="1"/>
            <a:r>
              <a:rPr lang="en-AU" dirty="0" smtClean="0"/>
              <a:t>An update presentation on blocking energy has been submitted to ETSI BRAN for discussion at their next meeting</a:t>
            </a:r>
          </a:p>
          <a:p>
            <a:pPr lvl="2"/>
            <a:r>
              <a:rPr lang="en-AU" dirty="0" smtClean="0"/>
              <a:t>BRAN(18)097010</a:t>
            </a:r>
          </a:p>
          <a:p>
            <a:pPr lvl="1"/>
            <a:r>
              <a:rPr lang="en-AU" dirty="0" smtClean="0"/>
              <a:t>The </a:t>
            </a:r>
            <a:r>
              <a:rPr lang="en-AU" dirty="0" err="1" smtClean="0"/>
              <a:t>Coex</a:t>
            </a:r>
            <a:r>
              <a:rPr lang="en-AU" dirty="0" smtClean="0"/>
              <a:t> SC will discuss the presentation, and particularly any risks to future versions of IEEE 802.11 standards of this approach</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31</a:t>
            </a:fld>
            <a:endParaRPr lang="en-US"/>
          </a:p>
        </p:txBody>
      </p:sp>
      <p:graphicFrame>
        <p:nvGraphicFramePr>
          <p:cNvPr id="10" name="Object 9">
            <a:hlinkClick r:id="" action="ppaction://ole?verb=0"/>
          </p:cNvPr>
          <p:cNvGraphicFramePr>
            <a:graphicFrameLocks noChangeAspect="1"/>
          </p:cNvGraphicFramePr>
          <p:nvPr>
            <p:extLst>
              <p:ext uri="{D42A27DB-BD31-4B8C-83A1-F6EECF244321}">
                <p14:modId xmlns:p14="http://schemas.microsoft.com/office/powerpoint/2010/main" val="1149854918"/>
              </p:ext>
            </p:extLst>
          </p:nvPr>
        </p:nvGraphicFramePr>
        <p:xfrm>
          <a:off x="5486400" y="2438400"/>
          <a:ext cx="914400" cy="792163"/>
        </p:xfrm>
        <a:graphic>
          <a:graphicData uri="http://schemas.openxmlformats.org/presentationml/2006/ole">
            <mc:AlternateContent xmlns:mc="http://schemas.openxmlformats.org/markup-compatibility/2006">
              <mc:Choice xmlns:v="urn:schemas-microsoft-com:vml" Requires="v">
                <p:oleObj spid="_x0000_s2050" name="Presentation" showAsIcon="1" r:id="rId3" imgW="914400" imgH="792360" progId="PowerPoint.Show.12">
                  <p:embed/>
                </p:oleObj>
              </mc:Choice>
              <mc:Fallback>
                <p:oleObj name="Presentation" showAsIcon="1" r:id="rId3" imgW="914400" imgH="792360" progId="PowerPoint.Show.12">
                  <p:embed/>
                  <p:pic>
                    <p:nvPicPr>
                      <p:cNvPr id="0" name=""/>
                      <p:cNvPicPr/>
                      <p:nvPr/>
                    </p:nvPicPr>
                    <p:blipFill>
                      <a:blip r:embed="rId4"/>
                      <a:stretch>
                        <a:fillRect/>
                      </a:stretch>
                    </p:blipFill>
                    <p:spPr>
                      <a:xfrm>
                        <a:off x="5486400" y="24384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8120509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 possibl</a:t>
            </a:r>
            <a:r>
              <a:rPr lang="en-AU" sz="2400" b="1" dirty="0" smtClean="0">
                <a:solidFill>
                  <a:srgbClr val="FF0000"/>
                </a:solidFill>
              </a:rPr>
              <a:t>e coexistence issue with DRS?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25649976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DRS cause a coexistence issue?</a:t>
            </a:r>
            <a:endParaRPr lang="en-AU" dirty="0"/>
          </a:p>
        </p:txBody>
      </p:sp>
      <p:sp>
        <p:nvSpPr>
          <p:cNvPr id="3" name="Content Placeholder 2"/>
          <p:cNvSpPr>
            <a:spLocks noGrp="1"/>
          </p:cNvSpPr>
          <p:nvPr>
            <p:ph idx="1"/>
          </p:nvPr>
        </p:nvSpPr>
        <p:spPr/>
        <p:txBody>
          <a:bodyPr/>
          <a:lstStyle/>
          <a:p>
            <a:pPr lvl="1"/>
            <a:r>
              <a:rPr lang="en-AU" dirty="0"/>
              <a:t>DRS in </a:t>
            </a:r>
            <a:r>
              <a:rPr lang="en-AU" dirty="0" smtClean="0"/>
              <a:t>LAA is roughly equivalent to a Beacon in Wi-Fi</a:t>
            </a:r>
            <a:endParaRPr lang="en-AU" dirty="0"/>
          </a:p>
          <a:p>
            <a:pPr lvl="1"/>
            <a:r>
              <a:rPr lang="en-AU" dirty="0" smtClean="0"/>
              <a:t>More details of the use DRS by LAA systems recently became available, which demonstrated some differences - see following page</a:t>
            </a:r>
          </a:p>
          <a:p>
            <a:pPr lvl="1"/>
            <a:r>
              <a:rPr lang="en-AU" dirty="0" smtClean="0"/>
              <a:t>Specific known differences include:</a:t>
            </a:r>
          </a:p>
          <a:p>
            <a:pPr lvl="2"/>
            <a:r>
              <a:rPr lang="en-AU" dirty="0" smtClean="0"/>
              <a:t>DRS accesses the medium using PIFS … whereas Beacon uses normal broadcast LBT </a:t>
            </a:r>
          </a:p>
          <a:p>
            <a:pPr lvl="3"/>
            <a:r>
              <a:rPr lang="en-AU" dirty="0" smtClean="0"/>
              <a:t>Note: this allowed in EN 301 893 for a certain proportion of the traffic for historical reasons</a:t>
            </a:r>
          </a:p>
          <a:p>
            <a:pPr lvl="2"/>
            <a:r>
              <a:rPr lang="en-AU" dirty="0" smtClean="0"/>
              <a:t>DRS explicitly blocks Wi-Fi in 6 of 12 symbols (each symbol is ~71 us) … whereas Wi-Fi just has bloated Beacons</a:t>
            </a:r>
          </a:p>
          <a:p>
            <a:pPr lvl="1"/>
            <a:r>
              <a:rPr lang="en-AU" dirty="0" smtClean="0"/>
              <a:t>The WFA has noted to various regulators (including Singapore) that the effect of DRS style access on fair and efficient use of the medium has never been evaluated </a:t>
            </a:r>
          </a:p>
          <a:p>
            <a:pPr lvl="1"/>
            <a:r>
              <a:rPr lang="en-AU" dirty="0" smtClean="0"/>
              <a:t>Does anyone have any concerns?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37707556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LAA’s DRS uses PIFS access and explicitly sends dummy signals to block Wi-Fi</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grpSp>
        <p:nvGrpSpPr>
          <p:cNvPr id="7" name="Group 6"/>
          <p:cNvGrpSpPr/>
          <p:nvPr/>
        </p:nvGrpSpPr>
        <p:grpSpPr>
          <a:xfrm>
            <a:off x="685800" y="2057400"/>
            <a:ext cx="7543800" cy="4241813"/>
            <a:chOff x="685800" y="2057400"/>
            <a:chExt cx="7543800" cy="4241813"/>
          </a:xfrm>
        </p:grpSpPr>
        <p:pic>
          <p:nvPicPr>
            <p:cNvPr id="1026" name="Picture 1" descr="cid:image001.png@01D3ABBF.D4456FE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057400"/>
              <a:ext cx="7543800" cy="42418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6" name="Rectangle 5"/>
            <p:cNvSpPr/>
            <p:nvPr/>
          </p:nvSpPr>
          <p:spPr bwMode="auto">
            <a:xfrm>
              <a:off x="6934200" y="5943600"/>
              <a:ext cx="1119188" cy="35561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0398402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MulteFire</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5153007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Does anyone think we should look at MulteFire coexistence?</a:t>
            </a:r>
          </a:p>
        </p:txBody>
      </p:sp>
      <p:sp>
        <p:nvSpPr>
          <p:cNvPr id="3" name="Content Placeholder 2"/>
          <p:cNvSpPr>
            <a:spLocks noGrp="1"/>
          </p:cNvSpPr>
          <p:nvPr>
            <p:ph idx="1"/>
          </p:nvPr>
        </p:nvSpPr>
        <p:spPr/>
        <p:txBody>
          <a:bodyPr/>
          <a:lstStyle/>
          <a:p>
            <a:pPr lvl="1"/>
            <a:r>
              <a:rPr lang="en-AU" dirty="0" smtClean="0"/>
              <a:t>The DRS topic has also been raised wrt MulteFire</a:t>
            </a:r>
          </a:p>
          <a:p>
            <a:pPr lvl="1"/>
            <a:r>
              <a:rPr lang="en-AU" dirty="0" smtClean="0"/>
              <a:t>So far most of IEEE 802’s coexistence focus (after initially looking at LTE-U) has been on LAA</a:t>
            </a:r>
          </a:p>
          <a:p>
            <a:pPr lvl="1"/>
            <a:r>
              <a:rPr lang="en-AU" dirty="0" smtClean="0"/>
              <a:t>There might be some future focus on NR-U</a:t>
            </a:r>
          </a:p>
          <a:p>
            <a:pPr lvl="1"/>
            <a:r>
              <a:rPr lang="en-AU" dirty="0" smtClean="0"/>
              <a:t>But what about MulteFire?</a:t>
            </a:r>
          </a:p>
          <a:p>
            <a:pPr lvl="2"/>
            <a:r>
              <a:rPr lang="en-AU" dirty="0" smtClean="0"/>
              <a:t>Is there no concern?</a:t>
            </a:r>
          </a:p>
          <a:p>
            <a:pPr lvl="2"/>
            <a:r>
              <a:rPr lang="en-AU" dirty="0" smtClean="0"/>
              <a:t>Or a lack of visibility?</a:t>
            </a:r>
          </a:p>
          <a:p>
            <a:pPr lvl="2"/>
            <a:r>
              <a:rPr lang="en-AU" dirty="0" smtClean="0"/>
              <a:t>Or is it immaterial in the market?</a:t>
            </a:r>
          </a:p>
          <a:p>
            <a:pPr lvl="2"/>
            <a:r>
              <a:rPr lang="en-AU" dirty="0" smtClean="0"/>
              <a:t>…</a:t>
            </a:r>
          </a:p>
          <a:p>
            <a:pPr lvl="1"/>
            <a:r>
              <a:rPr lang="en-AU" dirty="0" smtClean="0"/>
              <a:t>Does anyone think we should look at MulteFire coexistence?</a:t>
            </a:r>
          </a:p>
          <a:p>
            <a:pPr lvl="2"/>
            <a:r>
              <a:rPr lang="en-AU" dirty="0" smtClean="0"/>
              <a:t>… and does anyone want to volunteer?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36</a:t>
            </a:fld>
            <a:endParaRPr lang="en-US"/>
          </a:p>
        </p:txBody>
      </p:sp>
    </p:spTree>
    <p:extLst>
      <p:ext uri="{BB962C8B-B14F-4D97-AF65-F5344CB8AC3E}">
        <p14:creationId xmlns:p14="http://schemas.microsoft.com/office/powerpoint/2010/main" val="25388568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Status of WFA LS to 3GPP RAN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37</a:t>
            </a:fld>
            <a:endParaRPr lang="en-US"/>
          </a:p>
        </p:txBody>
      </p:sp>
    </p:spTree>
    <p:extLst>
      <p:ext uri="{BB962C8B-B14F-4D97-AF65-F5344CB8AC3E}">
        <p14:creationId xmlns:p14="http://schemas.microsoft.com/office/powerpoint/2010/main" val="30989325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Irvine, the SC discussed a LS from WFA to 3GPP RAN in relation to coexistence testing</a:t>
            </a:r>
            <a:endParaRPr lang="en-AU" dirty="0"/>
          </a:p>
        </p:txBody>
      </p:sp>
      <p:sp>
        <p:nvSpPr>
          <p:cNvPr id="3" name="Content Placeholder 2"/>
          <p:cNvSpPr>
            <a:spLocks noGrp="1"/>
          </p:cNvSpPr>
          <p:nvPr>
            <p:ph idx="1"/>
          </p:nvPr>
        </p:nvSpPr>
        <p:spPr/>
        <p:txBody>
          <a:bodyPr/>
          <a:lstStyle/>
          <a:p>
            <a:pPr lvl="1"/>
            <a:r>
              <a:rPr lang="en-AU" dirty="0" smtClean="0"/>
              <a:t>In Irvine, the IEEE </a:t>
            </a:r>
            <a:r>
              <a:rPr lang="en-AU" dirty="0"/>
              <a:t>802.11 </a:t>
            </a:r>
            <a:r>
              <a:rPr lang="en-AU" dirty="0" err="1" smtClean="0"/>
              <a:t>Coex</a:t>
            </a:r>
            <a:r>
              <a:rPr lang="en-AU" dirty="0" smtClean="0"/>
              <a:t> SC discussed LS </a:t>
            </a:r>
            <a:r>
              <a:rPr lang="en-AU" dirty="0"/>
              <a:t>from WFA to 3GPP </a:t>
            </a:r>
            <a:r>
              <a:rPr lang="en-AU" dirty="0" smtClean="0"/>
              <a:t>RAN that was copied to IEEE 802.11 WG</a:t>
            </a:r>
            <a:endParaRPr lang="en-AU" dirty="0"/>
          </a:p>
          <a:p>
            <a:pPr lvl="2"/>
            <a:r>
              <a:rPr lang="en-AU" dirty="0"/>
              <a:t>See </a:t>
            </a:r>
            <a:r>
              <a:rPr lang="en-AU" u="sng" dirty="0">
                <a:hlinkClick r:id="rId2"/>
              </a:rPr>
              <a:t>11-17-1853-00</a:t>
            </a:r>
            <a:endParaRPr lang="en-AU" u="sng" dirty="0"/>
          </a:p>
          <a:p>
            <a:pPr lvl="1"/>
            <a:r>
              <a:rPr lang="en-GB" dirty="0"/>
              <a:t>It </a:t>
            </a:r>
            <a:r>
              <a:rPr lang="en-GB" dirty="0" smtClean="0"/>
              <a:t>appeared </a:t>
            </a:r>
            <a:r>
              <a:rPr lang="en-GB" dirty="0"/>
              <a:t>the WFA </a:t>
            </a:r>
            <a:r>
              <a:rPr lang="en-GB" dirty="0" smtClean="0"/>
              <a:t>was </a:t>
            </a:r>
            <a:r>
              <a:rPr lang="en-GB" dirty="0"/>
              <a:t>concerned that 3GPP RAN4 developed coexistence </a:t>
            </a:r>
            <a:r>
              <a:rPr lang="en-GB" dirty="0" smtClean="0"/>
              <a:t>tests:</a:t>
            </a:r>
            <a:endParaRPr lang="en-GB" dirty="0"/>
          </a:p>
          <a:p>
            <a:pPr lvl="2"/>
            <a:r>
              <a:rPr lang="en-GB" dirty="0"/>
              <a:t>Do not test all the LAA Release 14 features</a:t>
            </a:r>
          </a:p>
          <a:p>
            <a:pPr lvl="2"/>
            <a:r>
              <a:rPr lang="en-GB" dirty="0"/>
              <a:t>Are not being used to validate coexistence claims, as previously committed to IEEE 802 in Nov 2016 (in 3GPP </a:t>
            </a:r>
            <a:r>
              <a:rPr lang="en-GB" dirty="0" smtClean="0"/>
              <a:t>R1‐1613770)</a:t>
            </a:r>
          </a:p>
          <a:p>
            <a:pPr lvl="1"/>
            <a:r>
              <a:rPr lang="en-GB" dirty="0" smtClean="0"/>
              <a:t>Ultimately, the SC decide to not participate in the LS ping pong but did formally recommended to the WG that it pass a motion express support for the content of the LS</a:t>
            </a:r>
          </a:p>
          <a:p>
            <a:pPr lvl="2"/>
            <a:r>
              <a:rPr lang="en-GB" dirty="0" smtClean="0"/>
              <a:t>Just in case it was useful in discussions at 3GPP RAN</a:t>
            </a:r>
          </a:p>
          <a:p>
            <a:pPr lvl="1"/>
            <a:r>
              <a:rPr lang="en-GB" dirty="0" smtClean="0"/>
              <a:t>The IEEE 802.11 WG approved the recommendation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7171391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reply to the WFA confirmed 3GPP is reneging on previous validation commitments</a:t>
            </a:r>
            <a:endParaRPr lang="en-AU" dirty="0"/>
          </a:p>
        </p:txBody>
      </p:sp>
      <p:sp>
        <p:nvSpPr>
          <p:cNvPr id="3" name="Content Placeholder 2"/>
          <p:cNvSpPr>
            <a:spLocks noGrp="1"/>
          </p:cNvSpPr>
          <p:nvPr>
            <p:ph idx="1"/>
          </p:nvPr>
        </p:nvSpPr>
        <p:spPr/>
        <p:txBody>
          <a:bodyPr/>
          <a:lstStyle/>
          <a:p>
            <a:pPr lvl="1"/>
            <a:r>
              <a:rPr lang="en-AU" dirty="0" smtClean="0"/>
              <a:t>The IEEE 802.11 WG was not copied on the response from 3GPP RAN</a:t>
            </a:r>
          </a:p>
          <a:p>
            <a:pPr lvl="1"/>
            <a:r>
              <a:rPr lang="en-AU" dirty="0" smtClean="0"/>
              <a:t>However, the response is available as 3GPP R1-1801314</a:t>
            </a:r>
          </a:p>
          <a:p>
            <a:pPr lvl="1"/>
            <a:r>
              <a:rPr lang="en-AU" dirty="0" smtClean="0"/>
              <a:t>In the reply 3GPP RAN:</a:t>
            </a:r>
          </a:p>
          <a:p>
            <a:pPr lvl="2"/>
            <a:r>
              <a:rPr lang="en-AU" dirty="0"/>
              <a:t>C</a:t>
            </a:r>
            <a:r>
              <a:rPr lang="en-AU" dirty="0" smtClean="0"/>
              <a:t>onfirmed that they do not plan to use the RAN4 tests to validate LAA coexistence</a:t>
            </a:r>
          </a:p>
          <a:p>
            <a:pPr lvl="2"/>
            <a:r>
              <a:rPr lang="en-AU" dirty="0" smtClean="0"/>
              <a:t>Informed WFA there is no Study Item to extend the tests for Rel-14 updates to LAA</a:t>
            </a:r>
          </a:p>
          <a:p>
            <a:pPr lvl="2"/>
            <a:r>
              <a:rPr lang="en-AU" dirty="0" smtClean="0"/>
              <a:t>Informed WFA there is no current Work Item to define pass/fail criteria for the RAN4 tests  </a:t>
            </a:r>
          </a:p>
          <a:p>
            <a:pPr lvl="1"/>
            <a:r>
              <a:rPr lang="en-AU" dirty="0"/>
              <a:t>The reply is as one might </a:t>
            </a:r>
            <a:r>
              <a:rPr lang="en-AU" dirty="0" smtClean="0"/>
              <a:t>expect and essentially confirms that 3GPP RAN is reneging on previous commitments to IEEE 802 in relation to coexistence testing</a:t>
            </a:r>
          </a:p>
          <a:p>
            <a:pPr lvl="1"/>
            <a:r>
              <a:rPr lang="en-AU" dirty="0" smtClean="0"/>
              <a:t>One possible reasonable conclusion is that future commitments from 3GPP RAN should be taken with a “grain of salt”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959903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Motions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spTree>
    <p:extLst>
      <p:ext uri="{BB962C8B-B14F-4D97-AF65-F5344CB8AC3E}">
        <p14:creationId xmlns:p14="http://schemas.microsoft.com/office/powerpoint/2010/main" val="154089369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any motions on Thu PM1</a:t>
            </a:r>
            <a:endParaRPr lang="en-AU" dirty="0"/>
          </a:p>
        </p:txBody>
      </p:sp>
      <p:sp>
        <p:nvSpPr>
          <p:cNvPr id="3" name="Content Placeholder 2"/>
          <p:cNvSpPr>
            <a:spLocks noGrp="1"/>
          </p:cNvSpPr>
          <p:nvPr>
            <p:ph idx="1"/>
          </p:nvPr>
        </p:nvSpPr>
        <p:spPr/>
        <p:txBody>
          <a:bodyPr/>
          <a:lstStyle/>
          <a:p>
            <a:pPr lvl="1"/>
            <a:r>
              <a:rPr lang="en-AU" dirty="0" smtClean="0"/>
              <a:t>Any motions will be considered on Thu PM1</a:t>
            </a:r>
          </a:p>
          <a:p>
            <a:pPr lvl="1"/>
            <a:r>
              <a:rPr lang="en-AU" dirty="0" smtClean="0"/>
              <a:t>Possible motions include</a:t>
            </a:r>
          </a:p>
          <a:p>
            <a:pPr lvl="2"/>
            <a:r>
              <a:rPr lang="en-AU" dirty="0" smtClean="0"/>
              <a:t>Endorsing positions to upcoming ETSI BRAN meeting </a:t>
            </a:r>
          </a:p>
          <a:p>
            <a:pPr lvl="2"/>
            <a:r>
              <a:rPr lang="en-AU" dirty="0" smtClean="0"/>
              <a:t>Adaptivity</a:t>
            </a:r>
          </a:p>
          <a:p>
            <a:pPr lvl="2"/>
            <a:r>
              <a:rPr lang="en-AU" dirty="0" smtClean="0"/>
              <a:t>Pause COT</a:t>
            </a:r>
          </a:p>
          <a:p>
            <a:pPr lvl="2"/>
            <a:r>
              <a:rPr lang="en-AU" dirty="0" smtClean="0"/>
              <a:t>Blocking energy</a:t>
            </a:r>
          </a:p>
          <a:p>
            <a:pPr lvl="2"/>
            <a:r>
              <a:rPr lang="en-AU" dirty="0" smtClean="0"/>
              <a:t>…</a:t>
            </a:r>
          </a:p>
          <a:p>
            <a:pPr lvl="1"/>
            <a:r>
              <a:rPr lang="en-AU" dirty="0" smtClean="0"/>
              <a:t>Motion text will be made available by Thu AM1</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279901667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a:t>
            </a:r>
            <a:r>
              <a:rPr lang="en-AU" dirty="0" smtClean="0"/>
              <a:t>discuss plans for the next session in Warsaw</a:t>
            </a:r>
            <a:endParaRPr lang="en-AU" dirty="0"/>
          </a:p>
        </p:txBody>
      </p:sp>
      <p:sp>
        <p:nvSpPr>
          <p:cNvPr id="3" name="Content Placeholder 2"/>
          <p:cNvSpPr>
            <a:spLocks noGrp="1"/>
          </p:cNvSpPr>
          <p:nvPr>
            <p:ph idx="1"/>
          </p:nvPr>
        </p:nvSpPr>
        <p:spPr/>
        <p:txBody>
          <a:bodyPr/>
          <a:lstStyle/>
          <a:p>
            <a:pPr lvl="1"/>
            <a:r>
              <a:rPr lang="en-AU" dirty="0" smtClean="0"/>
              <a:t>Possible items include</a:t>
            </a:r>
          </a:p>
          <a:p>
            <a:pPr lvl="2"/>
            <a:r>
              <a:rPr lang="en-AU" dirty="0" smtClean="0"/>
              <a:t>Review of ETSI BRAN meeting </a:t>
            </a:r>
          </a:p>
          <a:p>
            <a:pPr lvl="2"/>
            <a:r>
              <a:rPr lang="en-AU" dirty="0" smtClean="0"/>
              <a:t>Review of 3GPP RAN1 activities</a:t>
            </a:r>
          </a:p>
          <a:p>
            <a:pPr lvl="2"/>
            <a:r>
              <a:rPr lang="en-AU" dirty="0" smtClean="0"/>
              <a:t>Discussion of coexistence with MulteFire </a:t>
            </a:r>
          </a:p>
          <a:p>
            <a:pPr lvl="2"/>
            <a:r>
              <a:rPr lang="en-AU" dirty="0" smtClean="0"/>
              <a:t>…</a:t>
            </a:r>
          </a:p>
          <a:p>
            <a:pPr lvl="2"/>
            <a:r>
              <a:rPr lang="en-AU" dirty="0" smtClean="0"/>
              <a:t>… &lt;other suggestions?&gt;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246197908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Chicago in March 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a:t>Review </a:t>
            </a:r>
            <a:r>
              <a:rPr lang="en-AU" dirty="0" smtClean="0"/>
              <a:t>ETSI BRAN meeting agenda</a:t>
            </a:r>
          </a:p>
          <a:p>
            <a:pPr lvl="3"/>
            <a:r>
              <a:rPr lang="en-AU" dirty="0" smtClean="0"/>
              <a:t>Review recent 3GPP RAN1 activities</a:t>
            </a:r>
          </a:p>
          <a:p>
            <a:pPr lvl="3"/>
            <a:r>
              <a:rPr lang="en-AU" dirty="0" smtClean="0"/>
              <a:t>Follow up on WFA’s recent LS to 3GPP RAN4</a:t>
            </a:r>
          </a:p>
          <a:p>
            <a:pPr lvl="3"/>
            <a:r>
              <a:rPr lang="en-AU" dirty="0" smtClean="0"/>
              <a:t>…</a:t>
            </a:r>
          </a:p>
          <a:p>
            <a:pPr lvl="2"/>
            <a:r>
              <a:rPr lang="en-AU" dirty="0"/>
              <a:t>Technical issues</a:t>
            </a:r>
          </a:p>
          <a:p>
            <a:pPr lvl="3"/>
            <a:r>
              <a:rPr lang="en-AU" dirty="0" smtClean="0"/>
              <a:t>Review possible adaptivity position for ETSI BRAN meeting</a:t>
            </a:r>
          </a:p>
          <a:p>
            <a:pPr lvl="3"/>
            <a:r>
              <a:rPr lang="en-AU" dirty="0"/>
              <a:t>Review </a:t>
            </a:r>
            <a:r>
              <a:rPr lang="en-AU" dirty="0" smtClean="0"/>
              <a:t>blocking energy discussions on ETSI BRAN e-mail reflector</a:t>
            </a:r>
          </a:p>
          <a:p>
            <a:pPr lvl="3"/>
            <a:r>
              <a:rPr lang="en-AU" dirty="0"/>
              <a:t>Review </a:t>
            </a:r>
            <a:r>
              <a:rPr lang="en-AU" dirty="0" smtClean="0"/>
              <a:t>“Paused COT” issue </a:t>
            </a:r>
            <a:r>
              <a:rPr lang="en-AU" dirty="0"/>
              <a:t>for ETSI BRAN meeting</a:t>
            </a:r>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DRS issue?</a:t>
            </a:r>
          </a:p>
          <a:p>
            <a:pPr lvl="3"/>
            <a:r>
              <a:rPr lang="en-AU" dirty="0" smtClean="0"/>
              <a:t>MulteFire</a:t>
            </a:r>
            <a:endParaRPr lang="en-AU" dirty="0" smtClean="0"/>
          </a:p>
          <a:p>
            <a:pPr lvl="3"/>
            <a:r>
              <a:rPr lang="en-AU" dirty="0" smtClean="0"/>
              <a:t>Deterministic access</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meeting minutes from Irvine</a:t>
            </a:r>
            <a:endParaRPr lang="en-AU" dirty="0"/>
          </a:p>
        </p:txBody>
      </p:sp>
      <p:sp>
        <p:nvSpPr>
          <p:cNvPr id="3" name="Content Placeholder 2"/>
          <p:cNvSpPr>
            <a:spLocks noGrp="1"/>
          </p:cNvSpPr>
          <p:nvPr>
            <p:ph idx="1"/>
          </p:nvPr>
        </p:nvSpPr>
        <p:spPr/>
        <p:txBody>
          <a:bodyPr/>
          <a:lstStyle/>
          <a:p>
            <a:pPr lvl="1"/>
            <a:r>
              <a:rPr lang="en-AU" dirty="0" smtClean="0"/>
              <a:t>Guido Hiertz (Ericsson) kindly took minutes for the Coexistence SC at the Irvine meeting in Jan 2018</a:t>
            </a:r>
          </a:p>
          <a:p>
            <a:pPr lvl="1"/>
            <a:r>
              <a:rPr lang="en-AU" dirty="0" smtClean="0"/>
              <a:t>The minutes are available on Mentor:</a:t>
            </a:r>
          </a:p>
          <a:p>
            <a:pPr lvl="2"/>
            <a:r>
              <a:rPr lang="en-AU" dirty="0" smtClean="0">
                <a:hlinkClick r:id="rId2"/>
              </a:rPr>
              <a:t>11-18-0285-00</a:t>
            </a:r>
            <a:endParaRPr lang="en-AU" dirty="0" smtClean="0"/>
          </a:p>
          <a:p>
            <a:pPr lvl="1"/>
            <a:r>
              <a:rPr lang="en-AU" dirty="0" smtClean="0"/>
              <a:t>Are there any objections to approval of these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2770</Words>
  <Application>Microsoft Office PowerPoint</Application>
  <PresentationFormat>On-screen Show (4:3)</PresentationFormat>
  <Paragraphs>354</Paragraphs>
  <Slides>44</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44</vt:i4>
      </vt:variant>
    </vt:vector>
  </HeadingPairs>
  <TitlesOfParts>
    <vt:vector size="50" baseType="lpstr">
      <vt:lpstr>Arial</vt:lpstr>
      <vt:lpstr>Times New Roman</vt:lpstr>
      <vt:lpstr>Wingdings</vt:lpstr>
      <vt:lpstr>802-11-Submission</vt:lpstr>
      <vt:lpstr>Microsoft PowerPoint Presentation</vt:lpstr>
      <vt:lpstr>Microsoft Word Document</vt:lpstr>
      <vt:lpstr>Agenda for IEEE 802.11 Coexistence SC meeting in Chicago in March 2018</vt:lpstr>
      <vt:lpstr>Welcome to the 5th F2F meeting of the Coexistence Standing Committee in Chicago in March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meeting minutes from Irvine</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IEEE 802.11 WG need to find a way to better participate in NR-U coexistence related activities</vt:lpstr>
      <vt:lpstr>The recent RAN1 meeting schedule highlights the intense focus on NR-U in 3GPP RAN1</vt:lpstr>
      <vt:lpstr>The recent RAN1 meeting schedule highlights the intense focus on NR-U in 3GPP RAN1</vt:lpstr>
      <vt:lpstr>Are there any ideas on how IEEE 802.11 WG can interact with 3GPP RAN1 on coexistence issues? </vt:lpstr>
      <vt:lpstr>PowerPoint Presentation</vt:lpstr>
      <vt:lpstr>The Coex SC will hear an update on coexistence relevant activities at the recent 3GPP RAN1 meeting</vt:lpstr>
      <vt:lpstr>PowerPoint Presentation</vt:lpstr>
      <vt:lpstr>The next meeting of ETSI BRAN is in March 2018</vt:lpstr>
      <vt:lpstr>There is not yet a draft agenda but it is likely to contain some old favourites</vt:lpstr>
      <vt:lpstr>PowerPoint Presentation</vt:lpstr>
      <vt:lpstr>The Coex SC discussed possible adaptivity rule changes to EN 301 893 in Irvine</vt:lpstr>
      <vt:lpstr>The Coex SC will review the latest submissions on adaptivity  </vt:lpstr>
      <vt:lpstr>PowerPoint Presentation</vt:lpstr>
      <vt:lpstr>The Coex SC discussed the interpretation of the paused COT rules from EN 301 893 in Irvine</vt:lpstr>
      <vt:lpstr>The Coex SC may discuss the interpretation of the paused COT rules from EN 301 893 in Chicago</vt:lpstr>
      <vt:lpstr>PowerPoint Presentation</vt:lpstr>
      <vt:lpstr>The Coex SC discussed blocking energy issues in Irvine</vt:lpstr>
      <vt:lpstr>The Coex SC may discuss a new presentation on blocking energy submitted to ESTI BRA</vt:lpstr>
      <vt:lpstr>PowerPoint Presentation</vt:lpstr>
      <vt:lpstr>Does DRS cause a coexistence issue?</vt:lpstr>
      <vt:lpstr>LAA’s DRS uses PIFS access and explicitly sends dummy signals to block Wi-Fi</vt:lpstr>
      <vt:lpstr>PowerPoint Presentation</vt:lpstr>
      <vt:lpstr>Does anyone think we should look at MulteFire coexistence?</vt:lpstr>
      <vt:lpstr>PowerPoint Presentation</vt:lpstr>
      <vt:lpstr>In Irvine, the SC discussed a LS from WFA to 3GPP RAN in relation to coexistence testing</vt:lpstr>
      <vt:lpstr>The reply to the WFA confirmed 3GPP is reneging on previous validation commitments</vt:lpstr>
      <vt:lpstr>PowerPoint Presentation</vt:lpstr>
      <vt:lpstr>The Coex SC will consider any motions on Thu PM1</vt:lpstr>
      <vt:lpstr>PowerPoint Presentation</vt:lpstr>
      <vt:lpstr>The Coex SC will discuss plans for the next session in Warsaw</vt:lpstr>
      <vt:lpstr>The IEEE 802.11 Coexistence SC meeting in Chicago in March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2018-03-02T08:14:39Z</dcterms:modified>
</cp:coreProperties>
</file>