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75" r:id="rId4"/>
    <p:sldId id="276" r:id="rId5"/>
    <p:sldId id="273" r:id="rId6"/>
    <p:sldId id="272" r:id="rId7"/>
    <p:sldId id="263" r:id="rId8"/>
    <p:sldId id="264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>
        <p:scale>
          <a:sx n="70" d="100"/>
          <a:sy n="70" d="100"/>
        </p:scale>
        <p:origin x="-926" y="-47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636" y="-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07B9ED38-6DD0-4691-9FC3-0BE6EBBA3E5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802.11-18/0256r0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63575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802.11ax for IMT-2020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2018-01-18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80561"/>
              </p:ext>
            </p:extLst>
          </p:nvPr>
        </p:nvGraphicFramePr>
        <p:xfrm>
          <a:off x="909638" y="2353991"/>
          <a:ext cx="10139362" cy="2462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Document" r:id="rId4" imgW="10462514" imgH="2556420" progId="Word.Document.8">
                  <p:embed/>
                </p:oleObj>
              </mc:Choice>
              <mc:Fallback>
                <p:oleObj name="Document" r:id="rId4" imgW="10462514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2353991"/>
                        <a:ext cx="10139362" cy="2462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09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10361084" cy="411321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</a:t>
            </a:r>
            <a:r>
              <a:rPr lang="en-GB" dirty="0" smtClean="0"/>
              <a:t>an analysis of 802.11ax capabilities vis-à-vis the IMT-2020 requirements for the </a:t>
            </a:r>
            <a:r>
              <a:rPr lang="en-GB" dirty="0" err="1" smtClean="0"/>
              <a:t>eMBB</a:t>
            </a:r>
            <a:r>
              <a:rPr lang="en-GB" dirty="0" smtClean="0"/>
              <a:t> Indoor </a:t>
            </a:r>
            <a:r>
              <a:rPr lang="en-GB" dirty="0"/>
              <a:t>H</a:t>
            </a:r>
            <a:r>
              <a:rPr lang="en-GB" dirty="0" smtClean="0"/>
              <a:t>otspot and Dense Urban scenarios.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also discusses the features in other unlicensed spectrum technologies like LAA and MulteFire.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also discusses 802.11ax features with the proposed features in NR-Unlicensed in order to meet the IMT-2020 requirements.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199"/>
            <a:ext cx="10361084" cy="609601"/>
          </a:xfrm>
        </p:spPr>
        <p:txBody>
          <a:bodyPr/>
          <a:lstStyle/>
          <a:p>
            <a:r>
              <a:rPr lang="en-US" dirty="0" smtClean="0"/>
              <a:t>802.11ax vs. IMT-2020 requirements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4088396"/>
              </p:ext>
            </p:extLst>
          </p:nvPr>
        </p:nvGraphicFramePr>
        <p:xfrm>
          <a:off x="609600" y="1066800"/>
          <a:ext cx="11353800" cy="53339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38450"/>
                <a:gridCol w="2838450"/>
                <a:gridCol w="2838450"/>
                <a:gridCol w="2838450"/>
              </a:tblGrid>
              <a:tr h="186483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Parameter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Desired Range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Use Case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802.11ax capability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Peak data rate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DL/UL: 20/10 Gbps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/>
                        <a:t>19.2</a:t>
                      </a:r>
                      <a:r>
                        <a:rPr lang="en-US" sz="1100" u="none" strike="noStrike" cap="none" dirty="0"/>
                        <a:t> </a:t>
                      </a:r>
                      <a:r>
                        <a:rPr lang="en-US" sz="1100" u="none" strike="noStrike" cap="none" dirty="0" err="1"/>
                        <a:t>Gbps</a:t>
                      </a:r>
                      <a:r>
                        <a:rPr lang="en-US" sz="1100" u="none" strike="noStrike" cap="none" dirty="0"/>
                        <a:t> DL/UL (8x8 HE160)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Peak spectral efficiency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DL/UL: 30/15 bits/s/Hz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60 bits/s/Hz (8x8)</a:t>
                      </a:r>
                    </a:p>
                  </a:txBody>
                  <a:tcPr marL="0" marR="0" marT="0" marB="0" anchor="ctr"/>
                </a:tc>
              </a:tr>
              <a:tr h="371257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5%ile user spectral efficiency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 dirty="0">
                          <a:solidFill>
                            <a:schemeClr val="tx2"/>
                          </a:solidFill>
                        </a:rPr>
                        <a:t>DL/UL: 0.3/0.21 bits/s/Hz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DL/UL: 0.225/0.15 bits/s/Hz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>
                          <a:solidFill>
                            <a:schemeClr val="tx2"/>
                          </a:solidFill>
                        </a:rPr>
                        <a:t>eMBB</a:t>
                      </a:r>
                      <a:r>
                        <a:rPr lang="en-US" sz="1100" u="none" strike="noStrike" cap="none" dirty="0">
                          <a:solidFill>
                            <a:schemeClr val="tx2"/>
                          </a:solidFill>
                        </a:rPr>
                        <a:t>: Indoor Hotspot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r>
                        <a:rPr lang="en-US" sz="1100" u="none" strike="noStrike" cap="none" dirty="0"/>
                        <a:t>: Dense Urban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 smtClean="0"/>
                        <a:t>Expected </a:t>
                      </a:r>
                      <a:r>
                        <a:rPr lang="en-US" sz="1100" dirty="0"/>
                        <a:t>to Meet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5%ile user experienced data rate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DL/UL: 100/50 Mbps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 smtClean="0"/>
                        <a:t>Expected </a:t>
                      </a:r>
                      <a:r>
                        <a:rPr lang="en-US" sz="1100" dirty="0"/>
                        <a:t>to Meet</a:t>
                      </a:r>
                    </a:p>
                  </a:txBody>
                  <a:tcPr marL="0" marR="0" marT="0" marB="0" anchor="ctr"/>
                </a:tc>
              </a:tr>
              <a:tr h="371257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Avg Spectral efficiency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DL/UL: 9/6.75 bits/s/Hz/</a:t>
                      </a:r>
                      <a:r>
                        <a:rPr lang="en-US" sz="1100" u="none" strike="noStrike" cap="none" dirty="0" err="1"/>
                        <a:t>TRxP</a:t>
                      </a:r>
                      <a:endParaRPr lang="en-US" sz="1100" u="none" strike="noStrike" cap="none" dirty="0"/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DL/UL: 7.8/5.4 bits/s/Hz/</a:t>
                      </a:r>
                      <a:r>
                        <a:rPr lang="en-US" sz="1100" u="none" strike="noStrike" cap="none" dirty="0" err="1"/>
                        <a:t>TRxP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r>
                        <a:rPr lang="en-US" sz="1100" u="none" strike="noStrike" cap="none" dirty="0"/>
                        <a:t>: Indoor Hotspot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r>
                        <a:rPr lang="en-US" sz="1100" u="none" strike="noStrike" cap="none" dirty="0"/>
                        <a:t>: Dense Urban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 smtClean="0"/>
                        <a:t>Expected </a:t>
                      </a:r>
                      <a:r>
                        <a:rPr lang="en-US" sz="1100" dirty="0"/>
                        <a:t>to Meet</a:t>
                      </a:r>
                    </a:p>
                  </a:txBody>
                  <a:tcPr marL="0" marR="0" marT="0" marB="0" anchor="ctr"/>
                </a:tc>
              </a:tr>
              <a:tr h="371257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Area traffic capacity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10 Mbps/m</a:t>
                      </a:r>
                      <a:r>
                        <a:rPr lang="en-US" sz="1100" u="none" strike="noStrike" cap="none" baseline="30000" dirty="0"/>
                        <a:t>2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eMBB: Indoor Hotspot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eMBB: Dense Urban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 smtClean="0"/>
                        <a:t>Expected </a:t>
                      </a:r>
                      <a:r>
                        <a:rPr lang="en-US" sz="1100" dirty="0"/>
                        <a:t>to Meet</a:t>
                      </a:r>
                    </a:p>
                  </a:txBody>
                  <a:tcPr marL="0" marR="0" marT="0" marB="0" anchor="ctr"/>
                </a:tc>
              </a:tr>
              <a:tr h="371257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User Plane Latency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4 </a:t>
                      </a:r>
                      <a:r>
                        <a:rPr lang="en-US" sz="1100" u="none" strike="noStrike" cap="none" dirty="0" err="1"/>
                        <a:t>ms</a:t>
                      </a:r>
                      <a:endParaRPr lang="en-US" sz="1100" u="none" strike="noStrike" cap="none" dirty="0"/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 </a:t>
                      </a:r>
                      <a:r>
                        <a:rPr lang="en-US" sz="1100" u="none" strike="noStrike" cap="none" dirty="0" err="1"/>
                        <a:t>ms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URLLC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Can meet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Control Plane Latency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20 </a:t>
                      </a:r>
                      <a:r>
                        <a:rPr lang="en-US" sz="1100" u="none" strike="noStrike" cap="none" dirty="0" err="1"/>
                        <a:t>ms</a:t>
                      </a:r>
                      <a:r>
                        <a:rPr lang="en-US" sz="1100" u="none" strike="noStrike" cap="none" dirty="0"/>
                        <a:t> (Encourage 10 </a:t>
                      </a:r>
                      <a:r>
                        <a:rPr lang="en-US" sz="1100" u="none" strike="noStrike" cap="none" dirty="0" err="1"/>
                        <a:t>ms</a:t>
                      </a:r>
                      <a:r>
                        <a:rPr lang="en-US" sz="1100" u="none" strike="noStrike" cap="none" dirty="0"/>
                        <a:t>)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eMBB/URLLC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chemeClr val="tx1"/>
                          </a:solidFill>
                        </a:rPr>
                        <a:t>Can meet for STA initiated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Connection density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10</a:t>
                      </a:r>
                      <a:r>
                        <a:rPr lang="en-US" sz="1100" u="none" strike="noStrike" cap="none" baseline="30000"/>
                        <a:t>6</a:t>
                      </a:r>
                      <a:r>
                        <a:rPr lang="en-US" sz="1100" u="none" strike="noStrike" cap="none"/>
                        <a:t> connected devices/km</a:t>
                      </a:r>
                      <a:r>
                        <a:rPr lang="en-US" sz="1100" u="none" strike="noStrike" cap="none" baseline="30000"/>
                        <a:t>2</a:t>
                      </a:r>
                      <a:r>
                        <a:rPr lang="en-US" sz="1100" u="none" strike="noStrike" cap="none"/>
                        <a:t> 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mMTC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dirty="0" smtClean="0"/>
                        <a:t>Not</a:t>
                      </a:r>
                      <a:r>
                        <a:rPr lang="en-US" sz="1100" baseline="0" dirty="0" smtClean="0"/>
                        <a:t> in focus for </a:t>
                      </a:r>
                      <a:r>
                        <a:rPr lang="en-US" sz="1100" baseline="0" dirty="0" err="1" smtClean="0"/>
                        <a:t>eMBB</a:t>
                      </a:r>
                      <a:endParaRPr lang="en-US" sz="1100" dirty="0"/>
                    </a:p>
                  </a:txBody>
                  <a:tcPr marL="0" marR="0" marT="0" marB="0" anchor="ctr"/>
                </a:tc>
              </a:tr>
              <a:tr h="556031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Energy efficiency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Efficient data transmission in high loads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Low energy consumption in absence of data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High sleep ratio and long sleep duration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Can meet</a:t>
                      </a:r>
                    </a:p>
                  </a:txBody>
                  <a:tcPr marL="0" marR="0" marT="0" marB="0" anchor="ctr"/>
                </a:tc>
              </a:tr>
              <a:tr h="556031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Reliability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1-10</a:t>
                      </a:r>
                      <a:r>
                        <a:rPr lang="en-US" sz="1100" u="none" strike="noStrike" cap="none" baseline="30000" dirty="0"/>
                        <a:t>-5</a:t>
                      </a:r>
                      <a:r>
                        <a:rPr lang="en-US" sz="1100" u="none" strike="noStrike" cap="none" dirty="0"/>
                        <a:t> success probability for transmitting a Layer 2 PDU within 1ms at coverage edge for Urban Macro-URLLC 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URLLC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smtClean="0"/>
                        <a:t>Not</a:t>
                      </a:r>
                      <a:r>
                        <a:rPr lang="en-US" sz="1100" u="none" strike="noStrike" cap="none" baseline="0" dirty="0" smtClean="0"/>
                        <a:t> in focus for </a:t>
                      </a:r>
                      <a:r>
                        <a:rPr lang="en-US" sz="1100" u="none" strike="noStrike" cap="none" baseline="0" dirty="0" err="1" smtClean="0"/>
                        <a:t>eMBB</a:t>
                      </a:r>
                      <a:endParaRPr lang="en-US" sz="1100" u="none" strike="noStrike" cap="none" dirty="0"/>
                    </a:p>
                  </a:txBody>
                  <a:tcPr marL="0" marR="0" marT="0" marB="0" anchor="ctr"/>
                </a:tc>
              </a:tr>
              <a:tr h="371257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Mobility (defined only for UL)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1.5 bit/s/Hz UL @ 10 kph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1.12 bit/s/Hz UL @ 30 kph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eMBB: Indoor Hotspot</a:t>
                      </a:r>
                    </a:p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eMBB: Dense Urban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Can meet</a:t>
                      </a:r>
                    </a:p>
                  </a:txBody>
                  <a:tcPr marL="0" marR="0" marT="0" marB="0" anchor="ctr"/>
                </a:tc>
              </a:tr>
              <a:tr h="332114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Mobility Interruption Time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0 </a:t>
                      </a:r>
                      <a:r>
                        <a:rPr lang="en-US" sz="1100" u="none" strike="noStrike" cap="none" dirty="0" err="1"/>
                        <a:t>ms</a:t>
                      </a:r>
                      <a:endParaRPr lang="en-US" sz="1100" u="none" strike="noStrike" cap="none" dirty="0"/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 err="1"/>
                        <a:t>eMBB</a:t>
                      </a:r>
                      <a:r>
                        <a:rPr lang="en-US" sz="1100" u="none" strike="noStrike" cap="none" dirty="0"/>
                        <a:t> and URLLC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FF0000"/>
                          </a:solidFill>
                        </a:rPr>
                        <a:t>~ 2-3 </a:t>
                      </a:r>
                      <a:r>
                        <a:rPr lang="en-US" sz="1100" u="none" strike="noStrike" cap="none" dirty="0" err="1">
                          <a:solidFill>
                            <a:srgbClr val="FF0000"/>
                          </a:solidFill>
                        </a:rPr>
                        <a:t>ms</a:t>
                      </a:r>
                      <a:endParaRPr lang="en-US" sz="1100" u="none" strike="noStrike" cap="none" dirty="0">
                        <a:solidFill>
                          <a:srgbClr val="FF0000"/>
                        </a:solidFill>
                      </a:endParaRPr>
                    </a:p>
                  </a:txBody>
                  <a:tcPr marL="0" marR="0" marT="0" marB="0" anchor="ctr"/>
                </a:tc>
              </a:tr>
              <a:tr h="186483">
                <a:tc>
                  <a:txBody>
                    <a:bodyPr/>
                    <a:lstStyle/>
                    <a:p>
                      <a:pPr marL="0" marR="0" lvl="0" indent="-6985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kern="1200" cap="none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Bandwidth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kern="1200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Scalable: </a:t>
                      </a:r>
                      <a:r>
                        <a:rPr lang="en-US" sz="1100" u="none" strike="noStrike" kern="1200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sym typeface="Arial"/>
                        </a:rPr>
                        <a:t>Min 100 MHz, up to 1 GHz</a:t>
                      </a: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endParaRPr sz="1100" u="none" strike="noStrike" kern="1200" cap="none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 marL="6325" marR="6325" marT="1550" marB="0" anchor="ctr"/>
                </a:tc>
                <a:tc>
                  <a:txBody>
                    <a:bodyPr/>
                    <a:lstStyle/>
                    <a:p>
                      <a:pPr marL="0" marR="0" lvl="0" indent="-6985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kern="1200" cap="none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160 MHz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94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10361084" cy="1065213"/>
          </a:xfrm>
        </p:spPr>
        <p:txBody>
          <a:bodyPr/>
          <a:lstStyle/>
          <a:p>
            <a:r>
              <a:rPr lang="en-US" dirty="0" smtClean="0"/>
              <a:t>802.11ax vs. LAA/</a:t>
            </a:r>
            <a:r>
              <a:rPr lang="en-US" dirty="0" err="1" smtClean="0"/>
              <a:t>MulteFire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647216"/>
              </p:ext>
            </p:extLst>
          </p:nvPr>
        </p:nvGraphicFramePr>
        <p:xfrm>
          <a:off x="304800" y="1048640"/>
          <a:ext cx="11658600" cy="5494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31720"/>
                <a:gridCol w="2331720"/>
                <a:gridCol w="2331720"/>
                <a:gridCol w="2331720"/>
                <a:gridCol w="2331720"/>
              </a:tblGrid>
              <a:tr h="0">
                <a:tc gridSpan="2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Feature</a:t>
                      </a:r>
                    </a:p>
                  </a:txBody>
                  <a:tcPr marL="91450" marR="91450" marT="34300" marB="3430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802.11ax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MuLTEfire / (e)LAA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Comments regarding 802.11ax</a:t>
                      </a:r>
                    </a:p>
                  </a:txBody>
                  <a:tcPr marL="91450" marR="91450" marT="34300" marB="34300"/>
                </a:tc>
              </a:tr>
              <a:tr h="231160">
                <a:tc rowSpan="6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Common Features</a:t>
                      </a: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Highest modulation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1024-QAM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256-QAM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25 % higher peak data rate</a:t>
                      </a:r>
                    </a:p>
                  </a:txBody>
                  <a:tcPr marL="91450" marR="91450" marT="34300" marB="34300"/>
                </a:tc>
              </a:tr>
              <a:tr h="54818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Guard Interval length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0.8us, 1.6us and 3.2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4.69 us (fixed)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Flexible and dynamic adaptation of Guard Interval to suit the current operating environment</a:t>
                      </a:r>
                    </a:p>
                  </a:txBody>
                  <a:tcPr marL="91450" marR="91450" marT="34300" marB="34300"/>
                </a:tc>
              </a:tr>
              <a:tr h="3873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Symbol length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13.6 us,14.4 us,16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71.4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Shorter symbol length =&gt; Shorter RTT</a:t>
                      </a:r>
                    </a:p>
                  </a:txBody>
                  <a:tcPr marL="91450" marR="91450" marT="34300" marB="34300"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Minimum transmission length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O(50)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1 ms</a:t>
                      </a:r>
                    </a:p>
                  </a:txBody>
                  <a:tcPr marL="91450" marR="91450" marT="34300" marB="34300"/>
                </a:tc>
                <a:tc rowSpan="3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Finer control of transmission lengths =&gt; less padding =&gt; more efficient medium usage</a:t>
                      </a:r>
                    </a:p>
                  </a:txBody>
                  <a:tcPr marL="91450" marR="91450" marT="34300" marB="34300" anchor="ctr"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Starting transmission granularity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9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0.5 </a:t>
                      </a:r>
                      <a:r>
                        <a:rPr lang="en-US" sz="1100" u="none" strike="noStrike" cap="none" dirty="0" err="1"/>
                        <a:t>ms</a:t>
                      </a:r>
                      <a:r>
                        <a:rPr lang="en-US" sz="1100" u="none" strike="noStrike" cap="none" dirty="0"/>
                        <a:t> (DL), 1 </a:t>
                      </a:r>
                      <a:r>
                        <a:rPr lang="en-US" sz="1100" u="none" strike="noStrike" cap="none" dirty="0" err="1"/>
                        <a:t>ms</a:t>
                      </a:r>
                      <a:r>
                        <a:rPr lang="en-US" sz="1100" u="none" strike="noStrike" cap="none" dirty="0"/>
                        <a:t> (UL)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Ending transmission granularity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13.6 us,14.4 us,16 us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214 us (DL), 1 ms (UL)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92">
                <a:tc rowSpan="5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DL</a:t>
                      </a: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Maximum transmission bandwidth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80 + 80 MHz or 160 MHz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80 MHz (unlicensed), </a:t>
                      </a:r>
                    </a:p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100 MHz (including licensed)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Higher transmission bandwidth</a:t>
                      </a:r>
                    </a:p>
                  </a:txBody>
                  <a:tcPr marL="91450" marR="91450" marT="34300" marB="34300"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OFDMA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 rowSpan="4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Comparable with respect to OFDMA/MU-MIMO/Beamforming. However </a:t>
                      </a: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11ax supports higher bandwidth and higher modulation leading to higher data rates</a:t>
                      </a:r>
                    </a:p>
                  </a:txBody>
                  <a:tcPr marL="91450" marR="91450" marT="34300" marB="34300" anchor="ctr"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MU-MIMO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Beamforming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OFDMA + MU-MIMO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92">
                <a:tc rowSpan="7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UL</a:t>
                      </a:r>
                    </a:p>
                  </a:txBody>
                  <a:tcPr marL="91450" marR="91450" marT="34300" marB="34300" anchor="ctr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Maximum transmission bandwidth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80 + 80 MHz or 160 MHz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chemeClr val="dk1"/>
                          </a:solidFill>
                        </a:rPr>
                        <a:t>20 MHz (unlicensed),  60 MHz (including licensed)</a:t>
                      </a:r>
                    </a:p>
                  </a:txBody>
                  <a:tcPr marL="91450" marR="91450" marT="34300" marB="34300"/>
                </a:tc>
                <a:tc rowSpan="7"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11ax UL supports higher bandwidth, MIMO with higher number of spatial streams, MU-MIMO and better </a:t>
                      </a:r>
                      <a:r>
                        <a:rPr lang="en-US" sz="1100" u="none" strike="noStrike" cap="none" dirty="0" err="1">
                          <a:solidFill>
                            <a:srgbClr val="00B050"/>
                          </a:solidFill>
                        </a:rPr>
                        <a:t>beamforming</a:t>
                      </a:r>
                      <a:r>
                        <a:rPr lang="en-US" sz="1100" u="none" strike="noStrike" cap="none" dirty="0"/>
                        <a:t>.</a:t>
                      </a:r>
                    </a:p>
                  </a:txBody>
                  <a:tcPr marL="91450" marR="91450" marT="34300" marB="34300" anchor="ctr"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OFDMA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 (SCFDMA)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MIMO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Yes, up to 8 spatial streams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Yes, up to 4 spatial streams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MU-MIMO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 (up to 8)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No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73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Beamforming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Yes, fixed and implicit codebook as DL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Yes, only with fixed codebook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OFDMA + MU-MIMO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No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/>
                        <a:t>Higher UL PSD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</a:t>
                      </a:r>
                    </a:p>
                  </a:txBody>
                  <a:tcPr marL="91450" marR="91450" marT="34300" marB="3430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315200" y="6553201"/>
            <a:ext cx="4495800" cy="152400"/>
          </a:xfrm>
        </p:spPr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88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09599"/>
          </a:xfrm>
        </p:spPr>
        <p:txBody>
          <a:bodyPr/>
          <a:lstStyle/>
          <a:p>
            <a:r>
              <a:rPr lang="en-US" dirty="0" smtClean="0"/>
              <a:t>802.11ax vs. NR-Unlicensed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11429999" cy="4495800"/>
          </a:xfrm>
        </p:spPr>
        <p:txBody>
          <a:bodyPr/>
          <a:lstStyle/>
          <a:p>
            <a:pPr marL="355600" lvl="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Standardization of NR-Unlicensed (NR-U)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will start in Feb/2018.</a:t>
            </a:r>
            <a:endParaRPr lang="en-US"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lvl="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following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describes </a:t>
            </a: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possible list of features in NR-U which are enhancements over LAA. These have been compiled from submissions to 3GPP, NR-U workshops in 2016 and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2017.</a:t>
            </a:r>
            <a:endParaRPr lang="en-US"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lvl="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NR-U specification does not yet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exist.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o,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potential feature list is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hypothetical.</a:t>
            </a:r>
            <a:endParaRPr lang="en-US"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lvl="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noted that numerous official contributions in 3GPP and other fora cite the performance advantage of specific features in 802.11 to argue for similar features in NR-U. Some of these documents are included as reference.</a:t>
            </a:r>
          </a:p>
          <a:p>
            <a:pPr marL="35560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expected that NR-U will incorporate principles similar to 802.11 in order to close/reduce the performance gap, especially in uplink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55600" lvl="0">
              <a:lnSpc>
                <a:spcPct val="90000"/>
              </a:lnSpc>
              <a:spcAft>
                <a:spcPts val="600"/>
              </a:spcAft>
              <a:buClr>
                <a:schemeClr val="dk2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It is noted that many NR-U proponents oppose significant changes to NR-U over NR-licensed in order to reduce design complexity. So, there is a strong possibility that NR-U </a:t>
            </a:r>
            <a:r>
              <a:rPr lang="en-US" sz="2000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</a:t>
            </a:r>
            <a:r>
              <a:rPr lang="en-US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 be as flexible as Wi-Fi</a:t>
            </a:r>
            <a:r>
              <a:rPr lang="en-US" b="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lang="en-US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02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802-11ax vs. NR-Unlicensed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3605949"/>
              </p:ext>
            </p:extLst>
          </p:nvPr>
        </p:nvGraphicFramePr>
        <p:xfrm>
          <a:off x="838200" y="1759131"/>
          <a:ext cx="10896600" cy="452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638800"/>
                <a:gridCol w="5257800"/>
              </a:tblGrid>
              <a:tr h="304800"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Proposed NR-U Enhancements over LAA/MF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/>
                        <a:t>802.11ax Capability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 dirty="0"/>
                        <a:t>Standalone unlicensed operation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508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b="0" u="none" strike="noStrike" cap="none" dirty="0"/>
                        <a:t>Operation in 5.0-7.1 GHz, 37-37.6 GHz, 57-71  GHz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 (5.0 – 7.1 GHz)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 dirty="0"/>
                        <a:t>Scalable bandwidths, up to </a:t>
                      </a:r>
                      <a:r>
                        <a:rPr lang="en-US" sz="1100" b="0" u="none" strike="noStrike" cap="none" dirty="0" smtClean="0"/>
                        <a:t>400 MHz per </a:t>
                      </a:r>
                      <a:r>
                        <a:rPr lang="en-US" sz="1100" b="0" u="none" strike="noStrike" cap="none" dirty="0"/>
                        <a:t>component </a:t>
                      </a:r>
                      <a:r>
                        <a:rPr lang="en-US" sz="1100" b="0" u="none" strike="noStrike" cap="none" dirty="0" smtClean="0"/>
                        <a:t>carrier (400 MHz for 240 kHz carrier spacing and high frequencies)</a:t>
                      </a:r>
                      <a:endParaRPr lang="en-US" sz="1100" b="0" u="none" strike="noStrike" cap="none" dirty="0"/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Scalable up to 160 MHz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Self-contained TXOP for faster turn-around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/>
                        <a:t>Short flexible symbol durations for lower latency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 (3.6us/4us/13.4us/14.4us/16us)/similar to shortest NR symbols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 dirty="0"/>
                        <a:t>Front loaded reference signals for faster demodulation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 dirty="0"/>
                        <a:t>“Mini-slots” for quick and short </a:t>
                      </a:r>
                      <a:r>
                        <a:rPr lang="en-US" sz="1100" b="0" u="none" strike="noStrike" cap="none" dirty="0" err="1"/>
                        <a:t>Tx</a:t>
                      </a:r>
                      <a:r>
                        <a:rPr lang="en-US" sz="1100" b="0" u="none" strike="noStrike" cap="none" dirty="0"/>
                        <a:t>-Rx exchanges and for channel contention and reservation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 (16 </a:t>
                      </a:r>
                      <a:r>
                        <a:rPr lang="en-US" sz="1100" u="none" strike="noStrike" cap="none" dirty="0" smtClean="0">
                          <a:solidFill>
                            <a:srgbClr val="00B050"/>
                          </a:solidFill>
                        </a:rPr>
                        <a:t>us RTT)/</a:t>
                      </a: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Faster than NR requirement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/>
                        <a:t>Grant-free UL transmission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/>
                        <a:t>Variable DL/UL split for dynamic TDD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5080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Improved/updated CCA:</a:t>
                      </a:r>
                    </a:p>
                    <a:p>
                      <a:pPr marL="12700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Channel reservation optimized for high-order MIMO and </a:t>
                      </a:r>
                      <a:r>
                        <a:rPr lang="en-US" sz="1100" u="none" strike="noStrike" cap="none" dirty="0" err="1"/>
                        <a:t>mmW</a:t>
                      </a:r>
                      <a:r>
                        <a:rPr lang="en-US" sz="1100" u="none" strike="noStrike" cap="none" dirty="0"/>
                        <a:t> bands: Spatially directional channel sensing and reservation</a:t>
                      </a:r>
                    </a:p>
                    <a:p>
                      <a:pPr marL="12700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Omni-directional/Directional CCA for </a:t>
                      </a:r>
                      <a:r>
                        <a:rPr lang="en-US" sz="1100" u="none" strike="noStrike" cap="none" dirty="0" err="1"/>
                        <a:t>Tx</a:t>
                      </a:r>
                      <a:r>
                        <a:rPr lang="en-US" sz="1100" u="none" strike="noStrike" cap="none" dirty="0"/>
                        <a:t> w/ directional beam</a:t>
                      </a:r>
                    </a:p>
                    <a:p>
                      <a:pPr marL="12700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Signaling-based medium reservation: (W/</a:t>
                      </a:r>
                      <a:r>
                        <a:rPr lang="en-US" sz="1100" u="none" strike="noStrike" cap="none" dirty="0" err="1"/>
                        <a:t>in+across</a:t>
                      </a:r>
                      <a:r>
                        <a:rPr lang="en-US" sz="1100" u="none" strike="noStrike" cap="none" dirty="0"/>
                        <a:t> RATs)</a:t>
                      </a:r>
                    </a:p>
                    <a:p>
                      <a:pPr marL="127000" marR="0" lvl="0" indent="-1270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lang="en-US" sz="1100" u="none" strike="noStrike" cap="none" dirty="0"/>
                        <a:t>Universal signaling for channel reservation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/>
                        <a:t>Yes, except universal signaling for channel reservation across RATs, which is TBD between standards bodies  </a:t>
                      </a:r>
                    </a:p>
                  </a:txBody>
                  <a:tcPr marL="91450" marR="91450" marT="34300" marB="34300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-69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b="0" u="none" strike="noStrike" cap="none"/>
                        <a:t>Better support for </a:t>
                      </a:r>
                      <a:r>
                        <a:rPr lang="en-US" sz="1100" u="none" strike="noStrike" cap="none"/>
                        <a:t>n</a:t>
                      </a:r>
                      <a:r>
                        <a:rPr lang="en-US" sz="1100" b="0" u="none" strike="noStrike" cap="none"/>
                        <a:t>eutral host deployments</a:t>
                      </a:r>
                    </a:p>
                  </a:txBody>
                  <a:tcPr marL="91450" marR="91450" marT="34300" marB="34300"/>
                </a:tc>
                <a:tc>
                  <a:txBody>
                    <a:bodyPr/>
                    <a:lstStyle/>
                    <a:p>
                      <a:pPr marL="0" marR="0" lvl="0" indent="-6985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1100" u="none" strike="noStrike" cap="none" dirty="0">
                          <a:solidFill>
                            <a:srgbClr val="00B050"/>
                          </a:solidFill>
                        </a:rPr>
                        <a:t>Yes</a:t>
                      </a:r>
                    </a:p>
                  </a:txBody>
                  <a:tcPr marL="91450" marR="91450" marT="34300" marB="34300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568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474662"/>
          </a:xfrm>
        </p:spPr>
        <p:txBody>
          <a:bodyPr/>
          <a:lstStyle/>
          <a:p>
            <a:r>
              <a:rPr lang="en-GB" dirty="0"/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48940"/>
            <a:ext cx="10361084" cy="50756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802.11ax already meets most of the IMT-2020 requirements for </a:t>
            </a:r>
            <a:r>
              <a:rPr lang="en-GB" b="0" dirty="0" err="1" smtClean="0"/>
              <a:t>eMBB</a:t>
            </a:r>
            <a:r>
              <a:rPr lang="en-GB" b="0" dirty="0" smtClean="0"/>
              <a:t> Indoor Hotspot  and Dense Urban use cases. The gaps in the remaining few requirements for these two use cases are narrow.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It is more difficult for 802.11ax to meet the requirements for </a:t>
            </a:r>
            <a:r>
              <a:rPr lang="en-GB" b="0" dirty="0" err="1" smtClean="0"/>
              <a:t>eMBB</a:t>
            </a:r>
            <a:r>
              <a:rPr lang="en-GB" b="0" dirty="0" smtClean="0"/>
              <a:t> Rural due to the higher mobility criteria.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A possible Way Forward is to change scope and prioritize the requirements for </a:t>
            </a:r>
            <a:r>
              <a:rPr lang="en-GB" b="0" dirty="0" err="1" smtClean="0"/>
              <a:t>eMBB</a:t>
            </a:r>
            <a:r>
              <a:rPr lang="en-GB" b="0" dirty="0" smtClean="0"/>
              <a:t> Indoor and Dense Urban.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 smtClean="0"/>
              <a:t>It will enable 802 take the position that 802.11ax is proven to satisfy all the requirements for these two important IMT-2020 use cases and let 802.11ax gain significant branding advantage. </a:t>
            </a:r>
            <a:endParaRPr lang="en-GB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371600"/>
            <a:ext cx="10361084" cy="4876799"/>
          </a:xfrm>
        </p:spPr>
        <p:txBody>
          <a:bodyPr/>
          <a:lstStyle/>
          <a:p>
            <a:r>
              <a:rPr lang="en-US" sz="2000" b="0" dirty="0" smtClean="0"/>
              <a:t>[</a:t>
            </a:r>
            <a:r>
              <a:rPr lang="en-US" sz="2000" b="0" dirty="0"/>
              <a:t>1] Qualcomm: Radio Access Design </a:t>
            </a:r>
          </a:p>
          <a:p>
            <a:r>
              <a:rPr lang="en-US" sz="2000" b="0" dirty="0"/>
              <a:t>[2] Qualcomm: Gap analysis for standalone operation from licensed assisted system definition</a:t>
            </a:r>
          </a:p>
          <a:p>
            <a:r>
              <a:rPr lang="en-US" sz="2000" b="0" dirty="0"/>
              <a:t>[3] Samsung: Radio Access Design (Samsung_AI_3.pdf)</a:t>
            </a:r>
          </a:p>
          <a:p>
            <a:r>
              <a:rPr lang="en-US" sz="2000" b="0" dirty="0"/>
              <a:t>[4] Nokia: Radio Access Design</a:t>
            </a:r>
          </a:p>
          <a:p>
            <a:r>
              <a:rPr lang="en-US" sz="2000" b="0" dirty="0"/>
              <a:t>[5] Intel: Gap analysis for standalone operation from licensed assisted system definition</a:t>
            </a:r>
          </a:p>
          <a:p>
            <a:r>
              <a:rPr lang="en-US" sz="2000" b="0" dirty="0"/>
              <a:t>[6] LG: Radio Access Design</a:t>
            </a:r>
          </a:p>
          <a:p>
            <a:r>
              <a:rPr lang="en-US" sz="2000" b="0" dirty="0"/>
              <a:t>[7] </a:t>
            </a:r>
            <a:r>
              <a:rPr lang="en-US" sz="2000" b="0" dirty="0" smtClean="0"/>
              <a:t>Ericsson: </a:t>
            </a:r>
            <a:r>
              <a:rPr lang="en-US" sz="2000" b="0" dirty="0"/>
              <a:t>Views on NR Unlicensed operation </a:t>
            </a:r>
            <a:r>
              <a:rPr lang="en-US" sz="2000" b="0" dirty="0" smtClean="0"/>
              <a:t>designs</a:t>
            </a:r>
          </a:p>
          <a:p>
            <a:r>
              <a:rPr lang="en-US" sz="2000" b="0" dirty="0" smtClean="0"/>
              <a:t>[8] 3GPP TS 36.211, 36.213, 36.300 for LTE/LAA</a:t>
            </a:r>
          </a:p>
          <a:p>
            <a:r>
              <a:rPr lang="en-US" sz="2000" b="0" dirty="0" smtClean="0"/>
              <a:t>[9] 3GPP TS 38.211, 38.213 for NR</a:t>
            </a:r>
          </a:p>
          <a:p>
            <a:endParaRPr lang="en-US" dirty="0" smtClean="0"/>
          </a:p>
          <a:p>
            <a:r>
              <a:rPr lang="en-US" sz="2000" b="0" dirty="0" smtClean="0"/>
              <a:t>[1] – [7] were </a:t>
            </a:r>
            <a:r>
              <a:rPr lang="en-US" sz="2000" b="0" dirty="0"/>
              <a:t>presented at the 5G Workshop on NR-Unlicensed and Shared Spectrum</a:t>
            </a:r>
            <a:endParaRPr lang="en-US" sz="2000" b="0" dirty="0" smtClean="0"/>
          </a:p>
          <a:p>
            <a:endParaRPr lang="en-US" dirty="0"/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Broadcom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2018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11-18-0232-00-AANI-AANI-SC-Report-to-the-WG-January-2018</Template>
  <TotalTime>1381</TotalTime>
  <Words>1256</Words>
  <Application>Microsoft Office PowerPoint</Application>
  <PresentationFormat>Custom</PresentationFormat>
  <Paragraphs>243</Paragraphs>
  <Slides>8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Document</vt:lpstr>
      <vt:lpstr>802.11ax for IMT-2020</vt:lpstr>
      <vt:lpstr>Abstract</vt:lpstr>
      <vt:lpstr>802.11ax vs. IMT-2020 requirements</vt:lpstr>
      <vt:lpstr>802.11ax vs. LAA/MulteFire</vt:lpstr>
      <vt:lpstr>802.11ax vs. NR-Unlicensed</vt:lpstr>
      <vt:lpstr>802-11ax vs. NR-Unlicensed</vt:lpstr>
      <vt:lpstr>Discussion</vt:lpstr>
      <vt:lpstr>References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11-18-0232-00-AANI-AANI SC Report to the WG January 2018</dc:title>
  <dc:creator>Levy, Joseph</dc:creator>
  <cp:lastModifiedBy>Sindhu Verma</cp:lastModifiedBy>
  <cp:revision>62</cp:revision>
  <cp:lastPrinted>1601-01-01T00:00:00Z</cp:lastPrinted>
  <dcterms:created xsi:type="dcterms:W3CDTF">2018-01-17T03:35:46Z</dcterms:created>
  <dcterms:modified xsi:type="dcterms:W3CDTF">2018-01-18T18:07:35Z</dcterms:modified>
</cp:coreProperties>
</file>