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8.xml.rels" ContentType="application/vnd.openxmlformats-package.relationships+xml"/>
  <Override PartName="/ppt/notesSlides/_rels/notesSlide7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/>
  <p:notesSz cx="6934200" cy="9280525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sv-SE" sz="2000" spc="-1" strike="noStrike">
                <a:latin typeface="DejaVu Sans"/>
              </a:rPr>
              <a:t>Clic</a:t>
            </a:r>
            <a:r>
              <a:rPr b="0" lang="sv-SE" sz="2000" spc="-1" strike="noStrike">
                <a:latin typeface="DejaVu Sans"/>
              </a:rPr>
              <a:t>k </a:t>
            </a:r>
            <a:r>
              <a:rPr b="0" lang="sv-SE" sz="2000" spc="-1" strike="noStrike">
                <a:latin typeface="DejaVu Sans"/>
              </a:rPr>
              <a:t>to </a:t>
            </a:r>
            <a:r>
              <a:rPr b="0" lang="sv-SE" sz="2000" spc="-1" strike="noStrike">
                <a:latin typeface="DejaVu Sans"/>
              </a:rPr>
              <a:t>e</a:t>
            </a:r>
            <a:r>
              <a:rPr b="0" lang="sv-SE" sz="2000" spc="-1" strike="noStrike">
                <a:latin typeface="DejaVu Sans"/>
              </a:rPr>
              <a:t>di</a:t>
            </a:r>
            <a:r>
              <a:rPr b="0" lang="sv-SE" sz="2000" spc="-1" strike="noStrike">
                <a:latin typeface="DejaVu Sans"/>
              </a:rPr>
              <a:t>t </a:t>
            </a:r>
            <a:r>
              <a:rPr b="0" lang="sv-SE" sz="2000" spc="-1" strike="noStrike">
                <a:latin typeface="DejaVu Sans"/>
              </a:rPr>
              <a:t>th</a:t>
            </a:r>
            <a:r>
              <a:rPr b="0" lang="sv-SE" sz="2000" spc="-1" strike="noStrike">
                <a:latin typeface="DejaVu Sans"/>
              </a:rPr>
              <a:t>e </a:t>
            </a:r>
            <a:r>
              <a:rPr b="0" lang="sv-SE" sz="2000" spc="-1" strike="noStrike">
                <a:latin typeface="DejaVu Sans"/>
              </a:rPr>
              <a:t>n</a:t>
            </a:r>
            <a:r>
              <a:rPr b="0" lang="sv-SE" sz="2000" spc="-1" strike="noStrike">
                <a:latin typeface="DejaVu Sans"/>
              </a:rPr>
              <a:t>ot</a:t>
            </a:r>
            <a:r>
              <a:rPr b="0" lang="sv-SE" sz="2000" spc="-1" strike="noStrike">
                <a:latin typeface="DejaVu Sans"/>
              </a:rPr>
              <a:t>es </a:t>
            </a:r>
            <a:r>
              <a:rPr b="0" lang="sv-SE" sz="2000" spc="-1" strike="noStrike">
                <a:latin typeface="DejaVu Sans"/>
              </a:rPr>
              <a:t>fo</a:t>
            </a:r>
            <a:r>
              <a:rPr b="0" lang="sv-SE" sz="2000" spc="-1" strike="noStrike">
                <a:latin typeface="DejaVu Sans"/>
              </a:rPr>
              <a:t>r</a:t>
            </a:r>
            <a:r>
              <a:rPr b="0" lang="sv-SE" sz="2000" spc="-1" strike="noStrike">
                <a:latin typeface="DejaVu Sans"/>
              </a:rPr>
              <a:t>m</a:t>
            </a:r>
            <a:r>
              <a:rPr b="0" lang="sv-SE" sz="2000" spc="-1" strike="noStrike">
                <a:latin typeface="DejaVu Sans"/>
              </a:rPr>
              <a:t>at</a:t>
            </a:r>
            <a:endParaRPr b="0" lang="sv-SE" sz="2000" spc="-1" strike="noStrike">
              <a:latin typeface="DejaVu Sans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sv-SE" sz="1400" spc="-1" strike="noStrike">
                <a:latin typeface="DejaVu Serif"/>
              </a:rPr>
              <a:t> 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sv-SE" sz="1400" spc="-1" strike="noStrike">
                <a:latin typeface="DejaVu Serif"/>
              </a:rPr>
              <a:t> 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sv-SE" sz="1400" spc="-1" strike="noStrike">
                <a:latin typeface="DejaVu Serif"/>
              </a:rPr>
              <a:t> 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328B737A-4C4A-4F0B-9CDA-8371A21472B2}" type="slidenum">
              <a:rPr b="0" lang="sv-SE" sz="1400" spc="-1" strike="noStrike">
                <a:latin typeface="DejaVu Serif"/>
              </a:rPr>
              <a:t>1</a:t>
            </a:fld>
            <a:endParaRPr b="0" lang="sv-SE" sz="1400" spc="-1" strike="noStrike">
              <a:latin typeface="DejaVu Serif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08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09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94669D92-CD7F-4267-8EC5-AD587E338EE7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10" name="CustomShape 5"/>
          <p:cNvSpPr/>
          <p:nvPr/>
        </p:nvSpPr>
        <p:spPr>
          <a:xfrm>
            <a:off x="1154160" y="701640"/>
            <a:ext cx="4625280" cy="3467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11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56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3990C679-0265-43E8-9ACD-FCFBF920D209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60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61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9CF040F-97D2-48FE-B1AE-97EDAED1A353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14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15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0586E9C-071C-4489-8A50-D5E17D88F753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16" name="CustomShape 5"/>
          <p:cNvSpPr/>
          <p:nvPr/>
        </p:nvSpPr>
        <p:spPr>
          <a:xfrm>
            <a:off x="1154160" y="701640"/>
            <a:ext cx="4625280" cy="34678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17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20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21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C1C0C837-0797-4F97-A80C-C333A31A48C3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25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26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5FD9DA3A-DE17-45F8-9763-9F78E8925E19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29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30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31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936E6AC7-5213-41D5-BEE9-9E6161B8DAC3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32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35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36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BD9B407D-840D-4B6E-844A-6BDF709B7960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37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40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41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9749C1D-770D-4A6C-BB09-310E81D44568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42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45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46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3307E0CB-E59F-4EA0-A572-2083E8DEC761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47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150" name="CustomShape 3"/>
          <p:cNvSpPr/>
          <p:nvPr/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51" name="CustomShape 4"/>
          <p:cNvSpPr/>
          <p:nvPr/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EF96160-5BB6-40FB-96DD-25DC5222B7F8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52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</p:spPr>
        <p:txBody>
          <a:bodyPr lIns="93600" rIns="93600" tIns="46080" bIns="46080" anchor="ctr"/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DejaVu San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DejaVu San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685800" y="609480"/>
            <a:ext cx="777240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684720" y="6475320"/>
            <a:ext cx="712440" cy="18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/>
          <a:p>
            <a:pPr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2" name="Line 3"/>
          <p:cNvSpPr/>
          <p:nvPr/>
        </p:nvSpPr>
        <p:spPr>
          <a:xfrm>
            <a:off x="685800" y="6476760"/>
            <a:ext cx="784836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5000760" y="357120"/>
            <a:ext cx="349992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802.11-18/0242r4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sv-SE" sz="4400" spc="-1" strike="noStrike">
                <a:latin typeface="DejaVu Sans"/>
              </a:rPr>
              <a:t>Click to </a:t>
            </a:r>
            <a:r>
              <a:rPr b="0" lang="sv-SE" sz="4400" spc="-1" strike="noStrike">
                <a:latin typeface="DejaVu Sans"/>
              </a:rPr>
              <a:t>edit the </a:t>
            </a:r>
            <a:r>
              <a:rPr b="0" lang="sv-SE" sz="4400" spc="-1" strike="noStrike">
                <a:latin typeface="DejaVu Sans"/>
              </a:rPr>
              <a:t>title </a:t>
            </a:r>
            <a:r>
              <a:rPr b="0" lang="sv-SE" sz="4400" spc="-1" strike="noStrike">
                <a:latin typeface="DejaVu Sans"/>
              </a:rPr>
              <a:t>text </a:t>
            </a:r>
            <a:r>
              <a:rPr b="0" lang="sv-SE" sz="4400" spc="-1" strike="noStrike">
                <a:latin typeface="DejaVu Sans"/>
              </a:rPr>
              <a:t>format</a:t>
            </a:r>
            <a:endParaRPr b="0" lang="sv-SE" sz="4400" spc="-1" strike="noStrike">
              <a:latin typeface="DejaVu Sans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3200" spc="-1" strike="noStrike">
                <a:latin typeface="DejaVu Sans"/>
              </a:rPr>
              <a:t>Click to edit the outline text format</a:t>
            </a:r>
            <a:endParaRPr b="0" lang="sv-SE" sz="3200" spc="-1" strike="noStrike">
              <a:latin typeface="DejaVu San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v-SE" sz="2800" spc="-1" strike="noStrike">
                <a:latin typeface="DejaVu Sans"/>
              </a:rPr>
              <a:t>Second Outline Level</a:t>
            </a:r>
            <a:endParaRPr b="0" lang="sv-SE" sz="2800" spc="-1" strike="noStrike">
              <a:latin typeface="DejaVu San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400" spc="-1" strike="noStrike">
                <a:latin typeface="DejaVu Sans"/>
              </a:rPr>
              <a:t>Third Outline Level</a:t>
            </a:r>
            <a:endParaRPr b="0" lang="sv-SE" sz="2400" spc="-1" strike="noStrike">
              <a:latin typeface="DejaVu San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v-SE" sz="2000" spc="-1" strike="noStrike">
                <a:latin typeface="DejaVu Sans"/>
              </a:rPr>
              <a:t>Fourth Outline Level</a:t>
            </a:r>
            <a:endParaRPr b="0" lang="sv-SE" sz="2000" spc="-1" strike="noStrike">
              <a:latin typeface="DejaVu San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latin typeface="DejaVu Sans"/>
              </a:rPr>
              <a:t>Fifth Outline Level</a:t>
            </a:r>
            <a:endParaRPr b="0" lang="sv-SE" sz="2000" spc="-1" strike="noStrike">
              <a:latin typeface="DejaVu San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latin typeface="DejaVu Sans"/>
              </a:rPr>
              <a:t>Sixth Outline Level</a:t>
            </a:r>
            <a:endParaRPr b="0" lang="sv-SE" sz="2000" spc="-1" strike="noStrike">
              <a:latin typeface="DejaVu San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latin typeface="DejaVu Sans"/>
              </a:rPr>
              <a:t>Seventh Outline Level</a:t>
            </a:r>
            <a:endParaRPr b="0" lang="sv-SE" sz="2000" spc="-1" strike="noStrike">
              <a:latin typeface="DejaVu San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hyperlink" Target="https://tools.ietf.org/html/rfc8280" TargetMode="External"/><Relationship Id="rId2" Type="http://schemas.openxmlformats.org/officeDocument/2006/relationships/hyperlink" Target="https://tools.ietf.org/html/rfc6973" TargetMode="External"/><Relationship Id="rId3" Type="http://schemas.openxmlformats.org/officeDocument/2006/relationships/hyperlink" Target="https://www.article19.org/what-we-do/" TargetMode="External"/><Relationship Id="rId4" Type="http://schemas.openxmlformats.org/officeDocument/2006/relationships/hyperlink" Target="https://community.icann.org/download/attachments/56132135/ICANN_CS_to_respect_HR_report_ALL_FINAL-PDF.pdf" TargetMode="External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1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696960" y="333360"/>
            <a:ext cx="230256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2018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48" name="CustomShape 2"/>
          <p:cNvSpPr/>
          <p:nvPr/>
        </p:nvSpPr>
        <p:spPr>
          <a:xfrm>
            <a:off x="5500800" y="6475320"/>
            <a:ext cx="304092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Andersdotter, ARTICLE19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49" name="CustomShape 3"/>
          <p:cNvSpPr/>
          <p:nvPr/>
        </p:nvSpPr>
        <p:spPr>
          <a:xfrm>
            <a:off x="4344840" y="6475320"/>
            <a:ext cx="5277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8FA064D5-97D6-4EDB-A2E3-CDB155968ABC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50" name="CustomShape 4"/>
          <p:cNvSpPr/>
          <p:nvPr/>
        </p:nvSpPr>
        <p:spPr>
          <a:xfrm>
            <a:off x="685800" y="685800"/>
            <a:ext cx="7771680" cy="1065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Human rights in technical standards: our practical approach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51" name="CustomShape 5"/>
          <p:cNvSpPr/>
          <p:nvPr/>
        </p:nvSpPr>
        <p:spPr>
          <a:xfrm>
            <a:off x="685800" y="1752120"/>
            <a:ext cx="7771680" cy="407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360" algn="ctr">
              <a:lnSpc>
                <a:spcPct val="100000"/>
              </a:lnSpc>
              <a:spcBef>
                <a:spcPts val="499"/>
              </a:spcBef>
            </a:pPr>
            <a:r>
              <a:rPr b="1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 2018-01-19</a:t>
            </a:r>
            <a:endParaRPr b="0" lang="sv-SE" sz="2000" spc="-1" strike="noStrike">
              <a:latin typeface="DejaVu Sans"/>
            </a:endParaRPr>
          </a:p>
        </p:txBody>
      </p:sp>
      <p:sp>
        <p:nvSpPr>
          <p:cNvPr id="52" name="CustomShape 6"/>
          <p:cNvSpPr/>
          <p:nvPr/>
        </p:nvSpPr>
        <p:spPr>
          <a:xfrm>
            <a:off x="533520" y="1940040"/>
            <a:ext cx="1447200" cy="380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>
              <a:lnSpc>
                <a:spcPct val="100000"/>
              </a:lnSpc>
              <a:spcBef>
                <a:spcPts val="499"/>
              </a:spcBef>
            </a:pPr>
            <a:endParaRPr b="0" lang="sv-SE" sz="18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Authors:</a:t>
            </a:r>
            <a:endParaRPr b="0" lang="sv-SE" sz="2000" spc="-1" strike="noStrike">
              <a:latin typeface="DejaVu Sans"/>
            </a:endParaRPr>
          </a:p>
        </p:txBody>
      </p:sp>
      <p:graphicFrame>
        <p:nvGraphicFramePr>
          <p:cNvPr id="53" name="Table 7"/>
          <p:cNvGraphicFramePr/>
          <p:nvPr/>
        </p:nvGraphicFramePr>
        <p:xfrm>
          <a:off x="720000" y="3240000"/>
          <a:ext cx="7775280" cy="897480"/>
        </p:xfrm>
        <a:graphic>
          <a:graphicData uri="http://schemas.openxmlformats.org/drawingml/2006/table">
            <a:tbl>
              <a:tblPr/>
              <a:tblGrid>
                <a:gridCol w="3357360"/>
                <a:gridCol w="1988640"/>
                <a:gridCol w="2429640"/>
              </a:tblGrid>
              <a:tr h="443880">
                <a:tc>
                  <a:txBody>
                    <a:bodyPr lIns="90000" rIns="90000"/>
                    <a:p>
                      <a:r>
                        <a:rPr b="1" lang="sv-SE" sz="1800" spc="-1" strike="noStrike">
                          <a:latin typeface="Times New Roman"/>
                        </a:rPr>
                        <a:t>Name</a:t>
                      </a:r>
                      <a:endParaRPr b="0" lang="sv-SE" sz="1800" spc="-1" strike="noStrike">
                        <a:latin typeface="DejaVu Sans"/>
                      </a:endParaRPr>
                    </a:p>
                  </a:txBody>
                  <a:tcPr marL="90000" marR="90000">
                    <a:lnL w="3600">
                      <a:solidFill>
                        <a:srgbClr val="000000"/>
                      </a:solidFill>
                    </a:lnL>
                    <a:lnR w="3600">
                      <a:solidFill>
                        <a:srgbClr val="000000"/>
                      </a:solidFill>
                    </a:lnR>
                    <a:lnT w="3600">
                      <a:solidFill>
                        <a:srgbClr val="000000"/>
                      </a:solidFill>
                    </a:lnT>
                    <a:lnB w="36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1" lang="sv-SE" sz="1800" spc="-1" strike="noStrike">
                          <a:latin typeface="Times New Roman"/>
                        </a:rPr>
                        <a:t>Affiliation</a:t>
                      </a:r>
                      <a:endParaRPr b="0" lang="sv-SE" sz="1800" spc="-1" strike="noStrike">
                        <a:latin typeface="DejaVu Sans"/>
                      </a:endParaRPr>
                    </a:p>
                  </a:txBody>
                  <a:tcPr marL="90000" marR="90000">
                    <a:lnL w="3600">
                      <a:solidFill>
                        <a:srgbClr val="000000"/>
                      </a:solidFill>
                    </a:lnL>
                    <a:lnR w="3600">
                      <a:solidFill>
                        <a:srgbClr val="000000"/>
                      </a:solidFill>
                    </a:lnR>
                    <a:lnT w="3600">
                      <a:solidFill>
                        <a:srgbClr val="000000"/>
                      </a:solidFill>
                    </a:lnT>
                    <a:lnB w="36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1" lang="sv-SE" sz="1800" spc="-1" strike="noStrike">
                          <a:latin typeface="Times New Roman"/>
                        </a:rPr>
                        <a:t>E-mail address</a:t>
                      </a:r>
                      <a:endParaRPr b="0" lang="sv-SE" sz="1800" spc="-1" strike="noStrike">
                        <a:latin typeface="DejaVu Sans"/>
                      </a:endParaRPr>
                    </a:p>
                  </a:txBody>
                  <a:tcPr marL="90000" marR="90000">
                    <a:lnL w="3600">
                      <a:solidFill>
                        <a:srgbClr val="000000"/>
                      </a:solidFill>
                    </a:lnL>
                    <a:lnR w="3600">
                      <a:solidFill>
                        <a:srgbClr val="000000"/>
                      </a:solidFill>
                    </a:lnR>
                    <a:lnT w="3600">
                      <a:solidFill>
                        <a:srgbClr val="000000"/>
                      </a:solidFill>
                    </a:lnT>
                    <a:lnB w="36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453960">
                <a:tc>
                  <a:txBody>
                    <a:bodyPr lIns="90000" rIns="90000"/>
                    <a:p>
                      <a:r>
                        <a:rPr b="0" lang="sv-SE" sz="1800" spc="-1" strike="noStrike">
                          <a:latin typeface="Times New Roman"/>
                        </a:rPr>
                        <a:t>Amelia Andersdotter</a:t>
                      </a:r>
                      <a:endParaRPr b="0" lang="sv-SE" sz="1800" spc="-1" strike="noStrike">
                        <a:latin typeface="DejaVu Sans"/>
                      </a:endParaRPr>
                    </a:p>
                  </a:txBody>
                  <a:tcPr marL="90000" marR="90000">
                    <a:lnL w="3600">
                      <a:solidFill>
                        <a:srgbClr val="000000"/>
                      </a:solidFill>
                    </a:lnL>
                    <a:lnR w="3600">
                      <a:solidFill>
                        <a:srgbClr val="000000"/>
                      </a:solidFill>
                    </a:lnR>
                    <a:lnT w="3600">
                      <a:solidFill>
                        <a:srgbClr val="000000"/>
                      </a:solidFill>
                    </a:lnT>
                    <a:lnB w="36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sv-SE" sz="1800" spc="-1" strike="noStrike">
                          <a:latin typeface="Times New Roman"/>
                        </a:rPr>
                        <a:t>ARTICLE19</a:t>
                      </a:r>
                      <a:endParaRPr b="0" lang="sv-SE" sz="1800" spc="-1" strike="noStrike">
                        <a:latin typeface="DejaVu Sans"/>
                      </a:endParaRPr>
                    </a:p>
                  </a:txBody>
                  <a:tcPr marL="90000" marR="90000">
                    <a:lnL w="3600">
                      <a:solidFill>
                        <a:srgbClr val="000000"/>
                      </a:solidFill>
                    </a:lnL>
                    <a:lnR w="3600">
                      <a:solidFill>
                        <a:srgbClr val="000000"/>
                      </a:solidFill>
                    </a:lnR>
                    <a:lnT w="3600">
                      <a:solidFill>
                        <a:srgbClr val="000000"/>
                      </a:solidFill>
                    </a:lnT>
                    <a:lnB w="36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/>
                    <a:p>
                      <a:r>
                        <a:rPr b="0" lang="sv-SE" sz="1800" spc="-1" strike="noStrike">
                          <a:latin typeface="Times New Roman"/>
                        </a:rPr>
                        <a:t>amelia@article19.org</a:t>
                      </a:r>
                      <a:endParaRPr b="0" lang="sv-SE" sz="1800" spc="-1" strike="noStrike">
                        <a:latin typeface="DejaVu Sans"/>
                      </a:endParaRPr>
                    </a:p>
                  </a:txBody>
                  <a:tcPr marL="90000" marR="90000">
                    <a:lnL w="3600">
                      <a:solidFill>
                        <a:srgbClr val="000000"/>
                      </a:solidFill>
                    </a:lnL>
                    <a:lnR w="3600">
                      <a:solidFill>
                        <a:srgbClr val="000000"/>
                      </a:solidFill>
                    </a:lnR>
                    <a:lnT w="3600">
                      <a:solidFill>
                        <a:srgbClr val="000000"/>
                      </a:solidFill>
                    </a:lnT>
                    <a:lnB w="36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714240" y="357120"/>
            <a:ext cx="237420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2018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6143760" y="6475320"/>
            <a:ext cx="239796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Andersdotter, 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ARTICLE19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97" name="CustomShape 3"/>
          <p:cNvSpPr/>
          <p:nvPr/>
        </p:nvSpPr>
        <p:spPr>
          <a:xfrm>
            <a:off x="4344840" y="6475320"/>
            <a:ext cx="5277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D3AF897-16FB-4929-8E98-8BCE6299608F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685800" y="684360"/>
            <a:ext cx="7771680" cy="1159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sv-SE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Reflections</a:t>
            </a:r>
            <a:endParaRPr b="0" lang="sv-SE" sz="2400" spc="-1" strike="noStrike">
              <a:latin typeface="DejaVu Sans"/>
            </a:endParaRPr>
          </a:p>
        </p:txBody>
      </p:sp>
      <p:sp>
        <p:nvSpPr>
          <p:cNvPr id="99" name="CustomShape 5"/>
          <p:cNvSpPr/>
          <p:nvPr/>
        </p:nvSpPr>
        <p:spPr>
          <a:xfrm>
            <a:off x="685800" y="1981080"/>
            <a:ext cx="7771680" cy="4207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”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Really, under which normative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framework?” Generally high awareness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of human rights among participants!</a:t>
            </a: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Lack of default framework for privacy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and security enhancement, causes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proposals/findings in this area to take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more time, or face more resistance, than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is necessary.</a:t>
            </a: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Some procedures make it easier to find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problems, than to be ”part of the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solution”.</a:t>
            </a: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 task groups, development imperative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is often targetting client (or end-user)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centric features, meaning that features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seem to be introduced in a way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considerate of end-users’ preferences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most the time.</a:t>
            </a:r>
            <a:endParaRPr b="0" lang="sv-SE" sz="1600" spc="-1" strike="noStrike">
              <a:latin typeface="DejaVu Sans"/>
            </a:endParaRPr>
          </a:p>
        </p:txBody>
      </p:sp>
      <p:sp>
        <p:nvSpPr>
          <p:cNvPr id="100" name="CustomShape 6"/>
          <p:cNvSpPr/>
          <p:nvPr/>
        </p:nvSpPr>
        <p:spPr>
          <a:xfrm>
            <a:off x="5050080" y="4475160"/>
            <a:ext cx="7771680" cy="1159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714240" y="357120"/>
            <a:ext cx="237420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2018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6215040" y="6475320"/>
            <a:ext cx="232668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Andersdotter, ARTICLE19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03" name="CustomShape 3"/>
          <p:cNvSpPr/>
          <p:nvPr/>
        </p:nvSpPr>
        <p:spPr>
          <a:xfrm>
            <a:off x="4344840" y="6475320"/>
            <a:ext cx="5277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AF29FAF-A349-4D13-87ED-0858807729B2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04" name="CustomShape 4"/>
          <p:cNvSpPr/>
          <p:nvPr/>
        </p:nvSpPr>
        <p:spPr>
          <a:xfrm>
            <a:off x="685800" y="685800"/>
            <a:ext cx="7771680" cy="1065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References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105" name="CustomShape 5"/>
          <p:cNvSpPr/>
          <p:nvPr/>
        </p:nvSpPr>
        <p:spPr>
          <a:xfrm>
            <a:off x="685800" y="1981080"/>
            <a:ext cx="7771680" cy="4207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IETF, RFC 8280: </a:t>
            </a:r>
            <a:r>
              <a:rPr b="0" lang="sv-SE" sz="1800" spc="-1" strike="noStrike" u="sng">
                <a:solidFill>
                  <a:srgbClr val="000000"/>
                </a:solidFill>
                <a:uFillTx/>
                <a:latin typeface="Times New Roman"/>
                <a:ea typeface="MS Gothic"/>
                <a:hlinkClick r:id="rId1"/>
              </a:rPr>
              <a:t>https://tools.ietf.org/html/rfc8280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endParaRPr b="0" lang="sv-SE" sz="18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IETF, RFC 6973: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  <a:hlinkClick r:id="rId2"/>
              </a:rPr>
              <a:t>https://tools.ietf.org/html/rfc6973</a:t>
            </a:r>
            <a:endParaRPr b="0" lang="sv-SE" sz="1800" spc="-1" strike="noStrike">
              <a:latin typeface="DejaVu Sans"/>
            </a:endParaRPr>
          </a:p>
          <a:p>
            <a:pPr marL="144000" indent="-107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  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Part 11: Wireless LAN Medium Access Control (MAC) and Physical Layer (PHY) Specifications (IEEE 802.11-2016)</a:t>
            </a:r>
            <a:endParaRPr b="0" lang="sv-SE" sz="1800" spc="-1" strike="noStrike">
              <a:latin typeface="DejaVu Sans"/>
            </a:endParaRPr>
          </a:p>
          <a:p>
            <a:pPr marL="144000" indent="-179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  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IEEE 802, LAN/MAN STANDARDS COMMITTEE (LMSC), Operations manual (last approved: 17 March 2017)</a:t>
            </a:r>
            <a:endParaRPr b="0" lang="sv-SE" sz="1800" spc="-1" strike="noStrike">
              <a:latin typeface="DejaVu Sans"/>
            </a:endParaRPr>
          </a:p>
          <a:p>
            <a:pPr marL="144000" indent="-17964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  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ARTICLE19, What we do, </a:t>
            </a:r>
            <a:r>
              <a:rPr b="0" lang="sv-SE" sz="1800" spc="-1" strike="noStrike" u="sng">
                <a:solidFill>
                  <a:srgbClr val="000000"/>
                </a:solidFill>
                <a:uFillTx/>
                <a:latin typeface="Times New Roman"/>
                <a:ea typeface="MS Gothic"/>
                <a:hlinkClick r:id="rId3"/>
              </a:rPr>
              <a:t>https://www.article19.org/what-we-do/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endParaRPr b="0" lang="sv-SE" sz="18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ICANN’s Corporate Responsibility to respect Human Rights: Recommendations for developing Human Rights Review Process and Reporting by CCWP-HR, ARTICLE 19 and IHRB.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  <a:hlinkClick r:id="rId4"/>
              </a:rPr>
              <a:t>https://community.icann.org/download/attachments/56132135/ICANN_CS_to_respect_HR_report_ALL_FINAL-PDF.pdf</a:t>
            </a:r>
            <a:endParaRPr b="0" lang="sv-SE" sz="1800" spc="-1" strike="noStrike">
              <a:latin typeface="DejaVu Sans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696960" y="333360"/>
            <a:ext cx="258840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2018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55" name="CustomShape 2"/>
          <p:cNvSpPr/>
          <p:nvPr/>
        </p:nvSpPr>
        <p:spPr>
          <a:xfrm>
            <a:off x="5500800" y="6475320"/>
            <a:ext cx="304092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Andersdotter, ARTICLE19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56" name="CustomShape 3"/>
          <p:cNvSpPr/>
          <p:nvPr/>
        </p:nvSpPr>
        <p:spPr>
          <a:xfrm>
            <a:off x="4344840" y="6475320"/>
            <a:ext cx="5277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BE523AC4-3389-4D7B-BE4F-6E271E8AFE02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57" name="CustomShape 4"/>
          <p:cNvSpPr/>
          <p:nvPr/>
        </p:nvSpPr>
        <p:spPr>
          <a:xfrm>
            <a:off x="685800" y="685800"/>
            <a:ext cx="7771680" cy="1065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Abstract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58" name="CustomShape 5"/>
          <p:cNvSpPr/>
          <p:nvPr/>
        </p:nvSpPr>
        <p:spPr>
          <a:xfrm>
            <a:off x="685800" y="1981080"/>
            <a:ext cx="7771680" cy="4114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216000" algn="just">
              <a:lnSpc>
                <a:spcPct val="100000"/>
              </a:lnSpc>
              <a:spcBef>
                <a:spcPts val="601"/>
              </a:spcBef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ARTICLE19 is a freedom of speech organisation founded in London in 1987. Since 2014, ARTICLE19 operates a digital program to look at human rights implications of design choices in technical standards and specifications, and to promote conciousness about such implications in standard development organisations. This hands-on approach has enjoyed success in other forums, such as the IETF, but is relevant beyond protocols – including in several ongoing projects at the bottom-most plumbing of wireless communications.</a:t>
            </a:r>
            <a:endParaRPr b="0" lang="sv-SE" sz="2000" spc="-1" strike="noStrike">
              <a:latin typeface="DejaVu Sans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>
            <a:off x="714240" y="357120"/>
            <a:ext cx="237420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2018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60" name="CustomShape 2"/>
          <p:cNvSpPr/>
          <p:nvPr/>
        </p:nvSpPr>
        <p:spPr>
          <a:xfrm>
            <a:off x="6286680" y="6475320"/>
            <a:ext cx="225504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Andersdotter, ARTICLE19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61" name="CustomShape 3"/>
          <p:cNvSpPr/>
          <p:nvPr/>
        </p:nvSpPr>
        <p:spPr>
          <a:xfrm>
            <a:off x="4344840" y="6475320"/>
            <a:ext cx="5277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2768E1F-5005-4A0B-AB92-5E2BE0BDDCF4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62" name="CustomShape 4"/>
          <p:cNvSpPr/>
          <p:nvPr/>
        </p:nvSpPr>
        <p:spPr>
          <a:xfrm>
            <a:off x="685800" y="684360"/>
            <a:ext cx="7771680" cy="1159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What? Who? Why?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63" name="CustomShape 5"/>
          <p:cNvSpPr/>
          <p:nvPr/>
        </p:nvSpPr>
        <p:spPr>
          <a:xfrm>
            <a:off x="685800" y="4104000"/>
            <a:ext cx="7771680" cy="1991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>
              <a:lnSpc>
                <a:spcPct val="100000"/>
              </a:lnSpc>
              <a:spcBef>
                <a:spcPts val="601"/>
              </a:spcBef>
            </a:pPr>
            <a:endParaRPr b="0" lang="sv-SE" sz="18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Founded in 1987. Global focus, regional teams all over the world.</a:t>
            </a:r>
            <a:endParaRPr b="0" lang="sv-SE" sz="20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Digital Program: focussing on human rights implications of the design of technical infrastructures. </a:t>
            </a:r>
            <a:endParaRPr b="0" lang="sv-SE" sz="20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Previous work: IETF, ICANN, ITU, &amp;c. Human rights impact assessments (HRIAs), capacity building, etc.</a:t>
            </a:r>
            <a:endParaRPr b="0" lang="sv-SE" sz="2000" spc="-1" strike="noStrike">
              <a:latin typeface="DejaVu Sans"/>
            </a:endParaRPr>
          </a:p>
        </p:txBody>
      </p:sp>
      <p:pic>
        <p:nvPicPr>
          <p:cNvPr id="64" name="" descr=""/>
          <p:cNvPicPr/>
          <p:nvPr/>
        </p:nvPicPr>
        <p:blipFill>
          <a:blip r:embed="rId1"/>
          <a:stretch/>
        </p:blipFill>
        <p:spPr>
          <a:xfrm>
            <a:off x="792000" y="1707480"/>
            <a:ext cx="7775640" cy="22330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ustomShape 1"/>
          <p:cNvSpPr/>
          <p:nvPr/>
        </p:nvSpPr>
        <p:spPr>
          <a:xfrm>
            <a:off x="714240" y="357120"/>
            <a:ext cx="237420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2018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66" name="CustomShape 2"/>
          <p:cNvSpPr/>
          <p:nvPr/>
        </p:nvSpPr>
        <p:spPr>
          <a:xfrm>
            <a:off x="6143760" y="6475320"/>
            <a:ext cx="239796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Andersdotter, ARTICLE19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67" name="CustomShape 3"/>
          <p:cNvSpPr/>
          <p:nvPr/>
        </p:nvSpPr>
        <p:spPr>
          <a:xfrm>
            <a:off x="4344840" y="6475320"/>
            <a:ext cx="5277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D84C777C-0478-48E5-B354-A8D8E2CBF308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68" name="CustomShape 4"/>
          <p:cNvSpPr/>
          <p:nvPr/>
        </p:nvSpPr>
        <p:spPr>
          <a:xfrm>
            <a:off x="685800" y="684360"/>
            <a:ext cx="7771680" cy="1159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5"/>
          <p:cNvSpPr/>
          <p:nvPr/>
        </p:nvSpPr>
        <p:spPr>
          <a:xfrm>
            <a:off x="685800" y="864000"/>
            <a:ext cx="7771680" cy="53247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●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Some examples of our work until now:</a:t>
            </a: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RFC 8280,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Research into Human Rights Protocol Considerations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 (HRPC)</a:t>
            </a: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sv-SE" sz="1600" spc="-1" strike="noStrike">
              <a:latin typeface="DejaVu Sans"/>
            </a:endParaRPr>
          </a:p>
          <a:p>
            <a:pPr marL="36000" indent="-324000">
              <a:lnSpc>
                <a:spcPct val="100000"/>
              </a:lnSpc>
              <a:spcBef>
                <a:spcPts val="283"/>
              </a:spcBef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ICANN’s Corporate Responsibility to respect Human Rights: Recommendations for developing Human Rights Review Process and Reporting by CCWP-HR, ARTICLE 19 and IHRB.</a:t>
            </a:r>
            <a:endParaRPr b="0" lang="sv-SE" sz="1600" spc="-1" strike="noStrike">
              <a:latin typeface="DejaVu Sans"/>
            </a:endParaRPr>
          </a:p>
          <a:p>
            <a:pPr marL="36000" indent="-324000">
              <a:lnSpc>
                <a:spcPct val="100000"/>
              </a:lnSpc>
              <a:spcBef>
                <a:spcPts val="283"/>
              </a:spcBef>
            </a:pPr>
            <a:endParaRPr b="0" lang="sv-SE" sz="1600" spc="-1" strike="noStrike">
              <a:latin typeface="DejaVu Sans"/>
            </a:endParaRPr>
          </a:p>
          <a:p>
            <a:pPr marL="36000" indent="-324000">
              <a:lnSpc>
                <a:spcPct val="100000"/>
              </a:lnSpc>
              <a:spcBef>
                <a:spcPts val="283"/>
              </a:spcBef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IEEE Global Initiative on Ethics of Autonomous and Intelligent Systems 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</a:pPr>
            <a:endParaRPr b="0" lang="sv-SE" sz="1600" spc="-1" strike="noStrike">
              <a:latin typeface="DejaVu Sans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714240" y="357120"/>
            <a:ext cx="237420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2018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71" name="CustomShape 2"/>
          <p:cNvSpPr/>
          <p:nvPr/>
        </p:nvSpPr>
        <p:spPr>
          <a:xfrm>
            <a:off x="6143760" y="6475320"/>
            <a:ext cx="239796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Andersdotter, ARTICLE19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72" name="CustomShape 3"/>
          <p:cNvSpPr/>
          <p:nvPr/>
        </p:nvSpPr>
        <p:spPr>
          <a:xfrm>
            <a:off x="4344840" y="6475320"/>
            <a:ext cx="5277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3ED38327-2EBE-469F-9083-13231E3091AD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73" name="CustomShape 4"/>
          <p:cNvSpPr/>
          <p:nvPr/>
        </p:nvSpPr>
        <p:spPr>
          <a:xfrm>
            <a:off x="685800" y="684360"/>
            <a:ext cx="7771680" cy="1159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</a:rPr>
              <a:t>Why does this matter?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74" name="CustomShape 5"/>
          <p:cNvSpPr/>
          <p:nvPr/>
        </p:nvSpPr>
        <p:spPr>
          <a:xfrm>
            <a:off x="685800" y="1981080"/>
            <a:ext cx="7771680" cy="4207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sv-SE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802.11 technologies are used by lots of people around the world, for social, political and economic empowerment.</a:t>
            </a:r>
            <a:endParaRPr b="0" lang="sv-SE" sz="24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sv-SE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Helping the “good guys do good” (security practices or privacy enhancements under way?)</a:t>
            </a:r>
            <a:endParaRPr b="0" lang="sv-SE" sz="24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sv-SE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802.11 standards </a:t>
            </a:r>
            <a:r>
              <a:rPr b="0" lang="sv-SE" sz="2400" spc="-1" strike="noStrike" u="sng">
                <a:solidFill>
                  <a:srgbClr val="000000"/>
                </a:solidFill>
                <a:uFillTx/>
                <a:latin typeface="Times New Roman"/>
                <a:ea typeface="MS Gothic"/>
              </a:rPr>
              <a:t>have an impact</a:t>
            </a:r>
            <a:r>
              <a:rPr b="0" lang="sv-SE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on downstream markets: whatever is made easy through the standard, is likely to be implemented down the line.</a:t>
            </a:r>
            <a:endParaRPr b="0" lang="sv-SE" sz="24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sv-SE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802.1 SEC TG project ”802E” already made headway with mapping out risks and mitigations, until 2016.</a:t>
            </a:r>
            <a:endParaRPr b="0" lang="sv-SE" sz="2400" spc="-1" strike="noStrike">
              <a:latin typeface="DejaVu Sans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714240" y="357120"/>
            <a:ext cx="237420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2018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76" name="CustomShape 2"/>
          <p:cNvSpPr/>
          <p:nvPr/>
        </p:nvSpPr>
        <p:spPr>
          <a:xfrm>
            <a:off x="6143760" y="6475320"/>
            <a:ext cx="239796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Andersdotter, ARTICLE19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77" name="CustomShape 3"/>
          <p:cNvSpPr/>
          <p:nvPr/>
        </p:nvSpPr>
        <p:spPr>
          <a:xfrm>
            <a:off x="4344840" y="6475320"/>
            <a:ext cx="5277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73617B2-FDA0-4B77-B310-9A50A52D44AC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78" name="CustomShape 4"/>
          <p:cNvSpPr/>
          <p:nvPr/>
        </p:nvSpPr>
        <p:spPr>
          <a:xfrm>
            <a:off x="685800" y="684360"/>
            <a:ext cx="7771680" cy="1159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Some examples of design choices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79" name="CustomShape 5"/>
          <p:cNvSpPr/>
          <p:nvPr/>
        </p:nvSpPr>
        <p:spPr>
          <a:xfrm>
            <a:off x="685800" y="1981080"/>
            <a:ext cx="7771680" cy="4207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Censorship: Is communication dependent on a central point? Can that central point influence what communications are made by end-users? 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End-user power: Can an end-user choose how, why and when he or she accesses information and features, or not?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Accessibility: Does the standard, specification and the technologies it specifies include support for many languages, especially non-Latin alphabets?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Privacy: Data minimization, storage minimization, etc.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Security: Counteract unintended uses (information leakage, reliabile authentication, etc)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Enables collaborative networking/presupposes dominant network providers? 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endParaRPr b="0" lang="sv-SE" sz="1600" spc="-1" strike="noStrike">
              <a:latin typeface="DejaVu Sans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714240" y="357120"/>
            <a:ext cx="237420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2018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6143760" y="6475320"/>
            <a:ext cx="239796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Andersdotter, ARTICLE19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82" name="CustomShape 3"/>
          <p:cNvSpPr/>
          <p:nvPr/>
        </p:nvSpPr>
        <p:spPr>
          <a:xfrm>
            <a:off x="4344840" y="6475320"/>
            <a:ext cx="5277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D6C29CCA-A909-4E63-9B4A-268867D1D95D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83" name="CustomShape 4"/>
          <p:cNvSpPr/>
          <p:nvPr/>
        </p:nvSpPr>
        <p:spPr>
          <a:xfrm>
            <a:off x="685800" y="684360"/>
            <a:ext cx="7771680" cy="1159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Some examples </a:t>
            </a: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of design choices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84" name="CustomShape 5"/>
          <p:cNvSpPr/>
          <p:nvPr/>
        </p:nvSpPr>
        <p:spPr>
          <a:xfrm>
            <a:off x="685800" y="1981080"/>
            <a:ext cx="7771680" cy="4207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Censorship: Is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communication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dependent on a central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point? Can that central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point influence what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communications are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made by end-users? 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End-user power: Can an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end-user choose how,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why and when he or she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accesses information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and features, or not?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Accessibility: Does the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standard, specification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and the technologies it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specifies include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support for many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languages, especially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non-Latin alphabets?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Privacy: Data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minimization, storage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minimization, etc.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Security: Counteract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unintended uses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(information leakage,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reliabile authentication,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etc)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Enables collaborative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networking/presuppose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 dominant network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providers? </a:t>
            </a: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endParaRPr b="0" lang="sv-SE" sz="16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Network and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communication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technologies have an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impact on freedom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of speech, opinion,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freedom of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assembly, thought,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privacy and the right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to security – and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that’s just within the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civic and political </a:t>
            </a:r>
            <a:r>
              <a:rPr b="0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rights!</a:t>
            </a:r>
            <a:endParaRPr b="0" lang="sv-SE" sz="1800" spc="-1" strike="noStrike">
              <a:latin typeface="DejaVu Sans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714240" y="357120"/>
            <a:ext cx="237420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2018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6143760" y="6475320"/>
            <a:ext cx="239796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Andersdotter, ARTICLE19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87" name="CustomShape 3"/>
          <p:cNvSpPr/>
          <p:nvPr/>
        </p:nvSpPr>
        <p:spPr>
          <a:xfrm>
            <a:off x="4344840" y="6475320"/>
            <a:ext cx="5277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C23D75D-4FD8-4A8E-A684-BF576AF991B0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685800" y="684360"/>
            <a:ext cx="7771680" cy="1159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Puzzling things in the IEEE 802.11, part 1</a:t>
            </a: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	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89" name="CustomShape 5"/>
          <p:cNvSpPr/>
          <p:nvPr/>
        </p:nvSpPr>
        <p:spPr>
          <a:xfrm>
            <a:off x="685800" y="1981080"/>
            <a:ext cx="7771680" cy="4207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</a:rPr>
              <a:t>Conditional statements in the standard text are not always expressed as</a:t>
            </a:r>
            <a:r>
              <a:rPr b="1" lang="sv-SE" sz="1600" spc="-1" strike="noStrike">
                <a:solidFill>
                  <a:srgbClr val="000000"/>
                </a:solidFill>
                <a:latin typeface="Times New Roman"/>
              </a:rPr>
              <a:t> “if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</a:rPr>
              <a:t>X [is true]</a:t>
            </a:r>
            <a:r>
              <a:rPr b="1" lang="sv-SE" sz="1600" spc="-1" strike="noStrike">
                <a:solidFill>
                  <a:srgbClr val="000000"/>
                </a:solidFill>
                <a:latin typeface="Times New Roman"/>
              </a:rPr>
              <a:t> then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</a:rPr>
              <a:t>Y</a:t>
            </a:r>
            <a:r>
              <a:rPr b="1" lang="sv-SE" sz="1600" spc="-1" strike="noStrike">
                <a:solidFill>
                  <a:srgbClr val="000000"/>
                </a:solidFill>
                <a:latin typeface="Times New Roman"/>
              </a:rPr>
              <a:t>”.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</a:rPr>
              <a:t>Frequently alternative construction</a:t>
            </a:r>
            <a:r>
              <a:rPr b="1" lang="sv-SE" sz="1600" spc="-1" strike="noStrike">
                <a:solidFill>
                  <a:srgbClr val="000000"/>
                </a:solidFill>
                <a:latin typeface="Times New Roman"/>
              </a:rPr>
              <a:t> “when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</a:rPr>
              <a:t>X [is true]</a:t>
            </a:r>
            <a:r>
              <a:rPr b="1" lang="sv-SE" sz="1600" spc="-1" strike="noStrike">
                <a:solidFill>
                  <a:srgbClr val="000000"/>
                </a:solidFill>
                <a:latin typeface="Times New Roman"/>
              </a:rPr>
              <a:t>,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</a:rPr>
              <a:t>Y</a:t>
            </a:r>
            <a:r>
              <a:rPr b="1" lang="sv-SE" sz="1600" spc="-1" strike="noStrike">
                <a:solidFill>
                  <a:srgbClr val="000000"/>
                </a:solidFill>
                <a:latin typeface="Times New Roman"/>
              </a:rPr>
              <a:t>”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</a:rPr>
              <a:t>is used for clearly conditional statements(!)</a:t>
            </a: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b="0" lang="sv-SE" sz="16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</a:rPr>
              <a:t>Examples:</a:t>
            </a:r>
            <a:endParaRPr b="0" lang="sv-SE" sz="1600" spc="-1" strike="noStrike">
              <a:latin typeface="DejaVu Sans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600" spc="-1" strike="noStrike">
                <a:solidFill>
                  <a:srgbClr val="000000"/>
                </a:solidFill>
                <a:latin typeface="Times New Roman"/>
              </a:rPr>
              <a:t>Section 4.3.16 (dot11OCBActivated), 4.4.2 SS, </a:t>
            </a:r>
            <a:r>
              <a:rPr b="1" lang="sv-SE" sz="16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sv-SE" sz="1600" spc="-1" strike="noStrike">
                <a:solidFill>
                  <a:srgbClr val="000000"/>
                </a:solidFill>
                <a:latin typeface="Times New Roman"/>
              </a:rPr>
              <a:t>5.1.1.3 (priority parameter in MAC Service primitives), etc.</a:t>
            </a:r>
            <a:endParaRPr b="0" lang="sv-SE" sz="1600" spc="-1" strike="noStrike">
              <a:latin typeface="DejaVu Sans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v-SE" sz="1600" spc="-1" strike="noStrike">
              <a:latin typeface="DejaVu Sans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v-SE" sz="1600" spc="-1" strike="noStrike">
              <a:latin typeface="DejaVu Sans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714240" y="357120"/>
            <a:ext cx="2374200" cy="27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2018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6143760" y="6475320"/>
            <a:ext cx="2397960" cy="1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Andersdotter, ARTICLE19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92" name="CustomShape 3"/>
          <p:cNvSpPr/>
          <p:nvPr/>
        </p:nvSpPr>
        <p:spPr>
          <a:xfrm>
            <a:off x="4344840" y="6475320"/>
            <a:ext cx="527760" cy="36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87ACBD1A-BCC6-424A-B2E9-DB2755D58A69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93" name="CustomShape 4"/>
          <p:cNvSpPr/>
          <p:nvPr/>
        </p:nvSpPr>
        <p:spPr>
          <a:xfrm>
            <a:off x="685800" y="684360"/>
            <a:ext cx="7771680" cy="1159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Puzzling things in the 802.11 , part 2</a:t>
            </a: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	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94" name="CustomShape 5"/>
          <p:cNvSpPr/>
          <p:nvPr/>
        </p:nvSpPr>
        <p:spPr>
          <a:xfrm>
            <a:off x="685800" y="1981080"/>
            <a:ext cx="7771680" cy="4207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/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●"/>
            </a:pPr>
            <a:r>
              <a:rPr b="0" lang="sv-SE" sz="2400" spc="-1" strike="noStrike" u="sng">
                <a:solidFill>
                  <a:srgbClr val="000000"/>
                </a:solidFill>
                <a:uFillTx/>
                <a:latin typeface="Times New Roman"/>
                <a:ea typeface="MS Gothic"/>
              </a:rPr>
              <a:t>No mandatory security and privacy considerations in CSD in the Operations Manual section 13!</a:t>
            </a:r>
            <a:endParaRPr b="0" lang="sv-SE" sz="2400" spc="-1" strike="noStrike">
              <a:latin typeface="DejaVu Sans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sv-SE" sz="24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Security considerations are mandatory for all IETF standards, and a Privacy Considerations document (RFC 6973) exists since 2013.</a:t>
            </a:r>
            <a:endParaRPr b="0" lang="sv-SE" sz="20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Better procedures pre-empt security and privacy concerns.</a:t>
            </a:r>
            <a:endParaRPr b="0" lang="sv-SE" sz="20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De-antagonises security and privacy concerns imposed from external organisations, such as governments.</a:t>
            </a:r>
            <a:endParaRPr b="0" lang="sv-SE" sz="2000" spc="-1" strike="noStrike">
              <a:latin typeface="DejaVu Sans"/>
            </a:endParaRPr>
          </a:p>
          <a:p>
            <a:pPr marL="343080" indent="-3423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Cf. co-existence assessments: they’re alright?</a:t>
            </a:r>
            <a:endParaRPr b="0" lang="sv-SE" sz="2000" spc="-1" strike="noStrike">
              <a:latin typeface="DejaVu Sans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</TotalTime>
  <Application>LibreOffice/5.4.4.2$Linux_X86_64 LibreOffice_project/40m0$Build-2</Application>
  <Company>Intel Corporation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2018-01-10T23:11:20Z</dcterms:created>
  <dc:creator>Amelia Andersdotter</dc:creator>
  <dc:description/>
  <dc:language>sv-SE</dc:language>
  <cp:lastModifiedBy>Amelia Andersdotter</cp:lastModifiedBy>
  <cp:lastPrinted>1601-01-01T00:00:00Z</cp:lastPrinted>
  <dcterms:modified xsi:type="dcterms:W3CDTF">2018-01-19T07:00:00Z</dcterms:modified>
  <cp:revision>9</cp:revision>
  <dc:subject/>
  <dc:title>[place presentation subject title text here]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Intel Corporation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9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9</vt:i4>
  </property>
</Properties>
</file>