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69" r:id="rId5"/>
    <p:sldId id="434" r:id="rId6"/>
    <p:sldId id="435" r:id="rId7"/>
    <p:sldId id="436" r:id="rId8"/>
    <p:sldId id="437" r:id="rId9"/>
    <p:sldId id="371" r:id="rId10"/>
    <p:sldId id="372" r:id="rId11"/>
    <p:sldId id="417" r:id="rId12"/>
    <p:sldId id="418" r:id="rId13"/>
    <p:sldId id="419" r:id="rId14"/>
    <p:sldId id="420" r:id="rId15"/>
    <p:sldId id="430" r:id="rId16"/>
    <p:sldId id="421" r:id="rId17"/>
    <p:sldId id="431" r:id="rId18"/>
    <p:sldId id="432" r:id="rId19"/>
    <p:sldId id="433" r:id="rId20"/>
    <p:sldId id="426" r:id="rId21"/>
    <p:sldId id="425" r:id="rId22"/>
    <p:sldId id="428"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360917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xfrm>
            <a:off x="6219827" y="6475413"/>
            <a:ext cx="2324098" cy="184666"/>
          </a:xfrm>
          <a:ln/>
        </p:spPr>
        <p:txBody>
          <a:bodyPr/>
          <a:lstStyle>
            <a:lvl1pPr>
              <a:defRPr/>
            </a:lvl1pPr>
          </a:lstStyle>
          <a:p>
            <a:pPr>
              <a:defRPr/>
            </a:pPr>
            <a:r>
              <a:rPr lang="en-US" dirty="0" smtClean="0"/>
              <a:t>Chittabrata Ghosh and Yongho Seok,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August 2016</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802.11-18/0229r0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102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ko-KR" dirty="0" smtClean="0"/>
              <a:t>Secure </a:t>
            </a:r>
            <a:r>
              <a:rPr lang="en-US" altLang="ko-KR" dirty="0" smtClean="0"/>
              <a:t>SU and MU </a:t>
            </a:r>
            <a:r>
              <a:rPr lang="en-US" altLang="ko-KR" dirty="0" smtClean="0"/>
              <a:t>Ranging Measurement Procedure</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2018-01-15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40692810"/>
              </p:ext>
            </p:extLst>
          </p:nvPr>
        </p:nvGraphicFramePr>
        <p:xfrm>
          <a:off x="533400" y="2667000"/>
          <a:ext cx="8077200" cy="3111500"/>
        </p:xfrm>
        <a:graphic>
          <a:graphicData uri="http://schemas.openxmlformats.org/presentationml/2006/ole">
            <mc:AlternateContent xmlns:mc="http://schemas.openxmlformats.org/markup-compatibility/2006">
              <mc:Choice xmlns:v="urn:schemas-microsoft-com:vml" Requires="v">
                <p:oleObj spid="_x0000_s1428" name="Document" r:id="rId4" imgW="8290751" imgH="3206091" progId="Word.Document.8">
                  <p:embed/>
                </p:oleObj>
              </mc:Choice>
              <mc:Fallback>
                <p:oleObj name="Document" r:id="rId4" imgW="8290751" imgH="3206091" progId="Word.Document.8">
                  <p:embed/>
                  <p:pic>
                    <p:nvPicPr>
                      <p:cNvPr id="0" name="Picture 109"/>
                      <p:cNvPicPr>
                        <a:picLocks noChangeAspect="1" noChangeArrowheads="1"/>
                      </p:cNvPicPr>
                      <p:nvPr/>
                    </p:nvPicPr>
                    <p:blipFill>
                      <a:blip r:embed="rId5"/>
                      <a:srcRect/>
                      <a:stretch>
                        <a:fillRect/>
                      </a:stretch>
                    </p:blipFill>
                    <p:spPr bwMode="auto">
                      <a:xfrm>
                        <a:off x="533400" y="2667000"/>
                        <a:ext cx="8077200" cy="3111500"/>
                      </a:xfrm>
                      <a:prstGeom prst="rect">
                        <a:avLst/>
                      </a:prstGeom>
                      <a:noFill/>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specifics of LTF sequence generation information </a:t>
            </a:r>
            <a:r>
              <a:rPr lang="en-US" dirty="0" smtClean="0"/>
              <a:t>are TBD</a:t>
            </a:r>
            <a:r>
              <a:rPr lang="en-US" dirty="0"/>
              <a:t>, </a:t>
            </a:r>
            <a:r>
              <a:rPr lang="en-US" dirty="0" smtClean="0"/>
              <a:t>but this </a:t>
            </a:r>
            <a:r>
              <a:rPr lang="en-US" dirty="0"/>
              <a:t>information </a:t>
            </a:r>
            <a:r>
              <a:rPr lang="en-US" dirty="0" smtClean="0"/>
              <a:t>is associated </a:t>
            </a:r>
            <a:r>
              <a:rPr lang="en-US" dirty="0"/>
              <a:t>with a Sequence Authentication Code (SAC).</a:t>
            </a:r>
          </a:p>
          <a:p>
            <a:r>
              <a:rPr lang="en-US" dirty="0"/>
              <a:t>The </a:t>
            </a:r>
            <a:r>
              <a:rPr lang="en-US" dirty="0" smtClean="0"/>
              <a:t>Trigger Frame (TF) -&gt; Location Uplink </a:t>
            </a:r>
            <a:r>
              <a:rPr lang="en-US" dirty="0"/>
              <a:t>Sounding</a:t>
            </a:r>
            <a:r>
              <a:rPr lang="en-US" dirty="0" smtClean="0"/>
              <a:t> indicates </a:t>
            </a:r>
            <a:r>
              <a:rPr lang="en-US" dirty="0"/>
              <a:t>the SAC for the following NDP frame corresponding to the LTF generation information</a:t>
            </a:r>
            <a:r>
              <a:rPr lang="en-US" dirty="0" smtClean="0"/>
              <a:t>.</a:t>
            </a:r>
          </a:p>
          <a:p>
            <a:pPr lvl="1"/>
            <a:r>
              <a:rPr lang="en-US" dirty="0" smtClean="0"/>
              <a:t>After receiving the TF -&gt; Location Uplink Sounding, </a:t>
            </a:r>
            <a:r>
              <a:rPr lang="en-US" dirty="0" err="1" smtClean="0"/>
              <a:t>iSTA</a:t>
            </a:r>
            <a:r>
              <a:rPr lang="en-US" dirty="0" smtClean="0"/>
              <a:t> shall uses the LTF </a:t>
            </a:r>
            <a:r>
              <a:rPr lang="en-US" dirty="0"/>
              <a:t>generation </a:t>
            </a:r>
            <a:r>
              <a:rPr lang="en-US" dirty="0" smtClean="0"/>
              <a:t>information associated with the SAC. </a:t>
            </a:r>
          </a:p>
          <a:p>
            <a:r>
              <a:rPr lang="en-US" dirty="0" smtClean="0"/>
              <a:t>The </a:t>
            </a:r>
            <a:r>
              <a:rPr lang="en-US" dirty="0"/>
              <a:t>SAC is also included in the </a:t>
            </a:r>
            <a:r>
              <a:rPr lang="en-US" dirty="0" err="1" smtClean="0"/>
              <a:t>iFTM</a:t>
            </a:r>
            <a:r>
              <a:rPr lang="en-US" dirty="0" smtClean="0"/>
              <a:t> for </a:t>
            </a:r>
            <a:r>
              <a:rPr lang="en-US" dirty="0"/>
              <a:t>the first measurement instance and in the LMR for </a:t>
            </a:r>
            <a:r>
              <a:rPr lang="en-US" dirty="0" smtClean="0"/>
              <a:t>subsequent measurement instances.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4081203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 adversary doesn’t know the SAC and is unable to predict it and thus can’t trigger the measurement instance (DOS). </a:t>
            </a:r>
            <a:endParaRPr lang="en-US" dirty="0" smtClean="0"/>
          </a:p>
          <a:p>
            <a:r>
              <a:rPr lang="en-US" dirty="0" smtClean="0"/>
              <a:t>In </a:t>
            </a:r>
            <a:r>
              <a:rPr lang="en-US" dirty="0"/>
              <a:t>addition the SAC and its associated measurement results are carried in the LMR.</a:t>
            </a:r>
          </a:p>
          <a:p>
            <a:r>
              <a:rPr lang="en-US" dirty="0"/>
              <a:t>If an incorrect SAC is received by the </a:t>
            </a:r>
            <a:r>
              <a:rPr lang="en-US" dirty="0" err="1" smtClean="0"/>
              <a:t>iSTA</a:t>
            </a:r>
            <a:r>
              <a:rPr lang="en-US" dirty="0"/>
              <a:t>, the </a:t>
            </a:r>
            <a:r>
              <a:rPr lang="en-US" dirty="0" err="1" smtClean="0"/>
              <a:t>iSTA</a:t>
            </a:r>
            <a:r>
              <a:rPr lang="en-US" dirty="0" smtClean="0"/>
              <a:t> </a:t>
            </a:r>
            <a:r>
              <a:rPr lang="en-US" dirty="0"/>
              <a:t>may respond with a known LTF sequence or with any other LTF sequence </a:t>
            </a:r>
            <a:r>
              <a:rPr lang="en-US" dirty="0" smtClean="0"/>
              <a:t>and discards the </a:t>
            </a:r>
            <a:r>
              <a:rPr lang="en-US" dirty="0"/>
              <a:t>current SAC and associated LTF sequence generation information. </a:t>
            </a:r>
          </a:p>
          <a:p>
            <a:r>
              <a:rPr lang="en-US" dirty="0"/>
              <a:t>The size of the SAC should be sufficiently long to prevent simple guessing.</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18545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ontent Placeholder 2"/>
          <p:cNvSpPr txBox="1">
            <a:spLocks/>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Secure </a:t>
            </a:r>
            <a:r>
              <a:rPr lang="en-US" dirty="0"/>
              <a:t>MU </a:t>
            </a:r>
            <a:r>
              <a:rPr lang="en-US" dirty="0" smtClean="0"/>
              <a:t>ranging measurement example</a:t>
            </a:r>
            <a:endParaRPr lang="en-US" kern="0" dirty="0"/>
          </a:p>
        </p:txBody>
      </p:sp>
      <p:cxnSp>
        <p:nvCxnSpPr>
          <p:cNvPr id="23" name="Straight Connector 22"/>
          <p:cNvCxnSpPr/>
          <p:nvPr/>
        </p:nvCxnSpPr>
        <p:spPr bwMode="auto">
          <a:xfrm flipH="1">
            <a:off x="27233" y="4311134"/>
            <a:ext cx="1191968" cy="83820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20" name="Content Placeholder 19"/>
          <p:cNvGraphicFramePr>
            <a:graphicFrameLocks noGrp="1"/>
          </p:cNvGraphicFramePr>
          <p:nvPr>
            <p:ph idx="1"/>
            <p:extLst>
              <p:ext uri="{D42A27DB-BD31-4B8C-83A1-F6EECF244321}">
                <p14:modId xmlns:p14="http://schemas.microsoft.com/office/powerpoint/2010/main" val="2253101664"/>
              </p:ext>
            </p:extLst>
          </p:nvPr>
        </p:nvGraphicFramePr>
        <p:xfrm>
          <a:off x="27232" y="5149334"/>
          <a:ext cx="3401768" cy="457200"/>
        </p:xfrm>
        <a:graphic>
          <a:graphicData uri="http://schemas.openxmlformats.org/drawingml/2006/table">
            <a:tbl>
              <a:tblPr firstRow="1" bandRow="1">
                <a:tableStyleId>{5C22544A-7EE6-4342-B048-85BDC9FD1C3A}</a:tableStyleId>
              </a:tblPr>
              <a:tblGrid>
                <a:gridCol w="1649168"/>
                <a:gridCol w="1752600"/>
              </a:tblGrid>
              <a:tr h="457199">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10" name="Rectangle 9"/>
          <p:cNvSpPr/>
          <p:nvPr/>
        </p:nvSpPr>
        <p:spPr>
          <a:xfrm>
            <a:off x="381000" y="3853934"/>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1" name="Rectangle 10"/>
          <p:cNvSpPr/>
          <p:nvPr/>
        </p:nvSpPr>
        <p:spPr>
          <a:xfrm>
            <a:off x="1219200" y="3853934"/>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2" name="Rectangle 11"/>
          <p:cNvSpPr/>
          <p:nvPr/>
        </p:nvSpPr>
        <p:spPr>
          <a:xfrm>
            <a:off x="4935292"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3" name="Rectangle 12"/>
          <p:cNvSpPr/>
          <p:nvPr/>
        </p:nvSpPr>
        <p:spPr>
          <a:xfrm>
            <a:off x="6304745" y="44635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4" name="Rectangle 13"/>
          <p:cNvSpPr/>
          <p:nvPr/>
        </p:nvSpPr>
        <p:spPr>
          <a:xfrm>
            <a:off x="6923200" y="3853934"/>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15" name="Rectangle 14"/>
          <p:cNvSpPr/>
          <p:nvPr/>
        </p:nvSpPr>
        <p:spPr>
          <a:xfrm>
            <a:off x="7615573" y="38539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6" name="Rectangle 15"/>
          <p:cNvSpPr/>
          <p:nvPr/>
        </p:nvSpPr>
        <p:spPr>
          <a:xfrm>
            <a:off x="8231746" y="3853934"/>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7" name="Rectangle 16"/>
          <p:cNvSpPr/>
          <p:nvPr/>
        </p:nvSpPr>
        <p:spPr>
          <a:xfrm>
            <a:off x="2654121"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18" name="Rectangle 17"/>
          <p:cNvSpPr/>
          <p:nvPr/>
        </p:nvSpPr>
        <p:spPr>
          <a:xfrm>
            <a:off x="4023449" y="4463534"/>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19" name="TextBox 18"/>
          <p:cNvSpPr txBox="1"/>
          <p:nvPr/>
        </p:nvSpPr>
        <p:spPr>
          <a:xfrm>
            <a:off x="-91628" y="3701534"/>
            <a:ext cx="534263" cy="584775"/>
          </a:xfrm>
          <a:prstGeom prst="rect">
            <a:avLst/>
          </a:prstGeom>
          <a:noFill/>
        </p:spPr>
        <p:txBody>
          <a:bodyPr wrap="square" rtlCol="0">
            <a:spAutoFit/>
          </a:bodyPr>
          <a:lstStyle/>
          <a:p>
            <a:r>
              <a:rPr lang="en-US" sz="3200" b="1" dirty="0" smtClean="0"/>
              <a:t>…</a:t>
            </a:r>
            <a:endParaRPr lang="en-US" sz="3200" b="1" dirty="0"/>
          </a:p>
        </p:txBody>
      </p:sp>
      <p:cxnSp>
        <p:nvCxnSpPr>
          <p:cNvPr id="25" name="Straight Connector 24"/>
          <p:cNvCxnSpPr/>
          <p:nvPr/>
        </p:nvCxnSpPr>
        <p:spPr bwMode="auto">
          <a:xfrm>
            <a:off x="2035666" y="4311134"/>
            <a:ext cx="1393334" cy="83820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32" name="Content Placeholder 19"/>
          <p:cNvGraphicFramePr>
            <a:graphicFrameLocks/>
          </p:cNvGraphicFramePr>
          <p:nvPr>
            <p:extLst>
              <p:ext uri="{D42A27DB-BD31-4B8C-83A1-F6EECF244321}">
                <p14:modId xmlns:p14="http://schemas.microsoft.com/office/powerpoint/2010/main" val="937277222"/>
              </p:ext>
            </p:extLst>
          </p:nvPr>
        </p:nvGraphicFramePr>
        <p:xfrm>
          <a:off x="27232" y="5638800"/>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N-2</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graphicFrame>
        <p:nvGraphicFramePr>
          <p:cNvPr id="36" name="Content Placeholder 19"/>
          <p:cNvGraphicFramePr>
            <a:graphicFrameLocks/>
          </p:cNvGraphicFramePr>
          <p:nvPr>
            <p:extLst>
              <p:ext uri="{D42A27DB-BD31-4B8C-83A1-F6EECF244321}">
                <p14:modId xmlns:p14="http://schemas.microsoft.com/office/powerpoint/2010/main" val="202064554"/>
              </p:ext>
            </p:extLst>
          </p:nvPr>
        </p:nvGraphicFramePr>
        <p:xfrm>
          <a:off x="5742232" y="5155352"/>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cxnSp>
        <p:nvCxnSpPr>
          <p:cNvPr id="37" name="Straight Connector 36"/>
          <p:cNvCxnSpPr/>
          <p:nvPr/>
        </p:nvCxnSpPr>
        <p:spPr bwMode="auto">
          <a:xfrm flipH="1">
            <a:off x="5766919" y="4338898"/>
            <a:ext cx="2464828"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8" name="Straight Connector 37"/>
          <p:cNvCxnSpPr/>
          <p:nvPr/>
        </p:nvCxnSpPr>
        <p:spPr bwMode="auto">
          <a:xfrm flipH="1">
            <a:off x="9126694" y="4338898"/>
            <a:ext cx="17306"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39" name="Content Placeholder 19"/>
          <p:cNvGraphicFramePr>
            <a:graphicFrameLocks/>
          </p:cNvGraphicFramePr>
          <p:nvPr>
            <p:extLst>
              <p:ext uri="{D42A27DB-BD31-4B8C-83A1-F6EECF244321}">
                <p14:modId xmlns:p14="http://schemas.microsoft.com/office/powerpoint/2010/main" val="3015071742"/>
              </p:ext>
            </p:extLst>
          </p:nvPr>
        </p:nvGraphicFramePr>
        <p:xfrm>
          <a:off x="5742232" y="5640316"/>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cxnSp>
        <p:nvCxnSpPr>
          <p:cNvPr id="45" name="Straight Arrow Connector 44"/>
          <p:cNvCxnSpPr/>
          <p:nvPr/>
        </p:nvCxnSpPr>
        <p:spPr bwMode="auto">
          <a:xfrm>
            <a:off x="0" y="3015734"/>
            <a:ext cx="2035666" cy="0"/>
          </a:xfrm>
          <a:prstGeom prst="straightConnector1">
            <a:avLst/>
          </a:prstGeom>
          <a:solidFill>
            <a:schemeClr val="accent1"/>
          </a:solidFill>
          <a:ln w="57150" cap="flat" cmpd="sng" algn="ctr">
            <a:solidFill>
              <a:schemeClr val="tx1"/>
            </a:solidFill>
            <a:prstDash val="solid"/>
            <a:round/>
            <a:headEnd type="none" w="sm" len="sm"/>
            <a:tailEnd type="triangle"/>
          </a:ln>
          <a:effectLst/>
        </p:spPr>
      </p:cxnSp>
      <p:cxnSp>
        <p:nvCxnSpPr>
          <p:cNvPr id="47" name="Straight Arrow Connector 46"/>
          <p:cNvCxnSpPr/>
          <p:nvPr/>
        </p:nvCxnSpPr>
        <p:spPr bwMode="auto">
          <a:xfrm>
            <a:off x="2654121" y="3015734"/>
            <a:ext cx="6489879" cy="0"/>
          </a:xfrm>
          <a:prstGeom prst="straightConnector1">
            <a:avLst/>
          </a:prstGeom>
          <a:solidFill>
            <a:schemeClr val="accent1"/>
          </a:solidFill>
          <a:ln w="57150" cap="flat" cmpd="sng" algn="ctr">
            <a:solidFill>
              <a:schemeClr val="tx1"/>
            </a:solidFill>
            <a:prstDash val="solid"/>
            <a:round/>
            <a:headEnd type="triangle"/>
            <a:tailEnd type="triangle"/>
          </a:ln>
          <a:effectLst/>
        </p:spPr>
      </p:cxnSp>
      <p:sp>
        <p:nvSpPr>
          <p:cNvPr id="49" name="TextBox 48"/>
          <p:cNvSpPr txBox="1"/>
          <p:nvPr/>
        </p:nvSpPr>
        <p:spPr>
          <a:xfrm>
            <a:off x="-78928" y="2545240"/>
            <a:ext cx="2335896" cy="307777"/>
          </a:xfrm>
          <a:prstGeom prst="rect">
            <a:avLst/>
          </a:prstGeom>
          <a:noFill/>
        </p:spPr>
        <p:txBody>
          <a:bodyPr wrap="none" rtlCol="0">
            <a:spAutoFit/>
          </a:bodyPr>
          <a:lstStyle/>
          <a:p>
            <a:r>
              <a:rPr lang="en-US" sz="1400" dirty="0" smtClean="0"/>
              <a:t>N-1 round sounding sequence</a:t>
            </a:r>
            <a:endParaRPr lang="en-US" sz="1400" dirty="0"/>
          </a:p>
        </p:txBody>
      </p:sp>
      <p:sp>
        <p:nvSpPr>
          <p:cNvPr id="50" name="TextBox 49"/>
          <p:cNvSpPr txBox="1"/>
          <p:nvPr/>
        </p:nvSpPr>
        <p:spPr>
          <a:xfrm>
            <a:off x="4805651" y="2545240"/>
            <a:ext cx="2186817" cy="307777"/>
          </a:xfrm>
          <a:prstGeom prst="rect">
            <a:avLst/>
          </a:prstGeom>
          <a:noFill/>
        </p:spPr>
        <p:txBody>
          <a:bodyPr wrap="none" rtlCol="0">
            <a:spAutoFit/>
          </a:bodyPr>
          <a:lstStyle/>
          <a:p>
            <a:r>
              <a:rPr lang="en-US" sz="1400" dirty="0" smtClean="0"/>
              <a:t>N round sounding sequence</a:t>
            </a:r>
            <a:endParaRPr lang="en-US" sz="1400" dirty="0"/>
          </a:p>
        </p:txBody>
      </p:sp>
      <p:graphicFrame>
        <p:nvGraphicFramePr>
          <p:cNvPr id="53" name="Content Placeholder 19"/>
          <p:cNvGraphicFramePr>
            <a:graphicFrameLocks/>
          </p:cNvGraphicFramePr>
          <p:nvPr>
            <p:extLst>
              <p:ext uri="{D42A27DB-BD31-4B8C-83A1-F6EECF244321}">
                <p14:modId xmlns:p14="http://schemas.microsoft.com/office/powerpoint/2010/main" val="2892105180"/>
              </p:ext>
            </p:extLst>
          </p:nvPr>
        </p:nvGraphicFramePr>
        <p:xfrm>
          <a:off x="4758408" y="3244333"/>
          <a:ext cx="1649168" cy="457200"/>
        </p:xfrm>
        <a:graphic>
          <a:graphicData uri="http://schemas.openxmlformats.org/drawingml/2006/table">
            <a:tbl>
              <a:tblPr firstRow="1" bandRow="1">
                <a:tableStyleId>{5C22544A-7EE6-4342-B048-85BDC9FD1C3A}</a:tableStyleId>
              </a:tblPr>
              <a:tblGrid>
                <a:gridCol w="1649168"/>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r>
            </a:tbl>
          </a:graphicData>
        </a:graphic>
      </p:graphicFrame>
      <p:cxnSp>
        <p:nvCxnSpPr>
          <p:cNvPr id="55" name="Straight Connector 54"/>
          <p:cNvCxnSpPr/>
          <p:nvPr/>
        </p:nvCxnSpPr>
        <p:spPr bwMode="auto">
          <a:xfrm flipH="1" flipV="1">
            <a:off x="4758408" y="3678674"/>
            <a:ext cx="176884" cy="175262"/>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57" name="Straight Connector 56"/>
          <p:cNvCxnSpPr/>
          <p:nvPr/>
        </p:nvCxnSpPr>
        <p:spPr bwMode="auto">
          <a:xfrm flipV="1">
            <a:off x="6230692" y="3678674"/>
            <a:ext cx="154868" cy="17131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67" name="Straight Arrow Connector 66"/>
          <p:cNvCxnSpPr>
            <a:stCxn id="20" idx="3"/>
            <a:endCxn id="13" idx="1"/>
          </p:cNvCxnSpPr>
          <p:nvPr/>
        </p:nvCxnSpPr>
        <p:spPr bwMode="auto">
          <a:xfrm flipV="1">
            <a:off x="3429000" y="4692134"/>
            <a:ext cx="2875745" cy="685800"/>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68" name="Straight Arrow Connector 67"/>
          <p:cNvCxnSpPr>
            <a:stCxn id="20" idx="3"/>
            <a:endCxn id="14" idx="1"/>
          </p:cNvCxnSpPr>
          <p:nvPr/>
        </p:nvCxnSpPr>
        <p:spPr bwMode="auto">
          <a:xfrm flipV="1">
            <a:off x="3429000" y="4082534"/>
            <a:ext cx="3494200" cy="1295400"/>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73" name="TextBox 72"/>
          <p:cNvSpPr txBox="1"/>
          <p:nvPr/>
        </p:nvSpPr>
        <p:spPr>
          <a:xfrm>
            <a:off x="3505200" y="5341203"/>
            <a:ext cx="2133599" cy="830997"/>
          </a:xfrm>
          <a:prstGeom prst="rect">
            <a:avLst/>
          </a:prstGeom>
          <a:noFill/>
        </p:spPr>
        <p:txBody>
          <a:bodyPr wrap="square" rtlCol="0">
            <a:spAutoFit/>
          </a:bodyPr>
          <a:lstStyle/>
          <a:p>
            <a:r>
              <a:rPr lang="en-US" b="1" dirty="0" smtClean="0">
                <a:solidFill>
                  <a:srgbClr val="FF0000"/>
                </a:solidFill>
              </a:rPr>
              <a:t>Derive </a:t>
            </a:r>
            <a:r>
              <a:rPr lang="en-US" b="1" dirty="0">
                <a:solidFill>
                  <a:srgbClr val="FF0000"/>
                </a:solidFill>
              </a:rPr>
              <a:t>LTF sequence of </a:t>
            </a:r>
            <a:r>
              <a:rPr lang="en-US" b="1" dirty="0" smtClean="0">
                <a:solidFill>
                  <a:srgbClr val="FF0000"/>
                </a:solidFill>
              </a:rPr>
              <a:t/>
            </a:r>
            <a:br>
              <a:rPr lang="en-US" b="1" dirty="0" smtClean="0">
                <a:solidFill>
                  <a:srgbClr val="FF0000"/>
                </a:solidFill>
              </a:rPr>
            </a:br>
            <a:r>
              <a:rPr lang="en-US" b="1" dirty="0" smtClean="0">
                <a:solidFill>
                  <a:srgbClr val="FF0000"/>
                </a:solidFill>
              </a:rPr>
              <a:t>UL </a:t>
            </a:r>
            <a:r>
              <a:rPr lang="en-US" b="1" dirty="0">
                <a:solidFill>
                  <a:srgbClr val="FF0000"/>
                </a:solidFill>
              </a:rPr>
              <a:t>NDP and DL NDP of </a:t>
            </a:r>
            <a:r>
              <a:rPr lang="en-US" b="1" dirty="0" smtClean="0">
                <a:solidFill>
                  <a:srgbClr val="FF0000"/>
                </a:solidFill>
              </a:rPr>
              <a:t/>
            </a:r>
            <a:br>
              <a:rPr lang="en-US" b="1" dirty="0" smtClean="0">
                <a:solidFill>
                  <a:srgbClr val="FF0000"/>
                </a:solidFill>
              </a:rPr>
            </a:br>
            <a:r>
              <a:rPr lang="en-US" b="1" dirty="0" smtClean="0">
                <a:solidFill>
                  <a:srgbClr val="FF0000"/>
                </a:solidFill>
              </a:rPr>
              <a:t>Nth round sounding </a:t>
            </a:r>
            <a:r>
              <a:rPr lang="en-US" b="1" dirty="0">
                <a:solidFill>
                  <a:srgbClr val="FF0000"/>
                </a:solidFill>
              </a:rPr>
              <a:t>sequence</a:t>
            </a:r>
          </a:p>
          <a:p>
            <a:endParaRPr lang="en-US" dirty="0"/>
          </a:p>
        </p:txBody>
      </p:sp>
      <p:sp>
        <p:nvSpPr>
          <p:cNvPr id="35"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056153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dirty="0" smtClean="0"/>
              <a:t>The </a:t>
            </a:r>
            <a:r>
              <a:rPr lang="en-US" dirty="0"/>
              <a:t>LMR is an Action </a:t>
            </a:r>
            <a:r>
              <a:rPr lang="en-US" dirty="0" smtClean="0"/>
              <a:t>No </a:t>
            </a:r>
            <a:r>
              <a:rPr lang="en-US" dirty="0"/>
              <a:t>ACK </a:t>
            </a:r>
            <a:r>
              <a:rPr lang="en-US" dirty="0" smtClean="0"/>
              <a:t>frame</a:t>
            </a:r>
          </a:p>
          <a:p>
            <a:pPr lvl="1"/>
            <a:r>
              <a:rPr lang="en-US" dirty="0"/>
              <a:t>So, need a procedure for recovery the LMR reception failure. </a:t>
            </a:r>
            <a:endParaRPr lang="en-US" dirty="0" smtClean="0"/>
          </a:p>
          <a:p>
            <a:r>
              <a:rPr lang="en-US" dirty="0" smtClean="0"/>
              <a:t>If </a:t>
            </a:r>
            <a:r>
              <a:rPr lang="en-US" dirty="0"/>
              <a:t>the LMR was not correctly received:</a:t>
            </a:r>
          </a:p>
          <a:p>
            <a:pPr lvl="1"/>
            <a:r>
              <a:rPr lang="en-US" dirty="0"/>
              <a:t>For UL </a:t>
            </a:r>
            <a:r>
              <a:rPr lang="en-US" dirty="0" smtClean="0"/>
              <a:t>NDP, </a:t>
            </a:r>
            <a:r>
              <a:rPr lang="en-US" dirty="0"/>
              <a:t>the </a:t>
            </a:r>
            <a:r>
              <a:rPr lang="en-US" dirty="0" err="1" smtClean="0"/>
              <a:t>iSTA</a:t>
            </a:r>
            <a:r>
              <a:rPr lang="en-US" dirty="0" smtClean="0"/>
              <a:t> </a:t>
            </a:r>
            <a:r>
              <a:rPr lang="en-US" dirty="0"/>
              <a:t>uses a known UL NDP LTF sequence (not suitable for measurement).</a:t>
            </a:r>
          </a:p>
          <a:p>
            <a:pPr lvl="1"/>
            <a:r>
              <a:rPr lang="en-US" dirty="0"/>
              <a:t>For DL </a:t>
            </a:r>
            <a:r>
              <a:rPr lang="en-US" dirty="0" smtClean="0"/>
              <a:t>NDP, the </a:t>
            </a:r>
            <a:r>
              <a:rPr lang="en-US" dirty="0" err="1" smtClean="0"/>
              <a:t>rSTA</a:t>
            </a:r>
            <a:r>
              <a:rPr lang="en-US" dirty="0" smtClean="0"/>
              <a:t> </a:t>
            </a:r>
            <a:r>
              <a:rPr lang="en-US" dirty="0"/>
              <a:t>may use the secured DL NDP LTF sequence (not suitable for measurement). </a:t>
            </a:r>
            <a:endParaRPr lang="en-US" dirty="0" smtClean="0"/>
          </a:p>
          <a:p>
            <a:pPr lvl="1"/>
            <a:r>
              <a:rPr lang="en-US" dirty="0" smtClean="0"/>
              <a:t>If </a:t>
            </a:r>
            <a:r>
              <a:rPr lang="en-US" dirty="0"/>
              <a:t>two sided LMR is </a:t>
            </a:r>
            <a:r>
              <a:rPr lang="en-US" dirty="0" smtClean="0"/>
              <a:t>used, </a:t>
            </a:r>
            <a:r>
              <a:rPr lang="en-US" dirty="0"/>
              <a:t>the </a:t>
            </a:r>
            <a:r>
              <a:rPr lang="en-US" dirty="0" err="1" smtClean="0"/>
              <a:t>iSTA</a:t>
            </a:r>
            <a:r>
              <a:rPr lang="en-US" dirty="0" smtClean="0"/>
              <a:t> </a:t>
            </a:r>
            <a:r>
              <a:rPr lang="en-US" dirty="0"/>
              <a:t>indicates measurements are invalidated. </a:t>
            </a:r>
          </a:p>
          <a:p>
            <a:pPr lvl="1"/>
            <a:r>
              <a:rPr lang="en-US" dirty="0"/>
              <a:t>The </a:t>
            </a:r>
            <a:r>
              <a:rPr lang="en-US" dirty="0" err="1" smtClean="0"/>
              <a:t>rSTA</a:t>
            </a:r>
            <a:r>
              <a:rPr lang="en-US" dirty="0" smtClean="0"/>
              <a:t> </a:t>
            </a:r>
            <a:r>
              <a:rPr lang="en-US" dirty="0"/>
              <a:t>sends a new protected LMR content </a:t>
            </a:r>
            <a:r>
              <a:rPr lang="en-US" dirty="0" smtClean="0"/>
              <a:t>(measurement results are </a:t>
            </a:r>
            <a:r>
              <a:rPr lang="en-US" dirty="0"/>
              <a:t>lost only for </a:t>
            </a:r>
            <a:r>
              <a:rPr lang="en-US" dirty="0" smtClean="0"/>
              <a:t>immediate </a:t>
            </a:r>
            <a:r>
              <a:rPr lang="en-US" dirty="0"/>
              <a:t>sounding sequence</a:t>
            </a:r>
            <a:r>
              <a:rPr lang="en-US" dirty="0" smtClean="0"/>
              <a:t>). </a:t>
            </a:r>
            <a:endParaRPr lang="en-US" dirty="0"/>
          </a:p>
          <a:p>
            <a:pPr lvl="1"/>
            <a:r>
              <a:rPr lang="en-US" dirty="0"/>
              <a:t>The </a:t>
            </a:r>
            <a:r>
              <a:rPr lang="en-US" dirty="0" err="1" smtClean="0"/>
              <a:t>iSTA</a:t>
            </a:r>
            <a:r>
              <a:rPr lang="en-US" dirty="0" smtClean="0"/>
              <a:t> </a:t>
            </a:r>
            <a:r>
              <a:rPr lang="en-US" dirty="0"/>
              <a:t>may come back to the channel and participate in a new sounding sequence at the next availability interval by responding to a future </a:t>
            </a:r>
            <a:r>
              <a:rPr lang="en-US" dirty="0" smtClean="0"/>
              <a:t>TF Location -&gt; Poll. </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234441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MU Ranging Measurement Procedure</a:t>
            </a:r>
          </a:p>
        </p:txBody>
      </p:sp>
      <p:sp>
        <p:nvSpPr>
          <p:cNvPr id="3" name="Content Placeholder 2"/>
          <p:cNvSpPr>
            <a:spLocks noGrp="1"/>
          </p:cNvSpPr>
          <p:nvPr>
            <p:ph idx="1"/>
          </p:nvPr>
        </p:nvSpPr>
        <p:spPr/>
        <p:txBody>
          <a:bodyPr/>
          <a:lstStyle/>
          <a:p>
            <a:r>
              <a:rPr lang="en-US" dirty="0"/>
              <a:t>Secure MU ranging measurement example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graphicFrame>
        <p:nvGraphicFramePr>
          <p:cNvPr id="8" name="Content Placeholder 19"/>
          <p:cNvGraphicFramePr>
            <a:graphicFrameLocks/>
          </p:cNvGraphicFramePr>
          <p:nvPr>
            <p:extLst>
              <p:ext uri="{D42A27DB-BD31-4B8C-83A1-F6EECF244321}">
                <p14:modId xmlns:p14="http://schemas.microsoft.com/office/powerpoint/2010/main" val="2290290206"/>
              </p:ext>
            </p:extLst>
          </p:nvPr>
        </p:nvGraphicFramePr>
        <p:xfrm>
          <a:off x="27232" y="5149334"/>
          <a:ext cx="3401768" cy="457200"/>
        </p:xfrm>
        <a:graphic>
          <a:graphicData uri="http://schemas.openxmlformats.org/drawingml/2006/table">
            <a:tbl>
              <a:tblPr firstRow="1" bandRow="1">
                <a:tableStyleId>{5C22544A-7EE6-4342-B048-85BDC9FD1C3A}</a:tableStyleId>
              </a:tblPr>
              <a:tblGrid>
                <a:gridCol w="1649168"/>
                <a:gridCol w="1752600"/>
              </a:tblGrid>
              <a:tr h="457199">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sp>
        <p:nvSpPr>
          <p:cNvPr id="9" name="Rectangle 8"/>
          <p:cNvSpPr/>
          <p:nvPr/>
        </p:nvSpPr>
        <p:spPr>
          <a:xfrm>
            <a:off x="381000" y="3853934"/>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0" name="Rectangle 9"/>
          <p:cNvSpPr/>
          <p:nvPr/>
        </p:nvSpPr>
        <p:spPr>
          <a:xfrm>
            <a:off x="1219200" y="3853934"/>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1" name="Rectangle 10"/>
          <p:cNvSpPr/>
          <p:nvPr/>
        </p:nvSpPr>
        <p:spPr>
          <a:xfrm>
            <a:off x="4935292"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2" name="Rectangle 11"/>
          <p:cNvSpPr/>
          <p:nvPr/>
        </p:nvSpPr>
        <p:spPr>
          <a:xfrm>
            <a:off x="6304745" y="44635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3" name="Rectangle 12"/>
          <p:cNvSpPr/>
          <p:nvPr/>
        </p:nvSpPr>
        <p:spPr>
          <a:xfrm>
            <a:off x="6923200" y="3853934"/>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14" name="Rectangle 13"/>
          <p:cNvSpPr/>
          <p:nvPr/>
        </p:nvSpPr>
        <p:spPr>
          <a:xfrm>
            <a:off x="7615573" y="38539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5" name="Rectangle 14"/>
          <p:cNvSpPr/>
          <p:nvPr/>
        </p:nvSpPr>
        <p:spPr>
          <a:xfrm>
            <a:off x="8231746" y="3853934"/>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6" name="Rectangle 15"/>
          <p:cNvSpPr/>
          <p:nvPr/>
        </p:nvSpPr>
        <p:spPr>
          <a:xfrm>
            <a:off x="2654121"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17" name="Rectangle 16"/>
          <p:cNvSpPr/>
          <p:nvPr/>
        </p:nvSpPr>
        <p:spPr>
          <a:xfrm>
            <a:off x="4023449" y="4463534"/>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18" name="TextBox 17"/>
          <p:cNvSpPr txBox="1"/>
          <p:nvPr/>
        </p:nvSpPr>
        <p:spPr>
          <a:xfrm>
            <a:off x="-91628" y="3701534"/>
            <a:ext cx="534263" cy="584775"/>
          </a:xfrm>
          <a:prstGeom prst="rect">
            <a:avLst/>
          </a:prstGeom>
          <a:noFill/>
        </p:spPr>
        <p:txBody>
          <a:bodyPr wrap="square" rtlCol="0">
            <a:spAutoFit/>
          </a:bodyPr>
          <a:lstStyle/>
          <a:p>
            <a:r>
              <a:rPr lang="en-US" sz="3200" b="1" dirty="0" smtClean="0"/>
              <a:t>…</a:t>
            </a:r>
            <a:endParaRPr lang="en-US" sz="3200" b="1" dirty="0"/>
          </a:p>
        </p:txBody>
      </p:sp>
      <p:graphicFrame>
        <p:nvGraphicFramePr>
          <p:cNvPr id="20" name="Content Placeholder 19"/>
          <p:cNvGraphicFramePr>
            <a:graphicFrameLocks/>
          </p:cNvGraphicFramePr>
          <p:nvPr>
            <p:extLst>
              <p:ext uri="{D42A27DB-BD31-4B8C-83A1-F6EECF244321}">
                <p14:modId xmlns:p14="http://schemas.microsoft.com/office/powerpoint/2010/main" val="2855173925"/>
              </p:ext>
            </p:extLst>
          </p:nvPr>
        </p:nvGraphicFramePr>
        <p:xfrm>
          <a:off x="27232" y="5638800"/>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N-2</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graphicFrame>
        <p:nvGraphicFramePr>
          <p:cNvPr id="21" name="Content Placeholder 19"/>
          <p:cNvGraphicFramePr>
            <a:graphicFrameLocks/>
          </p:cNvGraphicFramePr>
          <p:nvPr>
            <p:extLst>
              <p:ext uri="{D42A27DB-BD31-4B8C-83A1-F6EECF244321}">
                <p14:modId xmlns:p14="http://schemas.microsoft.com/office/powerpoint/2010/main" val="4048484558"/>
              </p:ext>
            </p:extLst>
          </p:nvPr>
        </p:nvGraphicFramePr>
        <p:xfrm>
          <a:off x="5742232" y="5155352"/>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cxnSp>
        <p:nvCxnSpPr>
          <p:cNvPr id="22" name="Straight Connector 21"/>
          <p:cNvCxnSpPr/>
          <p:nvPr/>
        </p:nvCxnSpPr>
        <p:spPr bwMode="auto">
          <a:xfrm flipH="1">
            <a:off x="5766919" y="4338898"/>
            <a:ext cx="2464828"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23" name="Straight Connector 22"/>
          <p:cNvCxnSpPr/>
          <p:nvPr/>
        </p:nvCxnSpPr>
        <p:spPr bwMode="auto">
          <a:xfrm flipH="1">
            <a:off x="9126694" y="4338898"/>
            <a:ext cx="17306"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24" name="Content Placeholder 19"/>
          <p:cNvGraphicFramePr>
            <a:graphicFrameLocks/>
          </p:cNvGraphicFramePr>
          <p:nvPr>
            <p:extLst>
              <p:ext uri="{D42A27DB-BD31-4B8C-83A1-F6EECF244321}">
                <p14:modId xmlns:p14="http://schemas.microsoft.com/office/powerpoint/2010/main" val="4012478992"/>
              </p:ext>
            </p:extLst>
          </p:nvPr>
        </p:nvGraphicFramePr>
        <p:xfrm>
          <a:off x="5742232" y="5640316"/>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cxnSp>
        <p:nvCxnSpPr>
          <p:cNvPr id="25" name="Straight Arrow Connector 24"/>
          <p:cNvCxnSpPr/>
          <p:nvPr/>
        </p:nvCxnSpPr>
        <p:spPr bwMode="auto">
          <a:xfrm>
            <a:off x="0" y="3015734"/>
            <a:ext cx="2035666" cy="0"/>
          </a:xfrm>
          <a:prstGeom prst="straightConnector1">
            <a:avLst/>
          </a:prstGeom>
          <a:solidFill>
            <a:schemeClr val="accent1"/>
          </a:solidFill>
          <a:ln w="57150" cap="flat" cmpd="sng" algn="ctr">
            <a:solidFill>
              <a:schemeClr val="tx1"/>
            </a:solidFill>
            <a:prstDash val="solid"/>
            <a:round/>
            <a:headEnd type="none" w="sm" len="sm"/>
            <a:tailEnd type="triangle"/>
          </a:ln>
          <a:effectLst/>
        </p:spPr>
      </p:cxnSp>
      <p:cxnSp>
        <p:nvCxnSpPr>
          <p:cNvPr id="26" name="Straight Arrow Connector 25"/>
          <p:cNvCxnSpPr/>
          <p:nvPr/>
        </p:nvCxnSpPr>
        <p:spPr bwMode="auto">
          <a:xfrm>
            <a:off x="2654121" y="3015734"/>
            <a:ext cx="6489879" cy="0"/>
          </a:xfrm>
          <a:prstGeom prst="straightConnector1">
            <a:avLst/>
          </a:prstGeom>
          <a:solidFill>
            <a:schemeClr val="accent1"/>
          </a:solidFill>
          <a:ln w="57150" cap="flat" cmpd="sng" algn="ctr">
            <a:solidFill>
              <a:schemeClr val="tx1"/>
            </a:solidFill>
            <a:prstDash val="solid"/>
            <a:round/>
            <a:headEnd type="triangle"/>
            <a:tailEnd type="triangle"/>
          </a:ln>
          <a:effectLst/>
        </p:spPr>
      </p:cxnSp>
      <p:sp>
        <p:nvSpPr>
          <p:cNvPr id="27" name="TextBox 26"/>
          <p:cNvSpPr txBox="1"/>
          <p:nvPr/>
        </p:nvSpPr>
        <p:spPr>
          <a:xfrm>
            <a:off x="-78928" y="2545240"/>
            <a:ext cx="2335896" cy="307777"/>
          </a:xfrm>
          <a:prstGeom prst="rect">
            <a:avLst/>
          </a:prstGeom>
          <a:noFill/>
        </p:spPr>
        <p:txBody>
          <a:bodyPr wrap="none" rtlCol="0">
            <a:spAutoFit/>
          </a:bodyPr>
          <a:lstStyle/>
          <a:p>
            <a:r>
              <a:rPr lang="en-US" sz="1400" dirty="0" smtClean="0"/>
              <a:t>N-1 round sounding sequence</a:t>
            </a:r>
            <a:endParaRPr lang="en-US" sz="1400" dirty="0"/>
          </a:p>
        </p:txBody>
      </p:sp>
      <p:sp>
        <p:nvSpPr>
          <p:cNvPr id="28" name="TextBox 27"/>
          <p:cNvSpPr txBox="1"/>
          <p:nvPr/>
        </p:nvSpPr>
        <p:spPr>
          <a:xfrm>
            <a:off x="4805651" y="2545240"/>
            <a:ext cx="2186817" cy="307777"/>
          </a:xfrm>
          <a:prstGeom prst="rect">
            <a:avLst/>
          </a:prstGeom>
          <a:noFill/>
        </p:spPr>
        <p:txBody>
          <a:bodyPr wrap="none" rtlCol="0">
            <a:spAutoFit/>
          </a:bodyPr>
          <a:lstStyle/>
          <a:p>
            <a:r>
              <a:rPr lang="en-US" sz="1400" dirty="0" smtClean="0"/>
              <a:t>N round sounding sequence</a:t>
            </a:r>
            <a:endParaRPr lang="en-US" sz="1400" dirty="0"/>
          </a:p>
        </p:txBody>
      </p:sp>
      <p:graphicFrame>
        <p:nvGraphicFramePr>
          <p:cNvPr id="29" name="Content Placeholder 19"/>
          <p:cNvGraphicFramePr>
            <a:graphicFrameLocks/>
          </p:cNvGraphicFramePr>
          <p:nvPr>
            <p:extLst>
              <p:ext uri="{D42A27DB-BD31-4B8C-83A1-F6EECF244321}">
                <p14:modId xmlns:p14="http://schemas.microsoft.com/office/powerpoint/2010/main" val="3680448983"/>
              </p:ext>
            </p:extLst>
          </p:nvPr>
        </p:nvGraphicFramePr>
        <p:xfrm>
          <a:off x="4758408" y="3244333"/>
          <a:ext cx="1649168" cy="457200"/>
        </p:xfrm>
        <a:graphic>
          <a:graphicData uri="http://schemas.openxmlformats.org/drawingml/2006/table">
            <a:tbl>
              <a:tblPr firstRow="1" bandRow="1">
                <a:tableStyleId>{5C22544A-7EE6-4342-B048-85BDC9FD1C3A}</a:tableStyleId>
              </a:tblPr>
              <a:tblGrid>
                <a:gridCol w="1649168"/>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r>
            </a:tbl>
          </a:graphicData>
        </a:graphic>
      </p:graphicFrame>
      <p:cxnSp>
        <p:nvCxnSpPr>
          <p:cNvPr id="30" name="Straight Connector 29"/>
          <p:cNvCxnSpPr/>
          <p:nvPr/>
        </p:nvCxnSpPr>
        <p:spPr bwMode="auto">
          <a:xfrm flipH="1" flipV="1">
            <a:off x="4758408" y="3678674"/>
            <a:ext cx="176884" cy="175262"/>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1" name="Straight Connector 30"/>
          <p:cNvCxnSpPr/>
          <p:nvPr/>
        </p:nvCxnSpPr>
        <p:spPr bwMode="auto">
          <a:xfrm flipV="1">
            <a:off x="6230692" y="3678674"/>
            <a:ext cx="154868" cy="171314"/>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37" name="Down Arrow 36"/>
          <p:cNvSpPr/>
          <p:nvPr/>
        </p:nvSpPr>
        <p:spPr bwMode="auto">
          <a:xfrm>
            <a:off x="1524002" y="4309850"/>
            <a:ext cx="167828" cy="610883"/>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p:nvPr/>
        </p:nvCxnSpPr>
        <p:spPr bwMode="auto">
          <a:xfrm flipH="1" flipV="1">
            <a:off x="1388567" y="4494284"/>
            <a:ext cx="440233" cy="29073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flipV="1">
            <a:off x="1393199" y="4492768"/>
            <a:ext cx="427516" cy="29225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TextBox 57"/>
          <p:cNvSpPr txBox="1"/>
          <p:nvPr/>
        </p:nvSpPr>
        <p:spPr>
          <a:xfrm>
            <a:off x="1752600" y="4495800"/>
            <a:ext cx="568232" cy="276999"/>
          </a:xfrm>
          <a:prstGeom prst="rect">
            <a:avLst/>
          </a:prstGeom>
          <a:noFill/>
        </p:spPr>
        <p:txBody>
          <a:bodyPr wrap="none" rtlCol="0">
            <a:spAutoFit/>
          </a:bodyPr>
          <a:lstStyle/>
          <a:p>
            <a:r>
              <a:rPr lang="en-US" b="1" dirty="0" smtClean="0"/>
              <a:t>Error</a:t>
            </a:r>
            <a:endParaRPr lang="en-US" b="1" dirty="0"/>
          </a:p>
        </p:txBody>
      </p:sp>
      <p:cxnSp>
        <p:nvCxnSpPr>
          <p:cNvPr id="60" name="Straight Connector 59"/>
          <p:cNvCxnSpPr/>
          <p:nvPr/>
        </p:nvCxnSpPr>
        <p:spPr bwMode="auto">
          <a:xfrm>
            <a:off x="27232" y="5162072"/>
            <a:ext cx="3401768" cy="9339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flipV="1">
            <a:off x="27232" y="5162072"/>
            <a:ext cx="3401768" cy="9339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TextBox 71"/>
          <p:cNvSpPr txBox="1"/>
          <p:nvPr/>
        </p:nvSpPr>
        <p:spPr>
          <a:xfrm>
            <a:off x="3581400" y="5285601"/>
            <a:ext cx="2125325" cy="461665"/>
          </a:xfrm>
          <a:prstGeom prst="rect">
            <a:avLst/>
          </a:prstGeom>
          <a:noFill/>
        </p:spPr>
        <p:txBody>
          <a:bodyPr wrap="none" rtlCol="0">
            <a:spAutoFit/>
          </a:bodyPr>
          <a:lstStyle/>
          <a:p>
            <a:r>
              <a:rPr lang="en-US" b="1" dirty="0" smtClean="0">
                <a:solidFill>
                  <a:srgbClr val="FF0000"/>
                </a:solidFill>
              </a:rPr>
              <a:t>Known LTF sequence is used </a:t>
            </a:r>
            <a:br>
              <a:rPr lang="en-US" b="1" dirty="0" smtClean="0">
                <a:solidFill>
                  <a:srgbClr val="FF0000"/>
                </a:solidFill>
              </a:rPr>
            </a:br>
            <a:r>
              <a:rPr lang="en-US" b="1" dirty="0" smtClean="0">
                <a:solidFill>
                  <a:srgbClr val="FF0000"/>
                </a:solidFill>
              </a:rPr>
              <a:t>since SAC is not matched.</a:t>
            </a:r>
            <a:endParaRPr lang="en-US" b="1" dirty="0">
              <a:solidFill>
                <a:srgbClr val="FF0000"/>
              </a:solidFill>
            </a:endParaRPr>
          </a:p>
        </p:txBody>
      </p:sp>
      <p:cxnSp>
        <p:nvCxnSpPr>
          <p:cNvPr id="73" name="Straight Arrow Connector 72"/>
          <p:cNvCxnSpPr>
            <a:stCxn id="12" idx="1"/>
            <a:endCxn id="72" idx="0"/>
          </p:cNvCxnSpPr>
          <p:nvPr/>
        </p:nvCxnSpPr>
        <p:spPr bwMode="auto">
          <a:xfrm flipH="1">
            <a:off x="4644063" y="4692134"/>
            <a:ext cx="1660682" cy="593467"/>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3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994183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600200"/>
            <a:ext cx="7772400" cy="4114800"/>
          </a:xfrm>
        </p:spPr>
        <p:txBody>
          <a:bodyPr/>
          <a:lstStyle/>
          <a:p>
            <a:pPr marL="0" indent="0">
              <a:buNone/>
            </a:pPr>
            <a:r>
              <a:rPr lang="en-US" sz="1800" dirty="0" smtClean="0"/>
              <a:t>Do you support the following the following SFD text?</a:t>
            </a:r>
          </a:p>
          <a:p>
            <a:pPr marL="0" indent="0">
              <a:buNone/>
            </a:pPr>
            <a:r>
              <a:rPr lang="en-US" sz="1800" dirty="0" smtClean="0"/>
              <a:t> For </a:t>
            </a:r>
            <a:r>
              <a:rPr lang="en-US" sz="1800" dirty="0"/>
              <a:t>normal </a:t>
            </a:r>
            <a:r>
              <a:rPr lang="en-US" sz="1800" dirty="0" smtClean="0"/>
              <a:t>operation of SU ranging</a:t>
            </a:r>
            <a:endParaRPr lang="en-US" sz="1800" dirty="0"/>
          </a:p>
          <a:p>
            <a:r>
              <a:rPr lang="en-US" sz="1600" dirty="0"/>
              <a:t>The keys or cipher sequence (if needed) for LTF sequence generation are the result of the FTM </a:t>
            </a:r>
            <a:r>
              <a:rPr lang="en-US" sz="1600" dirty="0" smtClean="0"/>
              <a:t>negotiation</a:t>
            </a:r>
            <a:endParaRPr lang="en-US" sz="1600" dirty="0"/>
          </a:p>
          <a:p>
            <a:r>
              <a:rPr lang="en-US" sz="1600" dirty="0"/>
              <a:t>Sequence generation information for the first measurement instance is part of the IFTM, the measurement phase only commences once the negotiation is </a:t>
            </a:r>
            <a:r>
              <a:rPr lang="en-US" sz="1600" dirty="0" smtClean="0"/>
              <a:t>successful</a:t>
            </a:r>
            <a:endParaRPr lang="en-US" sz="1600" dirty="0"/>
          </a:p>
          <a:p>
            <a:r>
              <a:rPr lang="en-US" sz="1600" dirty="0"/>
              <a:t>The frame used to deliver subsequent LTF sequence generation information is the protected LMR </a:t>
            </a:r>
            <a:r>
              <a:rPr lang="en-US" sz="1600" dirty="0" smtClean="0"/>
              <a:t>frame</a:t>
            </a:r>
            <a:endParaRPr lang="en-US" sz="1600" dirty="0"/>
          </a:p>
          <a:p>
            <a:r>
              <a:rPr lang="en-US" sz="1600" dirty="0"/>
              <a:t>The specifics of LTF sequence generation information is TBD, this information associated with a Sequence Authentication Code (SAC</a:t>
            </a:r>
            <a:r>
              <a:rPr lang="en-US" sz="1600" dirty="0" smtClean="0"/>
              <a:t>)</a:t>
            </a:r>
            <a:endParaRPr lang="en-US" sz="1600" dirty="0"/>
          </a:p>
          <a:p>
            <a:r>
              <a:rPr lang="en-US" sz="1600" dirty="0"/>
              <a:t>The NDPA carries the SAC indication, a specific reserved value indicates “New LTF generation information needed”. The SAC is also included in the IFTM for the first measurement instance and in the LMR for </a:t>
            </a:r>
            <a:r>
              <a:rPr lang="en-US" sz="1600" dirty="0" smtClean="0"/>
              <a:t>subsequent</a:t>
            </a:r>
            <a:endParaRPr lang="en-US" sz="1600" dirty="0"/>
          </a:p>
          <a:p>
            <a:r>
              <a:rPr lang="en-US" sz="1600" dirty="0" smtClean="0"/>
              <a:t>The </a:t>
            </a:r>
            <a:r>
              <a:rPr lang="en-US" sz="1600" dirty="0"/>
              <a:t>size of the SAC should be sufficiently long to prevent simple </a:t>
            </a:r>
            <a:r>
              <a:rPr lang="en-US" sz="1600" dirty="0" smtClean="0"/>
              <a:t>guessing</a:t>
            </a:r>
            <a:endParaRPr lang="en-US" sz="16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26297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pPr marL="0" indent="0">
              <a:buNone/>
            </a:pPr>
            <a:r>
              <a:rPr lang="en-US" dirty="0"/>
              <a:t>Do you support the following the following SFD </a:t>
            </a:r>
            <a:r>
              <a:rPr lang="en-US" dirty="0" smtClean="0"/>
              <a:t>text?</a:t>
            </a:r>
            <a:endParaRPr lang="en-US" dirty="0"/>
          </a:p>
          <a:p>
            <a:r>
              <a:rPr lang="en-US" sz="1800" dirty="0" smtClean="0"/>
              <a:t>An </a:t>
            </a:r>
            <a:r>
              <a:rPr lang="en-US" sz="1800" dirty="0"/>
              <a:t>adversary doesn’t know the SAC and is unable to predict it and thus can’t trigger the measurement instance (DOS). In addition the SAC and its associated measurement results are carried in the LMR.</a:t>
            </a:r>
          </a:p>
          <a:p>
            <a:r>
              <a:rPr lang="en-US" sz="1800" dirty="0"/>
              <a:t>If an incorrect SAC is received by the RSTA, the RSTA discards the NDPA (no DL NDP) and </a:t>
            </a:r>
            <a:r>
              <a:rPr lang="en-US" sz="1800" dirty="0" smtClean="0"/>
              <a:t>keep </a:t>
            </a:r>
            <a:r>
              <a:rPr lang="en-US" sz="1800" dirty="0"/>
              <a:t>the current SAC and associated LTF sequence generation information. </a:t>
            </a:r>
            <a:endParaRPr lang="en-US" sz="18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642737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sz="1800" dirty="0" smtClean="0"/>
              <a:t>Do you support </a:t>
            </a:r>
            <a:r>
              <a:rPr lang="en-US" sz="1800" dirty="0"/>
              <a:t>the following </a:t>
            </a:r>
            <a:r>
              <a:rPr lang="en-US" sz="1800" dirty="0" smtClean="0"/>
              <a:t>SFD texts for secure MU ranging measurement (general operation)?</a:t>
            </a:r>
            <a:endParaRPr lang="en-US" sz="1800" dirty="0"/>
          </a:p>
          <a:p>
            <a:pPr lvl="1"/>
            <a:r>
              <a:rPr lang="en-US" sz="1400" dirty="0" smtClean="0"/>
              <a:t>Secure </a:t>
            </a:r>
            <a:r>
              <a:rPr lang="en-US" sz="1400" dirty="0"/>
              <a:t>MU ranging measurement procedure is limited to a single </a:t>
            </a:r>
            <a:r>
              <a:rPr lang="en-US" sz="1400" dirty="0" err="1"/>
              <a:t>iSTA</a:t>
            </a:r>
            <a:r>
              <a:rPr lang="en-US" sz="1400" dirty="0"/>
              <a:t>.</a:t>
            </a:r>
          </a:p>
          <a:p>
            <a:pPr lvl="1"/>
            <a:r>
              <a:rPr lang="en-US" sz="1400" dirty="0" smtClean="0"/>
              <a:t>The </a:t>
            </a:r>
            <a:r>
              <a:rPr lang="en-US" sz="1400" dirty="0"/>
              <a:t>delayed sequence generation where sequence generation information is carried in the previous sounding sequence instance</a:t>
            </a:r>
            <a:r>
              <a:rPr lang="en-US" sz="1400" dirty="0" smtClean="0"/>
              <a:t>.</a:t>
            </a:r>
            <a:r>
              <a:rPr lang="en-US" sz="1400" dirty="0"/>
              <a:t> </a:t>
            </a:r>
            <a:endParaRPr lang="en-US" sz="1400" dirty="0" smtClean="0"/>
          </a:p>
          <a:p>
            <a:pPr lvl="1"/>
            <a:r>
              <a:rPr lang="en-US" sz="1400" dirty="0" smtClean="0"/>
              <a:t>The </a:t>
            </a:r>
            <a:r>
              <a:rPr lang="en-US" sz="1400" dirty="0"/>
              <a:t>keys or cipher sequence (if needed) for LTF sequence generation are the result of the FTM negotiation.</a:t>
            </a:r>
          </a:p>
          <a:p>
            <a:pPr lvl="1"/>
            <a:r>
              <a:rPr lang="en-US" sz="1400" dirty="0"/>
              <a:t>LTF sequence generation information for the first measurement instance is a part of an </a:t>
            </a:r>
            <a:r>
              <a:rPr lang="en-US" sz="1400" dirty="0" err="1"/>
              <a:t>iFTM</a:t>
            </a:r>
            <a:r>
              <a:rPr lang="en-US" sz="1400" dirty="0"/>
              <a:t>, the measurement phase only commences once the negotiation is successful.</a:t>
            </a:r>
          </a:p>
          <a:p>
            <a:pPr lvl="1"/>
            <a:r>
              <a:rPr lang="en-US" sz="1400" dirty="0"/>
              <a:t>The frame used to deliver subsequent LTF sequence generation information is the protected LMR frame.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265484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p>
        </p:txBody>
      </p:sp>
      <p:sp>
        <p:nvSpPr>
          <p:cNvPr id="3" name="Content Placeholder 2"/>
          <p:cNvSpPr>
            <a:spLocks noGrp="1"/>
          </p:cNvSpPr>
          <p:nvPr>
            <p:ph idx="1"/>
          </p:nvPr>
        </p:nvSpPr>
        <p:spPr/>
        <p:txBody>
          <a:bodyPr/>
          <a:lstStyle/>
          <a:p>
            <a:r>
              <a:rPr lang="en-US" sz="1800" dirty="0"/>
              <a:t>Do you support the following SFD texts for secure MU </a:t>
            </a:r>
            <a:r>
              <a:rPr lang="en-US" sz="1800" dirty="0" smtClean="0"/>
              <a:t>ranging measurement (normal operation)?</a:t>
            </a:r>
            <a:endParaRPr lang="en-US" sz="1800" dirty="0"/>
          </a:p>
          <a:p>
            <a:pPr lvl="1"/>
            <a:r>
              <a:rPr lang="en-US" sz="1400" dirty="0" smtClean="0"/>
              <a:t>The </a:t>
            </a:r>
            <a:r>
              <a:rPr lang="en-US" sz="1400" dirty="0"/>
              <a:t>specifics of LTF sequence generation information are TBD, but this information is associated with a Sequence Authentication Code (SAC).</a:t>
            </a:r>
          </a:p>
          <a:p>
            <a:pPr lvl="1"/>
            <a:r>
              <a:rPr lang="en-US" sz="1400" dirty="0"/>
              <a:t>The Trigger Frame (TF) -&gt; Location Uplink Sounding indicates the SAC for the following NDP frame corresponding to the LTF generation information. </a:t>
            </a:r>
          </a:p>
          <a:p>
            <a:pPr lvl="1"/>
            <a:r>
              <a:rPr lang="en-US" sz="1400" dirty="0"/>
              <a:t>The SAC is also included in the </a:t>
            </a:r>
            <a:r>
              <a:rPr lang="en-US" sz="1400" dirty="0" err="1"/>
              <a:t>iFTM</a:t>
            </a:r>
            <a:r>
              <a:rPr lang="en-US" sz="1400" dirty="0"/>
              <a:t> for the first measurement instance and in the LMR for subsequent measurement instances</a:t>
            </a:r>
            <a:r>
              <a:rPr lang="en-US" sz="1400" dirty="0" smtClean="0"/>
              <a:t>.</a:t>
            </a:r>
          </a:p>
          <a:p>
            <a:pPr lvl="1"/>
            <a:r>
              <a:rPr lang="en-US" sz="1400" dirty="0"/>
              <a:t>An adversary doesn’t know the SAC and is unable to predict it and thus can’t trigger the measurement instance (DOS). </a:t>
            </a:r>
          </a:p>
          <a:p>
            <a:pPr lvl="1"/>
            <a:r>
              <a:rPr lang="en-US" sz="1400" dirty="0"/>
              <a:t>In addition the SAC and its associated measurement results are carried in the LMR.</a:t>
            </a:r>
          </a:p>
          <a:p>
            <a:pPr lvl="1"/>
            <a:r>
              <a:rPr lang="en-US" sz="1400" dirty="0"/>
              <a:t>If an incorrect SAC is received by the </a:t>
            </a:r>
            <a:r>
              <a:rPr lang="en-US" sz="1400" dirty="0" err="1"/>
              <a:t>iSTA</a:t>
            </a:r>
            <a:r>
              <a:rPr lang="en-US" sz="1400" dirty="0"/>
              <a:t>, the </a:t>
            </a:r>
            <a:r>
              <a:rPr lang="en-US" sz="1400" dirty="0" err="1"/>
              <a:t>iSTA</a:t>
            </a:r>
            <a:r>
              <a:rPr lang="en-US" sz="1400" dirty="0"/>
              <a:t> may respond with a known LTF sequence or with any other LTF sequence and discards the current SAC and associated LTF sequence generation information. </a:t>
            </a:r>
          </a:p>
          <a:p>
            <a:pPr lvl="1"/>
            <a:r>
              <a:rPr lang="en-US" sz="1400" dirty="0"/>
              <a:t>The size of the SAC should be sufficiently long to prevent simple guessing.</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412550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p>
        </p:txBody>
      </p:sp>
      <p:sp>
        <p:nvSpPr>
          <p:cNvPr id="3" name="Content Placeholder 2"/>
          <p:cNvSpPr>
            <a:spLocks noGrp="1"/>
          </p:cNvSpPr>
          <p:nvPr>
            <p:ph idx="1"/>
          </p:nvPr>
        </p:nvSpPr>
        <p:spPr/>
        <p:txBody>
          <a:bodyPr/>
          <a:lstStyle/>
          <a:p>
            <a:r>
              <a:rPr lang="en-US" sz="1800" dirty="0"/>
              <a:t>Do you support the following SFD texts for secure MU </a:t>
            </a:r>
            <a:r>
              <a:rPr lang="en-US" sz="1800" dirty="0" smtClean="0"/>
              <a:t>ranging measurement (LMR error recovery operation)?</a:t>
            </a:r>
            <a:endParaRPr lang="en-US" sz="1800" dirty="0"/>
          </a:p>
          <a:p>
            <a:pPr lvl="1"/>
            <a:r>
              <a:rPr lang="en-US" sz="1400" dirty="0" smtClean="0"/>
              <a:t>The </a:t>
            </a:r>
            <a:r>
              <a:rPr lang="en-US" sz="1400" dirty="0"/>
              <a:t>LMR is an Action No ACK frame</a:t>
            </a:r>
          </a:p>
          <a:p>
            <a:pPr lvl="1"/>
            <a:r>
              <a:rPr lang="en-US" sz="1400" dirty="0" smtClean="0"/>
              <a:t>If </a:t>
            </a:r>
            <a:r>
              <a:rPr lang="en-US" sz="1400" dirty="0"/>
              <a:t>the LMR was not correctly received:</a:t>
            </a:r>
          </a:p>
          <a:p>
            <a:pPr lvl="2"/>
            <a:r>
              <a:rPr lang="en-US" sz="1600" dirty="0"/>
              <a:t>For UL NDP, the </a:t>
            </a:r>
            <a:r>
              <a:rPr lang="en-US" sz="1600" dirty="0" err="1"/>
              <a:t>iSTA</a:t>
            </a:r>
            <a:r>
              <a:rPr lang="en-US" sz="1600" dirty="0"/>
              <a:t> uses a known UL NDP LTF sequence (not suitable for measurement).</a:t>
            </a:r>
          </a:p>
          <a:p>
            <a:pPr lvl="2"/>
            <a:r>
              <a:rPr lang="en-US" sz="1600" dirty="0"/>
              <a:t>For DL NDP, the </a:t>
            </a:r>
            <a:r>
              <a:rPr lang="en-US" sz="1600" dirty="0" err="1"/>
              <a:t>rSTA</a:t>
            </a:r>
            <a:r>
              <a:rPr lang="en-US" sz="1600" dirty="0"/>
              <a:t> may use the secured DL NDP LTF sequence (not suitable for measurement). </a:t>
            </a:r>
          </a:p>
          <a:p>
            <a:pPr lvl="2"/>
            <a:r>
              <a:rPr lang="en-US" sz="1600" dirty="0"/>
              <a:t>If two sided LMR is used, the </a:t>
            </a:r>
            <a:r>
              <a:rPr lang="en-US" sz="1600" dirty="0" err="1"/>
              <a:t>iSTA</a:t>
            </a:r>
            <a:r>
              <a:rPr lang="en-US" sz="1600" dirty="0"/>
              <a:t> indicates measurements are invalidated. </a:t>
            </a:r>
          </a:p>
          <a:p>
            <a:pPr lvl="2"/>
            <a:r>
              <a:rPr lang="en-US" sz="1600" dirty="0"/>
              <a:t>The </a:t>
            </a:r>
            <a:r>
              <a:rPr lang="en-US" sz="1600" dirty="0" err="1"/>
              <a:t>rSTA</a:t>
            </a:r>
            <a:r>
              <a:rPr lang="en-US" sz="1600" dirty="0"/>
              <a:t> sends a new protected LMR content (measurement results are lost only for immediate sounding sequence). </a:t>
            </a:r>
          </a:p>
          <a:p>
            <a:pPr lvl="2"/>
            <a:r>
              <a:rPr lang="en-US" sz="1600" dirty="0"/>
              <a:t>The </a:t>
            </a:r>
            <a:r>
              <a:rPr lang="en-US" sz="1600" dirty="0" err="1"/>
              <a:t>iSTA</a:t>
            </a:r>
            <a:r>
              <a:rPr lang="en-US" sz="1600" dirty="0"/>
              <a:t> may come back to the channel and participate in a new sounding sequence at the next availability interval by responding to a future TF Location -&gt; Poll.</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7"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262634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7" name="Content Placeholder 2"/>
          <p:cNvSpPr>
            <a:spLocks noGrp="1"/>
          </p:cNvSpPr>
          <p:nvPr>
            <p:ph sz="half" idx="1"/>
          </p:nvPr>
        </p:nvSpPr>
        <p:spPr>
          <a:xfrm>
            <a:off x="685800" y="1981200"/>
            <a:ext cx="7630616" cy="4114800"/>
          </a:xfrm>
        </p:spPr>
        <p:txBody>
          <a:bodyPr/>
          <a:lstStyle/>
          <a:p>
            <a:r>
              <a:rPr lang="en-US" sz="1800" dirty="0" smtClean="0"/>
              <a:t>In previous discussions we agree on the following:</a:t>
            </a:r>
          </a:p>
          <a:p>
            <a:pPr lvl="1"/>
            <a:r>
              <a:rPr lang="en-US" sz="1400" dirty="0"/>
              <a:t>The </a:t>
            </a:r>
            <a:r>
              <a:rPr lang="en-US" sz="1400" dirty="0" err="1"/>
              <a:t>HEz</a:t>
            </a:r>
            <a:r>
              <a:rPr lang="en-US" sz="1400" dirty="0"/>
              <a:t> and </a:t>
            </a:r>
            <a:r>
              <a:rPr lang="en-US" sz="1400" dirty="0" err="1"/>
              <a:t>VHTz</a:t>
            </a:r>
            <a:r>
              <a:rPr lang="en-US" sz="1400" dirty="0"/>
              <a:t> FTM modes, the fields over which range measurements are performed   </a:t>
            </a:r>
            <a:r>
              <a:rPr lang="en-US" sz="1400" dirty="0" smtClean="0"/>
              <a:t>shall </a:t>
            </a:r>
            <a:r>
              <a:rPr lang="en-US" sz="1400" dirty="0"/>
              <a:t>be protected against a VHT/HE Type B adversary </a:t>
            </a:r>
            <a:r>
              <a:rPr lang="en-US" sz="1400" dirty="0" smtClean="0"/>
              <a:t>attack.</a:t>
            </a:r>
            <a:endParaRPr lang="en-US" sz="1400" dirty="0"/>
          </a:p>
          <a:p>
            <a:pPr lvl="1"/>
            <a:r>
              <a:rPr lang="en-US" sz="1400" dirty="0" smtClean="0"/>
              <a:t>For </a:t>
            </a:r>
            <a:r>
              <a:rPr lang="en-US" sz="1400" dirty="0"/>
              <a:t>the purpose of PHY Security Mode, the field used for channel/</a:t>
            </a:r>
            <a:r>
              <a:rPr lang="en-US" sz="1400" dirty="0" err="1"/>
              <a:t>ToA</a:t>
            </a:r>
            <a:r>
              <a:rPr lang="en-US" sz="1400" dirty="0"/>
              <a:t> measurement shall not include any form of repetition in time domain or structure that is predictable.</a:t>
            </a:r>
          </a:p>
          <a:p>
            <a:r>
              <a:rPr lang="en-US" sz="1800" dirty="0" smtClean="0"/>
              <a:t>In this submission we will review possibilities of how to signaling between </a:t>
            </a:r>
            <a:r>
              <a:rPr lang="en-US" sz="1800" dirty="0" err="1" smtClean="0"/>
              <a:t>iSTA</a:t>
            </a:r>
            <a:r>
              <a:rPr lang="en-US" sz="1800" dirty="0"/>
              <a:t> </a:t>
            </a:r>
            <a:r>
              <a:rPr lang="en-US" sz="1800" dirty="0" smtClean="0"/>
              <a:t>and </a:t>
            </a:r>
            <a:r>
              <a:rPr lang="en-US" sz="1800" dirty="0" err="1" smtClean="0"/>
              <a:t>rSTA</a:t>
            </a:r>
            <a:r>
              <a:rPr lang="en-US" sz="1800" dirty="0" smtClean="0"/>
              <a:t> that enables LTF protection.</a:t>
            </a:r>
          </a:p>
          <a:p>
            <a:endParaRPr lang="en-US" sz="1800" dirty="0" smtClean="0"/>
          </a:p>
        </p:txBody>
      </p:sp>
      <p:sp>
        <p:nvSpPr>
          <p:cNvPr id="8"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049495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7" name="TextBox 6"/>
          <p:cNvSpPr txBox="1"/>
          <p:nvPr/>
        </p:nvSpPr>
        <p:spPr>
          <a:xfrm>
            <a:off x="457200" y="2590800"/>
            <a:ext cx="5276006" cy="2554545"/>
          </a:xfrm>
          <a:prstGeom prst="rect">
            <a:avLst/>
          </a:prstGeom>
          <a:noFill/>
        </p:spPr>
        <p:txBody>
          <a:bodyPr wrap="square" rtlCol="0">
            <a:spAutoFit/>
          </a:bodyPr>
          <a:lstStyle/>
          <a:p>
            <a:pPr marL="171450" indent="-171450">
              <a:buFont typeface="Arial" panose="020B0604020202020204" pitchFamily="34" charset="0"/>
              <a:buChar char="•"/>
            </a:pPr>
            <a:r>
              <a:rPr lang="en-US" sz="1600" b="1" dirty="0" smtClean="0"/>
              <a:t>Key or cipher sequence exchange </a:t>
            </a:r>
            <a:r>
              <a:rPr lang="en-US" sz="1600" b="1" dirty="0" smtClean="0"/>
              <a:t>and establishment </a:t>
            </a:r>
            <a:r>
              <a:rPr lang="en-US" sz="1600" b="1" dirty="0" smtClean="0"/>
              <a:t>for LTF  generation between </a:t>
            </a:r>
            <a:r>
              <a:rPr lang="en-US" sz="1600" b="1" dirty="0" err="1" smtClean="0"/>
              <a:t>iSTA</a:t>
            </a:r>
            <a:r>
              <a:rPr lang="en-US" sz="1600" b="1" dirty="0" smtClean="0"/>
              <a:t> and </a:t>
            </a:r>
            <a:r>
              <a:rPr lang="en-US" sz="1600" b="1" dirty="0" err="1" smtClean="0"/>
              <a:t>rSTA</a:t>
            </a:r>
            <a:r>
              <a:rPr lang="en-US" sz="1600" b="1" dirty="0" smtClean="0"/>
              <a:t> in the non-time critical </a:t>
            </a:r>
            <a:r>
              <a:rPr lang="en-US" sz="1600" b="1" dirty="0" smtClean="0"/>
              <a:t>FTM negotiation </a:t>
            </a:r>
            <a:r>
              <a:rPr lang="en-US" sz="1600" b="1" dirty="0" smtClean="0"/>
              <a:t>phase </a:t>
            </a:r>
          </a:p>
          <a:p>
            <a:pPr marL="285750" indent="-285750">
              <a:buFont typeface="Arial" panose="020B0604020202020204" pitchFamily="34" charset="0"/>
              <a:buChar char="•"/>
            </a:pPr>
            <a:r>
              <a:rPr lang="en-US" sz="1600" b="1" dirty="0"/>
              <a:t>Sequence generation information for the first measurement instance is part of the </a:t>
            </a:r>
            <a:r>
              <a:rPr lang="en-US" sz="1600" b="1" dirty="0" smtClean="0"/>
              <a:t>IFTM</a:t>
            </a:r>
          </a:p>
          <a:p>
            <a:pPr marL="742950" lvl="1" indent="-285750">
              <a:buFont typeface="Arial" panose="020B0604020202020204" pitchFamily="34" charset="0"/>
              <a:buChar char="•"/>
            </a:pPr>
            <a:r>
              <a:rPr lang="en-US" sz="1600" dirty="0"/>
              <a:t>T</a:t>
            </a:r>
            <a:r>
              <a:rPr lang="en-US" sz="1600" dirty="0" smtClean="0"/>
              <a:t>he </a:t>
            </a:r>
            <a:r>
              <a:rPr lang="en-US" sz="1600" dirty="0"/>
              <a:t>measurement phase only commences once the negotiation is successful</a:t>
            </a:r>
          </a:p>
          <a:p>
            <a:pPr lvl="1"/>
            <a:endParaRPr lang="en-US" sz="1600" dirty="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a:p>
        </p:txBody>
      </p:sp>
      <p:grpSp>
        <p:nvGrpSpPr>
          <p:cNvPr id="8" name="Group 7"/>
          <p:cNvGrpSpPr/>
          <p:nvPr/>
        </p:nvGrpSpPr>
        <p:grpSpPr>
          <a:xfrm>
            <a:off x="5791200" y="2438400"/>
            <a:ext cx="3449222" cy="2958511"/>
            <a:chOff x="2109792" y="432315"/>
            <a:chExt cx="4027396" cy="3530085"/>
          </a:xfrm>
        </p:grpSpPr>
        <p:grpSp>
          <p:nvGrpSpPr>
            <p:cNvPr id="9" name="Group 8"/>
            <p:cNvGrpSpPr/>
            <p:nvPr/>
          </p:nvGrpSpPr>
          <p:grpSpPr>
            <a:xfrm>
              <a:off x="2383780" y="724930"/>
              <a:ext cx="3144552" cy="3237470"/>
              <a:chOff x="2383780" y="724930"/>
              <a:chExt cx="3144552" cy="4518454"/>
            </a:xfrm>
          </p:grpSpPr>
          <p:cxnSp>
            <p:nvCxnSpPr>
              <p:cNvPr id="21" name="Straight Connector 20"/>
              <p:cNvCxnSpPr/>
              <p:nvPr/>
            </p:nvCxnSpPr>
            <p:spPr>
              <a:xfrm>
                <a:off x="2383780" y="724930"/>
                <a:ext cx="0" cy="4431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528332" y="811427"/>
                <a:ext cx="0" cy="4431957"/>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Left-Right Arrow 9"/>
            <p:cNvSpPr/>
            <p:nvPr/>
          </p:nvSpPr>
          <p:spPr>
            <a:xfrm>
              <a:off x="2398106" y="1095632"/>
              <a:ext cx="3108739" cy="41189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Negotiation/key exchange</a:t>
              </a:r>
              <a:endParaRPr lang="en-US" sz="1200" dirty="0">
                <a:solidFill>
                  <a:schemeClr val="tx1"/>
                </a:solidFill>
              </a:endParaRPr>
            </a:p>
          </p:txBody>
        </p:sp>
        <p:cxnSp>
          <p:nvCxnSpPr>
            <p:cNvPr id="11" name="Straight Arrow Connector 10"/>
            <p:cNvCxnSpPr/>
            <p:nvPr/>
          </p:nvCxnSpPr>
          <p:spPr>
            <a:xfrm>
              <a:off x="2383780" y="1977081"/>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383778" y="2397897"/>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398104" y="2818713"/>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376613" y="3239529"/>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28449" y="1851967"/>
              <a:ext cx="3108739" cy="276999"/>
            </a:xfrm>
            <a:prstGeom prst="rect">
              <a:avLst/>
            </a:prstGeom>
            <a:noFill/>
          </p:spPr>
          <p:txBody>
            <a:bodyPr wrap="square" rtlCol="0">
              <a:spAutoFit/>
            </a:bodyPr>
            <a:lstStyle/>
            <a:p>
              <a:r>
                <a:rPr lang="en-US" sz="1200" dirty="0" smtClean="0"/>
                <a:t>NDPA (UL PN, DL PN)</a:t>
              </a:r>
              <a:endParaRPr lang="en-US" sz="1200" dirty="0"/>
            </a:p>
          </p:txBody>
        </p:sp>
        <p:sp>
          <p:nvSpPr>
            <p:cNvPr id="16" name="TextBox 15"/>
            <p:cNvSpPr txBox="1"/>
            <p:nvPr/>
          </p:nvSpPr>
          <p:spPr>
            <a:xfrm>
              <a:off x="2566432" y="2319292"/>
              <a:ext cx="3416750" cy="276999"/>
            </a:xfrm>
            <a:prstGeom prst="rect">
              <a:avLst/>
            </a:prstGeom>
            <a:noFill/>
          </p:spPr>
          <p:txBody>
            <a:bodyPr wrap="square" rtlCol="0">
              <a:spAutoFit/>
            </a:bodyPr>
            <a:lstStyle/>
            <a:p>
              <a:r>
                <a:rPr lang="en-US" sz="1200" dirty="0" smtClean="0"/>
                <a:t>UL NDP LTF = f(key, UL PN)</a:t>
              </a:r>
              <a:endParaRPr lang="en-US" sz="1200" dirty="0"/>
            </a:p>
          </p:txBody>
        </p:sp>
        <p:sp>
          <p:nvSpPr>
            <p:cNvPr id="17" name="TextBox 16"/>
            <p:cNvSpPr txBox="1"/>
            <p:nvPr/>
          </p:nvSpPr>
          <p:spPr>
            <a:xfrm>
              <a:off x="2566434" y="2750406"/>
              <a:ext cx="2933245" cy="330514"/>
            </a:xfrm>
            <a:prstGeom prst="rect">
              <a:avLst/>
            </a:prstGeom>
            <a:noFill/>
          </p:spPr>
          <p:txBody>
            <a:bodyPr wrap="square" rtlCol="0">
              <a:spAutoFit/>
            </a:bodyPr>
            <a:lstStyle/>
            <a:p>
              <a:r>
                <a:rPr lang="en-US" sz="1200" dirty="0" smtClean="0"/>
                <a:t>DL NDP LTF = f(key, DL PN)</a:t>
              </a:r>
              <a:endParaRPr lang="en-US" sz="1200" dirty="0"/>
            </a:p>
          </p:txBody>
        </p:sp>
        <p:sp>
          <p:nvSpPr>
            <p:cNvPr id="18" name="TextBox 17"/>
            <p:cNvSpPr txBox="1"/>
            <p:nvPr/>
          </p:nvSpPr>
          <p:spPr>
            <a:xfrm>
              <a:off x="3499413" y="3144279"/>
              <a:ext cx="918657" cy="276999"/>
            </a:xfrm>
            <a:prstGeom prst="rect">
              <a:avLst/>
            </a:prstGeom>
            <a:noFill/>
          </p:spPr>
          <p:txBody>
            <a:bodyPr wrap="square" rtlCol="0">
              <a:spAutoFit/>
            </a:bodyPr>
            <a:lstStyle/>
            <a:p>
              <a:r>
                <a:rPr lang="en-US" sz="1200" dirty="0" smtClean="0"/>
                <a:t>LMR</a:t>
              </a:r>
              <a:endParaRPr lang="en-US" sz="1200" dirty="0"/>
            </a:p>
          </p:txBody>
        </p:sp>
        <p:sp>
          <p:nvSpPr>
            <p:cNvPr id="19" name="TextBox 18"/>
            <p:cNvSpPr txBox="1"/>
            <p:nvPr/>
          </p:nvSpPr>
          <p:spPr>
            <a:xfrm>
              <a:off x="2109792" y="432315"/>
              <a:ext cx="918657" cy="276999"/>
            </a:xfrm>
            <a:prstGeom prst="rect">
              <a:avLst/>
            </a:prstGeom>
            <a:noFill/>
          </p:spPr>
          <p:txBody>
            <a:bodyPr wrap="square" rtlCol="0">
              <a:spAutoFit/>
            </a:bodyPr>
            <a:lstStyle/>
            <a:p>
              <a:r>
                <a:rPr lang="en-US" sz="1200" dirty="0" smtClean="0"/>
                <a:t>ISTA</a:t>
              </a:r>
              <a:endParaRPr lang="en-US" sz="1200" dirty="0"/>
            </a:p>
          </p:txBody>
        </p:sp>
        <p:sp>
          <p:nvSpPr>
            <p:cNvPr id="20" name="TextBox 19"/>
            <p:cNvSpPr txBox="1"/>
            <p:nvPr/>
          </p:nvSpPr>
          <p:spPr>
            <a:xfrm>
              <a:off x="5194940" y="454627"/>
              <a:ext cx="675094" cy="330514"/>
            </a:xfrm>
            <a:prstGeom prst="rect">
              <a:avLst/>
            </a:prstGeom>
            <a:noFill/>
          </p:spPr>
          <p:txBody>
            <a:bodyPr wrap="square" rtlCol="0">
              <a:spAutoFit/>
            </a:bodyPr>
            <a:lstStyle/>
            <a:p>
              <a:r>
                <a:rPr lang="en-US" sz="1200" dirty="0"/>
                <a:t>R</a:t>
              </a:r>
              <a:r>
                <a:rPr lang="en-US" sz="1200" dirty="0" smtClean="0"/>
                <a:t>STA</a:t>
              </a:r>
              <a:endParaRPr lang="en-US" sz="1200" dirty="0"/>
            </a:p>
          </p:txBody>
        </p:sp>
      </p:grpSp>
      <p:sp>
        <p:nvSpPr>
          <p:cNvPr id="23" name="Title 1"/>
          <p:cNvSpPr>
            <a:spLocks noGrp="1"/>
          </p:cNvSpPr>
          <p:nvPr>
            <p:ph type="title"/>
          </p:nvPr>
        </p:nvSpPr>
        <p:spPr/>
        <p:txBody>
          <a:bodyPr/>
          <a:lstStyle/>
          <a:p>
            <a:r>
              <a:rPr lang="en-US" dirty="0" smtClean="0"/>
              <a:t>Proposed Key Exchange in Negotiation and LTF Randomization in </a:t>
            </a:r>
            <a:r>
              <a:rPr lang="en-US" dirty="0" smtClean="0"/>
              <a:t>SU </a:t>
            </a:r>
            <a:r>
              <a:rPr lang="en-US" dirty="0" smtClean="0"/>
              <a:t>Mode</a:t>
            </a:r>
            <a:endParaRPr lang="en-US" dirty="0"/>
          </a:p>
        </p:txBody>
      </p:sp>
      <p:sp>
        <p:nvSpPr>
          <p:cNvPr id="24"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25"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536718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Authentication Code (SAC) Signaling in SU Ranging </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7" name="Content Placeholder 2"/>
          <p:cNvSpPr>
            <a:spLocks noGrp="1"/>
          </p:cNvSpPr>
          <p:nvPr>
            <p:ph idx="1"/>
          </p:nvPr>
        </p:nvSpPr>
        <p:spPr>
          <a:xfrm>
            <a:off x="685800" y="1828800"/>
            <a:ext cx="7772400" cy="4114800"/>
          </a:xfrm>
        </p:spPr>
        <p:txBody>
          <a:bodyPr/>
          <a:lstStyle/>
          <a:p>
            <a:pPr marL="0" indent="0">
              <a:buNone/>
            </a:pPr>
            <a:r>
              <a:rPr lang="en-US" sz="1800" dirty="0"/>
              <a:t>For normal </a:t>
            </a:r>
            <a:r>
              <a:rPr lang="en-US" sz="1800" dirty="0" smtClean="0"/>
              <a:t>operation of SU ranging</a:t>
            </a:r>
            <a:endParaRPr lang="en-US" sz="1800" dirty="0"/>
          </a:p>
          <a:p>
            <a:r>
              <a:rPr lang="en-US" sz="1800" dirty="0" smtClean="0"/>
              <a:t>The </a:t>
            </a:r>
            <a:r>
              <a:rPr lang="en-US" sz="1800" dirty="0"/>
              <a:t>frame used to deliver subsequent LTF sequence generation information is the protected LMR </a:t>
            </a:r>
            <a:r>
              <a:rPr lang="en-US" sz="1800" dirty="0" smtClean="0"/>
              <a:t>frame</a:t>
            </a:r>
            <a:endParaRPr lang="en-US" sz="1800" dirty="0"/>
          </a:p>
          <a:p>
            <a:r>
              <a:rPr lang="en-US" sz="1800" dirty="0"/>
              <a:t>The specifics of LTF sequence generation information is TBD, this information </a:t>
            </a:r>
            <a:r>
              <a:rPr lang="en-US" sz="1800" dirty="0" smtClean="0"/>
              <a:t>is associated </a:t>
            </a:r>
            <a:r>
              <a:rPr lang="en-US" sz="1800" dirty="0"/>
              <a:t>with a Sequence Authentication Code (SAC</a:t>
            </a:r>
            <a:r>
              <a:rPr lang="en-US" sz="1800" dirty="0" smtClean="0"/>
              <a:t>)</a:t>
            </a:r>
            <a:endParaRPr lang="en-US" sz="1800" dirty="0"/>
          </a:p>
          <a:p>
            <a:r>
              <a:rPr lang="en-US" sz="1800" dirty="0"/>
              <a:t>The NDPA carries the SAC indication, a specific reserved value indicates “New LTF generation information needed”. The SAC is also included in the IFTM for the first measurement instance and in the LMR for </a:t>
            </a:r>
            <a:r>
              <a:rPr lang="en-US" sz="1800" dirty="0" smtClean="0"/>
              <a:t>subsequent</a:t>
            </a:r>
            <a:endParaRPr lang="en-US" sz="1800" dirty="0"/>
          </a:p>
          <a:p>
            <a:r>
              <a:rPr lang="en-US" sz="1800" dirty="0" smtClean="0"/>
              <a:t>The </a:t>
            </a:r>
            <a:r>
              <a:rPr lang="en-US" sz="1800" dirty="0"/>
              <a:t>size of the SAC should be sufficiently long to prevent simple </a:t>
            </a:r>
            <a:r>
              <a:rPr lang="en-US" sz="1800" dirty="0" smtClean="0"/>
              <a:t>guessing</a:t>
            </a:r>
            <a:endParaRPr lang="en-US" sz="1800" dirty="0"/>
          </a:p>
        </p:txBody>
      </p:sp>
      <p:sp>
        <p:nvSpPr>
          <p:cNvPr id="8"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33135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using SAC</a:t>
            </a:r>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7" name="Content Placeholder 2"/>
          <p:cNvSpPr>
            <a:spLocks noGrp="1"/>
          </p:cNvSpPr>
          <p:nvPr>
            <p:ph idx="1"/>
          </p:nvPr>
        </p:nvSpPr>
        <p:spPr/>
        <p:txBody>
          <a:bodyPr/>
          <a:lstStyle/>
          <a:p>
            <a:r>
              <a:rPr lang="en-US" sz="1800" dirty="0"/>
              <a:t>An adversary doesn’t know the SAC and is unable to predict it and thus can’t trigger the measurement </a:t>
            </a:r>
            <a:r>
              <a:rPr lang="en-US" sz="1800" dirty="0" smtClean="0"/>
              <a:t>instance. </a:t>
            </a:r>
            <a:r>
              <a:rPr lang="en-US" sz="1800" dirty="0"/>
              <a:t>In addition the SAC and its associated measurement results are carried in the </a:t>
            </a:r>
            <a:r>
              <a:rPr lang="en-US" sz="1800" dirty="0" smtClean="0"/>
              <a:t>LMR</a:t>
            </a:r>
            <a:endParaRPr lang="en-US" sz="1800" dirty="0"/>
          </a:p>
          <a:p>
            <a:r>
              <a:rPr lang="en-US" sz="1800" dirty="0"/>
              <a:t>If an incorrect SAC is received by the RSTA, the RSTA discards the NDPA (no DL NDP) and </a:t>
            </a:r>
            <a:r>
              <a:rPr lang="en-US" sz="1800" dirty="0" smtClean="0"/>
              <a:t>keep </a:t>
            </a:r>
            <a:r>
              <a:rPr lang="en-US" sz="1800" dirty="0"/>
              <a:t>the current SAC and associated LTF sequence generation </a:t>
            </a:r>
            <a:r>
              <a:rPr lang="en-US" sz="1800" dirty="0" smtClean="0"/>
              <a:t>information</a:t>
            </a:r>
            <a:endParaRPr lang="en-US" sz="1800" dirty="0"/>
          </a:p>
        </p:txBody>
      </p:sp>
      <p:sp>
        <p:nvSpPr>
          <p:cNvPr id="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72790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Ranging Measurement Procedure</a:t>
            </a:r>
          </a:p>
        </p:txBody>
      </p:sp>
      <p:sp>
        <p:nvSpPr>
          <p:cNvPr id="3" name="Content Placeholder 2"/>
          <p:cNvSpPr>
            <a:spLocks noGrp="1"/>
          </p:cNvSpPr>
          <p:nvPr>
            <p:ph idx="1"/>
          </p:nvPr>
        </p:nvSpPr>
        <p:spPr/>
        <p:txBody>
          <a:bodyPr/>
          <a:lstStyle/>
          <a:p>
            <a:r>
              <a:rPr lang="en-US" dirty="0"/>
              <a:t>MU </a:t>
            </a:r>
            <a:r>
              <a:rPr lang="en-US" dirty="0" smtClean="0"/>
              <a:t>ranging measurement </a:t>
            </a:r>
            <a:r>
              <a:rPr lang="en-US" dirty="0"/>
              <a:t>consists of one or more rounds of UL </a:t>
            </a:r>
            <a:r>
              <a:rPr lang="en-US" dirty="0" smtClean="0"/>
              <a:t>sounding </a:t>
            </a:r>
            <a:r>
              <a:rPr lang="en-US" dirty="0"/>
              <a:t>followed by one round of DL </a:t>
            </a:r>
            <a:r>
              <a:rPr lang="en-US" dirty="0" smtClean="0"/>
              <a:t>sounding.</a:t>
            </a:r>
            <a:endParaRPr lang="en-US" dirty="0"/>
          </a:p>
          <a:p>
            <a:endParaRPr lang="en-US" dirty="0"/>
          </a:p>
        </p:txBody>
      </p:sp>
      <p:sp>
        <p:nvSpPr>
          <p:cNvPr id="5" name="Rectangle 4"/>
          <p:cNvSpPr/>
          <p:nvPr/>
        </p:nvSpPr>
        <p:spPr>
          <a:xfrm>
            <a:off x="152400" y="38723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TF -&gt; Location Uplink Sounding</a:t>
            </a:r>
            <a:endParaRPr lang="en-US" b="1" dirty="0">
              <a:solidFill>
                <a:schemeClr val="tx1"/>
              </a:solidFill>
            </a:endParaRPr>
          </a:p>
        </p:txBody>
      </p:sp>
      <p:sp>
        <p:nvSpPr>
          <p:cNvPr id="6" name="Rectangle 5"/>
          <p:cNvSpPr/>
          <p:nvPr/>
        </p:nvSpPr>
        <p:spPr>
          <a:xfrm>
            <a:off x="1676400" y="44819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UL NDP</a:t>
            </a:r>
            <a:endParaRPr lang="en-US" b="1" dirty="0">
              <a:solidFill>
                <a:schemeClr val="tx1"/>
              </a:solidFill>
            </a:endParaRPr>
          </a:p>
        </p:txBody>
      </p:sp>
      <p:sp>
        <p:nvSpPr>
          <p:cNvPr id="7" name="Rectangle 6"/>
          <p:cNvSpPr/>
          <p:nvPr/>
        </p:nvSpPr>
        <p:spPr>
          <a:xfrm>
            <a:off x="1676400" y="50915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a:t>
            </a:r>
            <a:r>
              <a:rPr lang="en-US" b="1" dirty="0" smtClean="0">
                <a:solidFill>
                  <a:schemeClr val="tx1"/>
                </a:solidFill>
              </a:rPr>
              <a:t>NDP</a:t>
            </a:r>
            <a:endParaRPr lang="en-US" b="1" dirty="0">
              <a:solidFill>
                <a:schemeClr val="tx1"/>
              </a:solidFill>
            </a:endParaRPr>
          </a:p>
        </p:txBody>
      </p:sp>
      <p:sp>
        <p:nvSpPr>
          <p:cNvPr id="8" name="Rectangle 7"/>
          <p:cNvSpPr/>
          <p:nvPr/>
        </p:nvSpPr>
        <p:spPr>
          <a:xfrm>
            <a:off x="1676400" y="57011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UL NDP</a:t>
            </a:r>
            <a:endParaRPr lang="en-US" b="1" dirty="0">
              <a:solidFill>
                <a:schemeClr val="tx1"/>
              </a:solidFill>
            </a:endParaRPr>
          </a:p>
        </p:txBody>
      </p:sp>
      <p:sp>
        <p:nvSpPr>
          <p:cNvPr id="9" name="Rectangle 8"/>
          <p:cNvSpPr/>
          <p:nvPr/>
        </p:nvSpPr>
        <p:spPr>
          <a:xfrm>
            <a:off x="3200400" y="38723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0" name="Rectangle 9"/>
          <p:cNvSpPr/>
          <p:nvPr/>
        </p:nvSpPr>
        <p:spPr>
          <a:xfrm>
            <a:off x="4724400" y="44819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UL NDP</a:t>
            </a:r>
            <a:endParaRPr lang="en-US" b="1" dirty="0">
              <a:solidFill>
                <a:schemeClr val="tx1"/>
              </a:solidFill>
            </a:endParaRPr>
          </a:p>
        </p:txBody>
      </p:sp>
      <p:sp>
        <p:nvSpPr>
          <p:cNvPr id="11" name="Rectangle 10"/>
          <p:cNvSpPr/>
          <p:nvPr/>
        </p:nvSpPr>
        <p:spPr>
          <a:xfrm>
            <a:off x="4724400" y="50915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2" name="Rectangle 11"/>
          <p:cNvSpPr/>
          <p:nvPr/>
        </p:nvSpPr>
        <p:spPr>
          <a:xfrm>
            <a:off x="4724400" y="57011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3" name="Rectangle 12"/>
          <p:cNvSpPr/>
          <p:nvPr/>
        </p:nvSpPr>
        <p:spPr>
          <a:xfrm>
            <a:off x="6248400" y="38723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DL NDPA</a:t>
            </a:r>
            <a:endParaRPr lang="en-US" b="1" dirty="0">
              <a:solidFill>
                <a:schemeClr val="tx1"/>
              </a:solidFill>
            </a:endParaRPr>
          </a:p>
        </p:txBody>
      </p:sp>
      <p:sp>
        <p:nvSpPr>
          <p:cNvPr id="14" name="Rectangle 13"/>
          <p:cNvSpPr/>
          <p:nvPr/>
        </p:nvSpPr>
        <p:spPr>
          <a:xfrm>
            <a:off x="7772400" y="3872386"/>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DL NDP</a:t>
            </a:r>
            <a:endParaRPr lang="en-US" b="1" dirty="0">
              <a:solidFill>
                <a:schemeClr val="tx1"/>
              </a:solidFill>
            </a:endParaRPr>
          </a:p>
        </p:txBody>
      </p:sp>
      <p:sp>
        <p:nvSpPr>
          <p:cNvPr id="15" name="Rounded Rectangle 14"/>
          <p:cNvSpPr/>
          <p:nvPr/>
        </p:nvSpPr>
        <p:spPr>
          <a:xfrm>
            <a:off x="3124200" y="3796186"/>
            <a:ext cx="3124200" cy="2452214"/>
          </a:xfrm>
          <a:prstGeom prst="roundRect">
            <a:avLst/>
          </a:prstGeom>
          <a:noFill/>
          <a:ln w="127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solidFill>
                <a:schemeClr val="tx1"/>
              </a:solidFill>
            </a:endParaRPr>
          </a:p>
        </p:txBody>
      </p:sp>
      <p:sp>
        <p:nvSpPr>
          <p:cNvPr id="16" name="TextBox 15"/>
          <p:cNvSpPr txBox="1"/>
          <p:nvPr/>
        </p:nvSpPr>
        <p:spPr>
          <a:xfrm>
            <a:off x="4255733" y="3476823"/>
            <a:ext cx="861133" cy="307777"/>
          </a:xfrm>
          <a:prstGeom prst="rect">
            <a:avLst/>
          </a:prstGeom>
          <a:noFill/>
        </p:spPr>
        <p:txBody>
          <a:bodyPr wrap="none" rtlCol="0">
            <a:spAutoFit/>
          </a:bodyPr>
          <a:lstStyle/>
          <a:p>
            <a:r>
              <a:rPr lang="en-US" sz="1400" b="1" dirty="0" smtClean="0"/>
              <a:t>Optional</a:t>
            </a:r>
            <a:endParaRPr lang="en-US" sz="1400" b="1" dirty="0"/>
          </a:p>
        </p:txBody>
      </p:sp>
      <p:sp>
        <p:nvSpPr>
          <p:cNvPr id="17" name="Date Placeholder 3"/>
          <p:cNvSpPr>
            <a:spLocks noGrp="1"/>
          </p:cNvSpPr>
          <p:nvPr>
            <p:ph type="dt" sz="quarter" idx="10"/>
          </p:nvPr>
        </p:nvSpPr>
        <p:spPr>
          <a:xfrm>
            <a:off x="696913" y="332601"/>
            <a:ext cx="1340110" cy="276999"/>
          </a:xfrm>
        </p:spPr>
        <p:txBody>
          <a:bodyPr/>
          <a:lstStyle/>
          <a:p>
            <a:pPr>
              <a:defRPr/>
            </a:pPr>
            <a:r>
              <a:rPr lang="en-US" dirty="0"/>
              <a:t>January 2018</a:t>
            </a:r>
          </a:p>
        </p:txBody>
      </p:sp>
      <p:sp>
        <p:nvSpPr>
          <p:cNvPr id="19"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6</a:t>
            </a:r>
            <a:endParaRPr lang="en-US" dirty="0"/>
          </a:p>
        </p:txBody>
      </p:sp>
      <p:sp>
        <p:nvSpPr>
          <p:cNvPr id="20"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947195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Assume that both UL ranging NDP and DL ranging NDP are designed with secure (e.g., randomized) LTF sequences.</a:t>
            </a:r>
          </a:p>
          <a:p>
            <a:r>
              <a:rPr lang="en-US" dirty="0" smtClean="0"/>
              <a:t>But, when an attacker is a member of the MU ranging measurement, </a:t>
            </a:r>
          </a:p>
          <a:p>
            <a:pPr lvl="1"/>
            <a:r>
              <a:rPr lang="en-US" dirty="0" smtClean="0"/>
              <a:t>The attacker can transmit a Fake DL ranging NDP</a:t>
            </a:r>
            <a:r>
              <a:rPr lang="en-US" dirty="0"/>
              <a:t> </a:t>
            </a:r>
            <a:r>
              <a:rPr lang="en-US" dirty="0" smtClean="0"/>
              <a:t>if a LTF sequence in a DL </a:t>
            </a:r>
            <a:r>
              <a:rPr lang="en-US" dirty="0"/>
              <a:t>ranging NDP is </a:t>
            </a:r>
            <a:r>
              <a:rPr lang="en-US" dirty="0" smtClean="0"/>
              <a:t>common to all members </a:t>
            </a:r>
            <a:r>
              <a:rPr lang="en-US" dirty="0"/>
              <a:t>of the MU ranging </a:t>
            </a:r>
            <a:r>
              <a:rPr lang="en-US" dirty="0" smtClean="0"/>
              <a:t>measurement.</a:t>
            </a:r>
            <a:endParaRPr lang="en-US" dirty="0"/>
          </a:p>
        </p:txBody>
      </p:sp>
      <p:sp>
        <p:nvSpPr>
          <p:cNvPr id="5" name="Rectangle 4"/>
          <p:cNvSpPr/>
          <p:nvPr/>
        </p:nvSpPr>
        <p:spPr>
          <a:xfrm>
            <a:off x="152400" y="4648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6" name="Rectangle 5"/>
          <p:cNvSpPr/>
          <p:nvPr/>
        </p:nvSpPr>
        <p:spPr>
          <a:xfrm>
            <a:off x="1676400" y="52578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8" name="Rectangle 7"/>
          <p:cNvSpPr/>
          <p:nvPr/>
        </p:nvSpPr>
        <p:spPr>
          <a:xfrm>
            <a:off x="1676400" y="5836818"/>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9" name="Rectangle 8"/>
          <p:cNvSpPr/>
          <p:nvPr/>
        </p:nvSpPr>
        <p:spPr>
          <a:xfrm>
            <a:off x="3200400" y="4648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0" name="Rectangle 9"/>
          <p:cNvSpPr/>
          <p:nvPr/>
        </p:nvSpPr>
        <p:spPr>
          <a:xfrm>
            <a:off x="4724400" y="52578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3" name="Rectangle 12"/>
          <p:cNvSpPr/>
          <p:nvPr/>
        </p:nvSpPr>
        <p:spPr>
          <a:xfrm>
            <a:off x="6248400" y="4648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14" name="Rectangle 13"/>
          <p:cNvSpPr/>
          <p:nvPr/>
        </p:nvSpPr>
        <p:spPr>
          <a:xfrm>
            <a:off x="7772400" y="4648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7" name="TextBox 16"/>
          <p:cNvSpPr txBox="1"/>
          <p:nvPr/>
        </p:nvSpPr>
        <p:spPr>
          <a:xfrm>
            <a:off x="228600" y="5801160"/>
            <a:ext cx="1236236" cy="707886"/>
          </a:xfrm>
          <a:prstGeom prst="rect">
            <a:avLst/>
          </a:prstGeom>
          <a:noFill/>
        </p:spPr>
        <p:txBody>
          <a:bodyPr wrap="none" rtlCol="0">
            <a:spAutoFit/>
          </a:bodyPr>
          <a:lstStyle/>
          <a:p>
            <a:pPr algn="ctr"/>
            <a:r>
              <a:rPr lang="en-US" sz="2000" dirty="0" smtClean="0"/>
              <a:t>iSTA2</a:t>
            </a:r>
            <a:br>
              <a:rPr lang="en-US" sz="2000" dirty="0" smtClean="0"/>
            </a:br>
            <a:r>
              <a:rPr lang="en-US" sz="2000" dirty="0" smtClean="0"/>
              <a:t>(Attacker)</a:t>
            </a:r>
            <a:endParaRPr lang="en-US" sz="2000" dirty="0"/>
          </a:p>
        </p:txBody>
      </p:sp>
      <p:sp>
        <p:nvSpPr>
          <p:cNvPr id="18" name="TextBox 17"/>
          <p:cNvSpPr txBox="1"/>
          <p:nvPr/>
        </p:nvSpPr>
        <p:spPr>
          <a:xfrm>
            <a:off x="422370" y="5286345"/>
            <a:ext cx="848630" cy="400110"/>
          </a:xfrm>
          <a:prstGeom prst="rect">
            <a:avLst/>
          </a:prstGeom>
          <a:noFill/>
        </p:spPr>
        <p:txBody>
          <a:bodyPr wrap="none" rtlCol="0">
            <a:spAutoFit/>
          </a:bodyPr>
          <a:lstStyle/>
          <a:p>
            <a:r>
              <a:rPr lang="en-US" sz="2000" dirty="0" smtClean="0"/>
              <a:t>iSTA1</a:t>
            </a:r>
            <a:endParaRPr lang="en-US" sz="2000" dirty="0"/>
          </a:p>
        </p:txBody>
      </p:sp>
      <p:sp>
        <p:nvSpPr>
          <p:cNvPr id="21" name="Rectangle 20"/>
          <p:cNvSpPr/>
          <p:nvPr/>
        </p:nvSpPr>
        <p:spPr>
          <a:xfrm>
            <a:off x="7817296" y="5843736"/>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FF0000"/>
                </a:solidFill>
              </a:rPr>
              <a:t>Fake DL NDP</a:t>
            </a:r>
            <a:endParaRPr lang="en-US" b="1" dirty="0">
              <a:solidFill>
                <a:srgbClr val="FF0000"/>
              </a:solidFill>
            </a:endParaRPr>
          </a:p>
        </p:txBody>
      </p:sp>
      <p:sp>
        <p:nvSpPr>
          <p:cNvPr id="20" name="TextBox 19"/>
          <p:cNvSpPr txBox="1"/>
          <p:nvPr/>
        </p:nvSpPr>
        <p:spPr>
          <a:xfrm>
            <a:off x="3507726" y="5286345"/>
            <a:ext cx="848630" cy="400110"/>
          </a:xfrm>
          <a:prstGeom prst="rect">
            <a:avLst/>
          </a:prstGeom>
          <a:noFill/>
        </p:spPr>
        <p:txBody>
          <a:bodyPr wrap="none" rtlCol="0">
            <a:spAutoFit/>
          </a:bodyPr>
          <a:lstStyle/>
          <a:p>
            <a:r>
              <a:rPr lang="en-US" sz="2000" dirty="0" smtClean="0"/>
              <a:t>iSTA3</a:t>
            </a:r>
            <a:endParaRPr lang="en-US" sz="2000" dirty="0"/>
          </a:p>
        </p:txBody>
      </p:sp>
      <p:sp>
        <p:nvSpPr>
          <p:cNvPr id="23" name="Date Placeholder 3"/>
          <p:cNvSpPr>
            <a:spLocks noGrp="1"/>
          </p:cNvSpPr>
          <p:nvPr>
            <p:ph type="dt" sz="quarter" idx="10"/>
          </p:nvPr>
        </p:nvSpPr>
        <p:spPr>
          <a:xfrm>
            <a:off x="696913" y="332601"/>
            <a:ext cx="1340110" cy="276999"/>
          </a:xfrm>
        </p:spPr>
        <p:txBody>
          <a:bodyPr/>
          <a:lstStyle/>
          <a:p>
            <a:pPr>
              <a:defRPr/>
            </a:pPr>
            <a:r>
              <a:rPr lang="en-US" dirty="0"/>
              <a:t>January 2018</a:t>
            </a:r>
          </a:p>
        </p:txBody>
      </p:sp>
      <p:sp>
        <p:nvSpPr>
          <p:cNvPr id="19"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7</a:t>
            </a:r>
            <a:endParaRPr lang="en-US" dirty="0"/>
          </a:p>
        </p:txBody>
      </p:sp>
      <p:sp>
        <p:nvSpPr>
          <p:cNvPr id="22"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611838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smtClean="0"/>
              <a:t>So, the proposed secure MU ranging measurement procedure is limited to a single </a:t>
            </a:r>
            <a:r>
              <a:rPr lang="en-US" dirty="0" err="1" smtClean="0"/>
              <a:t>iSTA</a:t>
            </a:r>
            <a:r>
              <a:rPr lang="en-US" dirty="0" smtClean="0"/>
              <a:t>.</a:t>
            </a:r>
          </a:p>
          <a:p>
            <a:pPr lvl="1"/>
            <a:r>
              <a:rPr lang="en-US" dirty="0" smtClean="0"/>
              <a:t>Extension to the multiple </a:t>
            </a:r>
            <a:r>
              <a:rPr lang="en-US" dirty="0" err="1" smtClean="0"/>
              <a:t>iSTAs</a:t>
            </a:r>
            <a:r>
              <a:rPr lang="en-US" dirty="0" smtClean="0"/>
              <a:t> is TBD.</a:t>
            </a:r>
          </a:p>
          <a:p>
            <a:r>
              <a:rPr lang="en-US" dirty="0" smtClean="0"/>
              <a:t>Basic principle of the </a:t>
            </a:r>
            <a:r>
              <a:rPr lang="en-US" dirty="0"/>
              <a:t>secure MU ranging measurement </a:t>
            </a:r>
            <a:r>
              <a:rPr lang="en-US" dirty="0" smtClean="0"/>
              <a:t>procedure is very similar to the secure SU </a:t>
            </a:r>
            <a:r>
              <a:rPr lang="en-US" dirty="0"/>
              <a:t>ranging measurement </a:t>
            </a:r>
            <a:r>
              <a:rPr lang="en-US" dirty="0" smtClean="0"/>
              <a:t>procedure.</a:t>
            </a:r>
          </a:p>
          <a:p>
            <a:pPr lvl="1"/>
            <a:r>
              <a:rPr lang="en-US" dirty="0" smtClean="0"/>
              <a:t>The </a:t>
            </a:r>
            <a:r>
              <a:rPr lang="en-US" dirty="0"/>
              <a:t>delayed sequence generation where sequence generation information is carried in the previous sounding sequence </a:t>
            </a:r>
            <a:r>
              <a:rPr lang="en-US" dirty="0" smtClean="0"/>
              <a:t>instance.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13" name="Rectangle 12"/>
          <p:cNvSpPr/>
          <p:nvPr/>
        </p:nvSpPr>
        <p:spPr>
          <a:xfrm>
            <a:off x="381000" y="5334000"/>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6" name="Rectangle 15"/>
          <p:cNvSpPr/>
          <p:nvPr/>
        </p:nvSpPr>
        <p:spPr>
          <a:xfrm>
            <a:off x="1219200" y="5334000"/>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7" name="Rectangle 16"/>
          <p:cNvSpPr/>
          <p:nvPr/>
        </p:nvSpPr>
        <p:spPr>
          <a:xfrm>
            <a:off x="4935292"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8" name="Rectangle 17"/>
          <p:cNvSpPr/>
          <p:nvPr/>
        </p:nvSpPr>
        <p:spPr>
          <a:xfrm>
            <a:off x="6304745" y="59436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9" name="Rectangle 18"/>
          <p:cNvSpPr/>
          <p:nvPr/>
        </p:nvSpPr>
        <p:spPr>
          <a:xfrm>
            <a:off x="6923200" y="5334000"/>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20" name="Rectangle 19"/>
          <p:cNvSpPr/>
          <p:nvPr/>
        </p:nvSpPr>
        <p:spPr>
          <a:xfrm>
            <a:off x="7615573" y="53340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21" name="Rectangle 20"/>
          <p:cNvSpPr/>
          <p:nvPr/>
        </p:nvSpPr>
        <p:spPr>
          <a:xfrm>
            <a:off x="8231746" y="5334000"/>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22" name="Rectangle 21"/>
          <p:cNvSpPr/>
          <p:nvPr/>
        </p:nvSpPr>
        <p:spPr>
          <a:xfrm>
            <a:off x="2654121"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23" name="Rectangle 22"/>
          <p:cNvSpPr/>
          <p:nvPr/>
        </p:nvSpPr>
        <p:spPr>
          <a:xfrm>
            <a:off x="4023449" y="5943600"/>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2" name="TextBox 1"/>
          <p:cNvSpPr txBox="1"/>
          <p:nvPr/>
        </p:nvSpPr>
        <p:spPr>
          <a:xfrm>
            <a:off x="-91628" y="5181600"/>
            <a:ext cx="534263" cy="584775"/>
          </a:xfrm>
          <a:prstGeom prst="rect">
            <a:avLst/>
          </a:prstGeom>
          <a:noFill/>
        </p:spPr>
        <p:txBody>
          <a:bodyPr wrap="square" rtlCol="0">
            <a:spAutoFit/>
          </a:bodyPr>
          <a:lstStyle/>
          <a:p>
            <a:r>
              <a:rPr lang="en-US" sz="3200" b="1" dirty="0" smtClean="0"/>
              <a:t>…</a:t>
            </a:r>
            <a:endParaRPr lang="en-US" sz="3200" b="1" dirty="0"/>
          </a:p>
        </p:txBody>
      </p:sp>
      <p:sp>
        <p:nvSpPr>
          <p:cNvPr id="5" name="TextBox 4"/>
          <p:cNvSpPr txBox="1"/>
          <p:nvPr/>
        </p:nvSpPr>
        <p:spPr>
          <a:xfrm>
            <a:off x="381000" y="4872335"/>
            <a:ext cx="2273121" cy="461665"/>
          </a:xfrm>
          <a:prstGeom prst="rect">
            <a:avLst/>
          </a:prstGeom>
          <a:noFill/>
        </p:spPr>
        <p:txBody>
          <a:bodyPr wrap="square" rtlCol="0">
            <a:spAutoFit/>
          </a:bodyPr>
          <a:lstStyle/>
          <a:p>
            <a:pPr algn="ctr"/>
            <a:r>
              <a:rPr lang="en-US" b="1" dirty="0" smtClean="0">
                <a:solidFill>
                  <a:srgbClr val="FF0000"/>
                </a:solidFill>
              </a:rPr>
              <a:t>Sequence generation information carried in LMR</a:t>
            </a:r>
            <a:endParaRPr lang="en-US" b="1" dirty="0">
              <a:solidFill>
                <a:srgbClr val="FF0000"/>
              </a:solidFill>
            </a:endParaRPr>
          </a:p>
        </p:txBody>
      </p:sp>
      <p:cxnSp>
        <p:nvCxnSpPr>
          <p:cNvPr id="26" name="Straight Arrow Connector 25"/>
          <p:cNvCxnSpPr>
            <a:stCxn id="5" idx="3"/>
            <a:endCxn id="18" idx="1"/>
          </p:cNvCxnSpPr>
          <p:nvPr/>
        </p:nvCxnSpPr>
        <p:spPr bwMode="auto">
          <a:xfrm>
            <a:off x="2654121" y="5103168"/>
            <a:ext cx="3650624" cy="10690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27" name="Straight Arrow Connector 26"/>
          <p:cNvCxnSpPr>
            <a:stCxn id="5" idx="3"/>
            <a:endCxn id="20" idx="1"/>
          </p:cNvCxnSpPr>
          <p:nvPr/>
        </p:nvCxnSpPr>
        <p:spPr bwMode="auto">
          <a:xfrm>
            <a:off x="2654121" y="5103168"/>
            <a:ext cx="4961452" cy="4594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38" name="TextBox 37"/>
          <p:cNvSpPr txBox="1"/>
          <p:nvPr/>
        </p:nvSpPr>
        <p:spPr>
          <a:xfrm>
            <a:off x="2997742" y="4876800"/>
            <a:ext cx="5629746" cy="461665"/>
          </a:xfrm>
          <a:prstGeom prst="rect">
            <a:avLst/>
          </a:prstGeom>
          <a:noFill/>
        </p:spPr>
        <p:txBody>
          <a:bodyPr wrap="none" rtlCol="0">
            <a:spAutoFit/>
          </a:bodyPr>
          <a:lstStyle/>
          <a:p>
            <a:r>
              <a:rPr lang="en-US" b="1" dirty="0" smtClean="0">
                <a:solidFill>
                  <a:srgbClr val="FF0000"/>
                </a:solidFill>
              </a:rPr>
              <a:t>Derive </a:t>
            </a:r>
            <a:r>
              <a:rPr lang="en-US" b="1" dirty="0">
                <a:solidFill>
                  <a:srgbClr val="FF0000"/>
                </a:solidFill>
              </a:rPr>
              <a:t>LTF sequence of UL NDP and DL NDP of the next round </a:t>
            </a:r>
            <a:r>
              <a:rPr lang="en-US" b="1" dirty="0" smtClean="0">
                <a:solidFill>
                  <a:srgbClr val="FF0000"/>
                </a:solidFill>
              </a:rPr>
              <a:t>sounding </a:t>
            </a:r>
            <a:r>
              <a:rPr lang="en-US" b="1" dirty="0">
                <a:solidFill>
                  <a:srgbClr val="FF0000"/>
                </a:solidFill>
              </a:rPr>
              <a:t>sequence</a:t>
            </a:r>
          </a:p>
          <a:p>
            <a:endParaRPr lang="en-US" dirty="0"/>
          </a:p>
        </p:txBody>
      </p:sp>
      <p:sp>
        <p:nvSpPr>
          <p:cNvPr id="24"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77035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114800"/>
          </a:xfrm>
        </p:spPr>
        <p:txBody>
          <a:bodyPr/>
          <a:lstStyle/>
          <a:p>
            <a:r>
              <a:rPr lang="en-US" dirty="0"/>
              <a:t>The keys or cipher sequence (if needed) for LTF sequence generation are the result of the FTM negotiation.</a:t>
            </a:r>
          </a:p>
          <a:p>
            <a:r>
              <a:rPr lang="en-US" dirty="0" smtClean="0"/>
              <a:t>LTF sequence </a:t>
            </a:r>
            <a:r>
              <a:rPr lang="en-US" dirty="0"/>
              <a:t>generation information for the first measurement instance is </a:t>
            </a:r>
            <a:r>
              <a:rPr lang="en-US" dirty="0" smtClean="0"/>
              <a:t>a part </a:t>
            </a:r>
            <a:r>
              <a:rPr lang="en-US" dirty="0"/>
              <a:t>of </a:t>
            </a:r>
            <a:r>
              <a:rPr lang="en-US" dirty="0" smtClean="0"/>
              <a:t>an </a:t>
            </a:r>
            <a:r>
              <a:rPr lang="en-US" dirty="0" err="1" smtClean="0"/>
              <a:t>iFTM</a:t>
            </a:r>
            <a:r>
              <a:rPr lang="en-US" dirty="0" smtClean="0"/>
              <a:t>, </a:t>
            </a:r>
            <a:r>
              <a:rPr lang="en-US" dirty="0"/>
              <a:t>the measurement phase only commences once the negotiation is successful.</a:t>
            </a:r>
          </a:p>
          <a:p>
            <a:r>
              <a:rPr lang="en-US" dirty="0"/>
              <a:t>The frame used to deliver subsequent LTF sequence generation information is the protected LMR frame</a:t>
            </a:r>
            <a:r>
              <a:rPr lang="en-US" dirty="0" smtClean="0"/>
              <a:t>.</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9"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37" name="Rectangle 36"/>
          <p:cNvSpPr/>
          <p:nvPr/>
        </p:nvSpPr>
        <p:spPr>
          <a:xfrm>
            <a:off x="381000" y="5943600"/>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FTM Request</a:t>
            </a:r>
            <a:endParaRPr lang="en-US" b="1" dirty="0">
              <a:solidFill>
                <a:schemeClr val="tx1"/>
              </a:solidFill>
            </a:endParaRPr>
          </a:p>
        </p:txBody>
      </p:sp>
      <p:sp>
        <p:nvSpPr>
          <p:cNvPr id="38" name="Rectangle 37"/>
          <p:cNvSpPr/>
          <p:nvPr/>
        </p:nvSpPr>
        <p:spPr>
          <a:xfrm>
            <a:off x="1219200" y="5334000"/>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FTM Response</a:t>
            </a:r>
            <a:endParaRPr lang="en-US" b="1" dirty="0">
              <a:solidFill>
                <a:schemeClr val="tx1"/>
              </a:solidFill>
            </a:endParaRPr>
          </a:p>
        </p:txBody>
      </p:sp>
      <p:sp>
        <p:nvSpPr>
          <p:cNvPr id="39" name="Rectangle 38"/>
          <p:cNvSpPr/>
          <p:nvPr/>
        </p:nvSpPr>
        <p:spPr>
          <a:xfrm>
            <a:off x="4935292"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40" name="Rectangle 39"/>
          <p:cNvSpPr/>
          <p:nvPr/>
        </p:nvSpPr>
        <p:spPr>
          <a:xfrm>
            <a:off x="6304745" y="59436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41" name="Rectangle 40"/>
          <p:cNvSpPr/>
          <p:nvPr/>
        </p:nvSpPr>
        <p:spPr>
          <a:xfrm>
            <a:off x="6923200" y="5334000"/>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42" name="Rectangle 41"/>
          <p:cNvSpPr/>
          <p:nvPr/>
        </p:nvSpPr>
        <p:spPr>
          <a:xfrm>
            <a:off x="7615573" y="53340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43" name="Rectangle 42"/>
          <p:cNvSpPr/>
          <p:nvPr/>
        </p:nvSpPr>
        <p:spPr>
          <a:xfrm>
            <a:off x="8231746" y="5334000"/>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44" name="Rectangle 43"/>
          <p:cNvSpPr/>
          <p:nvPr/>
        </p:nvSpPr>
        <p:spPr>
          <a:xfrm>
            <a:off x="2654121"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45" name="Rectangle 44"/>
          <p:cNvSpPr/>
          <p:nvPr/>
        </p:nvSpPr>
        <p:spPr>
          <a:xfrm>
            <a:off x="4023449" y="5943600"/>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46" name="TextBox 45"/>
          <p:cNvSpPr txBox="1"/>
          <p:nvPr/>
        </p:nvSpPr>
        <p:spPr>
          <a:xfrm>
            <a:off x="-91628" y="5181600"/>
            <a:ext cx="534263" cy="584775"/>
          </a:xfrm>
          <a:prstGeom prst="rect">
            <a:avLst/>
          </a:prstGeom>
          <a:noFill/>
        </p:spPr>
        <p:txBody>
          <a:bodyPr wrap="square" rtlCol="0">
            <a:spAutoFit/>
          </a:bodyPr>
          <a:lstStyle/>
          <a:p>
            <a:r>
              <a:rPr lang="en-US" sz="3200" b="1" dirty="0" smtClean="0"/>
              <a:t>…</a:t>
            </a:r>
            <a:endParaRPr lang="en-US" sz="3200" b="1" dirty="0"/>
          </a:p>
        </p:txBody>
      </p:sp>
      <p:sp>
        <p:nvSpPr>
          <p:cNvPr id="47" name="TextBox 46"/>
          <p:cNvSpPr txBox="1"/>
          <p:nvPr/>
        </p:nvSpPr>
        <p:spPr>
          <a:xfrm>
            <a:off x="381000" y="4872335"/>
            <a:ext cx="2447454" cy="461665"/>
          </a:xfrm>
          <a:prstGeom prst="rect">
            <a:avLst/>
          </a:prstGeom>
          <a:noFill/>
        </p:spPr>
        <p:txBody>
          <a:bodyPr wrap="square" rtlCol="0">
            <a:spAutoFit/>
          </a:bodyPr>
          <a:lstStyle/>
          <a:p>
            <a:pPr algn="ctr"/>
            <a:r>
              <a:rPr lang="en-US" b="1" dirty="0" smtClean="0">
                <a:solidFill>
                  <a:srgbClr val="FF0000"/>
                </a:solidFill>
              </a:rPr>
              <a:t>Sequence generation information carried in FTM Response</a:t>
            </a:r>
            <a:endParaRPr lang="en-US" b="1" dirty="0">
              <a:solidFill>
                <a:srgbClr val="FF0000"/>
              </a:solidFill>
            </a:endParaRPr>
          </a:p>
        </p:txBody>
      </p:sp>
      <p:cxnSp>
        <p:nvCxnSpPr>
          <p:cNvPr id="48" name="Straight Arrow Connector 47"/>
          <p:cNvCxnSpPr>
            <a:stCxn id="47" idx="3"/>
            <a:endCxn id="40" idx="1"/>
          </p:cNvCxnSpPr>
          <p:nvPr/>
        </p:nvCxnSpPr>
        <p:spPr bwMode="auto">
          <a:xfrm>
            <a:off x="2828454" y="5103168"/>
            <a:ext cx="3476291" cy="10690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49" name="Straight Arrow Connector 48"/>
          <p:cNvCxnSpPr>
            <a:stCxn id="47" idx="3"/>
            <a:endCxn id="42" idx="1"/>
          </p:cNvCxnSpPr>
          <p:nvPr/>
        </p:nvCxnSpPr>
        <p:spPr bwMode="auto">
          <a:xfrm>
            <a:off x="2828454" y="5103168"/>
            <a:ext cx="4787119" cy="4594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50" name="TextBox 49"/>
          <p:cNvSpPr txBox="1"/>
          <p:nvPr/>
        </p:nvSpPr>
        <p:spPr>
          <a:xfrm>
            <a:off x="2997742" y="4876800"/>
            <a:ext cx="5313955" cy="461665"/>
          </a:xfrm>
          <a:prstGeom prst="rect">
            <a:avLst/>
          </a:prstGeom>
          <a:noFill/>
        </p:spPr>
        <p:txBody>
          <a:bodyPr wrap="none" rtlCol="0">
            <a:spAutoFit/>
          </a:bodyPr>
          <a:lstStyle/>
          <a:p>
            <a:r>
              <a:rPr lang="en-US" b="1" dirty="0" smtClean="0">
                <a:solidFill>
                  <a:srgbClr val="FF0000"/>
                </a:solidFill>
              </a:rPr>
              <a:t>Derive </a:t>
            </a:r>
            <a:r>
              <a:rPr lang="en-US" b="1" dirty="0">
                <a:solidFill>
                  <a:srgbClr val="FF0000"/>
                </a:solidFill>
              </a:rPr>
              <a:t>LTF sequence of UL NDP and DL NDP of </a:t>
            </a:r>
            <a:r>
              <a:rPr lang="en-US" b="1" dirty="0" smtClean="0">
                <a:solidFill>
                  <a:srgbClr val="FF0000"/>
                </a:solidFill>
              </a:rPr>
              <a:t>1st round sounding </a:t>
            </a:r>
            <a:r>
              <a:rPr lang="en-US" b="1" dirty="0">
                <a:solidFill>
                  <a:srgbClr val="FF0000"/>
                </a:solidFill>
              </a:rPr>
              <a:t>sequence</a:t>
            </a:r>
          </a:p>
          <a:p>
            <a:endParaRPr lang="en-US" dirty="0"/>
          </a:p>
        </p:txBody>
      </p:sp>
      <p:sp>
        <p:nvSpPr>
          <p:cNvPr id="21"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a:t>
            </a:r>
            <a:r>
              <a:rPr lang="en-US" dirty="0" smtClean="0"/>
              <a:t>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437855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97919</TotalTime>
  <Words>2211</Words>
  <Application>Microsoft Office PowerPoint</Application>
  <PresentationFormat>On-screen Show (4:3)</PresentationFormat>
  <Paragraphs>261</Paragraphs>
  <Slides>19</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802-11-Submission</vt:lpstr>
      <vt:lpstr>Document</vt:lpstr>
      <vt:lpstr>Secure SU and MU Ranging Measurement Procedure</vt:lpstr>
      <vt:lpstr>Introduction</vt:lpstr>
      <vt:lpstr>Proposed Key Exchange in Negotiation and LTF Randomization in SU Mode</vt:lpstr>
      <vt:lpstr>Sequence Authentication Code (SAC) Signaling in SU Ranging </vt:lpstr>
      <vt:lpstr>Security using SAC</vt:lpstr>
      <vt:lpstr>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Straw Poll</vt:lpstr>
      <vt:lpstr>Straw Poll </vt:lpstr>
      <vt:lpstr>Straw Poll </vt:lpstr>
      <vt:lpstr>Straw Poll </vt:lpstr>
      <vt:lpstr>Straw Poll </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keywords>CTPClassification=CTP_PUBLIC:VisualMarkings=</cp:keywords>
  <cp:lastModifiedBy>Ghosh, Chittabrata</cp:lastModifiedBy>
  <cp:revision>1158</cp:revision>
  <cp:lastPrinted>1998-02-10T13:28:06Z</cp:lastPrinted>
  <dcterms:created xsi:type="dcterms:W3CDTF">2007-05-21T21:00:37Z</dcterms:created>
  <dcterms:modified xsi:type="dcterms:W3CDTF">2018-01-18T17:13:07Z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y fmtid="{D5CDD505-2E9C-101B-9397-08002B2CF9AE}" pid="4" name="TitusGUID">
    <vt:lpwstr>34eab73d-f308-47f2-9046-ae755f1bc771</vt:lpwstr>
  </property>
  <property fmtid="{D5CDD505-2E9C-101B-9397-08002B2CF9AE}" pid="5" name="CTP_TimeStamp">
    <vt:lpwstr>2018-01-18 17:13:07Z</vt:lpwstr>
  </property>
  <property fmtid="{D5CDD505-2E9C-101B-9397-08002B2CF9AE}" pid="6" name="CTP_BU">
    <vt:lpwstr>NA</vt:lpwstr>
  </property>
  <property fmtid="{D5CDD505-2E9C-101B-9397-08002B2CF9AE}" pid="7" name="CTP_IDSID">
    <vt:lpwstr>NA</vt:lpwstr>
  </property>
  <property fmtid="{D5CDD505-2E9C-101B-9397-08002B2CF9AE}" pid="8" name="CTP_WWID">
    <vt:lpwstr>NA</vt:lpwstr>
  </property>
  <property fmtid="{D5CDD505-2E9C-101B-9397-08002B2CF9AE}" pid="9" name="CTPClassification">
    <vt:lpwstr>CTP_PUBLIC</vt:lpwstr>
  </property>
</Properties>
</file>