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36" r:id="rId14"/>
    <p:sldId id="631" r:id="rId15"/>
    <p:sldId id="618" r:id="rId16"/>
    <p:sldId id="630" r:id="rId17"/>
    <p:sldId id="626" r:id="rId18"/>
    <p:sldId id="627" r:id="rId19"/>
    <p:sldId id="632" r:id="rId20"/>
    <p:sldId id="633" r:id="rId21"/>
    <p:sldId id="634" r:id="rId22"/>
    <p:sldId id="622" r:id="rId23"/>
    <p:sldId id="637" r:id="rId24"/>
    <p:sldId id="638" r:id="rId25"/>
    <p:sldId id="639" r:id="rId26"/>
    <p:sldId id="640" r:id="rId27"/>
    <p:sldId id="642" r:id="rId28"/>
    <p:sldId id="643" r:id="rId29"/>
    <p:sldId id="635" r:id="rId30"/>
    <p:sldId id="644" r:id="rId31"/>
    <p:sldId id="645" r:id="rId32"/>
    <p:sldId id="641" r:id="rId33"/>
    <p:sldId id="646"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802.11-18/0201r3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zh-CN" sz="2800" kern="0" dirty="0" smtClean="0"/>
              <a:t>Jan</a:t>
            </a:r>
            <a:r>
              <a:rPr lang="en-US" altLang="en-US" sz="2800" kern="0" dirty="0" smtClean="0"/>
              <a:t>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2018-01-15</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96"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Editor’s Clarification to CR rules</a:t>
            </a:r>
            <a:endParaRPr lang="zh-CN" altLang="en-US" dirty="0"/>
          </a:p>
        </p:txBody>
      </p:sp>
      <p:sp>
        <p:nvSpPr>
          <p:cNvPr id="3" name="内容占位符 2"/>
          <p:cNvSpPr>
            <a:spLocks noGrp="1"/>
          </p:cNvSpPr>
          <p:nvPr>
            <p:ph idx="1"/>
          </p:nvPr>
        </p:nvSpPr>
        <p:spPr/>
        <p:txBody>
          <a:bodyPr/>
          <a:lstStyle/>
          <a:p>
            <a:r>
              <a:rPr lang="en-US" altLang="zh-CN" dirty="0" smtClean="0"/>
              <a:t>On Jan 15</a:t>
            </a:r>
            <a:r>
              <a:rPr lang="en-US" altLang="zh-CN" baseline="30000" dirty="0" smtClean="0"/>
              <a:t>th</a:t>
            </a:r>
            <a:r>
              <a:rPr lang="en-US" altLang="zh-CN" dirty="0" smtClean="0"/>
              <a:t>, the </a:t>
            </a:r>
            <a:r>
              <a:rPr lang="en-US" altLang="zh-CN" dirty="0" err="1" smtClean="0"/>
              <a:t>TGax</a:t>
            </a:r>
            <a:r>
              <a:rPr lang="en-US" altLang="zh-CN" dirty="0" smtClean="0"/>
              <a:t> Tech Editor’s response to CR rules clarification request from PHY </a:t>
            </a:r>
            <a:r>
              <a:rPr lang="en-US" altLang="zh-CN" dirty="0" err="1" smtClean="0"/>
              <a:t>adhoc</a:t>
            </a:r>
            <a:r>
              <a:rPr lang="en-US" altLang="zh-CN" dirty="0" smtClean="0"/>
              <a:t> as below:</a:t>
            </a:r>
          </a:p>
          <a:p>
            <a:endParaRPr lang="en-US" altLang="zh-CN" dirty="0" smtClean="0"/>
          </a:p>
          <a:p>
            <a:pPr marL="0" lvl="0" indent="0">
              <a:spcBef>
                <a:spcPct val="0"/>
              </a:spcBef>
              <a:buNone/>
            </a:pPr>
            <a:r>
              <a:rPr lang="zh-CN" altLang="zh-CN" sz="1400" b="0" dirty="0" smtClean="0">
                <a:solidFill>
                  <a:srgbClr val="1F497D"/>
                </a:solidFill>
                <a:latin typeface="Calibri" panose="020F0502020204030204" pitchFamily="34" charset="0"/>
                <a:cs typeface="Arial" panose="020B0604020202020204" pitchFamily="34" charset="0"/>
              </a:rPr>
              <a:t>Hello </a:t>
            </a:r>
            <a:r>
              <a:rPr lang="zh-CN" altLang="zh-CN" sz="1400" b="0" dirty="0">
                <a:solidFill>
                  <a:srgbClr val="1F497D"/>
                </a:solidFill>
                <a:latin typeface="Calibri" panose="020F0502020204030204" pitchFamily="34" charset="0"/>
                <a:cs typeface="Arial" panose="020B0604020202020204" pitchFamily="34" charset="0"/>
              </a:rPr>
              <a:t>Sun,</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For the formulas, there is no hard rule here. We have a “frequently used parameters” section which defines a lot of the parameters. These obviously don’t need to be repeated with each formula. Indexes like i or j in the summations do not need to be described since their purpose is obvious. For the other variables, I think describing it after the first use (after the first formula) is sufficient. The description doesn’t need to be repeated in subsequent formulas. Something like i_TX should be described once – I don’t think its meaning is obvious.</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If the resolution of a comment is accepted then the editing instructions are in the proposed resolution. You can show what the result would be in your word document if you want, but the instruction is in the suggested resolution.</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a:t>
            </a:r>
            <a:r>
              <a:rPr lang="zh-CN" altLang="zh-CN" sz="1400" b="0" dirty="0" smtClean="0">
                <a:solidFill>
                  <a:srgbClr val="1F497D"/>
                </a:solidFill>
                <a:latin typeface="Calibri" panose="020F0502020204030204" pitchFamily="34" charset="0"/>
                <a:cs typeface="Arial" panose="020B0604020202020204" pitchFamily="34" charset="0"/>
              </a:rPr>
              <a:t>Robert</a:t>
            </a:r>
            <a:endParaRPr lang="zh-CN" altLang="zh-CN" sz="1400" b="0" dirty="0">
              <a:latin typeface="Arial" panose="020B0604020202020204" pitchFamily="34" charset="0"/>
            </a:endParaRPr>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948282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5210331"/>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830580"/>
                <a:gridCol w="129540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2298560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(1/2)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896902782"/>
              </p:ext>
            </p:extLst>
          </p:nvPr>
        </p:nvGraphicFramePr>
        <p:xfrm>
          <a:off x="747913" y="2514599"/>
          <a:ext cx="7772401" cy="3802338"/>
        </p:xfrm>
        <a:graphic>
          <a:graphicData uri="http://schemas.openxmlformats.org/drawingml/2006/table">
            <a:tbl>
              <a:tblPr>
                <a:tableStyleId>{68D230F3-CF80-4859-8CE7-A43EE81993B5}</a:tableStyleId>
              </a:tblPr>
              <a:tblGrid>
                <a:gridCol w="400639"/>
                <a:gridCol w="4033048"/>
                <a:gridCol w="26976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solidFill>
                            <a:srgbClr val="00B050"/>
                          </a:solidFill>
                          <a:effectLst/>
                        </a:rPr>
                        <a:t>6</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cr-misc-phy</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fr-FR" sz="1200" u="none" strike="noStrike">
                          <a:solidFill>
                            <a:srgbClr val="00B050"/>
                          </a:solidFill>
                          <a:effectLst/>
                        </a:rPr>
                        <a:t>Ross Jian Yu (Huawei Technologies)</a:t>
                      </a:r>
                      <a:endParaRPr lang="fr-FR" sz="1200" b="0" i="0" u="none" strike="noStrike">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a:solidFill>
                            <a:srgbClr val="00B050"/>
                          </a:solidFill>
                          <a:effectLst/>
                        </a:rPr>
                        <a:t>23</a:t>
                      </a:r>
                      <a:endParaRPr lang="en-US" altLang="zh-CN" sz="1200" b="0" i="0" u="none" strike="noStrike">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PHY_CR_28.2.5</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24</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PHY_CR_28.3.5</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25</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PHY_CR_28.3.6</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28</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PHY_Changes_for_NDP_feedback</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36</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CR-PHY-INTRO-Part-1</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Lochan</a:t>
                      </a:r>
                      <a:r>
                        <a:rPr lang="en-US" sz="1200" u="none" strike="noStrike" dirty="0">
                          <a:solidFill>
                            <a:srgbClr val="00B050"/>
                          </a:solidFill>
                          <a:effectLst/>
                        </a:rPr>
                        <a:t> </a:t>
                      </a:r>
                      <a:r>
                        <a:rPr lang="en-US" sz="1200" u="none" strike="noStrike" dirty="0" err="1">
                          <a:solidFill>
                            <a:srgbClr val="00B050"/>
                          </a:solidFill>
                          <a:effectLst/>
                        </a:rPr>
                        <a:t>Verma</a:t>
                      </a:r>
                      <a:r>
                        <a:rPr lang="en-US" sz="1200" u="none" strike="noStrike" dirty="0">
                          <a:solidFill>
                            <a:srgbClr val="00B050"/>
                          </a:solidFill>
                          <a:effectLst/>
                        </a:rPr>
                        <a:t>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u="none" strike="noStrike" dirty="0">
                          <a:solidFill>
                            <a:srgbClr val="00B050"/>
                          </a:solidFill>
                          <a:effectLst/>
                        </a:rPr>
                        <a:t>37</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a:solidFill>
                            <a:srgbClr val="00B050"/>
                          </a:solidFill>
                          <a:effectLst/>
                        </a:rPr>
                        <a:t>CR-PHY-INTRO-Part-2</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t"/>
                      <a:r>
                        <a:rPr lang="en-US" sz="1200" u="none" strike="noStrike" dirty="0" err="1">
                          <a:solidFill>
                            <a:srgbClr val="00B050"/>
                          </a:solidFill>
                          <a:effectLst/>
                        </a:rPr>
                        <a:t>Lochan</a:t>
                      </a:r>
                      <a:r>
                        <a:rPr lang="en-US" sz="1200" u="none" strike="noStrike" dirty="0">
                          <a:solidFill>
                            <a:srgbClr val="00B050"/>
                          </a:solidFill>
                          <a:effectLst/>
                        </a:rPr>
                        <a:t> </a:t>
                      </a:r>
                      <a:r>
                        <a:rPr lang="en-US" sz="1200" u="none" strike="noStrike" dirty="0" err="1">
                          <a:solidFill>
                            <a:srgbClr val="00B050"/>
                          </a:solidFill>
                          <a:effectLst/>
                        </a:rPr>
                        <a:t>Verma</a:t>
                      </a:r>
                      <a:r>
                        <a:rPr lang="en-US" sz="1200" u="none" strike="noStrike" dirty="0">
                          <a:solidFill>
                            <a:srgbClr val="00B050"/>
                          </a:solidFill>
                          <a:effectLst/>
                        </a:rPr>
                        <a:t>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t"/>
                      <a:r>
                        <a:rPr lang="en-US" altLang="zh-CN" sz="1200" b="0" i="0" u="none" strike="noStrike" dirty="0" smtClean="0">
                          <a:solidFill>
                            <a:srgbClr val="00B050"/>
                          </a:solidFill>
                          <a:effectLst/>
                          <a:latin typeface="宋体" panose="02010600030101010101" pitchFamily="2" charset="-122"/>
                          <a:ea typeface="宋体" panose="02010600030101010101" pitchFamily="2" charset="-122"/>
                        </a:rPr>
                        <a:t>46</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a:solidFill>
                            <a:srgbClr val="00B050"/>
                          </a:solidFill>
                          <a:effectLst/>
                          <a:latin typeface="+mn-lt"/>
                          <a:ea typeface="+mn-ea"/>
                          <a:cs typeface="+mn-cs"/>
                        </a:rPr>
                        <a:t>CR-PHY-INTRO-Part-3</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err="1">
                          <a:solidFill>
                            <a:srgbClr val="00B050"/>
                          </a:solidFill>
                          <a:effectLst/>
                          <a:latin typeface="+mn-lt"/>
                          <a:ea typeface="+mn-ea"/>
                          <a:cs typeface="+mn-cs"/>
                        </a:rPr>
                        <a:t>Lochan</a:t>
                      </a:r>
                      <a:r>
                        <a:rPr lang="en-US" sz="1200" u="none" strike="noStrike" kern="1200" dirty="0">
                          <a:solidFill>
                            <a:srgbClr val="00B050"/>
                          </a:solidFill>
                          <a:effectLst/>
                          <a:latin typeface="+mn-lt"/>
                          <a:ea typeface="+mn-ea"/>
                          <a:cs typeface="+mn-cs"/>
                        </a:rPr>
                        <a:t> </a:t>
                      </a:r>
                      <a:r>
                        <a:rPr lang="en-US" sz="1200" u="none" strike="noStrike" kern="1200" dirty="0" err="1">
                          <a:solidFill>
                            <a:srgbClr val="00B050"/>
                          </a:solidFill>
                          <a:effectLst/>
                          <a:latin typeface="+mn-lt"/>
                          <a:ea typeface="+mn-ea"/>
                          <a:cs typeface="+mn-cs"/>
                        </a:rPr>
                        <a:t>Verma</a:t>
                      </a:r>
                      <a:r>
                        <a:rPr lang="en-US" sz="1200" u="none" strike="noStrike" kern="1200" dirty="0">
                          <a:solidFill>
                            <a:srgbClr val="00B050"/>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a:solidFill>
                            <a:srgbClr val="00B050"/>
                          </a:solidFill>
                          <a:effectLst/>
                          <a:latin typeface="+mn-lt"/>
                          <a:ea typeface="+mn-ea"/>
                          <a:cs typeface="+mn-cs"/>
                        </a:rPr>
                        <a:t>PHY</a:t>
                      </a:r>
                    </a:p>
                  </a:txBody>
                  <a:tcPr marL="9525" marR="9525" marT="9525" marB="0">
                    <a:lnB w="38100" cap="flat" cmpd="sng" algn="ctr">
                      <a:solidFill>
                        <a:schemeClr val="tx1"/>
                      </a:solidFill>
                      <a:prstDash val="solid"/>
                      <a:round/>
                      <a:headEnd type="none" w="med" len="med"/>
                      <a:tailEnd type="none" w="med" len="med"/>
                    </a:lnB>
                    <a:noFill/>
                  </a:tcPr>
                </a:tc>
              </a:tr>
              <a:tr h="108438">
                <a:tc>
                  <a:txBody>
                    <a:bodyPr/>
                    <a:lstStyle/>
                    <a:p>
                      <a:pPr algn="l" fontAlgn="t"/>
                      <a:r>
                        <a:rPr lang="en-US" altLang="zh-CN" sz="1200" u="none" strike="noStrike" dirty="0">
                          <a:solidFill>
                            <a:srgbClr val="00B050"/>
                          </a:solidFill>
                          <a:effectLst/>
                        </a:rPr>
                        <a:t>38</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tc>
                  <a:txBody>
                    <a:bodyPr/>
                    <a:lstStyle/>
                    <a:p>
                      <a:pPr algn="l" fontAlgn="t"/>
                      <a:r>
                        <a:rPr lang="en-US" sz="1200" u="none" strike="noStrike" dirty="0">
                          <a:solidFill>
                            <a:srgbClr val="00B050"/>
                          </a:solidFill>
                          <a:effectLst/>
                        </a:rPr>
                        <a:t>CR-PHY-HE-SIG-A-Part-1</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algn="l" fontAlgn="t"/>
                      <a:r>
                        <a:rPr lang="en-US" sz="1200" u="none" strike="noStrike" dirty="0" err="1">
                          <a:solidFill>
                            <a:srgbClr val="00B050"/>
                          </a:solidFill>
                          <a:effectLst/>
                        </a:rPr>
                        <a:t>Lochan</a:t>
                      </a:r>
                      <a:r>
                        <a:rPr lang="en-US" sz="1200" u="none" strike="noStrike" dirty="0">
                          <a:solidFill>
                            <a:srgbClr val="00B050"/>
                          </a:solidFill>
                          <a:effectLst/>
                        </a:rPr>
                        <a:t> </a:t>
                      </a:r>
                      <a:r>
                        <a:rPr lang="en-US" sz="1200" u="none" strike="noStrike" dirty="0" err="1">
                          <a:solidFill>
                            <a:srgbClr val="00B050"/>
                          </a:solidFill>
                          <a:effectLst/>
                        </a:rPr>
                        <a:t>Verma</a:t>
                      </a:r>
                      <a:r>
                        <a:rPr lang="en-US" sz="1200" u="none" strike="noStrike" dirty="0">
                          <a:solidFill>
                            <a:srgbClr val="00B050"/>
                          </a:solidFill>
                          <a:effectLst/>
                        </a:rPr>
                        <a:t>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162</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lb230-cr-on-cids-12060-and-13047</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Ming </a:t>
                      </a:r>
                      <a:r>
                        <a:rPr lang="en-US" sz="1200" u="none" strike="noStrike" kern="1200" dirty="0" err="1" smtClean="0">
                          <a:solidFill>
                            <a:schemeClr val="tx1"/>
                          </a:solidFill>
                          <a:effectLst/>
                          <a:latin typeface="+mn-lt"/>
                          <a:ea typeface="+mn-ea"/>
                          <a:cs typeface="+mn-cs"/>
                        </a:rPr>
                        <a:t>Gan</a:t>
                      </a:r>
                      <a:r>
                        <a:rPr lang="en-US" sz="1200" u="none" strike="noStrike" kern="1200" dirty="0" smtClean="0">
                          <a:solidFill>
                            <a:schemeClr val="tx1"/>
                          </a:solidFill>
                          <a:effectLst/>
                          <a:latin typeface="+mn-lt"/>
                          <a:ea typeface="+mn-ea"/>
                          <a:cs typeface="+mn-cs"/>
                        </a:rPr>
                        <a:t> (Huawei)</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C000"/>
                    </a:solidFill>
                  </a:tcPr>
                </a:tc>
              </a:tr>
              <a:tr h="108438">
                <a:tc>
                  <a:txBody>
                    <a:bodyPr/>
                    <a:lstStyle/>
                    <a:p>
                      <a:pPr algn="l" fontAlgn="t"/>
                      <a:r>
                        <a:rPr lang="en-US" altLang="zh-CN" sz="1200" b="0" i="0" u="none" strike="noStrike" dirty="0" smtClean="0">
                          <a:solidFill>
                            <a:srgbClr val="00B050"/>
                          </a:solidFill>
                          <a:effectLst/>
                          <a:latin typeface="宋体" panose="02010600030101010101" pitchFamily="2" charset="-122"/>
                          <a:ea typeface="宋体" panose="02010600030101010101" pitchFamily="2" charset="-122"/>
                        </a:rPr>
                        <a:t>79</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u="none" strike="noStrike" kern="1200" dirty="0" smtClean="0">
                          <a:solidFill>
                            <a:srgbClr val="00B050"/>
                          </a:solidFill>
                          <a:effectLst/>
                          <a:latin typeface="+mn-lt"/>
                          <a:ea typeface="+mn-ea"/>
                          <a:cs typeface="+mn-cs"/>
                        </a:rPr>
                        <a:t>comment-resolutions-on-clause-9-4-1-63-he-compressed-beamforming-report-field</a:t>
                      </a:r>
                      <a:endParaRPr lang="en-US" sz="1200" u="none" strike="noStrike" kern="1200" dirty="0">
                        <a:solidFill>
                          <a:srgbClr val="00B050"/>
                        </a:solidFill>
                        <a:effectLst/>
                        <a:latin typeface="+mn-lt"/>
                        <a:ea typeface="+mn-ea"/>
                        <a:cs typeface="+mn-cs"/>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u="none" strike="noStrike" kern="1200" dirty="0" err="1" smtClean="0">
                          <a:solidFill>
                            <a:srgbClr val="00B050"/>
                          </a:solidFill>
                          <a:effectLst/>
                          <a:latin typeface="+mn-lt"/>
                          <a:ea typeface="+mn-ea"/>
                          <a:cs typeface="+mn-cs"/>
                        </a:rPr>
                        <a:t>Kome</a:t>
                      </a:r>
                      <a:r>
                        <a:rPr lang="en-US" sz="1200" u="none" strike="noStrike" kern="1200" dirty="0" smtClean="0">
                          <a:solidFill>
                            <a:srgbClr val="00B050"/>
                          </a:solidFill>
                          <a:effectLst/>
                          <a:latin typeface="+mn-lt"/>
                          <a:ea typeface="+mn-ea"/>
                          <a:cs typeface="+mn-cs"/>
                        </a:rPr>
                        <a:t> (</a:t>
                      </a:r>
                      <a:r>
                        <a:rPr lang="en-US" sz="1200" u="none" strike="noStrike" kern="1200" dirty="0" err="1" smtClean="0">
                          <a:solidFill>
                            <a:srgbClr val="00B050"/>
                          </a:solidFill>
                          <a:effectLst/>
                          <a:latin typeface="+mn-lt"/>
                          <a:ea typeface="+mn-ea"/>
                          <a:cs typeface="+mn-cs"/>
                        </a:rPr>
                        <a:t>InterDigital</a:t>
                      </a:r>
                      <a:r>
                        <a:rPr lang="en-US" sz="1200" u="none" strike="noStrike" kern="1200" dirty="0" smtClean="0">
                          <a:solidFill>
                            <a:srgbClr val="00B050"/>
                          </a:solidFill>
                          <a:effectLst/>
                          <a:latin typeface="+mn-lt"/>
                          <a:ea typeface="+mn-ea"/>
                          <a:cs typeface="+mn-cs"/>
                        </a:rPr>
                        <a:t>)</a:t>
                      </a:r>
                      <a:endParaRPr lang="en-US" sz="1200" u="none" strike="noStrike" kern="1200" dirty="0">
                        <a:solidFill>
                          <a:srgbClr val="00B050"/>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200" u="none" strike="noStrike" kern="1200" dirty="0" smtClean="0">
                          <a:solidFill>
                            <a:srgbClr val="00B050"/>
                          </a:solidFill>
                          <a:effectLst/>
                          <a:latin typeface="+mn-lt"/>
                          <a:ea typeface="+mn-ea"/>
                          <a:cs typeface="+mn-cs"/>
                        </a:rPr>
                        <a:t>PHY</a:t>
                      </a:r>
                      <a:endParaRPr lang="en-US" sz="1200" u="none" strike="noStrike" kern="1200" dirty="0">
                        <a:solidFill>
                          <a:srgbClr val="00B050"/>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noFill/>
                  </a:tcPr>
                </a:tc>
              </a:tr>
              <a:tr h="108438">
                <a:tc>
                  <a:txBody>
                    <a:bodyPr/>
                    <a:lstStyle/>
                    <a:p>
                      <a:pPr algn="l" fontAlgn="t"/>
                      <a:r>
                        <a:rPr lang="en-US" altLang="zh-CN" sz="1200" b="0" i="0" u="none" strike="noStrike" dirty="0" smtClean="0">
                          <a:solidFill>
                            <a:srgbClr val="00B050"/>
                          </a:solidFill>
                          <a:effectLst/>
                          <a:latin typeface="宋体" panose="02010600030101010101" pitchFamily="2" charset="-122"/>
                          <a:ea typeface="宋体" panose="02010600030101010101" pitchFamily="2" charset="-122"/>
                        </a:rPr>
                        <a:t>80</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marL="0" algn="l" defTabSz="914400" rtl="0" eaLnBrk="1" fontAlgn="b" latinLnBrk="0" hangingPunct="1"/>
                      <a:r>
                        <a:rPr lang="en-US" sz="1200" u="none" strike="noStrike" kern="1200" dirty="0" smtClean="0">
                          <a:solidFill>
                            <a:srgbClr val="00B050"/>
                          </a:solidFill>
                          <a:effectLst/>
                          <a:latin typeface="+mn-lt"/>
                          <a:ea typeface="+mn-ea"/>
                          <a:cs typeface="+mn-cs"/>
                        </a:rPr>
                        <a:t>comment-resolutions-on-clause-9-4-1-63-d2-0-he-compressed-beamforming-report-field</a:t>
                      </a:r>
                      <a:endParaRPr lang="en-US" sz="1200" u="none" strike="noStrike" kern="1200" dirty="0">
                        <a:solidFill>
                          <a:srgbClr val="00B050"/>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err="1" smtClean="0">
                          <a:solidFill>
                            <a:srgbClr val="00B050"/>
                          </a:solidFill>
                          <a:effectLst/>
                          <a:latin typeface="+mn-lt"/>
                          <a:ea typeface="+mn-ea"/>
                          <a:cs typeface="+mn-cs"/>
                        </a:rPr>
                        <a:t>Kome</a:t>
                      </a:r>
                      <a:r>
                        <a:rPr lang="en-US" sz="1200" u="none" strike="noStrike" kern="1200" dirty="0" smtClean="0">
                          <a:solidFill>
                            <a:srgbClr val="00B050"/>
                          </a:solidFill>
                          <a:effectLst/>
                          <a:latin typeface="+mn-lt"/>
                          <a:ea typeface="+mn-ea"/>
                          <a:cs typeface="+mn-cs"/>
                        </a:rPr>
                        <a:t> (</a:t>
                      </a:r>
                      <a:r>
                        <a:rPr lang="en-US" sz="1200" u="none" strike="noStrike" kern="1200" dirty="0" err="1" smtClean="0">
                          <a:solidFill>
                            <a:srgbClr val="00B050"/>
                          </a:solidFill>
                          <a:effectLst/>
                          <a:latin typeface="+mn-lt"/>
                          <a:ea typeface="+mn-ea"/>
                          <a:cs typeface="+mn-cs"/>
                        </a:rPr>
                        <a:t>InterDigital</a:t>
                      </a:r>
                      <a:r>
                        <a:rPr lang="en-US" sz="1200" u="none" strike="noStrike" kern="1200" dirty="0" smtClean="0">
                          <a:solidFill>
                            <a:srgbClr val="00B050"/>
                          </a:solidFill>
                          <a:effectLst/>
                          <a:latin typeface="+mn-lt"/>
                          <a:ea typeface="+mn-ea"/>
                          <a:cs typeface="+mn-cs"/>
                        </a:rPr>
                        <a:t>)</a:t>
                      </a:r>
                      <a:endParaRPr lang="en-US" sz="1200" u="none" strike="noStrike" kern="1200" dirty="0">
                        <a:solidFill>
                          <a:srgbClr val="00B050"/>
                        </a:solidFill>
                        <a:effectLst/>
                        <a:latin typeface="+mn-lt"/>
                        <a:ea typeface="+mn-ea"/>
                        <a:cs typeface="+mn-cs"/>
                      </a:endParaRPr>
                    </a:p>
                  </a:txBody>
                  <a:tcPr marL="9525" marR="9525" marT="9525" marB="0">
                    <a:noFill/>
                  </a:tcPr>
                </a:tc>
                <a:tc>
                  <a:txBody>
                    <a:bodyPr/>
                    <a:lstStyle/>
                    <a:p>
                      <a:pPr marL="0" algn="ctr" defTabSz="914400" rtl="0" eaLnBrk="1" fontAlgn="b" latinLnBrk="0" hangingPunct="1"/>
                      <a:r>
                        <a:rPr lang="en-US" sz="1200" u="none" strike="noStrike" kern="1200" dirty="0" smtClean="0">
                          <a:solidFill>
                            <a:srgbClr val="00B050"/>
                          </a:solidFill>
                          <a:effectLst/>
                          <a:latin typeface="+mn-lt"/>
                          <a:ea typeface="+mn-ea"/>
                          <a:cs typeface="+mn-cs"/>
                        </a:rPr>
                        <a:t>PHY</a:t>
                      </a:r>
                      <a:endParaRPr lang="en-US" sz="1200" u="none" strike="noStrike" kern="1200" dirty="0">
                        <a:solidFill>
                          <a:srgbClr val="00B050"/>
                        </a:solidFill>
                        <a:effectLst/>
                        <a:latin typeface="+mn-lt"/>
                        <a:ea typeface="+mn-ea"/>
                        <a:cs typeface="+mn-cs"/>
                      </a:endParaRPr>
                    </a:p>
                  </a:txBody>
                  <a:tcPr marL="9525" marR="9525" marT="9525" marB="0">
                    <a:noFill/>
                  </a:tcPr>
                </a:tc>
              </a:tr>
              <a:tr h="108438">
                <a:tc>
                  <a:txBody>
                    <a:bodyPr/>
                    <a:lstStyle/>
                    <a:p>
                      <a:pPr algn="l" fontAlgn="b"/>
                      <a:r>
                        <a:rPr lang="en-US" altLang="zh-CN" sz="1200" u="none" strike="noStrike" dirty="0">
                          <a:solidFill>
                            <a:srgbClr val="00B050"/>
                          </a:solidFill>
                          <a:effectLst/>
                        </a:rPr>
                        <a:t>50</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a:solidFill>
                            <a:srgbClr val="00B050"/>
                          </a:solidFill>
                          <a:effectLst/>
                        </a:rPr>
                        <a:t>CR on HE-SIG-B part 1</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err="1">
                          <a:solidFill>
                            <a:srgbClr val="00B050"/>
                          </a:solidFill>
                          <a:effectLst/>
                        </a:rPr>
                        <a:t>Yujin</a:t>
                      </a:r>
                      <a:r>
                        <a:rPr lang="en-US" sz="1200" u="none" strike="noStrike" dirty="0">
                          <a:solidFill>
                            <a:srgbClr val="00B050"/>
                          </a:solidFill>
                          <a:effectLst/>
                        </a:rPr>
                        <a:t> Noh (</a:t>
                      </a:r>
                      <a:r>
                        <a:rPr lang="en-US" sz="1200" u="none" strike="noStrike" dirty="0" err="1">
                          <a:solidFill>
                            <a:srgbClr val="00B050"/>
                          </a:solidFill>
                          <a:effectLst/>
                        </a:rPr>
                        <a:t>Newracom</a:t>
                      </a:r>
                      <a:r>
                        <a:rPr lang="en-US" sz="1200" u="none" strike="noStrike" dirty="0">
                          <a:solidFill>
                            <a:srgbClr val="00B050"/>
                          </a:solidFill>
                          <a:effectLst/>
                        </a:rPr>
                        <a:t>)</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51</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a:solidFill>
                            <a:srgbClr val="00B050"/>
                          </a:solidFill>
                          <a:effectLst/>
                        </a:rPr>
                        <a:t>CR on HE-SIG-B part 2</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b"/>
                      <a:r>
                        <a:rPr lang="en-US" sz="1200" u="none" strike="noStrike" dirty="0" err="1">
                          <a:solidFill>
                            <a:srgbClr val="00B050"/>
                          </a:solidFill>
                          <a:effectLst/>
                        </a:rPr>
                        <a:t>Yujin</a:t>
                      </a:r>
                      <a:r>
                        <a:rPr lang="en-US" sz="1200" u="none" strike="noStrike" dirty="0">
                          <a:solidFill>
                            <a:srgbClr val="00B050"/>
                          </a:solidFill>
                          <a:effectLst/>
                        </a:rPr>
                        <a:t> Noh (</a:t>
                      </a:r>
                      <a:r>
                        <a:rPr lang="en-US" sz="1200" u="none" strike="noStrike" dirty="0" err="1">
                          <a:solidFill>
                            <a:srgbClr val="00B050"/>
                          </a:solidFill>
                          <a:effectLst/>
                        </a:rPr>
                        <a:t>Newracom</a:t>
                      </a:r>
                      <a:r>
                        <a:rPr lang="en-US" sz="1200" u="none" strike="noStrike" dirty="0">
                          <a:solidFill>
                            <a:srgbClr val="00B050"/>
                          </a:solidFill>
                          <a:effectLst/>
                        </a:rPr>
                        <a:t>)</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57</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t"/>
                      <a:r>
                        <a:rPr lang="en-US" sz="1200" u="none" strike="noStrike" dirty="0">
                          <a:solidFill>
                            <a:srgbClr val="00B050"/>
                          </a:solidFill>
                          <a:effectLst/>
                        </a:rPr>
                        <a:t>D2.0 PHY Comment Resolution</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b"/>
                      <a:r>
                        <a:rPr lang="en-US" sz="1200" u="none" strike="noStrike" dirty="0" err="1">
                          <a:solidFill>
                            <a:srgbClr val="00B050"/>
                          </a:solidFill>
                          <a:effectLst/>
                        </a:rPr>
                        <a:t>Youhan</a:t>
                      </a:r>
                      <a:r>
                        <a:rPr lang="en-US" sz="1200" u="none" strike="noStrike" dirty="0">
                          <a:solidFill>
                            <a:srgbClr val="00B050"/>
                          </a:solidFill>
                          <a:effectLst/>
                        </a:rPr>
                        <a:t> Kim (Qualcomm)</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58</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t"/>
                      <a:r>
                        <a:rPr lang="en-US" sz="1200" u="none" strike="noStrike" dirty="0" err="1">
                          <a:solidFill>
                            <a:srgbClr val="00B050"/>
                          </a:solidFill>
                          <a:effectLst/>
                        </a:rPr>
                        <a:t>midamble</a:t>
                      </a:r>
                      <a:r>
                        <a:rPr lang="en-US" sz="1200" u="none" strike="noStrike" dirty="0">
                          <a:solidFill>
                            <a:srgbClr val="00B050"/>
                          </a:solidFill>
                          <a:effectLst/>
                        </a:rPr>
                        <a:t> comment resolutions</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b"/>
                      <a:r>
                        <a:rPr lang="en-US" sz="1200" u="none" strike="noStrike" dirty="0" err="1">
                          <a:solidFill>
                            <a:srgbClr val="00B050"/>
                          </a:solidFill>
                          <a:effectLst/>
                        </a:rPr>
                        <a:t>Hongyuan</a:t>
                      </a:r>
                      <a:r>
                        <a:rPr lang="en-US" sz="1200" u="none" strike="noStrike" dirty="0">
                          <a:solidFill>
                            <a:srgbClr val="00B050"/>
                          </a:solidFill>
                          <a:effectLst/>
                        </a:rPr>
                        <a:t> Zhang (Marvell)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algn="l" fontAlgn="b"/>
                      <a:r>
                        <a:rPr lang="en-US" altLang="zh-CN" sz="1200" u="none" strike="noStrike" dirty="0">
                          <a:solidFill>
                            <a:srgbClr val="00B050"/>
                          </a:solidFill>
                          <a:effectLst/>
                        </a:rPr>
                        <a:t>59</a:t>
                      </a:r>
                      <a:endParaRPr lang="en-US" altLang="zh-CN"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chor="b">
                    <a:noFill/>
                  </a:tcPr>
                </a:tc>
                <a:tc>
                  <a:txBody>
                    <a:bodyPr/>
                    <a:lstStyle/>
                    <a:p>
                      <a:pPr algn="l" fontAlgn="t"/>
                      <a:r>
                        <a:rPr lang="en-US" sz="1200" u="none" strike="noStrike" dirty="0">
                          <a:solidFill>
                            <a:srgbClr val="00B050"/>
                          </a:solidFill>
                          <a:effectLst/>
                        </a:rPr>
                        <a:t>PPE Thresholds Field</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l" fontAlgn="b"/>
                      <a:r>
                        <a:rPr lang="en-US" sz="1200" u="none" strike="noStrike" dirty="0" err="1">
                          <a:solidFill>
                            <a:srgbClr val="00B050"/>
                          </a:solidFill>
                          <a:effectLst/>
                        </a:rPr>
                        <a:t>Hongyuan</a:t>
                      </a:r>
                      <a:r>
                        <a:rPr lang="en-US" sz="1200" u="none" strike="noStrike" dirty="0">
                          <a:solidFill>
                            <a:srgbClr val="00B050"/>
                          </a:solidFill>
                          <a:effectLst/>
                        </a:rPr>
                        <a:t> Zhang (Marvell)</a:t>
                      </a:r>
                      <a:endParaRPr lang="en-US" sz="1200" b="0" i="0" u="none" strike="noStrike" dirty="0">
                        <a:solidFill>
                          <a:srgbClr val="00B05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(2/2)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436049878"/>
              </p:ext>
            </p:extLst>
          </p:nvPr>
        </p:nvGraphicFramePr>
        <p:xfrm>
          <a:off x="747913" y="2514599"/>
          <a:ext cx="7772401" cy="2680314"/>
        </p:xfrm>
        <a:graphic>
          <a:graphicData uri="http://schemas.openxmlformats.org/drawingml/2006/table">
            <a:tbl>
              <a:tblPr>
                <a:tableStyleId>{68D230F3-CF80-4859-8CE7-A43EE81993B5}</a:tableStyleId>
              </a:tblPr>
              <a:tblGrid>
                <a:gridCol w="400639"/>
                <a:gridCol w="4261648"/>
                <a:gridCol w="24690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solidFill>
                            <a:srgbClr val="00B050"/>
                          </a:solidFill>
                          <a:effectLst/>
                        </a:rPr>
                        <a:t>109</a:t>
                      </a:r>
                      <a:endParaRPr lang="en-US" altLang="zh-CN" sz="1200" u="none" strike="noStrike" kern="1200" dirty="0">
                        <a:solidFill>
                          <a:srgbClr val="00B050"/>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solidFill>
                            <a:srgbClr val="00B050"/>
                          </a:solidFill>
                          <a:effectLst/>
                        </a:rPr>
                        <a:t>11ax Comment Resolutions for PHY mathematical descriptions</a:t>
                      </a:r>
                      <a:endParaRPr lang="en-US" sz="1200" u="none" strike="noStrike" kern="1200" dirty="0">
                        <a:solidFill>
                          <a:srgbClr val="00B050"/>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solidFill>
                            <a:srgbClr val="00B050"/>
                          </a:solidFill>
                          <a:effectLst/>
                        </a:rPr>
                        <a:t>Yan Zhang (Marvell)</a:t>
                      </a:r>
                      <a:endParaRPr lang="en-US" sz="1200" u="none" strike="noStrike" kern="1200" dirty="0">
                        <a:solidFill>
                          <a:srgbClr val="00B050"/>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solidFill>
                            <a:srgbClr val="00B050"/>
                          </a:solidFill>
                          <a:effectLst/>
                        </a:rPr>
                        <a:t>PHY</a:t>
                      </a:r>
                      <a:endParaRPr lang="en-US" sz="1200" b="0" i="0" u="none" strike="noStrike" dirty="0">
                        <a:solidFill>
                          <a:srgbClr val="00B05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110</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Preamble</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111</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Data field</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sz="1200" u="none" strike="noStrike" kern="1200" dirty="0" smtClean="0">
                          <a:solidFill>
                            <a:srgbClr val="00B050"/>
                          </a:solidFill>
                          <a:effectLst/>
                        </a:rPr>
                        <a:t>118</a:t>
                      </a:r>
                      <a:endParaRPr lang="en-US" sz="1200" b="0" i="0" u="none" strike="noStrike" kern="1200" dirty="0">
                        <a:solidFill>
                          <a:srgbClr val="00B05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solidFill>
                            <a:srgbClr val="00B050"/>
                          </a:solidFill>
                          <a:effectLst/>
                        </a:rPr>
                        <a:t>CR-</a:t>
                      </a:r>
                      <a:r>
                        <a:rPr lang="en-US" sz="1200" u="none" strike="noStrike" kern="1200" dirty="0" err="1" smtClean="0">
                          <a:solidFill>
                            <a:srgbClr val="00B050"/>
                          </a:solidFill>
                          <a:effectLst/>
                        </a:rPr>
                        <a:t>Misc</a:t>
                      </a:r>
                      <a:r>
                        <a:rPr lang="en-US" sz="1200" u="none" strike="noStrike" kern="1200" dirty="0" smtClean="0">
                          <a:solidFill>
                            <a:srgbClr val="00B050"/>
                          </a:solidFill>
                          <a:effectLst/>
                        </a:rPr>
                        <a:t>-PHY</a:t>
                      </a:r>
                      <a:endParaRPr lang="en-US" sz="1200" b="0" i="0" u="none" strike="noStrike" kern="1200" dirty="0">
                        <a:solidFill>
                          <a:srgbClr val="00B05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solidFill>
                            <a:srgbClr val="00B050"/>
                          </a:solidFill>
                          <a:effectLst/>
                        </a:rPr>
                        <a:t>Ron </a:t>
                      </a:r>
                      <a:r>
                        <a:rPr lang="en-US" sz="1200" u="none" strike="noStrike" kern="1200" dirty="0" err="1" smtClean="0">
                          <a:solidFill>
                            <a:srgbClr val="00B050"/>
                          </a:solidFill>
                          <a:effectLst/>
                        </a:rPr>
                        <a:t>Porat</a:t>
                      </a:r>
                      <a:r>
                        <a:rPr lang="en-US" sz="1200" u="none" strike="noStrike" kern="1200" dirty="0" smtClean="0">
                          <a:solidFill>
                            <a:srgbClr val="00B050"/>
                          </a:solidFill>
                          <a:effectLst/>
                        </a:rPr>
                        <a:t> (Broadcom)</a:t>
                      </a:r>
                      <a:endParaRPr lang="en-US" sz="1200" b="0" i="0" u="none" strike="noStrike" kern="1200" dirty="0">
                        <a:solidFill>
                          <a:srgbClr val="00B05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smtClean="0">
                          <a:solidFill>
                            <a:srgbClr val="00B050"/>
                          </a:solidFill>
                          <a:effectLst/>
                        </a:rPr>
                        <a:t>PHY</a:t>
                      </a:r>
                      <a:endParaRPr lang="en-US" sz="1200" b="0" i="0" u="none" strike="noStrike" kern="1200" dirty="0">
                        <a:solidFill>
                          <a:srgbClr val="00B050"/>
                        </a:solidFill>
                        <a:effectLst/>
                        <a:latin typeface="+mn-lt"/>
                        <a:ea typeface="+mn-ea"/>
                        <a:cs typeface="+mn-cs"/>
                      </a:endParaRPr>
                    </a:p>
                  </a:txBody>
                  <a:tcPr marL="7617" marR="7617" marT="7617" marB="0" anchor="b">
                    <a:lnB w="38100" cap="flat" cmpd="sng" algn="ctr">
                      <a:solidFill>
                        <a:schemeClr val="tx1"/>
                      </a:solidFill>
                      <a:prstDash val="solid"/>
                      <a:round/>
                      <a:headEnd type="none" w="med" len="med"/>
                      <a:tailEnd type="none" w="med" len="med"/>
                    </a:lnB>
                    <a:noFill/>
                  </a:tcPr>
                </a:tc>
              </a:tr>
              <a:tr h="108438">
                <a:tc>
                  <a:txBody>
                    <a:bodyPr/>
                    <a:lstStyle/>
                    <a:p>
                      <a:pPr marL="0" algn="l" defTabSz="914400" rtl="0" eaLnBrk="1" fontAlgn="b" latinLnBrk="0" hangingPunct="1"/>
                      <a:r>
                        <a:rPr lang="en-US" sz="1200" b="0" i="0" u="none" strike="noStrike" kern="1200" dirty="0" smtClean="0">
                          <a:solidFill>
                            <a:srgbClr val="00B050"/>
                          </a:solidFill>
                          <a:effectLst/>
                          <a:latin typeface="+mn-lt"/>
                          <a:ea typeface="+mn-ea"/>
                          <a:cs typeface="+mn-cs"/>
                        </a:rPr>
                        <a:t>159</a:t>
                      </a:r>
                      <a:endParaRPr lang="en-US" sz="1200" b="0" i="0" u="none" strike="noStrike" kern="1200" dirty="0">
                        <a:solidFill>
                          <a:srgbClr val="00B050"/>
                        </a:solidFill>
                        <a:effectLst/>
                        <a:latin typeface="+mn-lt"/>
                        <a:ea typeface="+mn-ea"/>
                        <a:cs typeface="+mn-cs"/>
                      </a:endParaRPr>
                    </a:p>
                  </a:txBody>
                  <a:tcPr marL="7617" marR="7617" marT="7617"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altLang="zh-CN" sz="1200" u="none" strike="noStrike" kern="1200" dirty="0" smtClean="0">
                          <a:solidFill>
                            <a:srgbClr val="00B050"/>
                          </a:solidFill>
                          <a:effectLst/>
                          <a:latin typeface="+mn-lt"/>
                          <a:ea typeface="+mn-ea"/>
                          <a:cs typeface="+mn-cs"/>
                        </a:rPr>
                        <a:t>LB230 Comment resolution on CIDs for 28.3 part </a:t>
                      </a:r>
                      <a:endParaRPr lang="en-US" sz="1200" u="none" strike="noStrike" kern="1200" dirty="0">
                        <a:solidFill>
                          <a:srgbClr val="00B05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b="0" i="0" u="none" strike="noStrike" kern="1200" dirty="0" err="1" smtClean="0">
                          <a:solidFill>
                            <a:srgbClr val="00B050"/>
                          </a:solidFill>
                          <a:effectLst/>
                          <a:latin typeface="+mn-lt"/>
                          <a:ea typeface="+mn-ea"/>
                          <a:cs typeface="+mn-cs"/>
                        </a:rPr>
                        <a:t>Jianhan</a:t>
                      </a:r>
                      <a:r>
                        <a:rPr lang="en-US" sz="1200" b="0" i="0" u="none" strike="noStrike" kern="1200" dirty="0" smtClean="0">
                          <a:solidFill>
                            <a:srgbClr val="00B050"/>
                          </a:solidFill>
                          <a:effectLst/>
                          <a:latin typeface="+mn-lt"/>
                          <a:ea typeface="+mn-ea"/>
                          <a:cs typeface="+mn-cs"/>
                        </a:rPr>
                        <a:t> Liu (MTK)</a:t>
                      </a:r>
                      <a:endParaRPr lang="en-US" sz="1200" b="0" i="0" u="none" strike="noStrike" kern="1200" dirty="0">
                        <a:solidFill>
                          <a:srgbClr val="00B05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200" b="0" i="0" u="none" strike="noStrike" kern="1200" dirty="0" smtClean="0">
                          <a:solidFill>
                            <a:srgbClr val="00B050"/>
                          </a:solidFill>
                          <a:effectLst/>
                          <a:latin typeface="+mn-lt"/>
                          <a:ea typeface="+mn-ea"/>
                          <a:cs typeface="+mn-cs"/>
                        </a:rPr>
                        <a:t>PHY</a:t>
                      </a:r>
                      <a:endParaRPr lang="en-US" sz="1200" b="0" i="0" u="none" strike="noStrike" kern="1200" dirty="0">
                        <a:solidFill>
                          <a:srgbClr val="00B050"/>
                        </a:solidFill>
                        <a:effectLst/>
                        <a:latin typeface="+mn-lt"/>
                        <a:ea typeface="+mn-ea"/>
                        <a:cs typeface="+mn-cs"/>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r>
              <a:tr h="108438">
                <a:tc>
                  <a:txBody>
                    <a:bodyPr/>
                    <a:lstStyle/>
                    <a:p>
                      <a:pPr algn="l" fontAlgn="b"/>
                      <a:r>
                        <a:rPr lang="en-US" altLang="zh-CN" sz="1200" u="none" strike="noStrike" kern="1200" dirty="0">
                          <a:solidFill>
                            <a:srgbClr val="FF0000"/>
                          </a:solidFill>
                          <a:effectLst/>
                          <a:latin typeface="+mn-lt"/>
                          <a:ea typeface="+mn-ea"/>
                          <a:cs typeface="+mn-cs"/>
                        </a:rPr>
                        <a:t>187</a:t>
                      </a:r>
                    </a:p>
                  </a:txBody>
                  <a:tcPr marL="9525" marR="9525" marT="9525" marB="0" anchor="b">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err="1">
                          <a:solidFill>
                            <a:srgbClr val="FF0000"/>
                          </a:solidFill>
                          <a:effectLst/>
                          <a:latin typeface="+mn-lt"/>
                          <a:ea typeface="+mn-ea"/>
                          <a:cs typeface="+mn-cs"/>
                        </a:rPr>
                        <a:t>Tx</a:t>
                      </a:r>
                      <a:r>
                        <a:rPr lang="en-US" sz="1200" u="none" strike="noStrike" kern="1200" dirty="0">
                          <a:solidFill>
                            <a:srgbClr val="FF0000"/>
                          </a:solidFill>
                          <a:effectLst/>
                          <a:latin typeface="+mn-lt"/>
                          <a:ea typeface="+mn-ea"/>
                          <a:cs typeface="+mn-cs"/>
                        </a:rPr>
                        <a:t> EVM for </a:t>
                      </a:r>
                      <a:r>
                        <a:rPr lang="en-US" sz="1200" u="none" strike="noStrike" kern="1200" dirty="0" err="1">
                          <a:solidFill>
                            <a:srgbClr val="FF0000"/>
                          </a:solidFill>
                          <a:effectLst/>
                          <a:latin typeface="+mn-lt"/>
                          <a:ea typeface="+mn-ea"/>
                          <a:cs typeface="+mn-cs"/>
                        </a:rPr>
                        <a:t>Beamformed</a:t>
                      </a:r>
                      <a:r>
                        <a:rPr lang="en-US" sz="1200" u="none" strike="noStrike" kern="1200" dirty="0">
                          <a:solidFill>
                            <a:srgbClr val="FF0000"/>
                          </a:solidFill>
                          <a:effectLst/>
                          <a:latin typeface="+mn-lt"/>
                          <a:ea typeface="+mn-ea"/>
                          <a:cs typeface="+mn-cs"/>
                        </a:rPr>
                        <a:t> Transmission</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a:solidFill>
                            <a:srgbClr val="FF0000"/>
                          </a:solidFill>
                          <a:effectLst/>
                          <a:latin typeface="+mn-lt"/>
                          <a:ea typeface="+mn-ea"/>
                          <a:cs typeface="+mn-cs"/>
                        </a:rPr>
                        <a:t>Bin </a:t>
                      </a:r>
                      <a:r>
                        <a:rPr lang="en-US" sz="1200" u="none" strike="noStrike" kern="1200" dirty="0" err="1">
                          <a:solidFill>
                            <a:srgbClr val="FF0000"/>
                          </a:solidFill>
                          <a:effectLst/>
                          <a:latin typeface="+mn-lt"/>
                          <a:ea typeface="+mn-ea"/>
                          <a:cs typeface="+mn-cs"/>
                        </a:rPr>
                        <a:t>Tian</a:t>
                      </a:r>
                      <a:r>
                        <a:rPr lang="en-US" sz="1200" u="none" strike="noStrike" kern="1200" dirty="0">
                          <a:solidFill>
                            <a:srgbClr val="FF0000"/>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ctr" fontAlgn="t"/>
                      <a:r>
                        <a:rPr lang="en-US" sz="1200" u="none" strike="noStrike" kern="1200" dirty="0">
                          <a:solidFill>
                            <a:srgbClr val="FF0000"/>
                          </a:solidFill>
                          <a:effectLst/>
                          <a:latin typeface="+mn-lt"/>
                          <a:ea typeface="+mn-ea"/>
                          <a:cs typeface="+mn-cs"/>
                        </a:rPr>
                        <a:t>PHY</a:t>
                      </a: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r>
              <a:tr h="108438">
                <a:tc>
                  <a:txBody>
                    <a:bodyPr/>
                    <a:lstStyle/>
                    <a:p>
                      <a:pPr marL="0" algn="l" defTabSz="914400" rtl="0" eaLnBrk="1" fontAlgn="b" latinLnBrk="0" hangingPunct="1"/>
                      <a:r>
                        <a:rPr lang="en-US" sz="1200" u="none" strike="noStrike" kern="1200" dirty="0" smtClean="0">
                          <a:effectLst/>
                        </a:rPr>
                        <a:t>136</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CRs-for-TXVECTOR&amp;RXVECTOR-part-1</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Bo Sun (ZTE)</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r>
              <a:tr h="108438">
                <a:tc>
                  <a:txBody>
                    <a:bodyPr/>
                    <a:lstStyle/>
                    <a:p>
                      <a:pPr algn="l" fontAlgn="b"/>
                      <a:r>
                        <a:rPr lang="en-US" altLang="zh-CN" sz="1200" u="none" strike="noStrike" kern="1200" dirty="0">
                          <a:solidFill>
                            <a:schemeClr val="tx1"/>
                          </a:solidFill>
                          <a:effectLst/>
                          <a:latin typeface="+mn-lt"/>
                          <a:ea typeface="+mn-ea"/>
                          <a:cs typeface="+mn-cs"/>
                        </a:rPr>
                        <a:t>150</a:t>
                      </a:r>
                    </a:p>
                  </a:txBody>
                  <a:tcPr marL="9525" marR="9525" marT="9525" marB="0" anchor="b">
                    <a:lnL w="381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HE ER SU</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r>
              <a:tr h="108438">
                <a:tc>
                  <a:txBody>
                    <a:bodyPr/>
                    <a:lstStyle/>
                    <a:p>
                      <a:pPr algn="l" fontAlgn="b"/>
                      <a:r>
                        <a:rPr lang="en-US" altLang="zh-CN" sz="1200" u="none" strike="noStrike" kern="1200" dirty="0">
                          <a:solidFill>
                            <a:schemeClr val="tx1"/>
                          </a:solidFill>
                          <a:effectLst/>
                          <a:latin typeface="+mn-lt"/>
                          <a:ea typeface="+mn-ea"/>
                          <a:cs typeface="+mn-cs"/>
                        </a:rPr>
                        <a:t>151</a:t>
                      </a:r>
                    </a:p>
                  </a:txBody>
                  <a:tcPr marL="9525" marR="9525" marT="9525" marB="0" anchor="b">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PHY PPDU formats</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108438">
                <a:tc>
                  <a:txBody>
                    <a:bodyPr/>
                    <a:lstStyle/>
                    <a:p>
                      <a:pPr algn="l" fontAlgn="b"/>
                      <a:r>
                        <a:rPr lang="en-US" altLang="zh-CN" sz="1200" u="none" strike="noStrike" kern="1200" dirty="0" smtClean="0">
                          <a:solidFill>
                            <a:srgbClr val="00B050"/>
                          </a:solidFill>
                          <a:effectLst/>
                          <a:latin typeface="+mn-lt"/>
                          <a:ea typeface="+mn-ea"/>
                          <a:cs typeface="+mn-cs"/>
                        </a:rPr>
                        <a:t>230</a:t>
                      </a:r>
                      <a:endParaRPr lang="en-US" altLang="zh-CN" sz="1200" u="none" strike="noStrike" kern="1200" dirty="0">
                        <a:solidFill>
                          <a:srgbClr val="00B050"/>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r>
                        <a:rPr lang="en-US" sz="1200" u="none" strike="noStrike" kern="1200" dirty="0" smtClean="0">
                          <a:solidFill>
                            <a:srgbClr val="00B050"/>
                          </a:solidFill>
                          <a:effectLst/>
                          <a:latin typeface="+mn-lt"/>
                          <a:ea typeface="+mn-ea"/>
                          <a:cs typeface="+mn-cs"/>
                        </a:rPr>
                        <a:t>PHY </a:t>
                      </a:r>
                      <a:r>
                        <a:rPr lang="en-US" sz="1200" u="none" strike="noStrike" kern="1200" dirty="0" err="1" smtClean="0">
                          <a:solidFill>
                            <a:srgbClr val="00B050"/>
                          </a:solidFill>
                          <a:effectLst/>
                          <a:latin typeface="+mn-lt"/>
                          <a:ea typeface="+mn-ea"/>
                          <a:cs typeface="+mn-cs"/>
                        </a:rPr>
                        <a:t>Misc</a:t>
                      </a:r>
                      <a:r>
                        <a:rPr lang="en-US" sz="1200" u="none" strike="noStrike" kern="1200" dirty="0" smtClean="0">
                          <a:solidFill>
                            <a:srgbClr val="00B050"/>
                          </a:solidFill>
                          <a:effectLst/>
                          <a:latin typeface="+mn-lt"/>
                          <a:ea typeface="+mn-ea"/>
                          <a:cs typeface="+mn-cs"/>
                        </a:rPr>
                        <a:t> CR Follow up</a:t>
                      </a:r>
                      <a:endParaRPr lang="en-US" sz="1200" u="none" strike="noStrike" kern="1200" dirty="0">
                        <a:solidFill>
                          <a:srgbClr val="00B050"/>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r>
                        <a:rPr lang="en-US" sz="1200" u="none" strike="noStrike" kern="1200" dirty="0" smtClean="0">
                          <a:solidFill>
                            <a:srgbClr val="00B050"/>
                          </a:solidFill>
                          <a:effectLst/>
                          <a:latin typeface="+mn-lt"/>
                          <a:ea typeface="+mn-ea"/>
                          <a:cs typeface="+mn-cs"/>
                        </a:rPr>
                        <a:t>Ross (Huawei Technologies)</a:t>
                      </a:r>
                      <a:endParaRPr lang="en-US" sz="1200" u="none" strike="noStrike" kern="1200" dirty="0">
                        <a:solidFill>
                          <a:srgbClr val="00B050"/>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ctr" fontAlgn="t"/>
                      <a:r>
                        <a:rPr lang="en-US" sz="1200" u="none" strike="noStrike" kern="1200" dirty="0" smtClean="0">
                          <a:solidFill>
                            <a:srgbClr val="00B050"/>
                          </a:solidFill>
                          <a:effectLst/>
                          <a:latin typeface="+mn-lt"/>
                          <a:ea typeface="+mn-ea"/>
                          <a:cs typeface="+mn-cs"/>
                        </a:rPr>
                        <a:t>PHY</a:t>
                      </a:r>
                      <a:endParaRPr lang="en-US" sz="1200" u="none" strike="noStrike" kern="1200" dirty="0">
                        <a:solidFill>
                          <a:srgbClr val="00B050"/>
                        </a:solidFill>
                        <a:effectLst/>
                        <a:latin typeface="+mn-lt"/>
                        <a:ea typeface="+mn-ea"/>
                        <a:cs typeface="+mn-cs"/>
                      </a:endParaRPr>
                    </a:p>
                  </a:txBody>
                  <a:tcPr marL="9525" marR="9525" marT="9525" marB="0">
                    <a:lnT w="38100" cap="flat" cmpd="sng" algn="ctr">
                      <a:noFill/>
                      <a:prstDash val="solid"/>
                      <a:round/>
                      <a:headEnd type="none" w="med" len="med"/>
                      <a:tailEnd type="none" w="med" len="med"/>
                    </a:lnT>
                    <a:noFill/>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B>
                      <a:noFill/>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no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4283217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11-18/0036r1)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t>
            </a:r>
            <a:r>
              <a:rPr lang="en-US" altLang="zh-CN" dirty="0" smtClean="0"/>
              <a:t>except those in red as </a:t>
            </a:r>
            <a:r>
              <a:rPr lang="en-US" altLang="zh-CN" dirty="0" smtClean="0"/>
              <a:t>in 11-18/0036r1?</a:t>
            </a:r>
          </a:p>
          <a:p>
            <a:pPr lvl="1"/>
            <a:r>
              <a:rPr lang="en-US" altLang="zh-CN" dirty="0" smtClean="0"/>
              <a:t>CID </a:t>
            </a:r>
            <a:r>
              <a:rPr lang="en-GB" altLang="zh-CN" dirty="0"/>
              <a:t>11166, 11420, 11421, 11720, </a:t>
            </a:r>
            <a:r>
              <a:rPr lang="en-GB" altLang="zh-CN" dirty="0" smtClean="0"/>
              <a:t>12785</a:t>
            </a:r>
            <a:r>
              <a:rPr lang="en-GB" altLang="zh-CN" dirty="0"/>
              <a:t>, 13068, 13107, </a:t>
            </a:r>
            <a:r>
              <a:rPr lang="en-GB" altLang="zh-CN" dirty="0" smtClean="0"/>
              <a:t>13108, 13110</a:t>
            </a:r>
            <a:r>
              <a:rPr lang="en-GB" altLang="zh-CN" dirty="0"/>
              <a:t>, 13345, 13346, 13347, </a:t>
            </a:r>
            <a:r>
              <a:rPr lang="en-GB" altLang="zh-CN" dirty="0" smtClean="0"/>
              <a:t>13348, 14003</a:t>
            </a:r>
            <a:r>
              <a:rPr lang="en-GB" altLang="zh-CN" dirty="0"/>
              <a:t>, 13567, 13568, 13569, </a:t>
            </a:r>
            <a:r>
              <a:rPr lang="en-GB" altLang="zh-CN" dirty="0" smtClean="0"/>
              <a:t>13570, 13989</a:t>
            </a:r>
            <a:r>
              <a:rPr lang="en-GB" altLang="zh-CN" dirty="0"/>
              <a:t>, 13990, 13991, 13994, </a:t>
            </a:r>
            <a:r>
              <a:rPr lang="en-GB" altLang="zh-CN" dirty="0" smtClean="0"/>
              <a:t>13995, </a:t>
            </a:r>
            <a:r>
              <a:rPr lang="en-GB" altLang="zh-CN" strike="sngStrike" dirty="0" smtClean="0">
                <a:solidFill>
                  <a:srgbClr val="FF0000"/>
                </a:solidFill>
              </a:rPr>
              <a:t>13996</a:t>
            </a:r>
            <a:r>
              <a:rPr lang="en-GB" altLang="zh-CN" dirty="0"/>
              <a:t>, 13997, </a:t>
            </a:r>
            <a:r>
              <a:rPr lang="en-GB" altLang="zh-CN" strike="sngStrike" dirty="0">
                <a:solidFill>
                  <a:srgbClr val="FF0000"/>
                </a:solidFill>
              </a:rPr>
              <a:t>13998</a:t>
            </a:r>
            <a:r>
              <a:rPr lang="en-GB" altLang="zh-CN" dirty="0"/>
              <a:t>, 13999, </a:t>
            </a:r>
            <a:r>
              <a:rPr lang="en-GB" altLang="zh-CN" dirty="0" smtClean="0"/>
              <a:t>14000, 14003</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837771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11-18/0037r1)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t>
            </a:r>
            <a:r>
              <a:rPr lang="en-US" altLang="zh-CN" dirty="0" smtClean="0"/>
              <a:t>except those in red as </a:t>
            </a:r>
            <a:r>
              <a:rPr lang="en-US" altLang="zh-CN" dirty="0" smtClean="0"/>
              <a:t>in 11-18/0037r1?</a:t>
            </a:r>
          </a:p>
          <a:p>
            <a:pPr lvl="1"/>
            <a:r>
              <a:rPr lang="en-US" altLang="zh-CN" dirty="0" smtClean="0"/>
              <a:t>CID </a:t>
            </a:r>
            <a:r>
              <a:rPr lang="en-GB" altLang="zh-CN" dirty="0"/>
              <a:t>13622, 13628, 13629, 13837, </a:t>
            </a:r>
            <a:r>
              <a:rPr lang="en-GB" altLang="zh-CN" dirty="0" smtClean="0"/>
              <a:t>13979, 13980</a:t>
            </a:r>
            <a:r>
              <a:rPr lang="en-GB" altLang="zh-CN" dirty="0"/>
              <a:t>, 13981, 13982, 13992, </a:t>
            </a:r>
            <a:r>
              <a:rPr lang="en-GB" altLang="zh-CN" dirty="0" smtClean="0"/>
              <a:t>13993, 14002</a:t>
            </a:r>
            <a:r>
              <a:rPr lang="en-GB" altLang="zh-CN" dirty="0"/>
              <a:t>, </a:t>
            </a:r>
            <a:r>
              <a:rPr lang="en-GB" altLang="zh-CN" strike="sngStrike" dirty="0">
                <a:solidFill>
                  <a:srgbClr val="FF0000"/>
                </a:solidFill>
              </a:rPr>
              <a:t>14004</a:t>
            </a:r>
            <a:r>
              <a:rPr lang="en-GB" altLang="zh-CN" dirty="0"/>
              <a:t>, 14007, </a:t>
            </a:r>
            <a:r>
              <a:rPr lang="en-GB" altLang="zh-CN" strike="sngStrike" dirty="0">
                <a:solidFill>
                  <a:srgbClr val="FF0000"/>
                </a:solidFill>
              </a:rPr>
              <a:t>14008</a:t>
            </a:r>
            <a:r>
              <a:rPr lang="en-GB" altLang="zh-CN" dirty="0"/>
              <a:t>, </a:t>
            </a:r>
            <a:r>
              <a:rPr lang="en-GB" altLang="zh-CN" dirty="0" smtClean="0"/>
              <a:t>14009, 14010</a:t>
            </a:r>
            <a:r>
              <a:rPr lang="en-GB" altLang="zh-CN" dirty="0"/>
              <a:t>, 14012, 13565, 13566, </a:t>
            </a:r>
            <a:r>
              <a:rPr lang="en-GB" altLang="zh-CN" dirty="0" smtClean="0"/>
              <a:t>14013, </a:t>
            </a:r>
            <a:r>
              <a:rPr lang="en-GB" altLang="zh-CN" strike="sngStrike" dirty="0" smtClean="0">
                <a:solidFill>
                  <a:srgbClr val="FF0000"/>
                </a:solidFill>
              </a:rPr>
              <a:t>14005</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a:solidFill>
                <a:srgbClr val="00B050"/>
              </a:solidFill>
            </a:endParaRPr>
          </a:p>
          <a:p>
            <a:pPr>
              <a:buNone/>
            </a:pPr>
            <a:r>
              <a:rPr lang="en-US" altLang="zh-CN" dirty="0" smtClean="0">
                <a:solidFill>
                  <a:srgbClr val="FF0000"/>
                </a:solidFill>
              </a:rPr>
              <a:t>CR to CID14004 is requested </a:t>
            </a:r>
            <a:r>
              <a:rPr lang="en-US" altLang="zh-CN" dirty="0">
                <a:solidFill>
                  <a:srgbClr val="FF0000"/>
                </a:solidFill>
              </a:rPr>
              <a:t>t</a:t>
            </a:r>
            <a:r>
              <a:rPr lang="en-US" altLang="zh-CN" dirty="0" smtClean="0">
                <a:solidFill>
                  <a:srgbClr val="FF0000"/>
                </a:solidFill>
              </a:rPr>
              <a:t>o remove from motion list by the assignee (</a:t>
            </a:r>
            <a:r>
              <a:rPr lang="en-US" altLang="zh-CN" dirty="0" err="1" smtClean="0">
                <a:solidFill>
                  <a:srgbClr val="FF0000"/>
                </a:solidFill>
              </a:rPr>
              <a:t>Lochan</a:t>
            </a:r>
            <a:r>
              <a:rPr lang="en-US" altLang="zh-CN" dirty="0" smtClean="0">
                <a:solidFill>
                  <a:srgbClr val="FF0000"/>
                </a:solidFill>
              </a:rPr>
              <a:t>) after SP#2</a:t>
            </a:r>
            <a:endParaRPr lang="zh-CN" altLang="en-US" dirty="0">
              <a:solidFill>
                <a:srgbClr val="FF0000"/>
              </a:solidFill>
            </a:endParaRPr>
          </a:p>
        </p:txBody>
      </p:sp>
    </p:spTree>
    <p:extLst>
      <p:ext uri="{BB962C8B-B14F-4D97-AF65-F5344CB8AC3E}">
        <p14:creationId xmlns:p14="http://schemas.microsoft.com/office/powerpoint/2010/main" val="1540525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11-18/0079r2)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11-18/0079r2?</a:t>
            </a:r>
          </a:p>
          <a:p>
            <a:pPr lvl="1"/>
            <a:r>
              <a:rPr lang="en-US" altLang="zh-CN" dirty="0" smtClean="0"/>
              <a:t>CID </a:t>
            </a:r>
            <a:r>
              <a:rPr lang="en-GB" altLang="zh-CN" dirty="0"/>
              <a:t>13379, 13413, 13414</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11651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685800"/>
            <a:ext cx="7772400" cy="1525587"/>
          </a:xfrm>
        </p:spPr>
        <p:txBody>
          <a:bodyPr/>
          <a:lstStyle/>
          <a:p>
            <a:r>
              <a:rPr lang="en-US" altLang="en-US" sz="2800" dirty="0" smtClean="0">
                <a:solidFill>
                  <a:srgbClr val="0000FF"/>
                </a:solidFill>
                <a:latin typeface="Arial Black" pitchFamily="34" charset="0"/>
              </a:rPr>
              <a:t>IEEE 802.11 </a:t>
            </a:r>
            <a:r>
              <a:rPr lang="en-US" altLang="en-US" sz="2800" dirty="0" err="1" smtClean="0">
                <a:solidFill>
                  <a:srgbClr val="0000FF"/>
                </a:solidFill>
                <a:latin typeface="Arial Black" pitchFamily="34" charset="0"/>
              </a:rPr>
              <a:t>Tgax</a:t>
            </a:r>
            <a:r>
              <a:rPr lang="en-US" altLang="en-US" sz="2800" dirty="0" smtClean="0">
                <a:solidFill>
                  <a:srgbClr val="0000FF"/>
                </a:solidFill>
                <a:latin typeface="Arial Black" pitchFamily="34" charset="0"/>
              </a:rPr>
              <a:t> Meeting</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High Efficiency WLAN</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PHY Ad Hoc</a:t>
            </a:r>
            <a:endParaRPr lang="en-CA" altLang="en-US" sz="2800" dirty="0" smtClean="0"/>
          </a:p>
        </p:txBody>
      </p:sp>
      <p:sp>
        <p:nvSpPr>
          <p:cNvPr id="8" name="Content Placeholder 2"/>
          <p:cNvSpPr>
            <a:spLocks noGrp="1"/>
          </p:cNvSpPr>
          <p:nvPr>
            <p:ph idx="1"/>
          </p:nvPr>
        </p:nvSpPr>
        <p:spPr>
          <a:xfrm>
            <a:off x="533400" y="2438400"/>
            <a:ext cx="8305800" cy="36576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4000" dirty="0" smtClean="0">
                <a:latin typeface="Arial" pitchFamily="34" charset="0"/>
              </a:rPr>
              <a:t>Irvine, CA, USA</a:t>
            </a:r>
          </a:p>
          <a:p>
            <a:pPr algn="ctr">
              <a:lnSpc>
                <a:spcPct val="90000"/>
              </a:lnSpc>
              <a:buFontTx/>
              <a:buNone/>
            </a:pPr>
            <a:r>
              <a:rPr lang="en-US" altLang="en-US" sz="4000" dirty="0" smtClean="0">
                <a:latin typeface="Arial" pitchFamily="34" charset="0"/>
              </a:rPr>
              <a:t>Jan 14-19, 2018</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11-18/0080r2)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except those in red, </a:t>
            </a:r>
            <a:r>
              <a:rPr lang="en-US" altLang="zh-CN" dirty="0" smtClean="0"/>
              <a:t>as in 11-18/0080r2?</a:t>
            </a:r>
          </a:p>
          <a:p>
            <a:pPr lvl="1"/>
            <a:r>
              <a:rPr lang="en-US" altLang="zh-CN" dirty="0" smtClean="0"/>
              <a:t>CID </a:t>
            </a:r>
            <a:r>
              <a:rPr lang="en-GB" altLang="zh-CN" strike="sngStrike" dirty="0">
                <a:solidFill>
                  <a:srgbClr val="FF0000"/>
                </a:solidFill>
              </a:rPr>
              <a:t>11121</a:t>
            </a:r>
            <a:r>
              <a:rPr lang="en-GB" altLang="zh-CN" dirty="0"/>
              <a:t>, 12683, 12684, 12690, </a:t>
            </a:r>
            <a:r>
              <a:rPr lang="en-GB" altLang="zh-CN" strike="sngStrike" dirty="0">
                <a:solidFill>
                  <a:srgbClr val="FF0000"/>
                </a:solidFill>
              </a:rPr>
              <a:t>12701</a:t>
            </a:r>
            <a:r>
              <a:rPr lang="en-GB" altLang="zh-CN" dirty="0"/>
              <a:t>, 12702, 12746, 12769, 12771, 12772, 13696, 13697</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667689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11-18/0050r1)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11-18/0050r1?</a:t>
            </a:r>
          </a:p>
          <a:p>
            <a:pPr lvl="1"/>
            <a:r>
              <a:rPr lang="en-US" altLang="zh-CN" dirty="0" smtClean="0"/>
              <a:t>CID </a:t>
            </a:r>
            <a:r>
              <a:rPr lang="en-GB" altLang="zh-CN" dirty="0"/>
              <a:t>13464, 11436, 11437, 11438, 14176, 14177, 14178, 11412, 14179, 13470, </a:t>
            </a:r>
            <a:r>
              <a:rPr lang="en-GB" altLang="zh-CN" dirty="0" smtClean="0"/>
              <a:t>11439</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73227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11-18/0025r1</a:t>
            </a: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11-18/0025r1?</a:t>
            </a:r>
          </a:p>
          <a:p>
            <a:pPr lvl="1"/>
            <a:r>
              <a:rPr lang="en-US" altLang="zh-CN" dirty="0" smtClean="0"/>
              <a:t>CID </a:t>
            </a:r>
            <a:r>
              <a:rPr lang="en-GB" altLang="zh-CN" dirty="0" smtClean="0"/>
              <a:t>1425, 11426, 11568, 11569, 11570, 11571, 11572, 11573, 11574, 11575, 11576, 11577, 11578, 11579, 11580, 11581, 11582, 11583, 11584, 11585, 11586, 11587, 11588, 11589, 12065, 13354, 13355, 13356, 13357, 13358, 13359, 13360, 13447, 13448, 13449, 13450, 13451</a:t>
            </a:r>
            <a:r>
              <a:rPr lang="en-GB" altLang="zh-CN" dirty="0"/>
              <a:t>.</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a:t>
            </a:r>
            <a:r>
              <a:rPr lang="en-US" altLang="zh-CN" dirty="0" smtClean="0">
                <a:solidFill>
                  <a:srgbClr val="00B050"/>
                </a:solidFill>
              </a:rPr>
              <a:t>d without objection</a:t>
            </a:r>
            <a:endParaRPr lang="en-US" altLang="zh-CN" dirty="0" smtClean="0">
              <a:solidFill>
                <a:srgbClr val="00B050"/>
              </a:solidFill>
            </a:endParaRPr>
          </a:p>
          <a:p>
            <a:endParaRPr lang="zh-CN" altLang="en-US" dirty="0"/>
          </a:p>
        </p:txBody>
      </p:sp>
    </p:spTree>
    <p:extLst>
      <p:ext uri="{BB962C8B-B14F-4D97-AF65-F5344CB8AC3E}">
        <p14:creationId xmlns:p14="http://schemas.microsoft.com/office/powerpoint/2010/main" val="42812257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11-18/0057r0)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except those in red, as </a:t>
            </a:r>
            <a:r>
              <a:rPr lang="en-US" altLang="zh-CN" dirty="0" smtClean="0"/>
              <a:t>in </a:t>
            </a:r>
            <a:r>
              <a:rPr lang="en-US" altLang="zh-CN" dirty="0" smtClean="0"/>
              <a:t>11-18/0057r0?</a:t>
            </a:r>
            <a:endParaRPr lang="en-US" altLang="zh-CN" dirty="0" smtClean="0"/>
          </a:p>
          <a:p>
            <a:pPr lvl="1"/>
            <a:r>
              <a:rPr lang="en-US" altLang="zh-CN" dirty="0" smtClean="0"/>
              <a:t>CID </a:t>
            </a:r>
            <a:r>
              <a:rPr lang="en-GB" altLang="zh-CN" strike="sngStrike" dirty="0" smtClean="0">
                <a:solidFill>
                  <a:srgbClr val="FF0000"/>
                </a:solidFill>
              </a:rPr>
              <a:t>13427</a:t>
            </a:r>
            <a:r>
              <a:rPr lang="en-GB" altLang="zh-CN" strike="sngStrike" dirty="0">
                <a:solidFill>
                  <a:srgbClr val="FF0000"/>
                </a:solidFill>
              </a:rPr>
              <a:t>, 13433, 13441</a:t>
            </a:r>
            <a:r>
              <a:rPr lang="en-GB" altLang="zh-CN" dirty="0"/>
              <a:t>, 13430, 13429, 14050, </a:t>
            </a:r>
            <a:r>
              <a:rPr lang="en-GB" altLang="zh-CN" strike="sngStrike" dirty="0">
                <a:solidFill>
                  <a:srgbClr val="FF0000"/>
                </a:solidFill>
              </a:rPr>
              <a:t>12878</a:t>
            </a:r>
            <a:r>
              <a:rPr lang="en-GB" altLang="zh-CN" dirty="0"/>
              <a:t>, 12686, </a:t>
            </a:r>
            <a:r>
              <a:rPr lang="en-GB" altLang="zh-CN" dirty="0" smtClean="0"/>
              <a:t>13612</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823577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11-18/0058r1)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as </a:t>
            </a:r>
            <a:r>
              <a:rPr lang="en-US" altLang="zh-CN" dirty="0" smtClean="0"/>
              <a:t>in </a:t>
            </a:r>
            <a:r>
              <a:rPr lang="en-US" altLang="zh-CN" dirty="0" smtClean="0"/>
              <a:t>11-18/0058r1?</a:t>
            </a:r>
            <a:endParaRPr lang="en-US" altLang="zh-CN" dirty="0" smtClean="0"/>
          </a:p>
          <a:p>
            <a:pPr lvl="1"/>
            <a:r>
              <a:rPr lang="en-US" altLang="zh-CN" dirty="0" smtClean="0"/>
              <a:t>CID </a:t>
            </a:r>
            <a:r>
              <a:rPr lang="en-GB" altLang="zh-CN" dirty="0"/>
              <a:t>11220, 11670, 12064, 12651, 12722, 12723, 12728, 13494, 13498, 14085, 14186, 14187, 14188, 14189, 14190, 14191, 14192, 14193, </a:t>
            </a:r>
            <a:r>
              <a:rPr lang="en-GB" altLang="zh-CN" dirty="0" smtClean="0"/>
              <a:t>14194, 11671</a:t>
            </a:r>
            <a:r>
              <a:rPr lang="en-GB" altLang="zh-CN" dirty="0"/>
              <a:t>, 11672</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2598431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9 (</a:t>
            </a:r>
            <a:r>
              <a:rPr lang="en-US" altLang="zh-CN" dirty="0" smtClean="0"/>
              <a:t>non-</a:t>
            </a:r>
            <a:r>
              <a:rPr lang="en-US" altLang="zh-CN" dirty="0" err="1" smtClean="0"/>
              <a:t>cr</a:t>
            </a:r>
            <a:r>
              <a:rPr lang="en-US" altLang="zh-CN" dirty="0" smtClean="0"/>
              <a:t>, </a:t>
            </a:r>
            <a:r>
              <a:rPr lang="en-US" altLang="zh-CN" dirty="0" smtClean="0"/>
              <a:t>11-18/0059r0)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a:t>
            </a:r>
            <a:r>
              <a:rPr lang="en-US" altLang="zh-CN" dirty="0" smtClean="0"/>
              <a:t>spec text modification to IEEE P802.11ax D2.1 as in 11-18/0059r0?</a:t>
            </a:r>
            <a:endParaRPr lang="en-US"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FF0000"/>
                </a:solidFill>
              </a:rPr>
              <a:t>SP</a:t>
            </a:r>
            <a:r>
              <a:rPr lang="en-US" altLang="zh-CN" dirty="0" smtClean="0">
                <a:solidFill>
                  <a:srgbClr val="FF0000"/>
                </a:solidFill>
              </a:rPr>
              <a:t>: Y29/N13/A5 Failed</a:t>
            </a:r>
          </a:p>
          <a:p>
            <a:pPr>
              <a:buNone/>
            </a:pPr>
            <a:endParaRPr lang="zh-CN" altLang="en-US" dirty="0"/>
          </a:p>
        </p:txBody>
      </p:sp>
    </p:spTree>
    <p:extLst>
      <p:ext uri="{BB962C8B-B14F-4D97-AF65-F5344CB8AC3E}">
        <p14:creationId xmlns:p14="http://schemas.microsoft.com/office/powerpoint/2010/main" val="23816998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10 </a:t>
            </a:r>
            <a:r>
              <a:rPr lang="en-US" altLang="zh-CN" dirty="0" smtClean="0"/>
              <a:t>(</a:t>
            </a:r>
            <a:r>
              <a:rPr lang="en-US" altLang="zh-CN" dirty="0" err="1" smtClean="0"/>
              <a:t>cr</a:t>
            </a:r>
            <a:r>
              <a:rPr lang="en-US" altLang="zh-CN" dirty="0" smtClean="0"/>
              <a:t>, </a:t>
            </a:r>
            <a:r>
              <a:rPr lang="en-US" altLang="zh-CN" dirty="0" smtClean="0"/>
              <a:t>11-18/0159r3)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without the CID in red as </a:t>
            </a:r>
            <a:r>
              <a:rPr lang="en-US" altLang="zh-CN" dirty="0" smtClean="0"/>
              <a:t>in </a:t>
            </a:r>
            <a:r>
              <a:rPr lang="en-US" altLang="zh-CN" dirty="0" smtClean="0"/>
              <a:t>11-18/0159r3?</a:t>
            </a:r>
            <a:endParaRPr lang="en-US" altLang="zh-CN" dirty="0" smtClean="0"/>
          </a:p>
          <a:p>
            <a:pPr lvl="1"/>
            <a:r>
              <a:rPr lang="en-US" altLang="zh-CN" dirty="0" smtClean="0"/>
              <a:t>CID </a:t>
            </a:r>
            <a:r>
              <a:rPr lang="en-US" altLang="zh-CN" dirty="0"/>
              <a:t>11164, 11169, 11170, 11171, 11172, 11176, 11386, 11387, 11388, 11389, 11391, 13406, 14128, 14129, </a:t>
            </a:r>
            <a:r>
              <a:rPr lang="en-US" altLang="zh-CN" strike="sngStrike" dirty="0">
                <a:solidFill>
                  <a:srgbClr val="FF0000"/>
                </a:solidFill>
              </a:rPr>
              <a:t>11896</a:t>
            </a:r>
            <a:endParaRPr lang="zh-CN" altLang="zh-CN" sz="1600" strike="sngStrike" dirty="0">
              <a:solidFill>
                <a:srgbClr val="FF0000"/>
              </a:solidFill>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SP:59Y/1N/8A PASSED</a:t>
            </a:r>
            <a:endParaRPr lang="zh-CN" altLang="en-US" dirty="0"/>
          </a:p>
        </p:txBody>
      </p:sp>
    </p:spTree>
    <p:extLst>
      <p:ext uri="{BB962C8B-B14F-4D97-AF65-F5344CB8AC3E}">
        <p14:creationId xmlns:p14="http://schemas.microsoft.com/office/powerpoint/2010/main" val="27550614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11-18/0159r3)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as </a:t>
            </a:r>
            <a:r>
              <a:rPr lang="en-US" altLang="zh-CN" dirty="0" smtClean="0"/>
              <a:t>in </a:t>
            </a:r>
            <a:r>
              <a:rPr lang="en-US" altLang="zh-CN" dirty="0" smtClean="0"/>
              <a:t>11-18/0159r3?</a:t>
            </a:r>
            <a:endParaRPr lang="en-US" altLang="zh-CN" dirty="0" smtClean="0"/>
          </a:p>
          <a:p>
            <a:pPr lvl="1"/>
            <a:r>
              <a:rPr lang="en-US" altLang="zh-CN" dirty="0" smtClean="0"/>
              <a:t>CID </a:t>
            </a:r>
            <a:r>
              <a:rPr lang="en-US" altLang="zh-CN" dirty="0" smtClean="0"/>
              <a:t>11896</a:t>
            </a:r>
            <a:endParaRPr lang="zh-CN" altLang="zh-CN" sz="1600" strike="sngStrike" dirty="0">
              <a:solidFill>
                <a:srgbClr val="FF0000"/>
              </a:solidFill>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FF0000"/>
                </a:solidFill>
              </a:rPr>
              <a:t>SP</a:t>
            </a:r>
            <a:r>
              <a:rPr lang="en-US" altLang="zh-CN" dirty="0" smtClean="0">
                <a:solidFill>
                  <a:srgbClr val="FF0000"/>
                </a:solidFill>
              </a:rPr>
              <a:t>: 45Y/18N/7A Failed</a:t>
            </a:r>
            <a:endParaRPr lang="zh-CN" altLang="en-US" dirty="0">
              <a:solidFill>
                <a:srgbClr val="FF0000"/>
              </a:solidFill>
            </a:endParaRPr>
          </a:p>
        </p:txBody>
      </p:sp>
    </p:spTree>
    <p:extLst>
      <p:ext uri="{BB962C8B-B14F-4D97-AF65-F5344CB8AC3E}">
        <p14:creationId xmlns:p14="http://schemas.microsoft.com/office/powerpoint/2010/main" val="2709014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12 (</a:t>
            </a:r>
            <a:r>
              <a:rPr lang="en-US" altLang="zh-CN" dirty="0" smtClean="0"/>
              <a:t>non-</a:t>
            </a:r>
            <a:r>
              <a:rPr lang="en-US" altLang="zh-CN" dirty="0" err="1" smtClean="0"/>
              <a:t>cr</a:t>
            </a:r>
            <a:r>
              <a:rPr lang="en-US" altLang="zh-CN" dirty="0" smtClean="0"/>
              <a:t>, </a:t>
            </a:r>
            <a:r>
              <a:rPr lang="en-US" altLang="zh-CN" dirty="0" smtClean="0"/>
              <a:t>11-18/0028r3)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spec text modification as in </a:t>
            </a:r>
            <a:r>
              <a:rPr lang="en-US" altLang="zh-CN" dirty="0" smtClean="0"/>
              <a:t>11-18/0028r3?</a:t>
            </a:r>
            <a:endParaRPr lang="en-US"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solidFill>
                <a:srgbClr val="00B050"/>
              </a:solidFill>
            </a:endParaRPr>
          </a:p>
        </p:txBody>
      </p:sp>
    </p:spTree>
    <p:extLst>
      <p:ext uri="{BB962C8B-B14F-4D97-AF65-F5344CB8AC3E}">
        <p14:creationId xmlns:p14="http://schemas.microsoft.com/office/powerpoint/2010/main" val="36566432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13 </a:t>
            </a:r>
            <a:r>
              <a:rPr lang="en-US" altLang="zh-CN" dirty="0" smtClean="0"/>
              <a:t>(</a:t>
            </a:r>
            <a:r>
              <a:rPr lang="en-US" altLang="zh-CN" dirty="0" err="1" smtClean="0"/>
              <a:t>cr</a:t>
            </a:r>
            <a:r>
              <a:rPr lang="en-US" altLang="zh-CN" dirty="0" smtClean="0"/>
              <a:t>, </a:t>
            </a:r>
            <a:r>
              <a:rPr lang="en-US" altLang="zh-CN" dirty="0" smtClean="0"/>
              <a:t>11-18/0051r1)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t>
            </a:r>
            <a:r>
              <a:rPr lang="en-US" altLang="zh-CN" dirty="0" smtClean="0"/>
              <a:t>without those CIDs in red, as </a:t>
            </a:r>
            <a:r>
              <a:rPr lang="en-US" altLang="zh-CN" dirty="0" smtClean="0"/>
              <a:t>in </a:t>
            </a:r>
            <a:r>
              <a:rPr lang="en-US" altLang="zh-CN" dirty="0" smtClean="0"/>
              <a:t>11-18/0051r1?</a:t>
            </a:r>
            <a:endParaRPr lang="en-US" altLang="zh-CN" dirty="0" smtClean="0"/>
          </a:p>
          <a:p>
            <a:pPr lvl="1"/>
            <a:r>
              <a:rPr lang="en-US" altLang="zh-CN" dirty="0" smtClean="0"/>
              <a:t>CID </a:t>
            </a:r>
            <a:r>
              <a:rPr lang="en-GB" altLang="zh-CN" strike="sngStrike" dirty="0">
                <a:solidFill>
                  <a:srgbClr val="FF0000"/>
                </a:solidFill>
              </a:rPr>
              <a:t>13368, 11408, </a:t>
            </a:r>
            <a:r>
              <a:rPr lang="en-GB" altLang="zh-CN" strike="sngStrike" dirty="0" smtClean="0">
                <a:solidFill>
                  <a:srgbClr val="FF0000"/>
                </a:solidFill>
              </a:rPr>
              <a:t>11410, </a:t>
            </a:r>
            <a:r>
              <a:rPr lang="en-GB" altLang="zh-CN" dirty="0" smtClean="0"/>
              <a:t>13465</a:t>
            </a:r>
            <a:r>
              <a:rPr lang="en-GB" altLang="zh-CN" dirty="0"/>
              <a:t>, 13466, 14076, 13369, 11409, </a:t>
            </a:r>
            <a:r>
              <a:rPr lang="en-GB" altLang="zh-CN" dirty="0" smtClean="0"/>
              <a:t>14077</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274086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Clarification of variables explanation rule and “Accepted” comment rule</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14 </a:t>
            </a:r>
            <a:r>
              <a:rPr lang="en-US" altLang="zh-CN" dirty="0" smtClean="0"/>
              <a:t>(</a:t>
            </a:r>
            <a:r>
              <a:rPr lang="en-US" altLang="zh-CN" dirty="0" err="1" smtClean="0"/>
              <a:t>cr</a:t>
            </a:r>
            <a:r>
              <a:rPr lang="en-US" altLang="zh-CN" dirty="0" smtClean="0"/>
              <a:t>, </a:t>
            </a:r>
            <a:r>
              <a:rPr lang="en-US" altLang="zh-CN" dirty="0" smtClean="0"/>
              <a:t>11-18/0057r1)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as </a:t>
            </a:r>
            <a:r>
              <a:rPr lang="en-US" altLang="zh-CN" dirty="0" smtClean="0"/>
              <a:t>in </a:t>
            </a:r>
            <a:r>
              <a:rPr lang="en-US" altLang="zh-CN" dirty="0" smtClean="0"/>
              <a:t>11-18/0057r1?</a:t>
            </a:r>
            <a:endParaRPr lang="en-US" altLang="zh-CN" dirty="0" smtClean="0"/>
          </a:p>
          <a:p>
            <a:pPr lvl="1"/>
            <a:r>
              <a:rPr lang="en-US" altLang="zh-CN" dirty="0" smtClean="0"/>
              <a:t>CID </a:t>
            </a:r>
            <a:r>
              <a:rPr lang="en-GB" altLang="zh-CN" dirty="0"/>
              <a:t>13427, 13433, 13441, </a:t>
            </a:r>
            <a:r>
              <a:rPr lang="en-GB" altLang="zh-CN" dirty="0" smtClean="0"/>
              <a:t>12878</a:t>
            </a:r>
            <a:endParaRPr lang="zh-CN" altLang="zh-CN"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9004529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15 </a:t>
            </a:r>
            <a:r>
              <a:rPr lang="en-US" altLang="zh-CN" dirty="0" smtClean="0"/>
              <a:t>(</a:t>
            </a:r>
            <a:r>
              <a:rPr lang="en-US" altLang="zh-CN" dirty="0" err="1" smtClean="0"/>
              <a:t>cr</a:t>
            </a:r>
            <a:r>
              <a:rPr lang="en-US" altLang="zh-CN" dirty="0" smtClean="0"/>
              <a:t>, </a:t>
            </a:r>
            <a:r>
              <a:rPr lang="en-US" altLang="zh-CN" dirty="0" smtClean="0"/>
              <a:t>11-18/0109r1)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except those CIDs in red, as </a:t>
            </a:r>
            <a:r>
              <a:rPr lang="en-US" altLang="zh-CN" dirty="0" smtClean="0"/>
              <a:t>in </a:t>
            </a:r>
            <a:r>
              <a:rPr lang="en-US" altLang="zh-CN" dirty="0" smtClean="0"/>
              <a:t>11-18/0109r1?</a:t>
            </a:r>
            <a:endParaRPr lang="en-US" altLang="zh-CN" dirty="0" smtClean="0"/>
          </a:p>
          <a:p>
            <a:pPr lvl="1"/>
            <a:r>
              <a:rPr lang="en-US" altLang="zh-CN" dirty="0" smtClean="0"/>
              <a:t>CID </a:t>
            </a:r>
            <a:r>
              <a:rPr lang="en-US" altLang="zh-CN" dirty="0" smtClean="0"/>
              <a:t>11545, 11546, </a:t>
            </a:r>
            <a:r>
              <a:rPr lang="en-US" altLang="zh-CN" strike="sngStrike" dirty="0" smtClean="0">
                <a:solidFill>
                  <a:srgbClr val="FF0000"/>
                </a:solidFill>
              </a:rPr>
              <a:t>11895</a:t>
            </a:r>
            <a:r>
              <a:rPr lang="en-US" altLang="zh-CN" dirty="0" smtClean="0"/>
              <a:t>, 11590, 11591, 13453, 11382, 11383, 11384, 11361, 11362, 11592, 11593, 11594, 11595, 11596, 11658</a:t>
            </a:r>
            <a:endParaRPr lang="zh-CN" altLang="zh-CN" sz="3200"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737213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16 </a:t>
            </a:r>
            <a:r>
              <a:rPr lang="en-US" altLang="zh-CN" dirty="0" smtClean="0"/>
              <a:t>(</a:t>
            </a:r>
            <a:r>
              <a:rPr lang="en-US" altLang="zh-CN" dirty="0" err="1" smtClean="0"/>
              <a:t>cr</a:t>
            </a:r>
            <a:r>
              <a:rPr lang="en-US" altLang="zh-CN" dirty="0" smtClean="0"/>
              <a:t>, </a:t>
            </a:r>
            <a:r>
              <a:rPr lang="en-US" altLang="zh-CN" dirty="0" smtClean="0"/>
              <a:t>11-18/0118r6)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except those CIDs in red, as </a:t>
            </a:r>
            <a:r>
              <a:rPr lang="en-US" altLang="zh-CN" dirty="0" smtClean="0"/>
              <a:t>in </a:t>
            </a:r>
            <a:r>
              <a:rPr lang="en-US" altLang="zh-CN" dirty="0" smtClean="0"/>
              <a:t>11-18/0118r6?</a:t>
            </a:r>
            <a:endParaRPr lang="en-US" altLang="zh-CN" dirty="0" smtClean="0"/>
          </a:p>
          <a:p>
            <a:pPr lvl="1"/>
            <a:r>
              <a:rPr lang="en-GB" altLang="zh-CN" dirty="0" smtClean="0"/>
              <a:t>CID 11496</a:t>
            </a:r>
            <a:r>
              <a:rPr lang="en-GB" altLang="zh-CN" dirty="0"/>
              <a:t>, 11530, 11636, 11695, 11719, 11864, 12578, 12639, 12640, 12709, 12801, 12802, 13371, 13407, 11531, 11532, 13239, 13305, 13460, 13461, 13462, 13601, </a:t>
            </a:r>
            <a:r>
              <a:rPr lang="en-GB" altLang="zh-CN" strike="sngStrike" dirty="0">
                <a:solidFill>
                  <a:srgbClr val="FF0000"/>
                </a:solidFill>
              </a:rPr>
              <a:t>14072</a:t>
            </a:r>
            <a:r>
              <a:rPr lang="en-GB" altLang="zh-CN" dirty="0"/>
              <a:t>, 13713, 14080, 13638</a:t>
            </a:r>
            <a:endParaRPr lang="zh-CN" altLang="zh-CN" dirty="0"/>
          </a:p>
          <a:p>
            <a:pPr lvl="1"/>
            <a:endParaRPr lang="zh-CN" altLang="zh-CN" sz="1600"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0824235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17 </a:t>
            </a:r>
            <a:r>
              <a:rPr lang="en-US" altLang="zh-CN" dirty="0" smtClean="0"/>
              <a:t>(</a:t>
            </a:r>
            <a:r>
              <a:rPr lang="en-US" altLang="zh-CN" dirty="0" err="1" smtClean="0"/>
              <a:t>cr</a:t>
            </a:r>
            <a:r>
              <a:rPr lang="en-US" altLang="zh-CN" dirty="0" smtClean="0"/>
              <a:t>, </a:t>
            </a:r>
            <a:r>
              <a:rPr lang="en-US" altLang="zh-CN" dirty="0" smtClean="0"/>
              <a:t>11-18/0230r0)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CIDs as </a:t>
            </a:r>
            <a:r>
              <a:rPr lang="en-US" altLang="zh-CN" dirty="0" smtClean="0"/>
              <a:t>in </a:t>
            </a:r>
            <a:r>
              <a:rPr lang="en-US" altLang="zh-CN" dirty="0" smtClean="0"/>
              <a:t>11-18/0230r0?</a:t>
            </a:r>
            <a:endParaRPr lang="en-US" altLang="zh-CN" dirty="0" smtClean="0"/>
          </a:p>
          <a:p>
            <a:pPr lvl="1"/>
            <a:r>
              <a:rPr lang="en-GB" altLang="zh-CN" dirty="0" smtClean="0"/>
              <a:t>CID </a:t>
            </a:r>
            <a:r>
              <a:rPr lang="en-GB" altLang="zh-CN" dirty="0"/>
              <a:t>11634, 11654, 11655, </a:t>
            </a:r>
            <a:r>
              <a:rPr lang="en-GB" altLang="zh-CN" dirty="0" smtClean="0"/>
              <a:t>14321</a:t>
            </a:r>
            <a:endParaRPr lang="zh-CN" altLang="zh-CN" dirty="0"/>
          </a:p>
          <a:p>
            <a:pPr lvl="1"/>
            <a:endParaRPr lang="zh-CN" altLang="zh-CN" sz="1600"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Tree>
    <p:extLst>
      <p:ext uri="{BB962C8B-B14F-4D97-AF65-F5344CB8AC3E}">
        <p14:creationId xmlns:p14="http://schemas.microsoft.com/office/powerpoint/2010/main" val="2877306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Ways to Inform IEEE</a:t>
            </a:r>
            <a:endParaRPr lang="zh-CN" altLang="en-US" sz="2800" dirty="0"/>
          </a:p>
        </p:txBody>
      </p:sp>
      <p:sp>
        <p:nvSpPr>
          <p:cNvPr id="8" name="内容占位符 2"/>
          <p:cNvSpPr>
            <a:spLocks noGrp="1"/>
          </p:cNvSpPr>
          <p:nvPr>
            <p:ph idx="1"/>
          </p:nvPr>
        </p:nvSpPr>
        <p:spPr>
          <a:xfrm>
            <a:off x="533400" y="1676400"/>
            <a:ext cx="8229600" cy="4267200"/>
          </a:xfrm>
        </p:spPr>
        <p:txBody>
          <a:bodyPr>
            <a:normAutofit/>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a:t>
            </a:r>
            <a:r>
              <a:rPr lang="en-US" altLang="en-US" sz="2000" dirty="0" smtClean="0">
                <a:latin typeface="Calibri" pitchFamily="34" charset="0"/>
                <a:cs typeface="Calibri" pitchFamily="34" charset="0"/>
              </a:rPr>
              <a:t>Patents</a:t>
            </a:r>
          </a:p>
          <a:p>
            <a:pPr>
              <a:buSzPct val="150000"/>
              <a:buFont typeface="Arial" panose="020B0604020202020204" pitchFamily="34" charset="0"/>
              <a:buChar char="•"/>
              <a:defRPr/>
            </a:pPr>
            <a:endParaRPr lang="en-US" altLang="en-US" sz="2000" dirty="0">
              <a:latin typeface="Calibri" pitchFamily="34" charset="0"/>
              <a:cs typeface="Calibri" pitchFamily="34" charset="0"/>
            </a:endParaRPr>
          </a:p>
          <a:p>
            <a:pPr marL="0" indent="0">
              <a:buFont typeface="Monotype Sorts"/>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Patent Related Information</a:t>
            </a:r>
            <a:endParaRPr lang="zh-CN" altLang="en-US" dirty="0"/>
          </a:p>
        </p:txBody>
      </p:sp>
      <p:sp>
        <p:nvSpPr>
          <p:cNvPr id="8" name="内容占位符 2"/>
          <p:cNvSpPr>
            <a:spLocks noGrp="1"/>
          </p:cNvSpPr>
          <p:nvPr>
            <p:ph idx="1"/>
          </p:nvPr>
        </p:nvSpPr>
        <p:spPr>
          <a:xfrm>
            <a:off x="685800" y="1905000"/>
            <a:ext cx="7772400" cy="4114800"/>
          </a:xfrm>
        </p:spPr>
        <p:txBody>
          <a:bodyPr/>
          <a:lstStyle/>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Bylaws</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Operations Manual</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a:t>
            </a:r>
            <a:r>
              <a:rPr lang="en-US" altLang="en-US" b="1" i="1" dirty="0">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latin typeface="Calibri" panose="020F0502020204030204" pitchFamily="34" charset="0"/>
                <a:cs typeface="Calibri" panose="020F0502020204030204" pitchFamily="34" charset="0"/>
              </a:rPr>
              <a:t>	</a:t>
            </a:r>
            <a:r>
              <a:rPr lang="en-US" altLang="en-US" sz="2800" b="1" dirty="0">
                <a:latin typeface="Calibri" panose="020F0502020204030204" pitchFamily="34" charset="0"/>
                <a:cs typeface="Calibri" panose="020F0502020204030204" pitchFamily="34" charset="0"/>
              </a:rPr>
              <a:t>If you have questions, contact the IEEE-SA Standards Board Patent Committee Administrator at patcom@ieee.org</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56056</TotalTime>
  <Words>2568</Words>
  <Application>Microsoft Office PowerPoint</Application>
  <PresentationFormat>全屏显示(4:3)</PresentationFormat>
  <Paragraphs>472</Paragraphs>
  <Slides>33</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3" baseType="lpstr">
      <vt:lpstr>Monotype Sorts</vt:lpstr>
      <vt:lpstr>MS PGothic</vt:lpstr>
      <vt:lpstr>MS PGothic</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vt:lpstr>
      <vt:lpstr>Meeting Protocol, Attendance, Voting &amp; Document Status</vt:lpstr>
      <vt:lpstr>Instructions for the WG Chair (optional to show)</vt:lpstr>
      <vt:lpstr>Patent Policy and Other Guidelines</vt:lpstr>
      <vt:lpstr>Participants, Patents, and Duty to Inform</vt:lpstr>
      <vt:lpstr>Ways to Inform IEEE</vt:lpstr>
      <vt:lpstr>Patent Related Information</vt:lpstr>
      <vt:lpstr>Other Guidelines for IEEE WG Meetings</vt:lpstr>
      <vt:lpstr>Participation in IEEE 802 Meetings</vt:lpstr>
      <vt:lpstr>PowerPoint 演示文稿</vt:lpstr>
      <vt:lpstr>Editor’s Clarification to CR rules</vt:lpstr>
      <vt:lpstr>PHY Adhoc Time Slot</vt:lpstr>
      <vt:lpstr>PHY Submissions (1/2)</vt:lpstr>
      <vt:lpstr>PHY Submissions (2/2)</vt:lpstr>
      <vt:lpstr>Straw-poll 1 (cr, 11-18/0036r1)</vt:lpstr>
      <vt:lpstr>Straw-poll 2 (cr, 11-18/0037r1)</vt:lpstr>
      <vt:lpstr>Straw-poll 3 (cr, 11-18/0079r2)</vt:lpstr>
      <vt:lpstr>Straw-poll 4 (cr, 11-18/0080r2)</vt:lpstr>
      <vt:lpstr>Straw-poll 5 (cr, 11-18/0050r1)</vt:lpstr>
      <vt:lpstr>Straw-poll 6 (cr, 11-18/0025r1)</vt:lpstr>
      <vt:lpstr>Straw-poll 7 (cr, 11-18/0057r0)</vt:lpstr>
      <vt:lpstr>Straw-poll 8 (cr, 11-18/0058r1)</vt:lpstr>
      <vt:lpstr>Straw-poll 9 (non-cr, 11-18/0059r0)</vt:lpstr>
      <vt:lpstr>Straw-poll 10 (cr, 11-18/0159r3)</vt:lpstr>
      <vt:lpstr>Straw-poll 11 (cr, 11-18/0159r3)</vt:lpstr>
      <vt:lpstr>Straw-poll 12 (non-cr, 11-18/0028r3)</vt:lpstr>
      <vt:lpstr>Straw-poll 13 (cr, 11-18/0051r1)</vt:lpstr>
      <vt:lpstr>Straw-poll 14 (cr, 11-18/0057r1)</vt:lpstr>
      <vt:lpstr>Straw-poll 15 (cr, 11-18/0109r1)</vt:lpstr>
      <vt:lpstr>Straw-poll 16 (cr, 11-18/0118r6)</vt:lpstr>
      <vt:lpstr>Straw-poll 17 (cr, 11-18/0230r0)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2689</cp:revision>
  <cp:lastPrinted>1998-02-10T13:28:06Z</cp:lastPrinted>
  <dcterms:created xsi:type="dcterms:W3CDTF">2007-04-17T18:10:23Z</dcterms:created>
  <dcterms:modified xsi:type="dcterms:W3CDTF">2018-01-18T02:02:01Z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