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36" r:id="rId14"/>
    <p:sldId id="631" r:id="rId15"/>
    <p:sldId id="618" r:id="rId16"/>
    <p:sldId id="630" r:id="rId17"/>
    <p:sldId id="626" r:id="rId18"/>
    <p:sldId id="627" r:id="rId19"/>
    <p:sldId id="632" r:id="rId20"/>
    <p:sldId id="633" r:id="rId21"/>
    <p:sldId id="634" r:id="rId22"/>
    <p:sldId id="635" r:id="rId23"/>
    <p:sldId id="622" r:id="rId24"/>
    <p:sldId id="629"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86" d="100"/>
          <a:sy n="86" d="100"/>
        </p:scale>
        <p:origin x="948"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802.11-18/0201r1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Jan</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2018-01-15</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55" name="Document" r:id="rId4" imgW="8317019" imgH="2241301" progId="Word.Document.8">
                  <p:embed/>
                </p:oleObj>
              </mc:Choice>
              <mc:Fallback>
                <p:oleObj name="Document" r:id="rId4" imgW="8317019" imgH="224130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Editor’s Clarification to CR rules</a:t>
            </a:r>
            <a:endParaRPr lang="zh-CN" altLang="en-US" dirty="0"/>
          </a:p>
        </p:txBody>
      </p:sp>
      <p:sp>
        <p:nvSpPr>
          <p:cNvPr id="3" name="内容占位符 2"/>
          <p:cNvSpPr>
            <a:spLocks noGrp="1"/>
          </p:cNvSpPr>
          <p:nvPr>
            <p:ph idx="1"/>
          </p:nvPr>
        </p:nvSpPr>
        <p:spPr/>
        <p:txBody>
          <a:bodyPr/>
          <a:lstStyle/>
          <a:p>
            <a:r>
              <a:rPr lang="en-US" altLang="zh-CN" dirty="0" smtClean="0"/>
              <a:t>On Jan 15</a:t>
            </a:r>
            <a:r>
              <a:rPr lang="en-US" altLang="zh-CN" baseline="30000" dirty="0" smtClean="0"/>
              <a:t>th</a:t>
            </a:r>
            <a:r>
              <a:rPr lang="en-US" altLang="zh-CN" dirty="0" smtClean="0"/>
              <a:t>, the </a:t>
            </a:r>
            <a:r>
              <a:rPr lang="en-US" altLang="zh-CN" dirty="0" err="1" smtClean="0"/>
              <a:t>TGax</a:t>
            </a:r>
            <a:r>
              <a:rPr lang="en-US" altLang="zh-CN" dirty="0" smtClean="0"/>
              <a:t> Tech Editor’s response to CR rules clarification request from PHY </a:t>
            </a:r>
            <a:r>
              <a:rPr lang="en-US" altLang="zh-CN" dirty="0" err="1" smtClean="0"/>
              <a:t>adhoc</a:t>
            </a:r>
            <a:r>
              <a:rPr lang="en-US" altLang="zh-CN" dirty="0" smtClean="0"/>
              <a:t> as below:</a:t>
            </a:r>
          </a:p>
          <a:p>
            <a:endParaRPr lang="en-US" altLang="zh-CN" dirty="0" smtClean="0"/>
          </a:p>
          <a:p>
            <a:pPr marL="0" lvl="0" indent="0">
              <a:spcBef>
                <a:spcPct val="0"/>
              </a:spcBef>
              <a:buNone/>
            </a:pPr>
            <a:r>
              <a:rPr lang="zh-CN" altLang="zh-CN" sz="1400" b="0" dirty="0" smtClean="0">
                <a:solidFill>
                  <a:srgbClr val="1F497D"/>
                </a:solidFill>
                <a:latin typeface="Calibri" panose="020F0502020204030204" pitchFamily="34" charset="0"/>
                <a:cs typeface="Arial" panose="020B0604020202020204" pitchFamily="34" charset="0"/>
              </a:rPr>
              <a:t>Hello </a:t>
            </a:r>
            <a:r>
              <a:rPr lang="zh-CN" altLang="zh-CN" sz="1400" b="0" dirty="0">
                <a:solidFill>
                  <a:srgbClr val="1F497D"/>
                </a:solidFill>
                <a:latin typeface="Calibri" panose="020F0502020204030204" pitchFamily="34" charset="0"/>
                <a:cs typeface="Arial" panose="020B0604020202020204" pitchFamily="34" charset="0"/>
              </a:rPr>
              <a:t>Sun,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For the formulas, there is no hard rule here. We have a “frequently used parameters” section which defines a lot of the parameters. These obviously don’t need to be repeated with each formula. Indexes like i or j in the summations do not need to be described since their purpose is obvious. For the other variables, I think describing it after the first use (after the first formula) is sufficient. The description doesn’t need to be repeated in subsequent formulas. Something like i_TX should be described once – I don’t think its meaning is obvious.</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If the resolution of a comment is accepted then the editing instructions are in the proposed resolution. You can show what the result would be in your word document if you want, but the instruction is in the suggested resolution.</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 </a:t>
            </a:r>
            <a:endParaRPr lang="zh-CN" altLang="zh-CN" sz="1400" b="0" dirty="0"/>
          </a:p>
          <a:p>
            <a:pPr marL="0" lvl="0" indent="0">
              <a:spcBef>
                <a:spcPct val="0"/>
              </a:spcBef>
              <a:buNone/>
            </a:pPr>
            <a:r>
              <a:rPr lang="zh-CN" altLang="zh-CN" sz="1400" b="0" dirty="0">
                <a:solidFill>
                  <a:srgbClr val="1F497D"/>
                </a:solidFill>
                <a:latin typeface="Calibri" panose="020F0502020204030204" pitchFamily="34" charset="0"/>
                <a:cs typeface="Arial" panose="020B0604020202020204" pitchFamily="34" charset="0"/>
              </a:rPr>
              <a:t>-</a:t>
            </a:r>
            <a:r>
              <a:rPr lang="zh-CN" altLang="zh-CN" sz="1400" b="0" dirty="0" smtClean="0">
                <a:solidFill>
                  <a:srgbClr val="1F497D"/>
                </a:solidFill>
                <a:latin typeface="Calibri" panose="020F0502020204030204" pitchFamily="34" charset="0"/>
                <a:cs typeface="Arial" panose="020B0604020202020204" pitchFamily="34" charset="0"/>
              </a:rPr>
              <a:t>Robert</a:t>
            </a:r>
            <a:endParaRPr lang="zh-CN" altLang="zh-CN" sz="1400" b="0" dirty="0">
              <a:latin typeface="Arial" panose="020B0604020202020204" pitchFamily="34" charset="0"/>
            </a:endParaRPr>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Tree>
    <p:extLst>
      <p:ext uri="{BB962C8B-B14F-4D97-AF65-F5344CB8AC3E}">
        <p14:creationId xmlns:p14="http://schemas.microsoft.com/office/powerpoint/2010/main" val="3948282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5210331"/>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830580"/>
                <a:gridCol w="129540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298560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4252587821"/>
              </p:ext>
            </p:extLst>
          </p:nvPr>
        </p:nvGraphicFramePr>
        <p:xfrm>
          <a:off x="747913" y="2514599"/>
          <a:ext cx="7772401" cy="3802338"/>
        </p:xfrm>
        <a:graphic>
          <a:graphicData uri="http://schemas.openxmlformats.org/drawingml/2006/table">
            <a:tbl>
              <a:tblPr>
                <a:tableStyleId>{68D230F3-CF80-4859-8CE7-A43EE81993B5}</a:tableStyleId>
              </a:tblPr>
              <a:tblGrid>
                <a:gridCol w="400639"/>
                <a:gridCol w="4033048"/>
                <a:gridCol w="26976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cr-misc-phy</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fr-FR" sz="1200" u="none" strike="noStrike">
                          <a:effectLst/>
                        </a:rPr>
                        <a:t>Ross Jian Yu (Huawei Technologies)</a:t>
                      </a:r>
                      <a:endParaRPr lang="fr-FR"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a:effectLst/>
                        </a:rPr>
                        <a:t>23</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PHY_CR_28.2.5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24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PHY_CR_28.3.5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25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a:effectLst/>
                        </a:rPr>
                        <a:t>PHY_CR_28.3.6</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200" u="none" strike="noStrike" dirty="0">
                          <a:effectLst/>
                        </a:rPr>
                        <a:t>28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PHY_Changes_for_NDP_feedback</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36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CR-PHY-INTRO-Part-1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37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CR-PHY-INTRO-Part-2</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FF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46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CR-PHY-INTRO-Part-3</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lnB w="38100" cap="flat" cmpd="sng" algn="ctr">
                      <a:solidFill>
                        <a:schemeClr val="tx1"/>
                      </a:solidFill>
                      <a:prstDash val="solid"/>
                      <a:round/>
                      <a:headEnd type="none" w="med" len="med"/>
                      <a:tailEnd type="none" w="med" len="med"/>
                    </a:lnB>
                    <a:solidFill>
                      <a:srgbClr val="00B050"/>
                    </a:solidFill>
                  </a:tcPr>
                </a:tc>
              </a:tr>
              <a:tr h="108438">
                <a:tc>
                  <a:txBody>
                    <a:bodyPr/>
                    <a:lstStyle/>
                    <a:p>
                      <a:pPr algn="l" fontAlgn="t"/>
                      <a:r>
                        <a:rPr lang="en-US" altLang="zh-CN" sz="1200" u="none" strike="noStrike" dirty="0">
                          <a:effectLst/>
                        </a:rPr>
                        <a:t>38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200" u="none" strike="noStrike" dirty="0">
                          <a:effectLst/>
                        </a:rPr>
                        <a:t>CR-PHY-HE-SIG-A-Part-1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00B05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lb230-cr-on-cids-12060-and-13047</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Ming </a:t>
                      </a:r>
                      <a:r>
                        <a:rPr lang="en-US" sz="1200" u="none" strike="noStrike" kern="1200" dirty="0" err="1" smtClean="0">
                          <a:solidFill>
                            <a:schemeClr val="tx1"/>
                          </a:solidFill>
                          <a:effectLst/>
                          <a:latin typeface="+mn-lt"/>
                          <a:ea typeface="+mn-ea"/>
                          <a:cs typeface="+mn-cs"/>
                        </a:rPr>
                        <a:t>Gan</a:t>
                      </a:r>
                      <a:r>
                        <a:rPr lang="en-US" sz="1200" u="none" strike="noStrike" kern="1200" dirty="0" smtClean="0">
                          <a:solidFill>
                            <a:schemeClr val="tx1"/>
                          </a:solidFill>
                          <a:effectLst/>
                          <a:latin typeface="+mn-lt"/>
                          <a:ea typeface="+mn-ea"/>
                          <a:cs typeface="+mn-cs"/>
                        </a:rPr>
                        <a:t> (Huawei)</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C00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79</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comment-resolutions-on-clause-9-4-1-63-he-compressed-beamforming-report-field</a:t>
                      </a:r>
                      <a:endParaRPr lang="en-US" sz="1200" u="none" strike="noStrike" kern="1200" dirty="0">
                        <a:solidFill>
                          <a:schemeClr val="tx1"/>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solidFill>
                      <a:srgbClr val="00B050"/>
                    </a:solidFill>
                  </a:tcPr>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Kome</a:t>
                      </a:r>
                      <a:r>
                        <a:rPr lang="en-US" sz="1200" u="none" strike="noStrike" kern="1200" dirty="0" smtClean="0">
                          <a:solidFill>
                            <a:schemeClr val="tx1"/>
                          </a:solidFill>
                          <a:effectLst/>
                          <a:latin typeface="+mn-lt"/>
                          <a:ea typeface="+mn-ea"/>
                          <a:cs typeface="+mn-cs"/>
                        </a:rPr>
                        <a:t> (</a:t>
                      </a:r>
                      <a:r>
                        <a:rPr lang="en-US" sz="1200" u="none" strike="noStrike" kern="1200" dirty="0" err="1" smtClean="0">
                          <a:solidFill>
                            <a:schemeClr val="tx1"/>
                          </a:solidFill>
                          <a:effectLst/>
                          <a:latin typeface="+mn-lt"/>
                          <a:ea typeface="+mn-ea"/>
                          <a:cs typeface="+mn-cs"/>
                        </a:rPr>
                        <a:t>InterDigital</a:t>
                      </a:r>
                      <a:r>
                        <a:rPr lang="en-US" sz="1200" u="none" strike="noStrike" kern="1200" dirty="0" smtClean="0">
                          <a:solidFill>
                            <a:schemeClr val="tx1"/>
                          </a:solidFill>
                          <a:effectLst/>
                          <a:latin typeface="+mn-lt"/>
                          <a:ea typeface="+mn-ea"/>
                          <a:cs typeface="+mn-cs"/>
                        </a:rPr>
                        <a:t>)</a:t>
                      </a:r>
                      <a:endParaRPr lang="en-US" sz="1200" u="none" strike="noStrike" kern="1200" dirty="0">
                        <a:solidFill>
                          <a:schemeClr val="tx1"/>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solidFill>
                      <a:srgbClr val="00B05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solidFill>
                      <a:srgbClr val="00B05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80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comment-resolutions-on-clause-9-4-1-63-d2-0-he-compressed-beamforming-report-field</a:t>
                      </a:r>
                      <a:endParaRPr lang="en-US" sz="1200" u="none" strike="noStrike" kern="1200" dirty="0">
                        <a:solidFill>
                          <a:schemeClr val="tx1"/>
                        </a:solidFill>
                        <a:effectLst/>
                        <a:latin typeface="+mn-lt"/>
                        <a:ea typeface="+mn-ea"/>
                        <a:cs typeface="+mn-cs"/>
                      </a:endParaRPr>
                    </a:p>
                  </a:txBody>
                  <a:tcPr marL="9525" marR="9525" marT="9525" marB="0" anchor="b">
                    <a:solidFill>
                      <a:srgbClr val="00B050"/>
                    </a:solidFill>
                  </a:tcPr>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Kome</a:t>
                      </a:r>
                      <a:r>
                        <a:rPr lang="en-US" sz="1200" u="none" strike="noStrike" kern="1200" dirty="0" smtClean="0">
                          <a:solidFill>
                            <a:schemeClr val="tx1"/>
                          </a:solidFill>
                          <a:effectLst/>
                          <a:latin typeface="+mn-lt"/>
                          <a:ea typeface="+mn-ea"/>
                          <a:cs typeface="+mn-cs"/>
                        </a:rPr>
                        <a:t> (</a:t>
                      </a:r>
                      <a:r>
                        <a:rPr lang="en-US" sz="1200" u="none" strike="noStrike" kern="1200" dirty="0" err="1" smtClean="0">
                          <a:solidFill>
                            <a:schemeClr val="tx1"/>
                          </a:solidFill>
                          <a:effectLst/>
                          <a:latin typeface="+mn-lt"/>
                          <a:ea typeface="+mn-ea"/>
                          <a:cs typeface="+mn-cs"/>
                        </a:rPr>
                        <a:t>InterDigital</a:t>
                      </a:r>
                      <a:r>
                        <a:rPr lang="en-US" sz="1200" u="none" strike="noStrike" kern="1200" dirty="0" smtClean="0">
                          <a:solidFill>
                            <a:schemeClr val="tx1"/>
                          </a:solidFill>
                          <a:effectLst/>
                          <a:latin typeface="+mn-lt"/>
                          <a:ea typeface="+mn-ea"/>
                          <a:cs typeface="+mn-cs"/>
                        </a:rPr>
                        <a:t>)</a:t>
                      </a:r>
                      <a:endParaRPr lang="en-US" sz="1200" u="none" strike="noStrike" kern="1200" dirty="0">
                        <a:solidFill>
                          <a:schemeClr val="tx1"/>
                        </a:solidFill>
                        <a:effectLst/>
                        <a:latin typeface="+mn-lt"/>
                        <a:ea typeface="+mn-ea"/>
                        <a:cs typeface="+mn-cs"/>
                      </a:endParaRPr>
                    </a:p>
                  </a:txBody>
                  <a:tcPr marL="9525" marR="9525" marT="9525" marB="0">
                    <a:solidFill>
                      <a:srgbClr val="00B05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solidFill>
                      <a:srgbClr val="00B050"/>
                    </a:solidFill>
                  </a:tcPr>
                </a:tc>
              </a:tr>
              <a:tr h="108438">
                <a:tc>
                  <a:txBody>
                    <a:bodyPr/>
                    <a:lstStyle/>
                    <a:p>
                      <a:pPr algn="l" fontAlgn="b"/>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solidFill>
                      <a:srgbClr val="00B050"/>
                    </a:solidFill>
                  </a:tcPr>
                </a:tc>
                <a:tc>
                  <a:txBody>
                    <a:bodyPr/>
                    <a:lstStyle/>
                    <a:p>
                      <a:pPr algn="l" fontAlgn="b"/>
                      <a:r>
                        <a:rPr lang="en-US" sz="1200" u="none" strike="noStrike" dirty="0">
                          <a:effectLst/>
                        </a:rPr>
                        <a:t>CR on HE-SIG-B part 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solidFill>
                      <a:srgbClr val="00B050"/>
                    </a:solidFill>
                  </a:tcPr>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b"/>
                      <a:r>
                        <a:rPr lang="en-US" altLang="zh-CN" sz="1200" u="none" strike="noStrike" dirty="0">
                          <a:effectLst/>
                        </a:rPr>
                        <a:t>51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solidFill>
                      <a:srgbClr val="FFC000"/>
                    </a:solidFill>
                  </a:tcPr>
                </a:tc>
                <a:tc>
                  <a:txBody>
                    <a:bodyPr/>
                    <a:lstStyle/>
                    <a:p>
                      <a:pPr algn="l" fontAlgn="b"/>
                      <a:r>
                        <a:rPr lang="en-US" sz="1200" u="none" strike="noStrike" dirty="0">
                          <a:effectLst/>
                        </a:rPr>
                        <a:t>CR on HE-SIG-B part 2</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solidFill>
                      <a:srgbClr val="FFC000"/>
                    </a:solidFill>
                  </a:tcPr>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b"/>
                      <a:r>
                        <a:rPr lang="en-US" altLang="zh-CN" sz="1200" u="none" strike="noStrike" dirty="0">
                          <a:effectLst/>
                        </a:rPr>
                        <a:t>57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D2.0 PHY Comment Resolution</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Youhan</a:t>
                      </a:r>
                      <a:r>
                        <a:rPr lang="en-US" sz="1200" u="none" strike="noStrike" dirty="0">
                          <a:effectLst/>
                        </a:rPr>
                        <a:t> Kim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dirty="0" err="1">
                          <a:effectLst/>
                        </a:rPr>
                        <a:t>midamble</a:t>
                      </a:r>
                      <a:r>
                        <a:rPr lang="en-US" sz="1200" u="none" strike="noStrike" dirty="0">
                          <a:effectLst/>
                        </a:rPr>
                        <a:t> comment resolutions</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59</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PPE Thresholds Field</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bl>
          </a:graphicData>
        </a:graphic>
      </p:graphicFrame>
      <p:sp>
        <p:nvSpPr>
          <p:cNvPr id="9" name="文本框 8"/>
          <p:cNvSpPr txBox="1"/>
          <p:nvPr/>
        </p:nvSpPr>
        <p:spPr>
          <a:xfrm>
            <a:off x="-24685" y="3657600"/>
            <a:ext cx="914400" cy="246221"/>
          </a:xfrm>
          <a:prstGeom prst="rect">
            <a:avLst/>
          </a:prstGeom>
          <a:noFill/>
        </p:spPr>
        <p:txBody>
          <a:bodyPr wrap="square" rtlCol="0">
            <a:spAutoFit/>
          </a:bodyPr>
          <a:lstStyle/>
          <a:p>
            <a:r>
              <a:rPr lang="en-US" altLang="zh-CN" sz="1000" dirty="0" smtClean="0"/>
              <a:t>MON,EVE</a:t>
            </a:r>
            <a:endParaRPr lang="zh-CN" altLang="en-US" sz="1000"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789520482"/>
              </p:ext>
            </p:extLst>
          </p:nvPr>
        </p:nvGraphicFramePr>
        <p:xfrm>
          <a:off x="747913" y="2514599"/>
          <a:ext cx="7772401" cy="2680314"/>
        </p:xfrm>
        <a:graphic>
          <a:graphicData uri="http://schemas.openxmlformats.org/drawingml/2006/table">
            <a:tbl>
              <a:tblPr>
                <a:tableStyleId>{68D230F3-CF80-4859-8CE7-A43EE81993B5}</a:tableStyleId>
              </a:tblPr>
              <a:tblGrid>
                <a:gridCol w="400639"/>
                <a:gridCol w="4261648"/>
                <a:gridCol w="24690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109</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mathematical descriptions</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a:effectLst/>
                        </a:rPr>
                        <a:t>Yan Zhang (Marvell)</a:t>
                      </a:r>
                      <a:endParaRPr lang="en-US" sz="1200" u="none" strike="noStrike" kern="120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sz="1200" u="none" strike="noStrike" kern="1200" dirty="0" smtClean="0">
                          <a:effectLst/>
                        </a:rPr>
                        <a:t>118</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a:t>
                      </a:r>
                      <a:r>
                        <a:rPr lang="en-US" sz="1200" u="none" strike="noStrike" kern="1200" dirty="0" err="1" smtClean="0">
                          <a:effectLst/>
                        </a:rPr>
                        <a:t>Misc</a:t>
                      </a:r>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Ron </a:t>
                      </a:r>
                      <a:r>
                        <a:rPr lang="en-US" sz="1200" u="none" strike="noStrike" kern="1200" dirty="0" err="1" smtClean="0">
                          <a:effectLst/>
                        </a:rPr>
                        <a:t>Porat</a:t>
                      </a:r>
                      <a:r>
                        <a:rPr lang="en-US" sz="1200" u="none" strike="noStrike" kern="1200" dirty="0" smtClean="0">
                          <a:effectLst/>
                        </a:rPr>
                        <a:t> (Broadcom)</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b="0" i="0" u="none" strike="noStrike" kern="1200" dirty="0" smtClean="0">
                          <a:solidFill>
                            <a:srgbClr val="000000"/>
                          </a:solidFill>
                          <a:effectLst/>
                          <a:latin typeface="+mn-lt"/>
                          <a:ea typeface="+mn-ea"/>
                          <a:cs typeface="+mn-cs"/>
                        </a:rPr>
                        <a:t>159</a:t>
                      </a:r>
                      <a:endParaRPr lang="en-US" sz="1200" b="0" i="0" u="none" strike="noStrike" kern="1200" dirty="0">
                        <a:solidFill>
                          <a:srgbClr val="00000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altLang="zh-CN" sz="1200" u="none" strike="noStrike" kern="1200" dirty="0" smtClean="0">
                          <a:solidFill>
                            <a:schemeClr val="tx1"/>
                          </a:solidFill>
                          <a:effectLst/>
                          <a:latin typeface="+mn-lt"/>
                          <a:ea typeface="+mn-ea"/>
                          <a:cs typeface="+mn-cs"/>
                        </a:rPr>
                        <a:t>LB230 Comment resolution on CIDs for 28.3 part </a:t>
                      </a:r>
                      <a:endParaRPr lang="en-US" sz="1200" u="none" strike="noStrike" kern="1200" dirty="0">
                        <a:solidFill>
                          <a:schemeClr val="tx1"/>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b="0" i="0" u="none" strike="noStrike" kern="1200" dirty="0" err="1" smtClean="0">
                          <a:solidFill>
                            <a:srgbClr val="000000"/>
                          </a:solidFill>
                          <a:effectLst/>
                          <a:latin typeface="+mn-lt"/>
                          <a:ea typeface="+mn-ea"/>
                          <a:cs typeface="+mn-cs"/>
                        </a:rPr>
                        <a:t>Jianhan</a:t>
                      </a:r>
                      <a:r>
                        <a:rPr lang="en-US" sz="1200" b="0" i="0" u="none" strike="noStrike" kern="1200" dirty="0" smtClean="0">
                          <a:solidFill>
                            <a:srgbClr val="000000"/>
                          </a:solidFill>
                          <a:effectLst/>
                          <a:latin typeface="+mn-lt"/>
                          <a:ea typeface="+mn-ea"/>
                          <a:cs typeface="+mn-cs"/>
                        </a:rPr>
                        <a:t> Liu (MTK)</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b="0" i="0" u="none" strike="noStrike" kern="1200" dirty="0" smtClean="0">
                          <a:solidFill>
                            <a:srgbClr val="000000"/>
                          </a:solidFill>
                          <a:effectLst/>
                          <a:latin typeface="+mn-lt"/>
                          <a:ea typeface="+mn-ea"/>
                          <a:cs typeface="+mn-cs"/>
                        </a:rPr>
                        <a:t>PHY</a:t>
                      </a:r>
                      <a:endParaRPr lang="en-US" sz="1200" b="0" i="0" u="none" strike="noStrike" kern="1200" dirty="0">
                        <a:solidFill>
                          <a:srgbClr val="00000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b"/>
                      <a:r>
                        <a:rPr lang="en-US" altLang="zh-CN" sz="1200" u="none" strike="noStrike" kern="1200" dirty="0">
                          <a:solidFill>
                            <a:schemeClr val="tx1"/>
                          </a:solidFill>
                          <a:effectLst/>
                          <a:latin typeface="+mn-lt"/>
                          <a:ea typeface="+mn-ea"/>
                          <a:cs typeface="+mn-cs"/>
                        </a:rPr>
                        <a:t>187</a:t>
                      </a:r>
                    </a:p>
                  </a:txBody>
                  <a:tcPr marL="9525" marR="9525" marT="9525" marB="0" anchor="b">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err="1">
                          <a:solidFill>
                            <a:schemeClr val="tx1"/>
                          </a:solidFill>
                          <a:effectLst/>
                          <a:latin typeface="+mn-lt"/>
                          <a:ea typeface="+mn-ea"/>
                          <a:cs typeface="+mn-cs"/>
                        </a:rPr>
                        <a:t>Tx</a:t>
                      </a:r>
                      <a:r>
                        <a:rPr lang="en-US" sz="1200" u="none" strike="noStrike" kern="1200" dirty="0">
                          <a:solidFill>
                            <a:schemeClr val="tx1"/>
                          </a:solidFill>
                          <a:effectLst/>
                          <a:latin typeface="+mn-lt"/>
                          <a:ea typeface="+mn-ea"/>
                          <a:cs typeface="+mn-cs"/>
                        </a:rPr>
                        <a:t> EVM for </a:t>
                      </a:r>
                      <a:r>
                        <a:rPr lang="en-US" sz="1200" u="none" strike="noStrike" kern="1200" dirty="0" err="1">
                          <a:solidFill>
                            <a:schemeClr val="tx1"/>
                          </a:solidFill>
                          <a:effectLst/>
                          <a:latin typeface="+mn-lt"/>
                          <a:ea typeface="+mn-ea"/>
                          <a:cs typeface="+mn-cs"/>
                        </a:rPr>
                        <a:t>Beamformed</a:t>
                      </a:r>
                      <a:r>
                        <a:rPr lang="en-US" sz="1200" u="none" strike="noStrike" kern="1200" dirty="0">
                          <a:solidFill>
                            <a:schemeClr val="tx1"/>
                          </a:solidFill>
                          <a:effectLst/>
                          <a:latin typeface="+mn-lt"/>
                          <a:ea typeface="+mn-ea"/>
                          <a:cs typeface="+mn-cs"/>
                        </a:rPr>
                        <a:t> Transmission</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a:solidFill>
                            <a:schemeClr val="tx1"/>
                          </a:solidFill>
                          <a:effectLst/>
                          <a:latin typeface="+mn-lt"/>
                          <a:ea typeface="+mn-ea"/>
                          <a:cs typeface="+mn-cs"/>
                        </a:rPr>
                        <a:t>Bin </a:t>
                      </a:r>
                      <a:r>
                        <a:rPr lang="en-US" sz="1200" u="none" strike="noStrike" kern="1200" dirty="0" err="1">
                          <a:solidFill>
                            <a:schemeClr val="tx1"/>
                          </a:solidFill>
                          <a:effectLst/>
                          <a:latin typeface="+mn-lt"/>
                          <a:ea typeface="+mn-ea"/>
                          <a:cs typeface="+mn-cs"/>
                        </a:rPr>
                        <a:t>Tian</a:t>
                      </a:r>
                      <a:r>
                        <a:rPr lang="en-US" sz="1200" u="none" strike="noStrike" kern="1200" dirty="0">
                          <a:solidFill>
                            <a:schemeClr val="tx1"/>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r>
              <a:tr h="108438">
                <a:tc>
                  <a:txBody>
                    <a:bodyPr/>
                    <a:lstStyle/>
                    <a:p>
                      <a:pPr algn="l" fontAlgn="b"/>
                      <a:r>
                        <a:rPr lang="en-US" altLang="zh-CN" sz="1200" u="none" strike="noStrike" kern="1200" dirty="0">
                          <a:solidFill>
                            <a:schemeClr val="tx1"/>
                          </a:solidFill>
                          <a:effectLst/>
                          <a:latin typeface="+mn-lt"/>
                          <a:ea typeface="+mn-ea"/>
                          <a:cs typeface="+mn-cs"/>
                        </a:rPr>
                        <a:t>150</a:t>
                      </a:r>
                    </a:p>
                  </a:txBody>
                  <a:tcPr marL="9525" marR="9525" marT="9525" marB="0" anchor="b">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HE ER SU</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a:solidFill>
                            <a:schemeClr val="tx1"/>
                          </a:solidFill>
                          <a:effectLst/>
                          <a:latin typeface="+mn-lt"/>
                          <a:ea typeface="+mn-ea"/>
                          <a:cs typeface="+mn-cs"/>
                        </a:rPr>
                        <a:t>151</a:t>
                      </a:r>
                    </a:p>
                  </a:txBody>
                  <a:tcPr marL="9525" marR="9525" marT="9525" marB="0" anchor="b">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PHY PPDU formats</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108438">
                <a:tc>
                  <a:txBody>
                    <a:bodyPr/>
                    <a:lstStyle/>
                    <a:p>
                      <a:pPr algn="l" fontAlgn="b"/>
                      <a:endParaRPr lang="en-US" altLang="zh-CN"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ctr" fontAlgn="t"/>
                      <a:endParaRPr lang="en-US" sz="1200" u="none" strike="noStrike" kern="1200" dirty="0">
                        <a:solidFill>
                          <a:schemeClr val="tx1"/>
                        </a:solidFill>
                        <a:effectLst/>
                        <a:latin typeface="+mn-lt"/>
                        <a:ea typeface="+mn-ea"/>
                        <a:cs typeface="+mn-cs"/>
                      </a:endParaRPr>
                    </a:p>
                  </a:txBody>
                  <a:tcPr marL="9525" marR="9525" marT="9525" marB="0">
                    <a:lnT w="38100" cap="flat" cmpd="sng" algn="ctr">
                      <a:noFill/>
                      <a:prstDash val="solid"/>
                      <a:round/>
                      <a:headEnd type="none" w="med" len="med"/>
                      <a:tailEnd type="none" w="med" len="med"/>
                    </a:lnT>
                    <a:noFill/>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B>
                      <a:noFill/>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noFill/>
                      <a:prstDash val="solid"/>
                      <a:round/>
                      <a:headEnd type="none" w="med" len="med"/>
                      <a:tailEnd type="none" w="med" len="med"/>
                    </a:lnT>
                  </a:tcPr>
                </a:tc>
              </a:tr>
            </a:tbl>
          </a:graphicData>
        </a:graphic>
      </p:graphicFrame>
      <p:sp>
        <p:nvSpPr>
          <p:cNvPr id="3" name="文本框 2"/>
          <p:cNvSpPr txBox="1"/>
          <p:nvPr/>
        </p:nvSpPr>
        <p:spPr>
          <a:xfrm>
            <a:off x="-24685" y="3505200"/>
            <a:ext cx="914400" cy="246221"/>
          </a:xfrm>
          <a:prstGeom prst="rect">
            <a:avLst/>
          </a:prstGeom>
          <a:noFill/>
        </p:spPr>
        <p:txBody>
          <a:bodyPr wrap="square" rtlCol="0">
            <a:spAutoFit/>
          </a:bodyPr>
          <a:lstStyle/>
          <a:p>
            <a:r>
              <a:rPr lang="en-US" altLang="zh-CN" sz="1000" dirty="0" smtClean="0"/>
              <a:t>TUE, PM2</a:t>
            </a:r>
            <a:endParaRPr lang="zh-CN" altLang="en-US" sz="1000" dirty="0"/>
          </a:p>
        </p:txBody>
      </p:sp>
    </p:spTree>
    <p:extLst>
      <p:ext uri="{BB962C8B-B14F-4D97-AF65-F5344CB8AC3E}">
        <p14:creationId xmlns:p14="http://schemas.microsoft.com/office/powerpoint/2010/main" val="4283217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 (</a:t>
            </a:r>
            <a:r>
              <a:rPr lang="en-US" altLang="zh-CN" dirty="0" err="1" smtClean="0"/>
              <a:t>cr</a:t>
            </a:r>
            <a:r>
              <a:rPr lang="en-US" altLang="zh-CN" dirty="0" smtClean="0"/>
              <a:t>, 11-18/0036r1)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11-18/0036r1?</a:t>
            </a:r>
          </a:p>
          <a:p>
            <a:pPr lvl="1"/>
            <a:r>
              <a:rPr lang="en-US" altLang="zh-CN" dirty="0" smtClean="0"/>
              <a:t>CID </a:t>
            </a:r>
            <a:r>
              <a:rPr lang="en-GB" altLang="zh-CN" dirty="0"/>
              <a:t>11166, 11420, 11421, 11720, </a:t>
            </a:r>
            <a:r>
              <a:rPr lang="en-GB" altLang="zh-CN" dirty="0" smtClean="0"/>
              <a:t>12785</a:t>
            </a:r>
            <a:r>
              <a:rPr lang="en-GB" altLang="zh-CN" dirty="0"/>
              <a:t>, 13068, 13107, </a:t>
            </a:r>
            <a:r>
              <a:rPr lang="en-GB" altLang="zh-CN" dirty="0" smtClean="0"/>
              <a:t>13108, 13110</a:t>
            </a:r>
            <a:r>
              <a:rPr lang="en-GB" altLang="zh-CN" dirty="0"/>
              <a:t>, 13345, 13346, 13347, </a:t>
            </a:r>
            <a:r>
              <a:rPr lang="en-GB" altLang="zh-CN" dirty="0" smtClean="0"/>
              <a:t>13348, 14003</a:t>
            </a:r>
            <a:r>
              <a:rPr lang="en-GB" altLang="zh-CN" dirty="0"/>
              <a:t>, 13567, 13568, 13569, </a:t>
            </a:r>
            <a:r>
              <a:rPr lang="en-GB" altLang="zh-CN" dirty="0" smtClean="0"/>
              <a:t>13570, 13989</a:t>
            </a:r>
            <a:r>
              <a:rPr lang="en-GB" altLang="zh-CN" dirty="0"/>
              <a:t>, 13990, 13991, 13994, </a:t>
            </a:r>
            <a:r>
              <a:rPr lang="en-GB" altLang="zh-CN" dirty="0" smtClean="0"/>
              <a:t>13995, </a:t>
            </a:r>
            <a:r>
              <a:rPr lang="en-GB" altLang="zh-CN" strike="sngStrike" dirty="0" smtClean="0">
                <a:solidFill>
                  <a:srgbClr val="FF0000"/>
                </a:solidFill>
              </a:rPr>
              <a:t>13996</a:t>
            </a:r>
            <a:r>
              <a:rPr lang="en-GB" altLang="zh-CN" dirty="0"/>
              <a:t>, 13997, </a:t>
            </a:r>
            <a:r>
              <a:rPr lang="en-GB" altLang="zh-CN" strike="sngStrike" dirty="0">
                <a:solidFill>
                  <a:srgbClr val="FF0000"/>
                </a:solidFill>
              </a:rPr>
              <a:t>13998</a:t>
            </a:r>
            <a:r>
              <a:rPr lang="en-GB" altLang="zh-CN" dirty="0"/>
              <a:t>, 13999, </a:t>
            </a:r>
            <a:r>
              <a:rPr lang="en-GB" altLang="zh-CN" dirty="0" smtClean="0"/>
              <a:t>14000, 14003</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837771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2 (</a:t>
            </a:r>
            <a:r>
              <a:rPr lang="en-US" altLang="zh-CN" dirty="0" err="1" smtClean="0"/>
              <a:t>cr</a:t>
            </a:r>
            <a:r>
              <a:rPr lang="en-US" altLang="zh-CN" dirty="0" smtClean="0"/>
              <a:t>, 11-18/0037r1)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11-18/0037r1?</a:t>
            </a:r>
          </a:p>
          <a:p>
            <a:pPr lvl="1"/>
            <a:r>
              <a:rPr lang="en-US" altLang="zh-CN" dirty="0" smtClean="0"/>
              <a:t>CID </a:t>
            </a:r>
            <a:r>
              <a:rPr lang="en-GB" altLang="zh-CN" dirty="0"/>
              <a:t>13622, 13628, 13629, 13837, </a:t>
            </a:r>
            <a:r>
              <a:rPr lang="en-GB" altLang="zh-CN" dirty="0" smtClean="0"/>
              <a:t>13979, 13980</a:t>
            </a:r>
            <a:r>
              <a:rPr lang="en-GB" altLang="zh-CN" dirty="0"/>
              <a:t>, 13981, 13982, 13992, </a:t>
            </a:r>
            <a:r>
              <a:rPr lang="en-GB" altLang="zh-CN" dirty="0" smtClean="0"/>
              <a:t>13993, 14002</a:t>
            </a:r>
            <a:r>
              <a:rPr lang="en-GB" altLang="zh-CN" dirty="0"/>
              <a:t>, </a:t>
            </a:r>
            <a:r>
              <a:rPr lang="en-GB" altLang="zh-CN" strike="sngStrike" dirty="0">
                <a:solidFill>
                  <a:srgbClr val="FF0000"/>
                </a:solidFill>
              </a:rPr>
              <a:t>14004</a:t>
            </a:r>
            <a:r>
              <a:rPr lang="en-GB" altLang="zh-CN" dirty="0"/>
              <a:t>, 14007, </a:t>
            </a:r>
            <a:r>
              <a:rPr lang="en-GB" altLang="zh-CN" strike="sngStrike" dirty="0">
                <a:solidFill>
                  <a:srgbClr val="FF0000"/>
                </a:solidFill>
              </a:rPr>
              <a:t>14008</a:t>
            </a:r>
            <a:r>
              <a:rPr lang="en-GB" altLang="zh-CN" dirty="0"/>
              <a:t>, </a:t>
            </a:r>
            <a:r>
              <a:rPr lang="en-GB" altLang="zh-CN" dirty="0" smtClean="0"/>
              <a:t>14009, 14010</a:t>
            </a:r>
            <a:r>
              <a:rPr lang="en-GB" altLang="zh-CN" dirty="0"/>
              <a:t>, 14012, 13565, 13566, </a:t>
            </a:r>
            <a:r>
              <a:rPr lang="en-GB" altLang="zh-CN" dirty="0" smtClean="0"/>
              <a:t>14013, </a:t>
            </a:r>
            <a:r>
              <a:rPr lang="en-GB" altLang="zh-CN" strike="sngStrike" dirty="0" smtClean="0">
                <a:solidFill>
                  <a:srgbClr val="FF0000"/>
                </a:solidFill>
              </a:rPr>
              <a:t>14005</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p>
          <a:p>
            <a:pPr>
              <a:buNone/>
            </a:pPr>
            <a:endParaRPr lang="en-US" altLang="zh-CN" dirty="0">
              <a:solidFill>
                <a:srgbClr val="00B050"/>
              </a:solidFill>
            </a:endParaRPr>
          </a:p>
          <a:p>
            <a:pPr>
              <a:buNone/>
            </a:pPr>
            <a:r>
              <a:rPr lang="en-US" altLang="zh-CN" dirty="0" smtClean="0">
                <a:solidFill>
                  <a:srgbClr val="FF0000"/>
                </a:solidFill>
              </a:rPr>
              <a:t>CR to CID14004 is requested </a:t>
            </a:r>
            <a:r>
              <a:rPr lang="en-US" altLang="zh-CN" dirty="0">
                <a:solidFill>
                  <a:srgbClr val="FF0000"/>
                </a:solidFill>
              </a:rPr>
              <a:t>t</a:t>
            </a:r>
            <a:r>
              <a:rPr lang="en-US" altLang="zh-CN" dirty="0" smtClean="0">
                <a:solidFill>
                  <a:srgbClr val="FF0000"/>
                </a:solidFill>
              </a:rPr>
              <a:t>o remove from motion list by the assignee (</a:t>
            </a:r>
            <a:r>
              <a:rPr lang="en-US" altLang="zh-CN" dirty="0" err="1" smtClean="0">
                <a:solidFill>
                  <a:srgbClr val="FF0000"/>
                </a:solidFill>
              </a:rPr>
              <a:t>Lochan</a:t>
            </a:r>
            <a:r>
              <a:rPr lang="en-US" altLang="zh-CN" dirty="0" smtClean="0">
                <a:solidFill>
                  <a:srgbClr val="FF0000"/>
                </a:solidFill>
              </a:rPr>
              <a:t>) after SP#2</a:t>
            </a:r>
            <a:endParaRPr lang="zh-CN" altLang="en-US" dirty="0">
              <a:solidFill>
                <a:srgbClr val="FF0000"/>
              </a:solidFill>
            </a:endParaRPr>
          </a:p>
        </p:txBody>
      </p:sp>
    </p:spTree>
    <p:extLst>
      <p:ext uri="{BB962C8B-B14F-4D97-AF65-F5344CB8AC3E}">
        <p14:creationId xmlns:p14="http://schemas.microsoft.com/office/powerpoint/2010/main" val="1540525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3 (</a:t>
            </a:r>
            <a:r>
              <a:rPr lang="en-US" altLang="zh-CN" dirty="0" err="1" smtClean="0"/>
              <a:t>cr</a:t>
            </a:r>
            <a:r>
              <a:rPr lang="en-US" altLang="zh-CN" dirty="0" smtClean="0"/>
              <a:t>, 11-18/0079r2)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11-18/0079r2?</a:t>
            </a:r>
          </a:p>
          <a:p>
            <a:pPr lvl="1"/>
            <a:r>
              <a:rPr lang="en-US" altLang="zh-CN" dirty="0" smtClean="0"/>
              <a:t>CID </a:t>
            </a:r>
            <a:r>
              <a:rPr lang="en-GB" altLang="zh-CN" dirty="0"/>
              <a:t>13379, 13413, 13414</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11651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4000" dirty="0" smtClean="0">
                <a:latin typeface="Arial" pitchFamily="34" charset="0"/>
              </a:rPr>
              <a:t>Irvine, CA, USA</a:t>
            </a:r>
          </a:p>
          <a:p>
            <a:pPr algn="ctr">
              <a:lnSpc>
                <a:spcPct val="90000"/>
              </a:lnSpc>
              <a:buFontTx/>
              <a:buNone/>
            </a:pPr>
            <a:r>
              <a:rPr lang="en-US" altLang="en-US" sz="4000" dirty="0" smtClean="0">
                <a:latin typeface="Arial" pitchFamily="34" charset="0"/>
              </a:rPr>
              <a:t>Jan 14-19, 2018</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4 (</a:t>
            </a:r>
            <a:r>
              <a:rPr lang="en-US" altLang="zh-CN" dirty="0" err="1" smtClean="0"/>
              <a:t>cr</a:t>
            </a:r>
            <a:r>
              <a:rPr lang="en-US" altLang="zh-CN" dirty="0" smtClean="0"/>
              <a:t>, 11-18/0080r2)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11-18/0080r2?</a:t>
            </a:r>
          </a:p>
          <a:p>
            <a:pPr lvl="1"/>
            <a:r>
              <a:rPr lang="en-US" altLang="zh-CN" dirty="0" smtClean="0"/>
              <a:t>CID </a:t>
            </a:r>
            <a:r>
              <a:rPr lang="en-GB" altLang="zh-CN" strike="sngStrike" dirty="0">
                <a:solidFill>
                  <a:srgbClr val="FF0000"/>
                </a:solidFill>
              </a:rPr>
              <a:t>11121</a:t>
            </a:r>
            <a:r>
              <a:rPr lang="en-GB" altLang="zh-CN" dirty="0"/>
              <a:t>, 12683, 12684, 12690, </a:t>
            </a:r>
            <a:r>
              <a:rPr lang="en-GB" altLang="zh-CN" strike="sngStrike" dirty="0">
                <a:solidFill>
                  <a:srgbClr val="FF0000"/>
                </a:solidFill>
              </a:rPr>
              <a:t>12701</a:t>
            </a:r>
            <a:r>
              <a:rPr lang="en-GB" altLang="zh-CN" dirty="0"/>
              <a:t>, 12702, 12746, 12769, 12771, 12772, 13696, 13697</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667689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5 (</a:t>
            </a:r>
            <a:r>
              <a:rPr lang="en-US" altLang="zh-CN" dirty="0" err="1" smtClean="0"/>
              <a:t>cr</a:t>
            </a:r>
            <a:r>
              <a:rPr lang="en-US" altLang="zh-CN" dirty="0" smtClean="0"/>
              <a:t>, 11-18/0050r1)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11-18/0050r1?</a:t>
            </a:r>
          </a:p>
          <a:p>
            <a:pPr lvl="1"/>
            <a:r>
              <a:rPr lang="en-US" altLang="zh-CN" dirty="0" smtClean="0"/>
              <a:t>CID </a:t>
            </a:r>
            <a:r>
              <a:rPr lang="en-GB" altLang="zh-CN" dirty="0"/>
              <a:t>13464, 11436, 11437, 11438, 14176, 14177, 14178, 11412, 14179, 13470, </a:t>
            </a:r>
            <a:r>
              <a:rPr lang="en-GB" altLang="zh-CN" dirty="0" smtClean="0"/>
              <a:t>11439</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Tree>
    <p:extLst>
      <p:ext uri="{BB962C8B-B14F-4D97-AF65-F5344CB8AC3E}">
        <p14:creationId xmlns:p14="http://schemas.microsoft.com/office/powerpoint/2010/main" val="732274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a:t>
            </a:r>
            <a:r>
              <a:rPr lang="en-US" altLang="zh-CN" dirty="0"/>
              <a:t>x</a:t>
            </a:r>
            <a:r>
              <a:rPr lang="en-US" altLang="zh-CN" dirty="0" smtClean="0"/>
              <a:t> </a:t>
            </a:r>
            <a:r>
              <a:rPr lang="en-US" altLang="zh-CN" dirty="0" smtClean="0"/>
              <a:t>(</a:t>
            </a:r>
            <a:r>
              <a:rPr lang="en-US" altLang="zh-CN" dirty="0" err="1" smtClean="0"/>
              <a:t>cr</a:t>
            </a:r>
            <a:r>
              <a:rPr lang="en-US" altLang="zh-CN" dirty="0" smtClean="0"/>
              <a:t>, 11-18/0051r0)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11-18/0051r0?</a:t>
            </a:r>
          </a:p>
          <a:p>
            <a:pPr lvl="1"/>
            <a:r>
              <a:rPr lang="en-US" altLang="zh-CN" dirty="0" smtClean="0"/>
              <a:t>CID </a:t>
            </a:r>
            <a:r>
              <a:rPr lang="en-GB" altLang="zh-CN" dirty="0"/>
              <a:t>13368, 11408, 13465, 13466, 14076, 13369, 11409, 14077, 11410</a:t>
            </a:r>
            <a:endParaRPr lang="zh-CN" altLang="zh-CN" dirty="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22740867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11-18/00025r1)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11-18/0025r1?</a:t>
            </a:r>
          </a:p>
          <a:p>
            <a:pPr lvl="1"/>
            <a:r>
              <a:rPr lang="en-US" altLang="zh-CN" dirty="0" smtClean="0"/>
              <a:t>CID</a:t>
            </a:r>
            <a:r>
              <a:rPr lang="en-GB" altLang="zh-CN" dirty="0" smtClean="0"/>
              <a:t>1425,11426,11568,11569,11570,11571,11572,11573,11574,11575,11576,11577,11578,11579,11580,11581,11582,11583,11584,11585,</a:t>
            </a:r>
            <a:r>
              <a:rPr lang="en-GB" altLang="zh-CN" strike="sngStrike" dirty="0" smtClean="0">
                <a:solidFill>
                  <a:srgbClr val="FF0000"/>
                </a:solidFill>
              </a:rPr>
              <a:t>11586,11587,11588,11589</a:t>
            </a:r>
            <a:r>
              <a:rPr lang="en-GB" altLang="zh-CN" dirty="0" smtClean="0"/>
              <a:t>,12065,13354,13355,13356,13357,13358,13359,13360,13447,13448,13449,13450,13451</a:t>
            </a:r>
            <a:r>
              <a:rPr lang="en-GB" altLang="zh-CN" dirty="0"/>
              <a:t>.</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p>
          <a:p>
            <a:endParaRPr lang="zh-CN" altLang="en-US" dirty="0"/>
          </a:p>
        </p:txBody>
      </p:sp>
    </p:spTree>
    <p:extLst>
      <p:ext uri="{BB962C8B-B14F-4D97-AF65-F5344CB8AC3E}">
        <p14:creationId xmlns:p14="http://schemas.microsoft.com/office/powerpoint/2010/main" val="42812257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11-18/0162r0)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11-18/0162r0?</a:t>
            </a:r>
          </a:p>
          <a:p>
            <a:pPr lvl="1"/>
            <a:r>
              <a:rPr lang="en-US" altLang="zh-CN" dirty="0" smtClean="0"/>
              <a:t>CID </a:t>
            </a:r>
            <a:r>
              <a:rPr lang="en-GB" altLang="zh-CN" dirty="0" smtClean="0"/>
              <a:t>12060, 13047</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3471327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Clarification of variables explanation rule and “Accepted” comment rule</a:t>
            </a:r>
          </a:p>
          <a:p>
            <a:pPr lvl="0">
              <a:defRPr/>
            </a:pPr>
            <a:r>
              <a:rPr lang="en-CA" altLang="en-US" dirty="0" smtClean="0"/>
              <a:t>PHY 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54145</TotalTime>
  <Words>1913</Words>
  <Application>Microsoft Office PowerPoint</Application>
  <PresentationFormat>全屏显示(4:3)</PresentationFormat>
  <Paragraphs>384</Paragraphs>
  <Slides>24</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24</vt:i4>
      </vt:variant>
    </vt:vector>
  </HeadingPairs>
  <TitlesOfParts>
    <vt:vector size="34" baseType="lpstr">
      <vt:lpstr>Monotype Sorts</vt:lpstr>
      <vt:lpstr>ＭＳ Ｐゴシック</vt:lpstr>
      <vt:lpstr>ＭＳ Ｐゴシック</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演示文稿</vt:lpstr>
      <vt:lpstr>Editor’s Clarification to CR rules</vt:lpstr>
      <vt:lpstr>PHY Adhoc Time Slot</vt:lpstr>
      <vt:lpstr>PHY Submissions (1/2)</vt:lpstr>
      <vt:lpstr>PHY Submissions (2/2)</vt:lpstr>
      <vt:lpstr>Straw-poll 1 (cr, 11-18/0036r1)</vt:lpstr>
      <vt:lpstr>Straw-poll 2 (cr, 11-18/0037r1)</vt:lpstr>
      <vt:lpstr>Straw-poll 3 (cr, 11-18/0079r2)</vt:lpstr>
      <vt:lpstr>Straw-poll 4 (cr, 11-18/0080r2)</vt:lpstr>
      <vt:lpstr>Straw-poll 5 (cr, 11-18/0050r1)</vt:lpstr>
      <vt:lpstr>Straw-poll x (cr, 11-18/0051r0)</vt:lpstr>
      <vt:lpstr>Straw-poll x (cr, 11-18/00025r1)</vt:lpstr>
      <vt:lpstr>Straw-poll x (cr, 11-18/0162r0)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2650</cp:revision>
  <cp:lastPrinted>1998-02-10T13:28:06Z</cp:lastPrinted>
  <dcterms:created xsi:type="dcterms:W3CDTF">2007-04-17T18:10:23Z</dcterms:created>
  <dcterms:modified xsi:type="dcterms:W3CDTF">2018-01-16T16:20:23Z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