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606" r:id="rId2"/>
    <p:sldId id="607" r:id="rId3"/>
    <p:sldId id="608" r:id="rId4"/>
    <p:sldId id="609" r:id="rId5"/>
    <p:sldId id="610" r:id="rId6"/>
    <p:sldId id="611" r:id="rId7"/>
    <p:sldId id="612" r:id="rId8"/>
    <p:sldId id="613" r:id="rId9"/>
    <p:sldId id="614" r:id="rId10"/>
    <p:sldId id="615" r:id="rId11"/>
    <p:sldId id="616" r:id="rId12"/>
    <p:sldId id="617" r:id="rId13"/>
    <p:sldId id="631" r:id="rId14"/>
    <p:sldId id="618" r:id="rId15"/>
    <p:sldId id="630" r:id="rId16"/>
    <p:sldId id="622" r:id="rId17"/>
    <p:sldId id="626" r:id="rId18"/>
    <p:sldId id="627" r:id="rId19"/>
    <p:sldId id="629"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n Bo" initials="B.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92" autoAdjust="0"/>
    <p:restoredTop sz="94660"/>
  </p:normalViewPr>
  <p:slideViewPr>
    <p:cSldViewPr>
      <p:cViewPr varScale="1">
        <p:scale>
          <a:sx n="74" d="100"/>
          <a:sy n="74" d="100"/>
        </p:scale>
        <p:origin x="1278"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27150" cy="276999"/>
          </a:xfrm>
          <a:ln/>
        </p:spPr>
        <p:txBody>
          <a:bodyPr/>
          <a:lstStyle>
            <a:lvl1pPr>
              <a:defRPr/>
            </a:lvl1pPr>
          </a:lstStyle>
          <a:p>
            <a:pPr>
              <a:defRPr/>
            </a:pPr>
            <a:r>
              <a:rPr lang="en-US" dirty="0" smtClean="0"/>
              <a:t>Jul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Jan 2018</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58731" y="304800"/>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802.11-18/0201r0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70AA8DC3-7C7F-436A-8C94-CF1AE6DDC452}" type="slidenum">
              <a:rPr lang="en-US" altLang="en-US" smtClean="0"/>
              <a:pPr/>
              <a:t>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sz="2800" kern="0" dirty="0" err="1" smtClean="0"/>
              <a:t>TGax</a:t>
            </a:r>
            <a:r>
              <a:rPr lang="en-US" altLang="en-US" sz="2800" kern="0" dirty="0" smtClean="0"/>
              <a:t> </a:t>
            </a:r>
            <a:r>
              <a:rPr lang="en-US" altLang="zh-CN" sz="2800" kern="0" dirty="0" smtClean="0"/>
              <a:t>Jan</a:t>
            </a:r>
            <a:r>
              <a:rPr lang="en-US" altLang="en-US" sz="2800" kern="0" dirty="0" smtClean="0"/>
              <a:t> 2018 Meeting Agenda</a:t>
            </a:r>
          </a:p>
          <a:p>
            <a:r>
              <a:rPr lang="en-US" altLang="en-US" sz="2800" kern="0" dirty="0" smtClean="0"/>
              <a:t>PHY </a:t>
            </a:r>
            <a:r>
              <a:rPr lang="en-US" altLang="en-US" sz="2800" kern="0" dirty="0" err="1" smtClean="0"/>
              <a:t>Adhoc</a:t>
            </a:r>
            <a:endParaRPr lang="en-US" altLang="en-US" sz="2800" kern="0" dirty="0" smtClean="0"/>
          </a:p>
        </p:txBody>
      </p:sp>
      <p:sp>
        <p:nvSpPr>
          <p:cNvPr id="8" name="Rectangle 6"/>
          <p:cNvSpPr txBox="1">
            <a:spLocks noChangeArrowheads="1"/>
          </p:cNvSpPr>
          <p:nvPr/>
        </p:nvSpPr>
        <p:spPr bwMode="auto">
          <a:xfrm>
            <a:off x="685800" y="1828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S PGothic" pitchFamily="34" charset="-128"/>
                <a:cs typeface="ＭＳ Ｐゴシック" charset="0"/>
              </a:defRPr>
            </a:lvl1pPr>
            <a:lvl2pPr marL="457200" indent="0" algn="ctr" rtl="0" eaLnBrk="0" fontAlgn="base" hangingPunct="0">
              <a:spcBef>
                <a:spcPct val="20000"/>
              </a:spcBef>
              <a:spcAft>
                <a:spcPct val="0"/>
              </a:spcAft>
              <a:buNone/>
              <a:defRPr sz="2000">
                <a:solidFill>
                  <a:schemeClr val="tx1"/>
                </a:solidFill>
                <a:latin typeface="+mn-lt"/>
                <a:ea typeface="MS PGothic"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en-US" sz="2000" kern="0" dirty="0" smtClean="0"/>
              <a:t>Date:</a:t>
            </a:r>
            <a:r>
              <a:rPr lang="en-US" altLang="en-US" sz="2000" b="0" kern="0" dirty="0" smtClean="0"/>
              <a:t> 2018-01-15</a:t>
            </a:r>
          </a:p>
        </p:txBody>
      </p:sp>
      <p:graphicFrame>
        <p:nvGraphicFramePr>
          <p:cNvPr id="9" name="Object 11"/>
          <p:cNvGraphicFramePr>
            <a:graphicFrameLocks noChangeAspect="1"/>
          </p:cNvGraphicFramePr>
          <p:nvPr>
            <p:extLst>
              <p:ext uri="{D42A27DB-BD31-4B8C-83A1-F6EECF244321}">
                <p14:modId xmlns:p14="http://schemas.microsoft.com/office/powerpoint/2010/main" val="705865472"/>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3129" name="Document" r:id="rId3" imgW="8317019" imgH="2241301" progId="Word.Document.8">
                  <p:embed/>
                </p:oleObj>
              </mc:Choice>
              <mc:Fallback>
                <p:oleObj name="Document" r:id="rId3" imgW="8317019" imgH="2241301"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Tree>
    <p:extLst>
      <p:ext uri="{BB962C8B-B14F-4D97-AF65-F5344CB8AC3E}">
        <p14:creationId xmlns:p14="http://schemas.microsoft.com/office/powerpoint/2010/main" val="3318886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10</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u="sng" dirty="0" smtClean="0">
                <a:solidFill>
                  <a:schemeClr val="accent2">
                    <a:lumMod val="75000"/>
                  </a:schemeClr>
                </a:solidFill>
              </a:rPr>
              <a:t>Other Guidelines for IEEE WG Meetings</a:t>
            </a:r>
            <a:endParaRPr lang="zh-CN" altLang="en-US" dirty="0"/>
          </a:p>
        </p:txBody>
      </p:sp>
      <p:sp>
        <p:nvSpPr>
          <p:cNvPr id="8" name="内容占位符 2"/>
          <p:cNvSpPr>
            <a:spLocks noGrp="1"/>
          </p:cNvSpPr>
          <p:nvPr>
            <p:ph idx="1"/>
          </p:nvPr>
        </p:nvSpPr>
        <p:spPr>
          <a:xfrm>
            <a:off x="685800" y="1981200"/>
            <a:ext cx="7772400" cy="4114800"/>
          </a:xfrm>
        </p:spPr>
        <p:txBody>
          <a:bodyPr>
            <a:normAutofit fontScale="92500" lnSpcReduction="10000"/>
          </a:bodyPr>
          <a:lstStyle/>
          <a:p>
            <a:pPr marL="230188" indent="-230188">
              <a:lnSpc>
                <a:spcPct val="80000"/>
              </a:lnSpc>
              <a:buClr>
                <a:srgbClr val="CC3300"/>
              </a:buClr>
              <a:buSzPct val="50000"/>
              <a:buFont typeface="Monotype Sorts"/>
              <a:buChar char="l"/>
            </a:pPr>
            <a:endParaRPr lang="en-US" altLang="en-US" sz="700" u="sng" dirty="0" smtClean="0">
              <a:solidFill>
                <a:srgbClr val="FF0000"/>
              </a:solidFill>
              <a:latin typeface="Arial" pitchFamily="34" charset="0"/>
            </a:endParaRPr>
          </a:p>
          <a:p>
            <a:pPr marL="230188" indent="-230188">
              <a:lnSpc>
                <a:spcPct val="80000"/>
              </a:lnSpc>
              <a:spcAft>
                <a:spcPct val="40000"/>
              </a:spcAft>
              <a:buClr>
                <a:srgbClr val="CC3300"/>
              </a:buClr>
              <a:buSzPct val="50000"/>
            </a:pPr>
            <a:r>
              <a:rPr lang="en-US" altLang="en-US" sz="1800" dirty="0" smtClean="0">
                <a:solidFill>
                  <a:srgbClr val="000099"/>
                </a:solidFill>
                <a:latin typeface="Arial" pitchFamily="34" charset="0"/>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specific license rates, terms, or conditions.</a:t>
            </a:r>
          </a:p>
          <a:p>
            <a:pPr marL="1143000" lvl="2">
              <a:lnSpc>
                <a:spcPct val="80000"/>
              </a:lnSpc>
              <a:spcAft>
                <a:spcPct val="40000"/>
              </a:spcAft>
              <a:buClr>
                <a:srgbClr val="CC3300"/>
              </a:buClr>
              <a:buSzPct val="50000"/>
            </a:pPr>
            <a:r>
              <a:rPr lang="en-US" altLang="en-US" sz="1400" dirty="0" smtClean="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smtClean="0">
                <a:solidFill>
                  <a:srgbClr val="000099"/>
                </a:solidFill>
                <a:latin typeface="Arial" pitchFamily="34" charset="0"/>
              </a:rPr>
              <a:t>Technical considerations remain primary focus</a:t>
            </a:r>
            <a:endParaRPr lang="en-US" altLang="en-US" sz="1400" dirty="0" smtClean="0">
              <a:solidFill>
                <a:srgbClr val="000099"/>
              </a:solidFill>
              <a:latin typeface="Arial" pitchFamily="34" charset="0"/>
            </a:endParaRP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smtClean="0">
                <a:solidFill>
                  <a:srgbClr val="000099"/>
                </a:solidFill>
                <a:latin typeface="Arial" pitchFamily="34" charset="0"/>
              </a:rPr>
              <a:t>Don’t be silent if inappropriate topics are discussed … do formally object.</a:t>
            </a:r>
          </a:p>
          <a:p>
            <a:pPr marL="230188" indent="-230188" algn="ctr">
              <a:lnSpc>
                <a:spcPct val="80000"/>
              </a:lnSpc>
              <a:buClr>
                <a:srgbClr val="CC3300"/>
              </a:buClr>
              <a:buSzPct val="50000"/>
              <a:buNone/>
            </a:pPr>
            <a:r>
              <a:rPr lang="en-US" altLang="en-US" sz="1000" dirty="0" smtClean="0">
                <a:solidFill>
                  <a:srgbClr val="000099"/>
                </a:solidFill>
                <a:latin typeface="Arial" pitchFamily="34" charset="0"/>
              </a:rPr>
              <a:t>---------------------------------------------------------------   </a:t>
            </a:r>
          </a:p>
          <a:p>
            <a:pPr marL="230188" indent="-230188" algn="ctr">
              <a:lnSpc>
                <a:spcPct val="80000"/>
              </a:lnSpc>
              <a:buClr>
                <a:srgbClr val="CC3300"/>
              </a:buClr>
              <a:buSzPct val="50000"/>
              <a:buNone/>
            </a:pPr>
            <a:endParaRPr lang="en-US" altLang="en-US" dirty="0" smtClean="0">
              <a:solidFill>
                <a:srgbClr val="000099"/>
              </a:solidFill>
              <a:latin typeface="Arial" pitchFamily="34" charset="0"/>
            </a:endParaRPr>
          </a:p>
          <a:p>
            <a:pPr marL="230188" indent="-230188" algn="ctr">
              <a:lnSpc>
                <a:spcPct val="80000"/>
              </a:lnSpc>
              <a:buClr>
                <a:srgbClr val="CC3300"/>
              </a:buClr>
              <a:buSzPct val="50000"/>
              <a:buNone/>
            </a:pPr>
            <a:r>
              <a:rPr lang="en-US" altLang="en-US" sz="1500" dirty="0" smtClean="0">
                <a:solidFill>
                  <a:srgbClr val="000099"/>
                </a:solidFill>
                <a:latin typeface="Arial" pitchFamily="34" charset="0"/>
              </a:rPr>
              <a:t>See </a:t>
            </a:r>
            <a:r>
              <a:rPr lang="en-US" altLang="en-US" sz="1500" i="1" dirty="0" smtClean="0">
                <a:solidFill>
                  <a:srgbClr val="000099"/>
                </a:solidFill>
                <a:latin typeface="Arial" pitchFamily="34" charset="0"/>
              </a:rPr>
              <a:t>IEEE-SA Standards Board Operations Manual</a:t>
            </a:r>
            <a:r>
              <a:rPr lang="en-US" altLang="en-US" sz="1500" dirty="0" smtClean="0">
                <a:solidFill>
                  <a:srgbClr val="000099"/>
                </a:solidFill>
                <a:latin typeface="Arial" pitchFamily="34" charset="0"/>
              </a:rPr>
              <a:t>, clause 5.3.10 and </a:t>
            </a:r>
            <a:r>
              <a:rPr lang="en-GB" altLang="en-US" sz="1500" dirty="0" smtClean="0">
                <a:solidFill>
                  <a:srgbClr val="000099"/>
                </a:solidFill>
                <a:latin typeface="Arial" pitchFamily="34" charset="0"/>
              </a:rPr>
              <a:t>“Promoting Competition and Innovation: What You Need to Know about the IEEE Standards Association's Antitrust and Competition Policy”</a:t>
            </a:r>
            <a:r>
              <a:rPr lang="en-US" altLang="en-US" sz="1500" dirty="0" smtClean="0">
                <a:solidFill>
                  <a:srgbClr val="000099"/>
                </a:solidFill>
                <a:latin typeface="Arial" pitchFamily="34" charset="0"/>
              </a:rPr>
              <a:t> for more details.</a:t>
            </a:r>
          </a:p>
          <a:p>
            <a:endParaRPr lang="zh-CN" altLang="en-US" dirty="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#4</a:t>
            </a:r>
            <a:endParaRPr lang="en-US" altLang="en-US" sz="2400" dirty="0"/>
          </a:p>
        </p:txBody>
      </p:sp>
    </p:spTree>
    <p:extLst>
      <p:ext uri="{BB962C8B-B14F-4D97-AF65-F5344CB8AC3E}">
        <p14:creationId xmlns:p14="http://schemas.microsoft.com/office/powerpoint/2010/main" val="29234494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11</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Participation in IEEE 802 Meetings</a:t>
            </a:r>
            <a:endParaRPr lang="zh-CN" altLang="en-US" dirty="0"/>
          </a:p>
        </p:txBody>
      </p:sp>
      <p:sp>
        <p:nvSpPr>
          <p:cNvPr id="8" name="内容占位符 2"/>
          <p:cNvSpPr>
            <a:spLocks noGrp="1"/>
          </p:cNvSpPr>
          <p:nvPr>
            <p:ph idx="1"/>
          </p:nvPr>
        </p:nvSpPr>
        <p:spPr>
          <a:xfrm>
            <a:off x="533400" y="1752600"/>
            <a:ext cx="8077200" cy="4267200"/>
          </a:xfrm>
        </p:spPr>
        <p:txBody>
          <a:bodyPr>
            <a:normAutofit fontScale="62500" lnSpcReduction="20000"/>
          </a:bodyPr>
          <a:lstStyle/>
          <a:p>
            <a:r>
              <a:rPr lang="en-US" altLang="zh-CN" sz="2800" dirty="0" smtClean="0"/>
              <a:t>All participation in IEEE 802 Working Group meetings is on an individual basis</a:t>
            </a:r>
          </a:p>
          <a:p>
            <a:pPr>
              <a:buFontTx/>
              <a:buNone/>
            </a:pPr>
            <a:r>
              <a:rPr lang="en-GB" altLang="zh-CN" i="1" dirty="0" smtClean="0"/>
              <a:t>•     Participants in the IEEE standards development individual process shall act based on their qualifications and experience. (</a:t>
            </a:r>
            <a:r>
              <a:rPr lang="en-GB" altLang="zh-CN" i="1" dirty="0" smtClean="0">
                <a:hlinkClick r:id="rId2"/>
              </a:rPr>
              <a:t>https://standards.ieee.org/develop/policies/bylaws/sb_bylaws.pdf</a:t>
            </a:r>
            <a:r>
              <a:rPr lang="en-GB" altLang="zh-CN" i="1" dirty="0" smtClean="0"/>
              <a:t>  section 5.2.1)</a:t>
            </a:r>
            <a:endParaRPr lang="en-US" altLang="zh-CN" dirty="0" smtClean="0"/>
          </a:p>
          <a:p>
            <a:pPr>
              <a:buFontTx/>
              <a:buNone/>
            </a:pPr>
            <a:r>
              <a:rPr lang="en-US" altLang="zh-CN" dirty="0" smtClean="0"/>
              <a:t>•    </a:t>
            </a:r>
            <a:r>
              <a:rPr lang="en-US" altLang="zh-CN" i="1" dirty="0" smtClean="0"/>
              <a:t>IEEE 802 </a:t>
            </a:r>
            <a:r>
              <a:rPr lang="en-GB" altLang="zh-CN" i="1" dirty="0" smtClean="0"/>
              <a:t>Working Group membership is by individual; “Working Group members shall participate in the consensus process in a manner consistent with their professional expert opinion as individuals, and not as organizational representatives”. (</a:t>
            </a:r>
            <a:r>
              <a:rPr lang="en-GB" altLang="zh-CN" i="1" u="sng" dirty="0" smtClean="0">
                <a:hlinkClick r:id="rId3"/>
              </a:rPr>
              <a:t>http://ieee802.org/PNP/approved/IEEE_802_WG_PandP_v19.pdf</a:t>
            </a:r>
            <a:r>
              <a:rPr lang="en-GB" altLang="zh-CN" i="1" dirty="0" smtClean="0"/>
              <a:t> section 4.2.1)</a:t>
            </a:r>
            <a:endParaRPr lang="en-US" altLang="zh-CN" dirty="0" smtClean="0"/>
          </a:p>
          <a:p>
            <a:r>
              <a:rPr lang="en-US" altLang="zh-CN"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dirty="0" smtClean="0"/>
              <a:t>You shall not direct the actions or votes of any other member of an IEEE 802 Working Group or retaliate against any other member for their actions or votes within IEEE 802 Working Group meetings, see </a:t>
            </a:r>
            <a:r>
              <a:rPr lang="en-US" altLang="zh-CN" u="sng" dirty="0" smtClean="0">
                <a:hlinkClick r:id="rId4"/>
              </a:rPr>
              <a:t>https://standards.ieee.org/develop/policies/bylaws/sb_bylaws.pdf </a:t>
            </a:r>
            <a:r>
              <a:rPr lang="en-US" altLang="zh-CN" dirty="0" smtClean="0"/>
              <a:t> section 5.2.1.3 and </a:t>
            </a:r>
            <a:r>
              <a:rPr lang="en-GB" altLang="zh-CN" u="sng" dirty="0" smtClean="0">
                <a:hlinkClick r:id="rId3"/>
              </a:rPr>
              <a:t>http://ieee802.org/PNP/approved/IEEE_802_WG_PandP_v19.pdf</a:t>
            </a:r>
            <a:r>
              <a:rPr lang="en-GB" altLang="zh-CN" dirty="0" smtClean="0"/>
              <a:t>  section 3.4.1, list item x</a:t>
            </a:r>
            <a:endParaRPr lang="en-US" altLang="zh-CN" dirty="0" smtClean="0"/>
          </a:p>
          <a:p>
            <a:pPr>
              <a:buFontTx/>
              <a:buNone/>
            </a:pPr>
            <a:r>
              <a:rPr lang="en-US" altLang="zh-CN" sz="2800" dirty="0" smtClean="0"/>
              <a:t>By participating in IEEE 802 meetings, you accept these requirements.  If you do not agree to these policies then you shall not participate.</a:t>
            </a:r>
          </a:p>
          <a:p>
            <a:endParaRPr lang="zh-CN" altLang="en-US" dirty="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#5</a:t>
            </a:r>
            <a:endParaRPr lang="en-US" altLang="en-US" sz="2400" dirty="0"/>
          </a:p>
        </p:txBody>
      </p:sp>
    </p:spTree>
    <p:extLst>
      <p:ext uri="{BB962C8B-B14F-4D97-AF65-F5344CB8AC3E}">
        <p14:creationId xmlns:p14="http://schemas.microsoft.com/office/powerpoint/2010/main" val="22667405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txBox="1">
            <a:spLocks/>
          </p:cNvSpPr>
          <p:nvPr/>
        </p:nvSpPr>
        <p:spPr bwMode="auto">
          <a:xfrm>
            <a:off x="838200" y="8382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smtClean="0"/>
              <a:t>Ad Hoc Groups Operation</a:t>
            </a:r>
            <a:endParaRPr lang="zh-CN" altLang="en-US" kern="0" dirty="0"/>
          </a:p>
        </p:txBody>
      </p:sp>
      <p:sp>
        <p:nvSpPr>
          <p:cNvPr id="8" name="内容占位符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smtClean="0"/>
              <a:t>Straw Polls are only allowed during Ad Hoc group meeting // no motions, anyone can vote</a:t>
            </a:r>
          </a:p>
          <a:p>
            <a:r>
              <a:rPr lang="en-US" altLang="en-US" kern="0" smtClean="0"/>
              <a:t>A straw poll needs to achieves at least 75% to be converted to a motion at the TG level.</a:t>
            </a:r>
          </a:p>
          <a:p>
            <a:r>
              <a:rPr lang="en-US" altLang="en-US" kern="0" smtClean="0"/>
              <a:t>Each Presentation is suggested to have 20 minutes including presenting and Q&amp;A.</a:t>
            </a:r>
          </a:p>
          <a:p>
            <a:endParaRPr lang="zh-CN" altLang="en-US" kern="0" dirty="0"/>
          </a:p>
        </p:txBody>
      </p:sp>
    </p:spTree>
    <p:extLst>
      <p:ext uri="{BB962C8B-B14F-4D97-AF65-F5344CB8AC3E}">
        <p14:creationId xmlns:p14="http://schemas.microsoft.com/office/powerpoint/2010/main" val="15284245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a:t>
            </a:r>
            <a:r>
              <a:rPr lang="en-US" altLang="zh-CN" dirty="0" err="1" smtClean="0"/>
              <a:t>Adhoc</a:t>
            </a:r>
            <a:r>
              <a:rPr lang="en-US" altLang="zh-CN" dirty="0" smtClean="0"/>
              <a:t> Time Slot</a:t>
            </a:r>
            <a:endParaRPr lang="zh-CN" altLang="en-US" dirty="0"/>
          </a:p>
        </p:txBody>
      </p:sp>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405210331"/>
              </p:ext>
            </p:extLst>
          </p:nvPr>
        </p:nvGraphicFramePr>
        <p:xfrm>
          <a:off x="914400" y="2324154"/>
          <a:ext cx="7086600" cy="30098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830580"/>
                <a:gridCol w="129540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b="1" dirty="0" smtClean="0"/>
                        <a:t>PHY</a:t>
                      </a:r>
                      <a:endParaRPr lang="en-US" sz="1400" b="1" dirty="0"/>
                    </a:p>
                  </a:txBody>
                  <a:tcPr/>
                </a:tc>
                <a:tc>
                  <a:txBody>
                    <a:bodyPr/>
                    <a:lstStyle/>
                    <a:p>
                      <a:r>
                        <a:rPr lang="en-US" sz="1400" dirty="0" smtClean="0"/>
                        <a:t>MAC/MU</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800" dirty="0" err="1" smtClean="0"/>
                        <a:t>TGax</a:t>
                      </a:r>
                      <a:endParaRPr lang="en-US" sz="1800"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endParaRPr lang="en-US" sz="1800"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b="1" dirty="0" smtClean="0"/>
                        <a:t>PHY</a:t>
                      </a:r>
                      <a:endParaRPr lang="en-US" sz="1400" b="1" dirty="0"/>
                    </a:p>
                  </a:txBody>
                  <a:tcPr/>
                </a:tc>
                <a:tc>
                  <a:txBody>
                    <a:bodyPr/>
                    <a:lstStyle/>
                    <a:p>
                      <a:r>
                        <a:rPr lang="en-US" sz="1400" dirty="0" smtClean="0"/>
                        <a:t>MAC/MU</a:t>
                      </a:r>
                      <a:endParaRPr lang="en-US" sz="1400" dirty="0"/>
                    </a:p>
                  </a:txBody>
                  <a:tcPr/>
                </a:tc>
                <a:tc>
                  <a:txBody>
                    <a:bodyPr/>
                    <a:lstStyle/>
                    <a:p>
                      <a:r>
                        <a:rPr lang="en-US" sz="1400" b="1" dirty="0" smtClean="0"/>
                        <a:t>PHY</a:t>
                      </a:r>
                      <a:endParaRPr lang="en-US" sz="1400" b="1" dirty="0"/>
                    </a:p>
                  </a:txBody>
                  <a:tcPr/>
                </a:tc>
                <a:tc>
                  <a:txBody>
                    <a:bodyPr/>
                    <a:lstStyle/>
                    <a:p>
                      <a:r>
                        <a:rPr lang="en-US" sz="1400" dirty="0" smtClean="0"/>
                        <a:t>MAC/MU</a:t>
                      </a:r>
                      <a:endParaRPr lang="en-US" sz="1400" dirty="0"/>
                    </a:p>
                  </a:txBody>
                  <a:tcPr/>
                </a:tc>
                <a:tc>
                  <a:txBody>
                    <a:bodyPr/>
                    <a:lstStyle/>
                    <a:p>
                      <a:pPr algn="ctr"/>
                      <a:r>
                        <a:rPr lang="en-US" sz="1800" dirty="0" err="1" smtClean="0"/>
                        <a:t>TGax</a:t>
                      </a:r>
                      <a:endParaRPr lang="en-US" sz="1800" dirty="0"/>
                    </a:p>
                  </a:txBody>
                  <a:tcPr/>
                </a:tc>
              </a:tr>
              <a:tr h="349405">
                <a:tc>
                  <a:txBody>
                    <a:bodyPr/>
                    <a:lstStyle/>
                    <a:p>
                      <a:pPr algn="ctr"/>
                      <a:r>
                        <a:rPr lang="en-US" dirty="0" smtClean="0"/>
                        <a:t>EVE</a:t>
                      </a:r>
                      <a:endParaRPr lang="en-US" dirty="0"/>
                    </a:p>
                  </a:txBody>
                  <a:tcPr/>
                </a:tc>
                <a:tc>
                  <a:txBody>
                    <a:bodyPr/>
                    <a:lstStyle/>
                    <a:p>
                      <a:pPr algn="ctr"/>
                      <a:r>
                        <a:rPr lang="en-US" sz="1400" b="1" dirty="0" smtClean="0"/>
                        <a:t>PHY</a:t>
                      </a:r>
                      <a:endParaRPr lang="en-US" sz="1400" b="1" dirty="0"/>
                    </a:p>
                  </a:txBody>
                  <a:tcPr/>
                </a:tc>
                <a:tc>
                  <a:txBody>
                    <a:bodyPr/>
                    <a:lstStyle/>
                    <a:p>
                      <a:pPr algn="ctr"/>
                      <a:r>
                        <a:rPr lang="en-US" sz="1400" dirty="0" smtClean="0"/>
                        <a:t>MAC/MU</a:t>
                      </a:r>
                      <a:endParaRPr lang="en-US" sz="1400" dirty="0"/>
                    </a:p>
                  </a:txBody>
                  <a:tcPr/>
                </a:tc>
                <a:tc>
                  <a:txBody>
                    <a:bodyPr/>
                    <a:lstStyle/>
                    <a:p>
                      <a:r>
                        <a:rPr lang="en-US" sz="1400" dirty="0" smtClean="0"/>
                        <a:t>SR</a:t>
                      </a:r>
                      <a:endParaRPr lang="en-US" sz="1400" dirty="0"/>
                    </a:p>
                  </a:txBody>
                  <a:tcPr/>
                </a:tc>
                <a:tc>
                  <a:txBody>
                    <a:bodyPr/>
                    <a:lstStyle/>
                    <a:p>
                      <a:r>
                        <a:rPr lang="en-US" sz="1400" dirty="0" smtClean="0"/>
                        <a:t>MAC/MU</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2298560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 (1/2)</a:t>
            </a:r>
            <a:endParaRPr lang="zh-CN" altLang="en-US" dirty="0"/>
          </a:p>
        </p:txBody>
      </p:sp>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8" name="Table 5"/>
          <p:cNvGraphicFramePr>
            <a:graphicFrameLocks noGrp="1"/>
          </p:cNvGraphicFramePr>
          <p:nvPr>
            <p:extLst>
              <p:ext uri="{D42A27DB-BD31-4B8C-83A1-F6EECF244321}">
                <p14:modId xmlns:p14="http://schemas.microsoft.com/office/powerpoint/2010/main" val="3378152010"/>
              </p:ext>
            </p:extLst>
          </p:nvPr>
        </p:nvGraphicFramePr>
        <p:xfrm>
          <a:off x="747913" y="2514599"/>
          <a:ext cx="7772401" cy="3802338"/>
        </p:xfrm>
        <a:graphic>
          <a:graphicData uri="http://schemas.openxmlformats.org/drawingml/2006/table">
            <a:tbl>
              <a:tblPr>
                <a:tableStyleId>{68D230F3-CF80-4859-8CE7-A43EE81993B5}</a:tableStyleId>
              </a:tblPr>
              <a:tblGrid>
                <a:gridCol w="400639"/>
                <a:gridCol w="4033048"/>
                <a:gridCol w="2697690"/>
                <a:gridCol w="641024"/>
              </a:tblGrid>
              <a:tr h="108438">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Ad Hoc</a:t>
                      </a:r>
                      <a:endParaRPr lang="en-US" sz="1200" b="1" i="0" u="none" strike="noStrike" dirty="0">
                        <a:solidFill>
                          <a:srgbClr val="FFFFFF"/>
                        </a:solidFill>
                        <a:effectLst/>
                        <a:latin typeface="Calibri" panose="020F0502020204030204" pitchFamily="34" charset="0"/>
                      </a:endParaRPr>
                    </a:p>
                  </a:txBody>
                  <a:tcPr marL="7617" marR="7617" marT="7617" marB="0" anchor="b"/>
                </a:tc>
              </a:tr>
              <a:tr h="108438">
                <a:tc>
                  <a:txBody>
                    <a:bodyPr/>
                    <a:lstStyle/>
                    <a:p>
                      <a:pPr algn="l" fontAlgn="t"/>
                      <a:r>
                        <a:rPr lang="en-US" altLang="zh-CN" sz="1200" u="none" strike="noStrike" dirty="0">
                          <a:effectLst/>
                        </a:rPr>
                        <a:t>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200" u="none" strike="noStrike" dirty="0" err="1">
                          <a:effectLst/>
                        </a:rPr>
                        <a:t>cr-misc-phy</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fr-FR" sz="1200" u="none" strike="noStrike">
                          <a:effectLst/>
                        </a:rPr>
                        <a:t>Ross Jian Yu (Huawei Technologies)</a:t>
                      </a:r>
                      <a:endParaRPr lang="fr-FR" sz="12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solidFill>
                      <a:srgbClr val="00B050"/>
                    </a:solidFill>
                  </a:tcPr>
                </a:tc>
              </a:tr>
              <a:tr h="108438">
                <a:tc>
                  <a:txBody>
                    <a:bodyPr/>
                    <a:lstStyle/>
                    <a:p>
                      <a:pPr algn="l" fontAlgn="t"/>
                      <a:r>
                        <a:rPr lang="en-US" altLang="zh-CN" sz="1200" u="none" strike="noStrike">
                          <a:effectLst/>
                        </a:rPr>
                        <a:t>23</a:t>
                      </a:r>
                      <a:endParaRPr lang="en-US" altLang="zh-CN" sz="12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200" u="none" strike="noStrike" dirty="0">
                          <a:effectLst/>
                        </a:rPr>
                        <a:t>PHY_CR_28.2.5</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200" u="none" strike="noStrike" dirty="0" err="1">
                          <a:effectLst/>
                        </a:rPr>
                        <a:t>Xiaogang</a:t>
                      </a:r>
                      <a:r>
                        <a:rPr lang="en-US" sz="1200" u="none" strike="noStrike" dirty="0">
                          <a:effectLst/>
                        </a:rPr>
                        <a:t> Chen (Intel)</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solidFill>
                      <a:srgbClr val="00B050"/>
                    </a:solidFill>
                  </a:tcPr>
                </a:tc>
              </a:tr>
              <a:tr h="108438">
                <a:tc>
                  <a:txBody>
                    <a:bodyPr/>
                    <a:lstStyle/>
                    <a:p>
                      <a:pPr algn="l" fontAlgn="t"/>
                      <a:r>
                        <a:rPr lang="en-US" altLang="zh-CN" sz="1200" u="none" strike="noStrike" dirty="0">
                          <a:effectLst/>
                        </a:rPr>
                        <a:t>24</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200" u="none" strike="noStrike" dirty="0">
                          <a:effectLst/>
                        </a:rPr>
                        <a:t>PHY_CR_28.3.5</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200" u="none" strike="noStrike" dirty="0" err="1">
                          <a:effectLst/>
                        </a:rPr>
                        <a:t>Xiaogang</a:t>
                      </a:r>
                      <a:r>
                        <a:rPr lang="en-US" sz="1200" u="none" strike="noStrike" dirty="0">
                          <a:effectLst/>
                        </a:rPr>
                        <a:t> Chen (Intel)</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solidFill>
                      <a:srgbClr val="00B050"/>
                    </a:solidFill>
                  </a:tcPr>
                </a:tc>
              </a:tr>
              <a:tr h="108438">
                <a:tc>
                  <a:txBody>
                    <a:bodyPr/>
                    <a:lstStyle/>
                    <a:p>
                      <a:pPr algn="l" fontAlgn="t"/>
                      <a:r>
                        <a:rPr lang="en-US" altLang="zh-CN" sz="1200" u="none" strike="noStrike" dirty="0">
                          <a:effectLst/>
                        </a:rPr>
                        <a:t>25</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l" fontAlgn="t"/>
                      <a:r>
                        <a:rPr lang="en-US" sz="1200" u="none" strike="noStrike" dirty="0">
                          <a:effectLst/>
                        </a:rPr>
                        <a:t>PHY_CR_28.3.6</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l" fontAlgn="t"/>
                      <a:r>
                        <a:rPr lang="en-US" sz="1200" u="none" strike="noStrike">
                          <a:effectLst/>
                        </a:rPr>
                        <a:t>Xiaogang Chen (Intel)</a:t>
                      </a:r>
                      <a:endParaRPr lang="en-US" sz="12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solidFill>
                      <a:srgbClr val="FFC000"/>
                    </a:solidFill>
                  </a:tcPr>
                </a:tc>
              </a:tr>
              <a:tr h="108438">
                <a:tc>
                  <a:txBody>
                    <a:bodyPr/>
                    <a:lstStyle/>
                    <a:p>
                      <a:pPr algn="l" fontAlgn="t"/>
                      <a:r>
                        <a:rPr lang="en-US" altLang="zh-CN" sz="1200" u="none" strike="noStrike" dirty="0">
                          <a:effectLst/>
                        </a:rPr>
                        <a:t>28</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200" u="none" strike="noStrike" dirty="0" err="1">
                          <a:effectLst/>
                        </a:rPr>
                        <a:t>PHY_Changes_for_NDP_feedback</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l" fontAlgn="t"/>
                      <a:r>
                        <a:rPr lang="en-US" sz="1200" u="none" strike="noStrike" dirty="0" err="1">
                          <a:effectLst/>
                        </a:rPr>
                        <a:t>Xiaogang</a:t>
                      </a:r>
                      <a:r>
                        <a:rPr lang="en-US" sz="1200" u="none" strike="noStrike" dirty="0">
                          <a:effectLst/>
                        </a:rPr>
                        <a:t> Chen (Intel)</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00B050"/>
                    </a:solidFill>
                  </a:tcPr>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solidFill>
                      <a:srgbClr val="00B050"/>
                    </a:solidFill>
                  </a:tcPr>
                </a:tc>
              </a:tr>
              <a:tr h="108438">
                <a:tc>
                  <a:txBody>
                    <a:bodyPr/>
                    <a:lstStyle/>
                    <a:p>
                      <a:pPr algn="l" fontAlgn="t"/>
                      <a:r>
                        <a:rPr lang="en-US" altLang="zh-CN" sz="1200" u="none" strike="noStrike" dirty="0">
                          <a:effectLst/>
                        </a:rPr>
                        <a:t>36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l" fontAlgn="t"/>
                      <a:r>
                        <a:rPr lang="en-US" sz="1200" u="none" strike="noStrike" dirty="0">
                          <a:effectLst/>
                        </a:rPr>
                        <a:t>CR-PHY-INTRO-Part-1</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l" fontAlgn="t"/>
                      <a:r>
                        <a:rPr lang="en-US" sz="1200" u="none" strike="noStrike" dirty="0" err="1">
                          <a:effectLst/>
                        </a:rPr>
                        <a:t>Lochan</a:t>
                      </a:r>
                      <a:r>
                        <a:rPr lang="en-US" sz="1200" u="none" strike="noStrike" dirty="0">
                          <a:effectLst/>
                        </a:rPr>
                        <a:t> </a:t>
                      </a:r>
                      <a:r>
                        <a:rPr lang="en-US" sz="1200" u="none" strike="noStrike" dirty="0" err="1">
                          <a:effectLst/>
                        </a:rPr>
                        <a:t>Verma</a:t>
                      </a:r>
                      <a:r>
                        <a:rPr lang="en-US" sz="1200" u="none" strike="noStrike" dirty="0">
                          <a:effectLst/>
                        </a:rPr>
                        <a:t> (Qualcomm)</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solidFill>
                      <a:srgbClr val="FFC000"/>
                    </a:solidFill>
                  </a:tcPr>
                </a:tc>
              </a:tr>
              <a:tr h="108438">
                <a:tc>
                  <a:txBody>
                    <a:bodyPr/>
                    <a:lstStyle/>
                    <a:p>
                      <a:pPr algn="l" fontAlgn="t"/>
                      <a:r>
                        <a:rPr lang="en-US" altLang="zh-CN" sz="1200" u="none" strike="noStrike" dirty="0">
                          <a:effectLst/>
                        </a:rPr>
                        <a:t>37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l" fontAlgn="t"/>
                      <a:r>
                        <a:rPr lang="en-US" sz="1200" u="none" strike="noStrike" dirty="0">
                          <a:effectLst/>
                        </a:rPr>
                        <a:t>CR-PHY-INTRO-Part-2</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l" fontAlgn="t"/>
                      <a:r>
                        <a:rPr lang="en-US" sz="1200" u="none" strike="noStrike" dirty="0" err="1">
                          <a:effectLst/>
                        </a:rPr>
                        <a:t>Lochan</a:t>
                      </a:r>
                      <a:r>
                        <a:rPr lang="en-US" sz="1200" u="none" strike="noStrike" dirty="0">
                          <a:effectLst/>
                        </a:rPr>
                        <a:t> </a:t>
                      </a:r>
                      <a:r>
                        <a:rPr lang="en-US" sz="1200" u="none" strike="noStrike" dirty="0" err="1">
                          <a:effectLst/>
                        </a:rPr>
                        <a:t>Verma</a:t>
                      </a:r>
                      <a:r>
                        <a:rPr lang="en-US" sz="1200" u="none" strike="noStrike" dirty="0">
                          <a:effectLst/>
                        </a:rPr>
                        <a:t> (Qualcomm)</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solidFill>
                      <a:srgbClr val="FFC000"/>
                    </a:solidFill>
                  </a:tcPr>
                </a:tc>
                <a:tc>
                  <a:txBody>
                    <a:bodyPr/>
                    <a:lstStyle/>
                    <a:p>
                      <a:pPr algn="ctr" fontAlgn="b"/>
                      <a:r>
                        <a:rPr lang="en-US" sz="1200" u="none" strike="noStrike" dirty="0">
                          <a:effectLst/>
                        </a:rPr>
                        <a:t>PHY</a:t>
                      </a:r>
                      <a:endParaRPr lang="en-US" sz="1200" b="0" i="0" u="none" strike="noStrike" dirty="0">
                        <a:solidFill>
                          <a:srgbClr val="FF0000"/>
                        </a:solidFill>
                        <a:effectLst/>
                        <a:latin typeface="Calibri" panose="020F0502020204030204" pitchFamily="34" charset="0"/>
                      </a:endParaRPr>
                    </a:p>
                  </a:txBody>
                  <a:tcPr marL="7617" marR="7617" marT="7617" marB="0" anchor="b">
                    <a:solidFill>
                      <a:srgbClr val="FFC000"/>
                    </a:solidFill>
                  </a:tcPr>
                </a:tc>
              </a:tr>
              <a:tr h="108438">
                <a:tc>
                  <a:txBody>
                    <a:bodyPr/>
                    <a:lstStyle/>
                    <a:p>
                      <a:pPr algn="l" fontAlgn="t"/>
                      <a:r>
                        <a:rPr lang="en-US" altLang="zh-CN" sz="1200" b="0" i="0" u="none" strike="noStrike" dirty="0" smtClean="0">
                          <a:solidFill>
                            <a:srgbClr val="000000"/>
                          </a:solidFill>
                          <a:effectLst/>
                          <a:latin typeface="宋体" panose="02010600030101010101" pitchFamily="2" charset="-122"/>
                          <a:ea typeface="宋体" panose="02010600030101010101" pitchFamily="2" charset="-122"/>
                        </a:rPr>
                        <a:t>46</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lnB w="38100" cap="flat" cmpd="sng" algn="ctr">
                      <a:solidFill>
                        <a:schemeClr val="tx1"/>
                      </a:solidFill>
                      <a:prstDash val="solid"/>
                      <a:round/>
                      <a:headEnd type="none" w="med" len="med"/>
                      <a:tailEnd type="none" w="med" len="med"/>
                    </a:lnB>
                    <a:solidFill>
                      <a:srgbClr val="00B050"/>
                    </a:solidFill>
                  </a:tcPr>
                </a:tc>
                <a:tc>
                  <a:txBody>
                    <a:bodyPr/>
                    <a:lstStyle/>
                    <a:p>
                      <a:pPr marL="0" algn="l" defTabSz="914400" rtl="0" eaLnBrk="1" fontAlgn="b" latinLnBrk="0" hangingPunct="1"/>
                      <a:r>
                        <a:rPr lang="en-US" sz="1200" u="none" strike="noStrike" kern="1200" dirty="0">
                          <a:solidFill>
                            <a:schemeClr val="tx1"/>
                          </a:solidFill>
                          <a:effectLst/>
                          <a:latin typeface="+mn-lt"/>
                          <a:ea typeface="+mn-ea"/>
                          <a:cs typeface="+mn-cs"/>
                        </a:rPr>
                        <a:t>CR-PHY-INTRO-Part-3</a:t>
                      </a:r>
                    </a:p>
                  </a:txBody>
                  <a:tcPr marL="9525" marR="9525" marT="9525" marB="0" anchor="b">
                    <a:lnB w="38100" cap="flat" cmpd="sng" algn="ctr">
                      <a:solidFill>
                        <a:schemeClr val="tx1"/>
                      </a:solidFill>
                      <a:prstDash val="solid"/>
                      <a:round/>
                      <a:headEnd type="none" w="med" len="med"/>
                      <a:tailEnd type="none" w="med" len="med"/>
                    </a:lnB>
                    <a:solidFill>
                      <a:srgbClr val="00B050"/>
                    </a:solidFill>
                  </a:tcPr>
                </a:tc>
                <a:tc>
                  <a:txBody>
                    <a:bodyPr/>
                    <a:lstStyle/>
                    <a:p>
                      <a:pPr marL="0" algn="l" defTabSz="914400" rtl="0" eaLnBrk="1" fontAlgn="b" latinLnBrk="0" hangingPunct="1"/>
                      <a:r>
                        <a:rPr lang="en-US" sz="1200" u="none" strike="noStrike" kern="1200" dirty="0" err="1">
                          <a:solidFill>
                            <a:schemeClr val="tx1"/>
                          </a:solidFill>
                          <a:effectLst/>
                          <a:latin typeface="+mn-lt"/>
                          <a:ea typeface="+mn-ea"/>
                          <a:cs typeface="+mn-cs"/>
                        </a:rPr>
                        <a:t>Lochan</a:t>
                      </a:r>
                      <a:r>
                        <a:rPr lang="en-US" sz="1200" u="none" strike="noStrike" kern="1200" dirty="0">
                          <a:solidFill>
                            <a:schemeClr val="tx1"/>
                          </a:solidFill>
                          <a:effectLst/>
                          <a:latin typeface="+mn-lt"/>
                          <a:ea typeface="+mn-ea"/>
                          <a:cs typeface="+mn-cs"/>
                        </a:rPr>
                        <a:t> </a:t>
                      </a:r>
                      <a:r>
                        <a:rPr lang="en-US" sz="1200" u="none" strike="noStrike" kern="1200" dirty="0" err="1">
                          <a:solidFill>
                            <a:schemeClr val="tx1"/>
                          </a:solidFill>
                          <a:effectLst/>
                          <a:latin typeface="+mn-lt"/>
                          <a:ea typeface="+mn-ea"/>
                          <a:cs typeface="+mn-cs"/>
                        </a:rPr>
                        <a:t>Verma</a:t>
                      </a:r>
                      <a:r>
                        <a:rPr lang="en-US" sz="1200" u="none" strike="noStrike" kern="1200" dirty="0">
                          <a:solidFill>
                            <a:schemeClr val="tx1"/>
                          </a:solidFill>
                          <a:effectLst/>
                          <a:latin typeface="+mn-lt"/>
                          <a:ea typeface="+mn-ea"/>
                          <a:cs typeface="+mn-cs"/>
                        </a:rPr>
                        <a:t> (Qualcomm)</a:t>
                      </a:r>
                    </a:p>
                  </a:txBody>
                  <a:tcPr marL="9525" marR="9525" marT="9525" marB="0" anchor="b">
                    <a:lnB w="38100" cap="flat" cmpd="sng" algn="ctr">
                      <a:solidFill>
                        <a:schemeClr val="tx1"/>
                      </a:solidFill>
                      <a:prstDash val="solid"/>
                      <a:round/>
                      <a:headEnd type="none" w="med" len="med"/>
                      <a:tailEnd type="none" w="med" len="med"/>
                    </a:lnB>
                    <a:solidFill>
                      <a:srgbClr val="00B050"/>
                    </a:solidFill>
                  </a:tcPr>
                </a:tc>
                <a:tc>
                  <a:txBody>
                    <a:bodyPr/>
                    <a:lstStyle/>
                    <a:p>
                      <a:pPr marL="0" algn="ctr" defTabSz="914400" rtl="0" eaLnBrk="1" fontAlgn="b" latinLnBrk="0" hangingPunct="1"/>
                      <a:r>
                        <a:rPr lang="en-US" sz="1200" u="none" strike="noStrike" kern="1200" dirty="0">
                          <a:solidFill>
                            <a:schemeClr val="tx1"/>
                          </a:solidFill>
                          <a:effectLst/>
                          <a:latin typeface="+mn-lt"/>
                          <a:ea typeface="+mn-ea"/>
                          <a:cs typeface="+mn-cs"/>
                        </a:rPr>
                        <a:t>PHY</a:t>
                      </a:r>
                    </a:p>
                  </a:txBody>
                  <a:tcPr marL="9525" marR="9525" marT="9525" marB="0">
                    <a:lnB w="38100" cap="flat" cmpd="sng" algn="ctr">
                      <a:solidFill>
                        <a:schemeClr val="tx1"/>
                      </a:solidFill>
                      <a:prstDash val="solid"/>
                      <a:round/>
                      <a:headEnd type="none" w="med" len="med"/>
                      <a:tailEnd type="none" w="med" len="med"/>
                    </a:lnB>
                    <a:solidFill>
                      <a:srgbClr val="00B050"/>
                    </a:solidFill>
                  </a:tcPr>
                </a:tc>
              </a:tr>
              <a:tr h="108438">
                <a:tc>
                  <a:txBody>
                    <a:bodyPr/>
                    <a:lstStyle/>
                    <a:p>
                      <a:pPr algn="l" fontAlgn="t"/>
                      <a:r>
                        <a:rPr lang="en-US" altLang="zh-CN" sz="1200" u="none" strike="noStrike" dirty="0">
                          <a:effectLst/>
                        </a:rPr>
                        <a:t>38</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solidFill>
                      <a:srgbClr val="00B050"/>
                    </a:solidFill>
                  </a:tcPr>
                </a:tc>
                <a:tc>
                  <a:txBody>
                    <a:bodyPr/>
                    <a:lstStyle/>
                    <a:p>
                      <a:pPr algn="l" fontAlgn="t"/>
                      <a:r>
                        <a:rPr lang="en-US" sz="1200" u="none" strike="noStrike" dirty="0">
                          <a:effectLst/>
                        </a:rPr>
                        <a:t>CR-PHY-HE-SIG-A-Part-1</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lnT w="38100" cap="flat" cmpd="sng" algn="ctr">
                      <a:solidFill>
                        <a:schemeClr val="tx1"/>
                      </a:solidFill>
                      <a:prstDash val="solid"/>
                      <a:round/>
                      <a:headEnd type="none" w="med" len="med"/>
                      <a:tailEnd type="none" w="med" len="med"/>
                    </a:lnT>
                    <a:solidFill>
                      <a:srgbClr val="00B050"/>
                    </a:solidFill>
                  </a:tcPr>
                </a:tc>
                <a:tc>
                  <a:txBody>
                    <a:bodyPr/>
                    <a:lstStyle/>
                    <a:p>
                      <a:pPr algn="l" fontAlgn="t"/>
                      <a:r>
                        <a:rPr lang="en-US" sz="1200" u="none" strike="noStrike" dirty="0" err="1">
                          <a:effectLst/>
                        </a:rPr>
                        <a:t>Lochan</a:t>
                      </a:r>
                      <a:r>
                        <a:rPr lang="en-US" sz="1200" u="none" strike="noStrike" dirty="0">
                          <a:effectLst/>
                        </a:rPr>
                        <a:t> </a:t>
                      </a:r>
                      <a:r>
                        <a:rPr lang="en-US" sz="1200" u="none" strike="noStrike" dirty="0" err="1">
                          <a:effectLst/>
                        </a:rPr>
                        <a:t>Verma</a:t>
                      </a:r>
                      <a:r>
                        <a:rPr lang="en-US" sz="1200" u="none" strike="noStrike" dirty="0">
                          <a:effectLst/>
                        </a:rPr>
                        <a:t> (Qualcomm)</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lnT w="38100" cap="flat" cmpd="sng" algn="ctr">
                      <a:solidFill>
                        <a:schemeClr val="tx1"/>
                      </a:solidFill>
                      <a:prstDash val="solid"/>
                      <a:round/>
                      <a:headEnd type="none" w="med" len="med"/>
                      <a:tailEnd type="none" w="med" len="med"/>
                    </a:lnT>
                    <a:solidFill>
                      <a:srgbClr val="00B050"/>
                    </a:solidFill>
                  </a:tcPr>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solidFill>
                      <a:srgbClr val="00B050"/>
                    </a:solidFill>
                  </a:tcPr>
                </a:tc>
              </a:tr>
              <a:tr h="108438">
                <a:tc>
                  <a:txBody>
                    <a:bodyPr/>
                    <a:lstStyle/>
                    <a:p>
                      <a:pPr algn="l" fontAlgn="t"/>
                      <a:r>
                        <a:rPr lang="en-US" altLang="zh-CN" sz="1200" b="0" i="0" u="none" strike="noStrike" dirty="0" smtClean="0">
                          <a:solidFill>
                            <a:srgbClr val="000000"/>
                          </a:solidFill>
                          <a:effectLst/>
                          <a:latin typeface="宋体" panose="02010600030101010101" pitchFamily="2" charset="-122"/>
                          <a:ea typeface="宋体" panose="02010600030101010101" pitchFamily="2" charset="-122"/>
                        </a:rPr>
                        <a:t>162</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rgbClr val="FFC000"/>
                    </a:solidFill>
                  </a:tcPr>
                </a:tc>
                <a:tc>
                  <a:txBody>
                    <a:bodyPr/>
                    <a:lstStyle/>
                    <a:p>
                      <a:pPr marL="0" algn="l" defTabSz="914400" rtl="0" eaLnBrk="1" fontAlgn="b" latinLnBrk="0" hangingPunct="1"/>
                      <a:r>
                        <a:rPr lang="en-US" sz="1200" u="none" strike="noStrike" kern="1200" dirty="0" smtClean="0">
                          <a:solidFill>
                            <a:schemeClr val="tx1"/>
                          </a:solidFill>
                          <a:effectLst/>
                          <a:latin typeface="+mn-lt"/>
                          <a:ea typeface="+mn-ea"/>
                          <a:cs typeface="+mn-cs"/>
                        </a:rPr>
                        <a:t>lb230-cr-on-cids-12060-and-13047</a:t>
                      </a:r>
                      <a:endParaRPr lang="en-US" sz="1200" u="none" strike="noStrike" kern="1200" dirty="0">
                        <a:solidFill>
                          <a:schemeClr val="tx1"/>
                        </a:solidFill>
                        <a:effectLst/>
                        <a:latin typeface="+mn-lt"/>
                        <a:ea typeface="+mn-ea"/>
                        <a:cs typeface="+mn-cs"/>
                      </a:endParaRPr>
                    </a:p>
                  </a:txBody>
                  <a:tcPr marL="9525" marR="9525" marT="9525" marB="0" anchor="b">
                    <a:lnB w="38100" cap="flat" cmpd="sng" algn="ctr">
                      <a:solidFill>
                        <a:schemeClr val="tx1"/>
                      </a:solidFill>
                      <a:prstDash val="solid"/>
                      <a:round/>
                      <a:headEnd type="none" w="med" len="med"/>
                      <a:tailEnd type="none" w="med" len="med"/>
                    </a:lnB>
                    <a:solidFill>
                      <a:srgbClr val="FFC000"/>
                    </a:solidFill>
                  </a:tcPr>
                </a:tc>
                <a:tc>
                  <a:txBody>
                    <a:bodyPr/>
                    <a:lstStyle/>
                    <a:p>
                      <a:pPr marL="0" algn="l" defTabSz="914400" rtl="0" eaLnBrk="1" fontAlgn="b" latinLnBrk="0" hangingPunct="1"/>
                      <a:r>
                        <a:rPr lang="en-US" sz="1200" u="none" strike="noStrike" kern="1200" dirty="0" smtClean="0">
                          <a:solidFill>
                            <a:schemeClr val="tx1"/>
                          </a:solidFill>
                          <a:effectLst/>
                          <a:latin typeface="+mn-lt"/>
                          <a:ea typeface="+mn-ea"/>
                          <a:cs typeface="+mn-cs"/>
                        </a:rPr>
                        <a:t>Ming </a:t>
                      </a:r>
                      <a:r>
                        <a:rPr lang="en-US" sz="1200" u="none" strike="noStrike" kern="1200" dirty="0" err="1" smtClean="0">
                          <a:solidFill>
                            <a:schemeClr val="tx1"/>
                          </a:solidFill>
                          <a:effectLst/>
                          <a:latin typeface="+mn-lt"/>
                          <a:ea typeface="+mn-ea"/>
                          <a:cs typeface="+mn-cs"/>
                        </a:rPr>
                        <a:t>Gan</a:t>
                      </a:r>
                      <a:r>
                        <a:rPr lang="en-US" sz="1200" u="none" strike="noStrike" kern="1200" dirty="0" smtClean="0">
                          <a:solidFill>
                            <a:schemeClr val="tx1"/>
                          </a:solidFill>
                          <a:effectLst/>
                          <a:latin typeface="+mn-lt"/>
                          <a:ea typeface="+mn-ea"/>
                          <a:cs typeface="+mn-cs"/>
                        </a:rPr>
                        <a:t> (Huawei)</a:t>
                      </a:r>
                      <a:endParaRPr lang="en-US" sz="1200" u="none" strike="noStrike" kern="1200" dirty="0">
                        <a:solidFill>
                          <a:schemeClr val="tx1"/>
                        </a:solidFill>
                        <a:effectLst/>
                        <a:latin typeface="+mn-lt"/>
                        <a:ea typeface="+mn-ea"/>
                        <a:cs typeface="+mn-cs"/>
                      </a:endParaRPr>
                    </a:p>
                  </a:txBody>
                  <a:tcPr marL="9525" marR="9525" marT="9525" marB="0" anchor="b">
                    <a:lnB w="38100" cap="flat" cmpd="sng" algn="ctr">
                      <a:solidFill>
                        <a:schemeClr val="tx1"/>
                      </a:solidFill>
                      <a:prstDash val="solid"/>
                      <a:round/>
                      <a:headEnd type="none" w="med" len="med"/>
                      <a:tailEnd type="none" w="med" len="med"/>
                    </a:lnB>
                    <a:solidFill>
                      <a:srgbClr val="FFC000"/>
                    </a:solidFill>
                  </a:tcPr>
                </a:tc>
                <a:tc>
                  <a:txBody>
                    <a:bodyPr/>
                    <a:lstStyle/>
                    <a:p>
                      <a:pPr marL="0" algn="ctr" defTabSz="914400" rtl="0" eaLnBrk="1" fontAlgn="b" latinLnBrk="0" hangingPunct="1"/>
                      <a:r>
                        <a:rPr lang="en-US" sz="1200" u="none" strike="noStrike" kern="1200" dirty="0" smtClean="0">
                          <a:solidFill>
                            <a:schemeClr val="tx1"/>
                          </a:solidFill>
                          <a:effectLst/>
                          <a:latin typeface="+mn-lt"/>
                          <a:ea typeface="+mn-ea"/>
                          <a:cs typeface="+mn-cs"/>
                        </a:rPr>
                        <a:t>PHY</a:t>
                      </a:r>
                      <a:endParaRPr lang="en-US" sz="1200" u="none" strike="noStrike" kern="1200" dirty="0">
                        <a:solidFill>
                          <a:schemeClr val="tx1"/>
                        </a:solidFill>
                        <a:effectLst/>
                        <a:latin typeface="+mn-lt"/>
                        <a:ea typeface="+mn-ea"/>
                        <a:cs typeface="+mn-cs"/>
                      </a:endParaRPr>
                    </a:p>
                  </a:txBody>
                  <a:tcPr marL="9525" marR="9525" marT="9525"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solidFill>
                      <a:srgbClr val="FFC000"/>
                    </a:solidFill>
                  </a:tcPr>
                </a:tc>
              </a:tr>
              <a:tr h="108438">
                <a:tc>
                  <a:txBody>
                    <a:bodyPr/>
                    <a:lstStyle/>
                    <a:p>
                      <a:pPr algn="l" fontAlgn="t"/>
                      <a:r>
                        <a:rPr lang="en-US" altLang="zh-CN" sz="1200" b="0" i="0" u="none" strike="noStrike" dirty="0" smtClean="0">
                          <a:solidFill>
                            <a:srgbClr val="000000"/>
                          </a:solidFill>
                          <a:effectLst/>
                          <a:latin typeface="宋体" panose="02010600030101010101" pitchFamily="2" charset="-122"/>
                          <a:ea typeface="宋体" panose="02010600030101010101" pitchFamily="2" charset="-122"/>
                        </a:rPr>
                        <a:t>79</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lnT w="38100" cap="flat" cmpd="sng" algn="ctr">
                      <a:solidFill>
                        <a:schemeClr val="tx1"/>
                      </a:solidFill>
                      <a:prstDash val="solid"/>
                      <a:round/>
                      <a:headEnd type="none" w="med" len="med"/>
                      <a:tailEnd type="none" w="med" len="med"/>
                    </a:lnT>
                    <a:noFill/>
                  </a:tcPr>
                </a:tc>
                <a:tc>
                  <a:txBody>
                    <a:bodyPr/>
                    <a:lstStyle/>
                    <a:p>
                      <a:pPr marL="0" algn="l" defTabSz="914400" rtl="0" eaLnBrk="1" fontAlgn="b" latinLnBrk="0" hangingPunct="1"/>
                      <a:r>
                        <a:rPr lang="en-US" sz="1200" u="none" strike="noStrike" kern="1200" dirty="0" smtClean="0">
                          <a:solidFill>
                            <a:schemeClr val="tx1"/>
                          </a:solidFill>
                          <a:effectLst/>
                          <a:latin typeface="+mn-lt"/>
                          <a:ea typeface="+mn-ea"/>
                          <a:cs typeface="+mn-cs"/>
                        </a:rPr>
                        <a:t>comment-resolutions-on-clause-9-4-1-63-he-compressed-beamforming-report-field</a:t>
                      </a:r>
                      <a:endParaRPr lang="en-US" sz="1200" u="none" strike="noStrike" kern="1200" dirty="0">
                        <a:solidFill>
                          <a:schemeClr val="tx1"/>
                        </a:solidFill>
                        <a:effectLst/>
                        <a:latin typeface="+mn-lt"/>
                        <a:ea typeface="+mn-ea"/>
                        <a:cs typeface="+mn-cs"/>
                      </a:endParaRPr>
                    </a:p>
                  </a:txBody>
                  <a:tcPr marL="9525" marR="9525" marT="9525" marB="0" anchor="b">
                    <a:lnT w="38100" cap="flat" cmpd="sng" algn="ctr">
                      <a:solidFill>
                        <a:schemeClr val="tx1"/>
                      </a:solidFill>
                      <a:prstDash val="solid"/>
                      <a:round/>
                      <a:headEnd type="none" w="med" len="med"/>
                      <a:tailEnd type="none" w="med" len="med"/>
                    </a:lnT>
                    <a:noFill/>
                  </a:tcPr>
                </a:tc>
                <a:tc>
                  <a:txBody>
                    <a:bodyPr/>
                    <a:lstStyle/>
                    <a:p>
                      <a:pPr marL="0" algn="l" defTabSz="914400" rtl="0" eaLnBrk="1" fontAlgn="b" latinLnBrk="0" hangingPunct="1"/>
                      <a:r>
                        <a:rPr lang="en-US" sz="1200" u="none" strike="noStrike" kern="1200" dirty="0" err="1" smtClean="0">
                          <a:solidFill>
                            <a:schemeClr val="tx1"/>
                          </a:solidFill>
                          <a:effectLst/>
                          <a:latin typeface="+mn-lt"/>
                          <a:ea typeface="+mn-ea"/>
                          <a:cs typeface="+mn-cs"/>
                        </a:rPr>
                        <a:t>Kome</a:t>
                      </a:r>
                      <a:r>
                        <a:rPr lang="en-US" sz="1200" u="none" strike="noStrike" kern="1200" dirty="0" smtClean="0">
                          <a:solidFill>
                            <a:schemeClr val="tx1"/>
                          </a:solidFill>
                          <a:effectLst/>
                          <a:latin typeface="+mn-lt"/>
                          <a:ea typeface="+mn-ea"/>
                          <a:cs typeface="+mn-cs"/>
                        </a:rPr>
                        <a:t> (</a:t>
                      </a:r>
                      <a:r>
                        <a:rPr lang="en-US" sz="1200" u="none" strike="noStrike" kern="1200" dirty="0" err="1" smtClean="0">
                          <a:solidFill>
                            <a:schemeClr val="tx1"/>
                          </a:solidFill>
                          <a:effectLst/>
                          <a:latin typeface="+mn-lt"/>
                          <a:ea typeface="+mn-ea"/>
                          <a:cs typeface="+mn-cs"/>
                        </a:rPr>
                        <a:t>InterDigital</a:t>
                      </a:r>
                      <a:r>
                        <a:rPr lang="en-US" sz="1200" u="none" strike="noStrike" kern="1200" dirty="0" smtClean="0">
                          <a:solidFill>
                            <a:schemeClr val="tx1"/>
                          </a:solidFill>
                          <a:effectLst/>
                          <a:latin typeface="+mn-lt"/>
                          <a:ea typeface="+mn-ea"/>
                          <a:cs typeface="+mn-cs"/>
                        </a:rPr>
                        <a:t>)</a:t>
                      </a:r>
                      <a:endParaRPr lang="en-US" sz="1200" u="none" strike="noStrike" kern="1200" dirty="0">
                        <a:solidFill>
                          <a:schemeClr val="tx1"/>
                        </a:solidFill>
                        <a:effectLst/>
                        <a:latin typeface="+mn-lt"/>
                        <a:ea typeface="+mn-ea"/>
                        <a:cs typeface="+mn-cs"/>
                      </a:endParaRPr>
                    </a:p>
                  </a:txBody>
                  <a:tcPr marL="9525" marR="9525" marT="9525" marB="0">
                    <a:lnT w="381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200" u="none" strike="noStrike" kern="1200" dirty="0" smtClean="0">
                          <a:solidFill>
                            <a:schemeClr val="tx1"/>
                          </a:solidFill>
                          <a:effectLst/>
                          <a:latin typeface="+mn-lt"/>
                          <a:ea typeface="+mn-ea"/>
                          <a:cs typeface="+mn-cs"/>
                        </a:rPr>
                        <a:t>PHY</a:t>
                      </a:r>
                      <a:endParaRPr lang="en-US" sz="1200" u="none" strike="noStrike" kern="1200" dirty="0">
                        <a:solidFill>
                          <a:schemeClr val="tx1"/>
                        </a:solidFill>
                        <a:effectLst/>
                        <a:latin typeface="+mn-lt"/>
                        <a:ea typeface="+mn-ea"/>
                        <a:cs typeface="+mn-cs"/>
                      </a:endParaRPr>
                    </a:p>
                  </a:txBody>
                  <a:tcPr marL="9525" marR="9525" marT="9525" marB="0">
                    <a:lnT w="38100" cap="flat" cmpd="sng" algn="ctr">
                      <a:solidFill>
                        <a:schemeClr val="tx1"/>
                      </a:solidFill>
                      <a:prstDash val="solid"/>
                      <a:round/>
                      <a:headEnd type="none" w="med" len="med"/>
                      <a:tailEnd type="none" w="med" len="med"/>
                    </a:lnT>
                    <a:noFill/>
                  </a:tcPr>
                </a:tc>
              </a:tr>
              <a:tr h="108438">
                <a:tc>
                  <a:txBody>
                    <a:bodyPr/>
                    <a:lstStyle/>
                    <a:p>
                      <a:pPr algn="l" fontAlgn="t"/>
                      <a:r>
                        <a:rPr lang="en-US" altLang="zh-CN" sz="1200" b="0" i="0" u="none" strike="noStrike" dirty="0" smtClean="0">
                          <a:solidFill>
                            <a:srgbClr val="000000"/>
                          </a:solidFill>
                          <a:effectLst/>
                          <a:latin typeface="宋体" panose="02010600030101010101" pitchFamily="2" charset="-122"/>
                          <a:ea typeface="宋体" panose="02010600030101010101" pitchFamily="2" charset="-122"/>
                        </a:rPr>
                        <a:t>80</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oFill/>
                  </a:tcPr>
                </a:tc>
                <a:tc>
                  <a:txBody>
                    <a:bodyPr/>
                    <a:lstStyle/>
                    <a:p>
                      <a:pPr marL="0" algn="l" defTabSz="914400" rtl="0" eaLnBrk="1" fontAlgn="b" latinLnBrk="0" hangingPunct="1"/>
                      <a:r>
                        <a:rPr lang="en-US" sz="1200" u="none" strike="noStrike" kern="1200" dirty="0" smtClean="0">
                          <a:solidFill>
                            <a:schemeClr val="tx1"/>
                          </a:solidFill>
                          <a:effectLst/>
                          <a:latin typeface="+mn-lt"/>
                          <a:ea typeface="+mn-ea"/>
                          <a:cs typeface="+mn-cs"/>
                        </a:rPr>
                        <a:t>comment-resolutions-on-clause-9-4-1-63-d2-0-he-compressed-beamforming-report-field</a:t>
                      </a:r>
                      <a:endParaRPr lang="en-US" sz="12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b" latinLnBrk="0" hangingPunct="1"/>
                      <a:r>
                        <a:rPr lang="en-US" sz="1200" u="none" strike="noStrike" kern="1200" dirty="0" err="1" smtClean="0">
                          <a:solidFill>
                            <a:schemeClr val="tx1"/>
                          </a:solidFill>
                          <a:effectLst/>
                          <a:latin typeface="+mn-lt"/>
                          <a:ea typeface="+mn-ea"/>
                          <a:cs typeface="+mn-cs"/>
                        </a:rPr>
                        <a:t>Kome</a:t>
                      </a:r>
                      <a:r>
                        <a:rPr lang="en-US" sz="1200" u="none" strike="noStrike" kern="1200" dirty="0" smtClean="0">
                          <a:solidFill>
                            <a:schemeClr val="tx1"/>
                          </a:solidFill>
                          <a:effectLst/>
                          <a:latin typeface="+mn-lt"/>
                          <a:ea typeface="+mn-ea"/>
                          <a:cs typeface="+mn-cs"/>
                        </a:rPr>
                        <a:t> (</a:t>
                      </a:r>
                      <a:r>
                        <a:rPr lang="en-US" sz="1200" u="none" strike="noStrike" kern="1200" dirty="0" err="1" smtClean="0">
                          <a:solidFill>
                            <a:schemeClr val="tx1"/>
                          </a:solidFill>
                          <a:effectLst/>
                          <a:latin typeface="+mn-lt"/>
                          <a:ea typeface="+mn-ea"/>
                          <a:cs typeface="+mn-cs"/>
                        </a:rPr>
                        <a:t>InterDigital</a:t>
                      </a:r>
                      <a:r>
                        <a:rPr lang="en-US" sz="1200" u="none" strike="noStrike" kern="1200" dirty="0" smtClean="0">
                          <a:solidFill>
                            <a:schemeClr val="tx1"/>
                          </a:solidFill>
                          <a:effectLst/>
                          <a:latin typeface="+mn-lt"/>
                          <a:ea typeface="+mn-ea"/>
                          <a:cs typeface="+mn-cs"/>
                        </a:rPr>
                        <a:t>)</a:t>
                      </a:r>
                      <a:endParaRPr lang="en-US" sz="1200" u="none" strike="noStrike" kern="1200" dirty="0">
                        <a:solidFill>
                          <a:schemeClr val="tx1"/>
                        </a:solidFill>
                        <a:effectLst/>
                        <a:latin typeface="+mn-lt"/>
                        <a:ea typeface="+mn-ea"/>
                        <a:cs typeface="+mn-cs"/>
                      </a:endParaRPr>
                    </a:p>
                  </a:txBody>
                  <a:tcPr marL="9525" marR="9525" marT="9525" marB="0">
                    <a:noFill/>
                  </a:tcPr>
                </a:tc>
                <a:tc>
                  <a:txBody>
                    <a:bodyPr/>
                    <a:lstStyle/>
                    <a:p>
                      <a:pPr marL="0" algn="ctr" defTabSz="914400" rtl="0" eaLnBrk="1" fontAlgn="b" latinLnBrk="0" hangingPunct="1"/>
                      <a:r>
                        <a:rPr lang="en-US" sz="1200" u="none" strike="noStrike" kern="1200" dirty="0" smtClean="0">
                          <a:solidFill>
                            <a:schemeClr val="tx1"/>
                          </a:solidFill>
                          <a:effectLst/>
                          <a:latin typeface="+mn-lt"/>
                          <a:ea typeface="+mn-ea"/>
                          <a:cs typeface="+mn-cs"/>
                        </a:rPr>
                        <a:t>PHY</a:t>
                      </a:r>
                      <a:endParaRPr lang="en-US" sz="1200" u="none" strike="noStrike" kern="1200" dirty="0">
                        <a:solidFill>
                          <a:schemeClr val="tx1"/>
                        </a:solidFill>
                        <a:effectLst/>
                        <a:latin typeface="+mn-lt"/>
                        <a:ea typeface="+mn-ea"/>
                        <a:cs typeface="+mn-cs"/>
                      </a:endParaRPr>
                    </a:p>
                  </a:txBody>
                  <a:tcPr marL="9525" marR="9525" marT="9525" marB="0">
                    <a:noFill/>
                  </a:tcPr>
                </a:tc>
              </a:tr>
              <a:tr h="108438">
                <a:tc>
                  <a:txBody>
                    <a:bodyPr/>
                    <a:lstStyle/>
                    <a:p>
                      <a:pPr algn="l" fontAlgn="b"/>
                      <a:r>
                        <a:rPr lang="en-US" altLang="zh-CN" sz="1200" u="none" strike="noStrike" dirty="0">
                          <a:effectLst/>
                        </a:rPr>
                        <a:t>50</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b"/>
                      <a:r>
                        <a:rPr lang="en-US" sz="1200" u="none" strike="noStrike" dirty="0">
                          <a:effectLst/>
                        </a:rPr>
                        <a:t>CR on HE-SIG-B part 1</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b"/>
                      <a:r>
                        <a:rPr lang="en-US" sz="1200" u="none" strike="noStrike" dirty="0" err="1">
                          <a:effectLst/>
                        </a:rPr>
                        <a:t>Yujin</a:t>
                      </a:r>
                      <a:r>
                        <a:rPr lang="en-US" sz="1200" u="none" strike="noStrike" dirty="0">
                          <a:effectLst/>
                        </a:rPr>
                        <a:t> Noh (</a:t>
                      </a:r>
                      <a:r>
                        <a:rPr lang="en-US" sz="1200" u="none" strike="noStrike" dirty="0" err="1">
                          <a:effectLst/>
                        </a:rPr>
                        <a:t>Newracom</a:t>
                      </a:r>
                      <a:r>
                        <a:rPr lang="en-US" sz="1200" u="none" strike="noStrike" dirty="0">
                          <a:effectLst/>
                        </a:rPr>
                        <a:t>)</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algn="l" fontAlgn="b"/>
                      <a:r>
                        <a:rPr lang="en-US" altLang="zh-CN" sz="1200" u="none" strike="noStrike" dirty="0">
                          <a:effectLst/>
                        </a:rPr>
                        <a:t>51</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b"/>
                      <a:r>
                        <a:rPr lang="en-US" sz="1200" u="none" strike="noStrike" dirty="0">
                          <a:effectLst/>
                        </a:rPr>
                        <a:t>CR on HE-SIG-B part 2</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b"/>
                      <a:r>
                        <a:rPr lang="en-US" sz="1200" u="none" strike="noStrike" dirty="0" err="1">
                          <a:effectLst/>
                        </a:rPr>
                        <a:t>Yujin</a:t>
                      </a:r>
                      <a:r>
                        <a:rPr lang="en-US" sz="1200" u="none" strike="noStrike" dirty="0">
                          <a:effectLst/>
                        </a:rPr>
                        <a:t> Noh (</a:t>
                      </a:r>
                      <a:r>
                        <a:rPr lang="en-US" sz="1200" u="none" strike="noStrike" dirty="0" err="1">
                          <a:effectLst/>
                        </a:rPr>
                        <a:t>Newracom</a:t>
                      </a:r>
                      <a:r>
                        <a:rPr lang="en-US" sz="1200" u="none" strike="noStrike" dirty="0">
                          <a:effectLst/>
                        </a:rPr>
                        <a:t>)</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algn="l" fontAlgn="b"/>
                      <a:r>
                        <a:rPr lang="en-US" altLang="zh-CN" sz="1200" u="none" strike="noStrike" dirty="0">
                          <a:effectLst/>
                        </a:rPr>
                        <a:t>57</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t"/>
                      <a:r>
                        <a:rPr lang="en-US" sz="1200" u="none" strike="noStrike">
                          <a:effectLst/>
                        </a:rPr>
                        <a:t>D2.0 PHY Comment Resolution</a:t>
                      </a:r>
                      <a:endParaRPr lang="en-US" sz="12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b"/>
                      <a:r>
                        <a:rPr lang="en-US" sz="1200" u="none" strike="noStrike" dirty="0" err="1">
                          <a:effectLst/>
                        </a:rPr>
                        <a:t>Youhan</a:t>
                      </a:r>
                      <a:r>
                        <a:rPr lang="en-US" sz="1200" u="none" strike="noStrike" dirty="0">
                          <a:effectLst/>
                        </a:rPr>
                        <a:t> Kim (Qualcomm)</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algn="l" fontAlgn="b"/>
                      <a:r>
                        <a:rPr lang="en-US" altLang="zh-CN" sz="1200" u="none" strike="noStrike" dirty="0">
                          <a:effectLst/>
                        </a:rPr>
                        <a:t>58</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t"/>
                      <a:r>
                        <a:rPr lang="en-US" sz="1200" u="none" strike="noStrike" dirty="0" err="1">
                          <a:effectLst/>
                        </a:rPr>
                        <a:t>midamble</a:t>
                      </a:r>
                      <a:r>
                        <a:rPr lang="en-US" sz="1200" u="none" strike="noStrike" dirty="0">
                          <a:effectLst/>
                        </a:rPr>
                        <a:t> comment resolutions</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b"/>
                      <a:r>
                        <a:rPr lang="en-US" sz="1200" u="none" strike="noStrike" dirty="0" err="1">
                          <a:effectLst/>
                        </a:rPr>
                        <a:t>Hongyuan</a:t>
                      </a:r>
                      <a:r>
                        <a:rPr lang="en-US" sz="1200" u="none" strike="noStrike" dirty="0">
                          <a:effectLst/>
                        </a:rPr>
                        <a:t> Zhang (Marvell)</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tc>
              </a:tr>
              <a:tr h="108438">
                <a:tc>
                  <a:txBody>
                    <a:bodyPr/>
                    <a:lstStyle/>
                    <a:p>
                      <a:pPr algn="l" fontAlgn="b"/>
                      <a:r>
                        <a:rPr lang="en-US" altLang="zh-CN" sz="1200" u="none" strike="noStrike" dirty="0">
                          <a:effectLst/>
                        </a:rPr>
                        <a:t>59</a:t>
                      </a:r>
                      <a:endParaRPr lang="en-US" altLang="zh-CN"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nchor="b"/>
                </a:tc>
                <a:tc>
                  <a:txBody>
                    <a:bodyPr/>
                    <a:lstStyle/>
                    <a:p>
                      <a:pPr algn="l" fontAlgn="t"/>
                      <a:r>
                        <a:rPr lang="en-US" sz="1200" u="none" strike="noStrike">
                          <a:effectLst/>
                        </a:rPr>
                        <a:t>PPE Thresholds Field</a:t>
                      </a:r>
                      <a:endParaRPr lang="en-US" sz="1200" b="0" i="0" u="none" strike="noStrike">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l" fontAlgn="b"/>
                      <a:r>
                        <a:rPr lang="en-US" sz="1200" u="none" strike="noStrike" dirty="0" err="1">
                          <a:effectLst/>
                        </a:rPr>
                        <a:t>Hongyuan</a:t>
                      </a:r>
                      <a:r>
                        <a:rPr lang="en-US" sz="1200" u="none" strike="noStrike" dirty="0">
                          <a:effectLst/>
                        </a:rPr>
                        <a:t> Zhang (Marvell)</a:t>
                      </a:r>
                      <a:endParaRPr lang="en-US" sz="1200" b="0" i="0" u="none" strike="noStrike" dirty="0">
                        <a:solidFill>
                          <a:srgbClr val="000000"/>
                        </a:solidFill>
                        <a:effectLst/>
                        <a:latin typeface="宋体" panose="02010600030101010101" pitchFamily="2" charset="-122"/>
                        <a:ea typeface="宋体" panose="02010600030101010101" pitchFamily="2" charset="-122"/>
                      </a:endParaRPr>
                    </a:p>
                  </a:txBody>
                  <a:tcPr marL="7571" marR="7571" marT="7571" marB="0"/>
                </a:tc>
                <a:tc>
                  <a:txBody>
                    <a:bodyPr/>
                    <a:lstStyle/>
                    <a:p>
                      <a:pPr algn="ctr" fontAlgn="b"/>
                      <a:r>
                        <a:rPr lang="en-US" sz="1200" u="none" strike="noStrike" dirty="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tc>
              </a:tr>
            </a:tbl>
          </a:graphicData>
        </a:graphic>
      </p:graphicFrame>
      <p:sp>
        <p:nvSpPr>
          <p:cNvPr id="9" name="文本框 8"/>
          <p:cNvSpPr txBox="1"/>
          <p:nvPr/>
        </p:nvSpPr>
        <p:spPr>
          <a:xfrm>
            <a:off x="-24685" y="3657600"/>
            <a:ext cx="914400" cy="246221"/>
          </a:xfrm>
          <a:prstGeom prst="rect">
            <a:avLst/>
          </a:prstGeom>
          <a:noFill/>
        </p:spPr>
        <p:txBody>
          <a:bodyPr wrap="square" rtlCol="0">
            <a:spAutoFit/>
          </a:bodyPr>
          <a:lstStyle/>
          <a:p>
            <a:r>
              <a:rPr lang="en-US" altLang="zh-CN" sz="1000" dirty="0" smtClean="0"/>
              <a:t>MON,EVE</a:t>
            </a:r>
            <a:endParaRPr lang="zh-CN" altLang="en-US" sz="1000" dirty="0"/>
          </a:p>
        </p:txBody>
      </p:sp>
    </p:spTree>
    <p:extLst>
      <p:ext uri="{BB962C8B-B14F-4D97-AF65-F5344CB8AC3E}">
        <p14:creationId xmlns:p14="http://schemas.microsoft.com/office/powerpoint/2010/main" val="25509895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PHY Submissions (2/2)</a:t>
            </a:r>
            <a:endParaRPr lang="zh-CN" altLang="en-US" dirty="0"/>
          </a:p>
        </p:txBody>
      </p:sp>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extBox 8"/>
          <p:cNvSpPr txBox="1"/>
          <p:nvPr/>
        </p:nvSpPr>
        <p:spPr>
          <a:xfrm>
            <a:off x="1676400" y="1600200"/>
            <a:ext cx="5867400" cy="914399"/>
          </a:xfrm>
          <a:prstGeom prst="rect">
            <a:avLst/>
          </a:prstGeom>
          <a:noFill/>
        </p:spPr>
        <p:txBody>
          <a:bodyPr wrap="square" rtlCol="0">
            <a:normAutofit fontScale="77500" lnSpcReduction="20000"/>
          </a:bodyPr>
          <a:lstStyle/>
          <a:p>
            <a:r>
              <a:rPr lang="en-US" sz="1600" b="1" dirty="0" smtClean="0"/>
              <a:t>Notes:  </a:t>
            </a:r>
          </a:p>
          <a:p>
            <a:pPr marL="742950" lvl="1" indent="-285750">
              <a:buFont typeface="Arial" panose="020B0604020202020204" pitchFamily="34" charset="0"/>
              <a:buChar char="•"/>
            </a:pPr>
            <a:r>
              <a:rPr lang="en-US" sz="1600" b="1" dirty="0" smtClean="0">
                <a:solidFill>
                  <a:srgbClr val="00B050"/>
                </a:solidFill>
              </a:rPr>
              <a:t>Docs in green color have been presented.</a:t>
            </a:r>
          </a:p>
          <a:p>
            <a:pPr marL="742950" lvl="1" indent="-285750">
              <a:buFont typeface="Arial" panose="020B0604020202020204" pitchFamily="34" charset="0"/>
              <a:buChar char="•"/>
            </a:pPr>
            <a:r>
              <a:rPr lang="en-US" sz="1600" b="1" dirty="0" smtClean="0">
                <a:solidFill>
                  <a:srgbClr val="FF0000"/>
                </a:solidFill>
              </a:rPr>
              <a:t>Docs in red color have been withdrawn.</a:t>
            </a:r>
          </a:p>
          <a:p>
            <a:pPr marL="742950" lvl="1" indent="-285750">
              <a:buFont typeface="Arial" panose="020B0604020202020204" pitchFamily="34" charset="0"/>
              <a:buChar char="•"/>
            </a:pPr>
            <a:r>
              <a:rPr lang="en-US" sz="1600" b="1" dirty="0" smtClean="0"/>
              <a:t>Docs in black color have NOT been presented.</a:t>
            </a:r>
          </a:p>
          <a:p>
            <a:pPr marL="742950" lvl="1" indent="-285750">
              <a:buFont typeface="Arial" panose="020B0604020202020204" pitchFamily="34" charset="0"/>
              <a:buChar char="•"/>
            </a:pPr>
            <a:r>
              <a:rPr lang="en-US" sz="1600" b="1" dirty="0" smtClean="0">
                <a:solidFill>
                  <a:srgbClr val="FFC000"/>
                </a:solidFill>
              </a:rPr>
              <a:t>Docs presented but need more discussion or deferred</a:t>
            </a:r>
            <a:endParaRPr lang="en-US" sz="1600" b="1" dirty="0">
              <a:solidFill>
                <a:srgbClr val="FFC000"/>
              </a:solidFill>
            </a:endParaRPr>
          </a:p>
        </p:txBody>
      </p:sp>
      <p:graphicFrame>
        <p:nvGraphicFramePr>
          <p:cNvPr id="8" name="Table 5"/>
          <p:cNvGraphicFramePr>
            <a:graphicFrameLocks noGrp="1"/>
          </p:cNvGraphicFramePr>
          <p:nvPr>
            <p:extLst>
              <p:ext uri="{D42A27DB-BD31-4B8C-83A1-F6EECF244321}">
                <p14:modId xmlns:p14="http://schemas.microsoft.com/office/powerpoint/2010/main" val="2789520482"/>
              </p:ext>
            </p:extLst>
          </p:nvPr>
        </p:nvGraphicFramePr>
        <p:xfrm>
          <a:off x="747913" y="2514599"/>
          <a:ext cx="7772401" cy="2680314"/>
        </p:xfrm>
        <a:graphic>
          <a:graphicData uri="http://schemas.openxmlformats.org/drawingml/2006/table">
            <a:tbl>
              <a:tblPr>
                <a:tableStyleId>{68D230F3-CF80-4859-8CE7-A43EE81993B5}</a:tableStyleId>
              </a:tblPr>
              <a:tblGrid>
                <a:gridCol w="400639"/>
                <a:gridCol w="4261648"/>
                <a:gridCol w="2469090"/>
                <a:gridCol w="641024"/>
              </a:tblGrid>
              <a:tr h="108438">
                <a:tc>
                  <a:txBody>
                    <a:bodyPr/>
                    <a:lstStyle/>
                    <a:p>
                      <a:pPr algn="ctr" fontAlgn="b"/>
                      <a:r>
                        <a:rPr lang="en-US" sz="1200" b="1" u="none" strike="noStrike" dirty="0">
                          <a:effectLst/>
                        </a:rPr>
                        <a:t>DCN</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Title</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Author</a:t>
                      </a:r>
                      <a:endParaRPr lang="en-US" sz="1200" b="1" i="0" u="none" strike="noStrike" dirty="0">
                        <a:solidFill>
                          <a:srgbClr val="FFFFFF"/>
                        </a:solidFill>
                        <a:effectLst/>
                        <a:latin typeface="Calibri" panose="020F0502020204030204" pitchFamily="34" charset="0"/>
                      </a:endParaRPr>
                    </a:p>
                  </a:txBody>
                  <a:tcPr marL="7617" marR="7617" marT="7617" marB="0" anchor="b"/>
                </a:tc>
                <a:tc>
                  <a:txBody>
                    <a:bodyPr/>
                    <a:lstStyle/>
                    <a:p>
                      <a:pPr algn="ctr" fontAlgn="b"/>
                      <a:r>
                        <a:rPr lang="en-US" sz="1200" b="1" u="none" strike="noStrike" dirty="0">
                          <a:effectLst/>
                        </a:rPr>
                        <a:t>Ad Hoc</a:t>
                      </a:r>
                      <a:endParaRPr lang="en-US" sz="1200" b="1" i="0" u="none" strike="noStrike" dirty="0">
                        <a:solidFill>
                          <a:srgbClr val="FFFFFF"/>
                        </a:solidFill>
                        <a:effectLst/>
                        <a:latin typeface="Calibri" panose="020F0502020204030204" pitchFamily="34" charset="0"/>
                      </a:endParaRPr>
                    </a:p>
                  </a:txBody>
                  <a:tcPr marL="7617" marR="7617" marT="7617" marB="0" anchor="b"/>
                </a:tc>
              </a:tr>
              <a:tr h="108438">
                <a:tc>
                  <a:txBody>
                    <a:bodyPr/>
                    <a:lstStyle/>
                    <a:p>
                      <a:pPr marL="0" algn="l" defTabSz="914400" rtl="0" eaLnBrk="1" fontAlgn="b" latinLnBrk="0" hangingPunct="1"/>
                      <a:r>
                        <a:rPr lang="en-US" altLang="zh-CN" sz="1200" u="none" strike="noStrike" kern="1200" dirty="0">
                          <a:effectLst/>
                        </a:rPr>
                        <a:t>109</a:t>
                      </a:r>
                      <a:endParaRPr lang="en-US" altLang="zh-CN" sz="12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t" latinLnBrk="0" hangingPunct="1"/>
                      <a:r>
                        <a:rPr lang="en-US" sz="1200" u="none" strike="noStrike" kern="1200" dirty="0">
                          <a:effectLst/>
                        </a:rPr>
                        <a:t>11ax Comment Resolutions for PHY mathematical descriptions</a:t>
                      </a:r>
                      <a:endParaRPr lang="en-US" sz="12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b" latinLnBrk="0" hangingPunct="1"/>
                      <a:r>
                        <a:rPr lang="en-US" sz="1200" u="none" strike="noStrike" kern="1200">
                          <a:effectLst/>
                        </a:rPr>
                        <a:t>Yan Zhang (Marvell)</a:t>
                      </a:r>
                      <a:endParaRPr lang="en-US" sz="1200" u="none" strike="noStrike" kern="1200">
                        <a:solidFill>
                          <a:schemeClr val="tx1"/>
                        </a:solidFill>
                        <a:effectLst/>
                        <a:latin typeface="+mn-lt"/>
                        <a:ea typeface="+mn-ea"/>
                        <a:cs typeface="+mn-cs"/>
                      </a:endParaRPr>
                    </a:p>
                  </a:txBody>
                  <a:tcPr marL="9525" marR="9525" marT="9525" marB="0" anchor="b">
                    <a:noFill/>
                  </a:tcPr>
                </a:tc>
                <a:tc>
                  <a:txBody>
                    <a:bodyPr/>
                    <a:lstStyle/>
                    <a:p>
                      <a:pPr algn="ctr" fontAlgn="b"/>
                      <a:r>
                        <a:rPr lang="en-US" sz="1200" u="none" strike="noStrike" dirty="0" smtClean="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noFill/>
                  </a:tcPr>
                </a:tc>
              </a:tr>
              <a:tr h="108438">
                <a:tc>
                  <a:txBody>
                    <a:bodyPr/>
                    <a:lstStyle/>
                    <a:p>
                      <a:pPr marL="0" algn="l" defTabSz="914400" rtl="0" eaLnBrk="1" fontAlgn="b" latinLnBrk="0" hangingPunct="1"/>
                      <a:r>
                        <a:rPr lang="en-US" altLang="zh-CN" sz="1200" u="none" strike="noStrike" kern="1200" dirty="0">
                          <a:effectLst/>
                        </a:rPr>
                        <a:t>110</a:t>
                      </a:r>
                      <a:endParaRPr lang="en-US" altLang="zh-CN" sz="12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t" latinLnBrk="0" hangingPunct="1"/>
                      <a:r>
                        <a:rPr lang="en-US" sz="1200" u="none" strike="noStrike" kern="1200" dirty="0">
                          <a:effectLst/>
                        </a:rPr>
                        <a:t>11ax Comment Resolutions for PHY Preamble</a:t>
                      </a:r>
                      <a:endParaRPr lang="en-US" sz="12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b" latinLnBrk="0" hangingPunct="1"/>
                      <a:r>
                        <a:rPr lang="en-US" sz="1200" u="none" strike="noStrike" kern="1200" dirty="0">
                          <a:effectLst/>
                        </a:rPr>
                        <a:t>Yan Zhang (Marvell)</a:t>
                      </a:r>
                      <a:endParaRPr lang="en-US" sz="1200" u="none" strike="noStrike" kern="1200" dirty="0">
                        <a:solidFill>
                          <a:schemeClr val="tx1"/>
                        </a:solidFill>
                        <a:effectLst/>
                        <a:latin typeface="+mn-lt"/>
                        <a:ea typeface="+mn-ea"/>
                        <a:cs typeface="+mn-cs"/>
                      </a:endParaRPr>
                    </a:p>
                  </a:txBody>
                  <a:tcPr marL="9525" marR="9525" marT="9525" marB="0" anchor="b">
                    <a:noFill/>
                  </a:tcPr>
                </a:tc>
                <a:tc>
                  <a:txBody>
                    <a:bodyPr/>
                    <a:lstStyle/>
                    <a:p>
                      <a:pPr algn="ctr" fontAlgn="b"/>
                      <a:r>
                        <a:rPr lang="en-US" sz="1200" u="none" strike="noStrike" dirty="0" smtClean="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noFill/>
                  </a:tcPr>
                </a:tc>
              </a:tr>
              <a:tr h="108438">
                <a:tc>
                  <a:txBody>
                    <a:bodyPr/>
                    <a:lstStyle/>
                    <a:p>
                      <a:pPr marL="0" algn="l" defTabSz="914400" rtl="0" eaLnBrk="1" fontAlgn="b" latinLnBrk="0" hangingPunct="1"/>
                      <a:r>
                        <a:rPr lang="en-US" altLang="zh-CN" sz="1200" u="none" strike="noStrike" kern="1200" dirty="0">
                          <a:effectLst/>
                        </a:rPr>
                        <a:t>111</a:t>
                      </a:r>
                      <a:endParaRPr lang="en-US" altLang="zh-CN" sz="12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t" latinLnBrk="0" hangingPunct="1"/>
                      <a:r>
                        <a:rPr lang="en-US" sz="1200" u="none" strike="noStrike" kern="1200" dirty="0">
                          <a:effectLst/>
                        </a:rPr>
                        <a:t>11ax Comment Resolutions for PHY Data field</a:t>
                      </a:r>
                      <a:endParaRPr lang="en-US" sz="1200" u="none" strike="noStrike" kern="1200" dirty="0">
                        <a:solidFill>
                          <a:schemeClr val="tx1"/>
                        </a:solidFill>
                        <a:effectLst/>
                        <a:latin typeface="+mn-lt"/>
                        <a:ea typeface="+mn-ea"/>
                        <a:cs typeface="+mn-cs"/>
                      </a:endParaRPr>
                    </a:p>
                  </a:txBody>
                  <a:tcPr marL="9525" marR="9525" marT="9525" marB="0" anchor="b">
                    <a:noFill/>
                  </a:tcPr>
                </a:tc>
                <a:tc>
                  <a:txBody>
                    <a:bodyPr/>
                    <a:lstStyle/>
                    <a:p>
                      <a:pPr marL="0" algn="l" defTabSz="914400" rtl="0" eaLnBrk="1" fontAlgn="b" latinLnBrk="0" hangingPunct="1"/>
                      <a:r>
                        <a:rPr lang="en-US" sz="1200" u="none" strike="noStrike" kern="1200" dirty="0">
                          <a:effectLst/>
                        </a:rPr>
                        <a:t>Yan Zhang (Marvell)</a:t>
                      </a:r>
                      <a:endParaRPr lang="en-US" sz="1200" u="none" strike="noStrike" kern="1200" dirty="0">
                        <a:solidFill>
                          <a:schemeClr val="tx1"/>
                        </a:solidFill>
                        <a:effectLst/>
                        <a:latin typeface="+mn-lt"/>
                        <a:ea typeface="+mn-ea"/>
                        <a:cs typeface="+mn-cs"/>
                      </a:endParaRPr>
                    </a:p>
                  </a:txBody>
                  <a:tcPr marL="9525" marR="9525" marT="9525" marB="0" anchor="b">
                    <a:noFill/>
                  </a:tcPr>
                </a:tc>
                <a:tc>
                  <a:txBody>
                    <a:bodyPr/>
                    <a:lstStyle/>
                    <a:p>
                      <a:pPr algn="ctr" fontAlgn="b"/>
                      <a:r>
                        <a:rPr lang="en-US" sz="1200" u="none" strike="noStrike" dirty="0" smtClean="0">
                          <a:effectLst/>
                        </a:rPr>
                        <a:t>PHY</a:t>
                      </a:r>
                      <a:endParaRPr lang="en-US" sz="1200" b="0" i="0" u="none" strike="noStrike" dirty="0">
                        <a:solidFill>
                          <a:srgbClr val="000000"/>
                        </a:solidFill>
                        <a:effectLst/>
                        <a:latin typeface="Calibri" panose="020F0502020204030204" pitchFamily="34" charset="0"/>
                      </a:endParaRPr>
                    </a:p>
                  </a:txBody>
                  <a:tcPr marL="7617" marR="7617" marT="7617" marB="0" anchor="b">
                    <a:noFill/>
                  </a:tcPr>
                </a:tc>
              </a:tr>
              <a:tr h="108438">
                <a:tc>
                  <a:txBody>
                    <a:bodyPr/>
                    <a:lstStyle/>
                    <a:p>
                      <a:pPr marL="0" algn="l" defTabSz="914400" rtl="0" eaLnBrk="1" fontAlgn="b" latinLnBrk="0" hangingPunct="1"/>
                      <a:r>
                        <a:rPr lang="en-US" sz="1200" u="none" strike="noStrike" kern="1200" dirty="0" smtClean="0">
                          <a:effectLst/>
                        </a:rPr>
                        <a:t>118</a:t>
                      </a:r>
                      <a:endParaRPr lang="en-US" sz="1200" b="0" i="0" u="none" strike="noStrike" kern="1200" dirty="0">
                        <a:solidFill>
                          <a:srgbClr val="000000"/>
                        </a:solidFill>
                        <a:effectLst/>
                        <a:latin typeface="+mn-lt"/>
                        <a:ea typeface="+mn-ea"/>
                        <a:cs typeface="+mn-cs"/>
                      </a:endParaRPr>
                    </a:p>
                  </a:txBody>
                  <a:tcPr marL="7617" marR="7617" marT="7617" marB="0">
                    <a:lnB w="381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en-US" sz="1200" u="none" strike="noStrike" kern="1200" dirty="0" smtClean="0">
                          <a:effectLst/>
                        </a:rPr>
                        <a:t>CR-</a:t>
                      </a:r>
                      <a:r>
                        <a:rPr lang="en-US" sz="1200" u="none" strike="noStrike" kern="1200" dirty="0" err="1" smtClean="0">
                          <a:effectLst/>
                        </a:rPr>
                        <a:t>Misc</a:t>
                      </a:r>
                      <a:r>
                        <a:rPr lang="en-US" sz="1200" u="none" strike="noStrike" kern="1200" dirty="0" smtClean="0">
                          <a:effectLst/>
                        </a:rPr>
                        <a:t>-PHY</a:t>
                      </a:r>
                      <a:endParaRPr lang="en-US" sz="1200" b="0" i="0" u="none" strike="noStrike" kern="1200" dirty="0">
                        <a:solidFill>
                          <a:srgbClr val="000000"/>
                        </a:solidFill>
                        <a:effectLst/>
                        <a:latin typeface="+mn-lt"/>
                        <a:ea typeface="+mn-ea"/>
                        <a:cs typeface="+mn-cs"/>
                      </a:endParaRPr>
                    </a:p>
                  </a:txBody>
                  <a:tcPr marL="7617" marR="7617" marT="7617" marB="0">
                    <a:lnB w="38100" cap="flat" cmpd="sng" algn="ctr">
                      <a:solidFill>
                        <a:schemeClr val="tx1"/>
                      </a:solidFill>
                      <a:prstDash val="solid"/>
                      <a:round/>
                      <a:headEnd type="none" w="med" len="med"/>
                      <a:tailEnd type="none" w="med" len="med"/>
                    </a:lnB>
                    <a:noFill/>
                  </a:tcPr>
                </a:tc>
                <a:tc>
                  <a:txBody>
                    <a:bodyPr/>
                    <a:lstStyle/>
                    <a:p>
                      <a:pPr marL="0" algn="l" defTabSz="914400" rtl="0" eaLnBrk="1" fontAlgn="b" latinLnBrk="0" hangingPunct="1"/>
                      <a:r>
                        <a:rPr lang="en-US" sz="1200" u="none" strike="noStrike" kern="1200" dirty="0" smtClean="0">
                          <a:effectLst/>
                        </a:rPr>
                        <a:t>Ron </a:t>
                      </a:r>
                      <a:r>
                        <a:rPr lang="en-US" sz="1200" u="none" strike="noStrike" kern="1200" dirty="0" err="1" smtClean="0">
                          <a:effectLst/>
                        </a:rPr>
                        <a:t>Porat</a:t>
                      </a:r>
                      <a:r>
                        <a:rPr lang="en-US" sz="1200" u="none" strike="noStrike" kern="1200" dirty="0" smtClean="0">
                          <a:effectLst/>
                        </a:rPr>
                        <a:t> (Broadcom)</a:t>
                      </a:r>
                      <a:endParaRPr lang="en-US" sz="1200" b="0" i="0" u="none" strike="noStrike" kern="1200" dirty="0">
                        <a:solidFill>
                          <a:srgbClr val="000000"/>
                        </a:solidFill>
                        <a:effectLst/>
                        <a:latin typeface="+mn-lt"/>
                        <a:ea typeface="+mn-ea"/>
                        <a:cs typeface="+mn-cs"/>
                      </a:endParaRPr>
                    </a:p>
                  </a:txBody>
                  <a:tcPr marL="7617" marR="7617" marT="7617" marB="0">
                    <a:lnB w="38100" cap="flat" cmpd="sng" algn="ctr">
                      <a:solidFill>
                        <a:schemeClr val="tx1"/>
                      </a:solidFill>
                      <a:prstDash val="solid"/>
                      <a:round/>
                      <a:headEnd type="none" w="med" len="med"/>
                      <a:tailEnd type="none" w="med" len="med"/>
                    </a:lnB>
                    <a:noFill/>
                  </a:tcPr>
                </a:tc>
                <a:tc>
                  <a:txBody>
                    <a:bodyPr/>
                    <a:lstStyle/>
                    <a:p>
                      <a:pPr marL="0" algn="ctr" defTabSz="914400" rtl="0" eaLnBrk="1" fontAlgn="b" latinLnBrk="0" hangingPunct="1"/>
                      <a:r>
                        <a:rPr lang="en-US" sz="1200" u="none" strike="noStrike" kern="1200" dirty="0" smtClean="0">
                          <a:effectLst/>
                        </a:rPr>
                        <a:t>PHY</a:t>
                      </a:r>
                      <a:endParaRPr lang="en-US" sz="1200" b="0" i="0" u="none" strike="noStrike" kern="1200" dirty="0">
                        <a:solidFill>
                          <a:srgbClr val="000000"/>
                        </a:solidFill>
                        <a:effectLst/>
                        <a:latin typeface="+mn-lt"/>
                        <a:ea typeface="+mn-ea"/>
                        <a:cs typeface="+mn-cs"/>
                      </a:endParaRPr>
                    </a:p>
                  </a:txBody>
                  <a:tcPr marL="7617" marR="7617" marT="7617" marB="0" anchor="b">
                    <a:lnB w="38100" cap="flat" cmpd="sng" algn="ctr">
                      <a:solidFill>
                        <a:schemeClr val="tx1"/>
                      </a:solidFill>
                      <a:prstDash val="solid"/>
                      <a:round/>
                      <a:headEnd type="none" w="med" len="med"/>
                      <a:tailEnd type="none" w="med" len="med"/>
                    </a:lnB>
                    <a:noFill/>
                  </a:tcPr>
                </a:tc>
              </a:tr>
              <a:tr h="108438">
                <a:tc>
                  <a:txBody>
                    <a:bodyPr/>
                    <a:lstStyle/>
                    <a:p>
                      <a:pPr marL="0" algn="l" defTabSz="914400" rtl="0" eaLnBrk="1" fontAlgn="b" latinLnBrk="0" hangingPunct="1"/>
                      <a:r>
                        <a:rPr lang="en-US" sz="1200" b="0" i="0" u="none" strike="noStrike" kern="1200" dirty="0" smtClean="0">
                          <a:solidFill>
                            <a:srgbClr val="000000"/>
                          </a:solidFill>
                          <a:effectLst/>
                          <a:latin typeface="+mn-lt"/>
                          <a:ea typeface="+mn-ea"/>
                          <a:cs typeface="+mn-cs"/>
                        </a:rPr>
                        <a:t>159</a:t>
                      </a:r>
                      <a:endParaRPr lang="en-US" sz="1200" b="0" i="0" u="none" strike="noStrike" kern="1200" dirty="0">
                        <a:solidFill>
                          <a:srgbClr val="000000"/>
                        </a:solidFill>
                        <a:effectLst/>
                        <a:latin typeface="+mn-lt"/>
                        <a:ea typeface="+mn-ea"/>
                        <a:cs typeface="+mn-cs"/>
                      </a:endParaRPr>
                    </a:p>
                  </a:txBody>
                  <a:tcPr marL="7617" marR="7617" marT="7617" marB="0">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noFill/>
                  </a:tcPr>
                </a:tc>
                <a:tc>
                  <a:txBody>
                    <a:bodyPr/>
                    <a:lstStyle/>
                    <a:p>
                      <a:pPr marL="0" algn="l" defTabSz="914400" rtl="0" eaLnBrk="1" fontAlgn="b" latinLnBrk="0" hangingPunct="1"/>
                      <a:r>
                        <a:rPr lang="en-US" altLang="zh-CN" sz="1200" u="none" strike="noStrike" kern="1200" dirty="0" smtClean="0">
                          <a:solidFill>
                            <a:schemeClr val="tx1"/>
                          </a:solidFill>
                          <a:effectLst/>
                          <a:latin typeface="+mn-lt"/>
                          <a:ea typeface="+mn-ea"/>
                          <a:cs typeface="+mn-cs"/>
                        </a:rPr>
                        <a:t>LB230 Comment resolution on CIDs for 28.3 part </a:t>
                      </a:r>
                      <a:endParaRPr lang="en-US" sz="1200" u="none" strike="noStrike" kern="1200" dirty="0">
                        <a:solidFill>
                          <a:schemeClr val="tx1"/>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noFill/>
                  </a:tcPr>
                </a:tc>
                <a:tc>
                  <a:txBody>
                    <a:bodyPr/>
                    <a:lstStyle/>
                    <a:p>
                      <a:pPr marL="0" algn="l" defTabSz="914400" rtl="0" eaLnBrk="1" fontAlgn="b" latinLnBrk="0" hangingPunct="1"/>
                      <a:r>
                        <a:rPr lang="en-US" sz="1200" b="0" i="0" u="none" strike="noStrike" kern="1200" dirty="0" err="1" smtClean="0">
                          <a:solidFill>
                            <a:srgbClr val="000000"/>
                          </a:solidFill>
                          <a:effectLst/>
                          <a:latin typeface="+mn-lt"/>
                          <a:ea typeface="+mn-ea"/>
                          <a:cs typeface="+mn-cs"/>
                        </a:rPr>
                        <a:t>Jianhan</a:t>
                      </a:r>
                      <a:r>
                        <a:rPr lang="en-US" sz="1200" b="0" i="0" u="none" strike="noStrike" kern="1200" dirty="0" smtClean="0">
                          <a:solidFill>
                            <a:srgbClr val="000000"/>
                          </a:solidFill>
                          <a:effectLst/>
                          <a:latin typeface="+mn-lt"/>
                          <a:ea typeface="+mn-ea"/>
                          <a:cs typeface="+mn-cs"/>
                        </a:rPr>
                        <a:t> Liu (MTK)</a:t>
                      </a:r>
                      <a:endParaRPr lang="en-US" sz="1200" b="0" i="0" u="none" strike="noStrike" kern="1200" dirty="0">
                        <a:solidFill>
                          <a:srgbClr val="000000"/>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noFill/>
                  </a:tcPr>
                </a:tc>
                <a:tc>
                  <a:txBody>
                    <a:bodyPr/>
                    <a:lstStyle/>
                    <a:p>
                      <a:pPr marL="0" algn="ctr" defTabSz="914400" rtl="0" eaLnBrk="1" fontAlgn="b" latinLnBrk="0" hangingPunct="1"/>
                      <a:r>
                        <a:rPr lang="en-US" sz="1200" b="0" i="0" u="none" strike="noStrike" kern="1200" dirty="0" smtClean="0">
                          <a:solidFill>
                            <a:srgbClr val="000000"/>
                          </a:solidFill>
                          <a:effectLst/>
                          <a:latin typeface="+mn-lt"/>
                          <a:ea typeface="+mn-ea"/>
                          <a:cs typeface="+mn-cs"/>
                        </a:rPr>
                        <a:t>PHY</a:t>
                      </a:r>
                      <a:endParaRPr lang="en-US" sz="1200" b="0" i="0" u="none" strike="noStrike" kern="1200" dirty="0">
                        <a:solidFill>
                          <a:srgbClr val="000000"/>
                        </a:solidFill>
                        <a:effectLst/>
                        <a:latin typeface="+mn-lt"/>
                        <a:ea typeface="+mn-ea"/>
                        <a:cs typeface="+mn-cs"/>
                      </a:endParaRPr>
                    </a:p>
                  </a:txBody>
                  <a:tcPr marL="7617" marR="7617" marT="7617" marB="0" anchor="b">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noFill/>
                  </a:tcPr>
                </a:tc>
              </a:tr>
              <a:tr h="108438">
                <a:tc>
                  <a:txBody>
                    <a:bodyPr/>
                    <a:lstStyle/>
                    <a:p>
                      <a:pPr algn="l" fontAlgn="b"/>
                      <a:r>
                        <a:rPr lang="en-US" altLang="zh-CN" sz="1200" u="none" strike="noStrike" kern="1200" dirty="0">
                          <a:solidFill>
                            <a:schemeClr val="tx1"/>
                          </a:solidFill>
                          <a:effectLst/>
                          <a:latin typeface="+mn-lt"/>
                          <a:ea typeface="+mn-ea"/>
                          <a:cs typeface="+mn-cs"/>
                        </a:rPr>
                        <a:t>187</a:t>
                      </a:r>
                    </a:p>
                  </a:txBody>
                  <a:tcPr marL="9525" marR="9525" marT="9525" marB="0" anchor="b">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noFill/>
                  </a:tcPr>
                </a:tc>
                <a:tc>
                  <a:txBody>
                    <a:bodyPr/>
                    <a:lstStyle/>
                    <a:p>
                      <a:pPr algn="l" fontAlgn="b"/>
                      <a:r>
                        <a:rPr lang="en-US" sz="1200" u="none" strike="noStrike" kern="1200" dirty="0" err="1">
                          <a:solidFill>
                            <a:schemeClr val="tx1"/>
                          </a:solidFill>
                          <a:effectLst/>
                          <a:latin typeface="+mn-lt"/>
                          <a:ea typeface="+mn-ea"/>
                          <a:cs typeface="+mn-cs"/>
                        </a:rPr>
                        <a:t>Tx</a:t>
                      </a:r>
                      <a:r>
                        <a:rPr lang="en-US" sz="1200" u="none" strike="noStrike" kern="1200" dirty="0">
                          <a:solidFill>
                            <a:schemeClr val="tx1"/>
                          </a:solidFill>
                          <a:effectLst/>
                          <a:latin typeface="+mn-lt"/>
                          <a:ea typeface="+mn-ea"/>
                          <a:cs typeface="+mn-cs"/>
                        </a:rPr>
                        <a:t> EVM for </a:t>
                      </a:r>
                      <a:r>
                        <a:rPr lang="en-US" sz="1200" u="none" strike="noStrike" kern="1200" dirty="0" err="1">
                          <a:solidFill>
                            <a:schemeClr val="tx1"/>
                          </a:solidFill>
                          <a:effectLst/>
                          <a:latin typeface="+mn-lt"/>
                          <a:ea typeface="+mn-ea"/>
                          <a:cs typeface="+mn-cs"/>
                        </a:rPr>
                        <a:t>Beamformed</a:t>
                      </a:r>
                      <a:r>
                        <a:rPr lang="en-US" sz="1200" u="none" strike="noStrike" kern="1200" dirty="0">
                          <a:solidFill>
                            <a:schemeClr val="tx1"/>
                          </a:solidFill>
                          <a:effectLst/>
                          <a:latin typeface="+mn-lt"/>
                          <a:ea typeface="+mn-ea"/>
                          <a:cs typeface="+mn-cs"/>
                        </a:rPr>
                        <a:t> Transmission</a:t>
                      </a:r>
                    </a:p>
                  </a:txBody>
                  <a:tcPr marL="9525" marR="9525" marT="9525" marB="0" anchor="b">
                    <a:lnB w="38100" cap="flat" cmpd="sng" algn="ctr">
                      <a:solidFill>
                        <a:schemeClr val="tx1"/>
                      </a:solidFill>
                      <a:prstDash val="solid"/>
                      <a:round/>
                      <a:headEnd type="none" w="med" len="med"/>
                      <a:tailEnd type="none" w="med" len="med"/>
                    </a:lnB>
                    <a:noFill/>
                  </a:tcPr>
                </a:tc>
                <a:tc>
                  <a:txBody>
                    <a:bodyPr/>
                    <a:lstStyle/>
                    <a:p>
                      <a:pPr algn="l" fontAlgn="b"/>
                      <a:r>
                        <a:rPr lang="en-US" sz="1200" u="none" strike="noStrike" kern="1200" dirty="0">
                          <a:solidFill>
                            <a:schemeClr val="tx1"/>
                          </a:solidFill>
                          <a:effectLst/>
                          <a:latin typeface="+mn-lt"/>
                          <a:ea typeface="+mn-ea"/>
                          <a:cs typeface="+mn-cs"/>
                        </a:rPr>
                        <a:t>Bin </a:t>
                      </a:r>
                      <a:r>
                        <a:rPr lang="en-US" sz="1200" u="none" strike="noStrike" kern="1200" dirty="0" err="1">
                          <a:solidFill>
                            <a:schemeClr val="tx1"/>
                          </a:solidFill>
                          <a:effectLst/>
                          <a:latin typeface="+mn-lt"/>
                          <a:ea typeface="+mn-ea"/>
                          <a:cs typeface="+mn-cs"/>
                        </a:rPr>
                        <a:t>Tian</a:t>
                      </a:r>
                      <a:r>
                        <a:rPr lang="en-US" sz="1200" u="none" strike="noStrike" kern="1200" dirty="0">
                          <a:solidFill>
                            <a:schemeClr val="tx1"/>
                          </a:solidFill>
                          <a:effectLst/>
                          <a:latin typeface="+mn-lt"/>
                          <a:ea typeface="+mn-ea"/>
                          <a:cs typeface="+mn-cs"/>
                        </a:rPr>
                        <a:t> (Qualcomm)</a:t>
                      </a:r>
                    </a:p>
                  </a:txBody>
                  <a:tcPr marL="9525" marR="9525" marT="9525" marB="0" anchor="b">
                    <a:lnB w="38100" cap="flat" cmpd="sng" algn="ctr">
                      <a:solidFill>
                        <a:schemeClr val="tx1"/>
                      </a:solidFill>
                      <a:prstDash val="solid"/>
                      <a:round/>
                      <a:headEnd type="none" w="med" len="med"/>
                      <a:tailEnd type="none" w="med" len="med"/>
                    </a:lnB>
                    <a:noFill/>
                  </a:tcPr>
                </a:tc>
                <a:tc>
                  <a:txBody>
                    <a:bodyPr/>
                    <a:lstStyle/>
                    <a:p>
                      <a:pPr algn="ctr" fontAlgn="t"/>
                      <a:r>
                        <a:rPr lang="en-US" sz="1200" u="none" strike="noStrike" kern="1200" dirty="0">
                          <a:solidFill>
                            <a:schemeClr val="tx1"/>
                          </a:solidFill>
                          <a:effectLst/>
                          <a:latin typeface="+mn-lt"/>
                          <a:ea typeface="+mn-ea"/>
                          <a:cs typeface="+mn-cs"/>
                        </a:rPr>
                        <a:t>PHY</a:t>
                      </a:r>
                    </a:p>
                  </a:txBody>
                  <a:tcPr marL="9525" marR="9525" marT="9525" marB="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noFill/>
                  </a:tcPr>
                </a:tc>
              </a:tr>
              <a:tr h="108438">
                <a:tc>
                  <a:txBody>
                    <a:bodyPr/>
                    <a:lstStyle/>
                    <a:p>
                      <a:pPr marL="0" algn="l" defTabSz="914400" rtl="0" eaLnBrk="1" fontAlgn="b" latinLnBrk="0" hangingPunct="1"/>
                      <a:r>
                        <a:rPr lang="en-US" sz="1200" u="none" strike="noStrike" kern="1200" dirty="0" smtClean="0">
                          <a:effectLst/>
                        </a:rPr>
                        <a:t>136</a:t>
                      </a:r>
                      <a:endParaRPr lang="en-US" sz="1200" b="0" i="0" u="none" strike="noStrike" kern="1200" dirty="0">
                        <a:solidFill>
                          <a:srgbClr val="000000"/>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noFill/>
                  </a:tcPr>
                </a:tc>
                <a:tc>
                  <a:txBody>
                    <a:bodyPr/>
                    <a:lstStyle/>
                    <a:p>
                      <a:pPr marL="0" algn="l" defTabSz="914400" rtl="0" eaLnBrk="1" fontAlgn="b" latinLnBrk="0" hangingPunct="1"/>
                      <a:r>
                        <a:rPr lang="en-US" sz="1200" u="none" strike="noStrike" kern="1200" dirty="0" smtClean="0">
                          <a:effectLst/>
                        </a:rPr>
                        <a:t>CRs-for-TXVECTOR&amp;RXVECTOR-part-1</a:t>
                      </a:r>
                      <a:endParaRPr lang="en-US" sz="1200" b="0" i="0" u="none" strike="noStrike" kern="1200" dirty="0">
                        <a:solidFill>
                          <a:srgbClr val="000000"/>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noFill/>
                  </a:tcPr>
                </a:tc>
                <a:tc>
                  <a:txBody>
                    <a:bodyPr/>
                    <a:lstStyle/>
                    <a:p>
                      <a:pPr marL="0" algn="l" defTabSz="914400" rtl="0" eaLnBrk="1" fontAlgn="b" latinLnBrk="0" hangingPunct="1"/>
                      <a:r>
                        <a:rPr lang="en-US" sz="1200" u="none" strike="noStrike" kern="1200" dirty="0" smtClean="0">
                          <a:effectLst/>
                        </a:rPr>
                        <a:t>Bo Sun (ZTE)</a:t>
                      </a:r>
                      <a:endParaRPr lang="en-US" sz="1200" b="0" i="0" u="none" strike="noStrike" kern="1200" dirty="0">
                        <a:solidFill>
                          <a:srgbClr val="000000"/>
                        </a:solidFill>
                        <a:effectLst/>
                        <a:latin typeface="+mn-lt"/>
                        <a:ea typeface="+mn-ea"/>
                        <a:cs typeface="+mn-cs"/>
                      </a:endParaRPr>
                    </a:p>
                  </a:txBody>
                  <a:tcPr marL="7617" marR="7617" marT="7617" marB="0">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noFill/>
                  </a:tcPr>
                </a:tc>
                <a:tc>
                  <a:txBody>
                    <a:bodyPr/>
                    <a:lstStyle/>
                    <a:p>
                      <a:pPr marL="0" algn="ctr" defTabSz="914400" rtl="0" eaLnBrk="1" fontAlgn="b" latinLnBrk="0" hangingPunct="1"/>
                      <a:r>
                        <a:rPr lang="en-US" sz="1200" u="none" strike="noStrike" kern="1200" dirty="0" smtClean="0">
                          <a:effectLst/>
                        </a:rPr>
                        <a:t>PHY</a:t>
                      </a:r>
                      <a:endParaRPr lang="en-US" sz="1200" b="0" i="0" u="none" strike="noStrike" kern="1200" dirty="0">
                        <a:solidFill>
                          <a:srgbClr val="000000"/>
                        </a:solidFill>
                        <a:effectLst/>
                        <a:latin typeface="+mn-lt"/>
                        <a:ea typeface="+mn-ea"/>
                        <a:cs typeface="+mn-cs"/>
                      </a:endParaRPr>
                    </a:p>
                  </a:txBody>
                  <a:tcPr marL="7617" marR="7617" marT="7617" marB="0" anchor="b">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noFill/>
                  </a:tcPr>
                </a:tc>
              </a:tr>
              <a:tr h="108438">
                <a:tc>
                  <a:txBody>
                    <a:bodyPr/>
                    <a:lstStyle/>
                    <a:p>
                      <a:pPr algn="l" fontAlgn="b"/>
                      <a:r>
                        <a:rPr lang="en-US" altLang="zh-CN" sz="1200" u="none" strike="noStrike" kern="1200" dirty="0">
                          <a:solidFill>
                            <a:schemeClr val="tx1"/>
                          </a:solidFill>
                          <a:effectLst/>
                          <a:latin typeface="+mn-lt"/>
                          <a:ea typeface="+mn-ea"/>
                          <a:cs typeface="+mn-cs"/>
                        </a:rPr>
                        <a:t>150</a:t>
                      </a:r>
                    </a:p>
                  </a:txBody>
                  <a:tcPr marL="9525" marR="9525" marT="9525" marB="0" anchor="b">
                    <a:lnL w="38100" cap="flat" cmpd="sng" algn="ctr">
                      <a:noFill/>
                      <a:prstDash val="solid"/>
                      <a:round/>
                      <a:headEnd type="none" w="med" len="med"/>
                      <a:tailEnd type="none" w="med" len="med"/>
                    </a:lnL>
                    <a:lnR>
                      <a:noFill/>
                    </a:lnR>
                    <a:lnT w="381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l" fontAlgn="b"/>
                      <a:r>
                        <a:rPr lang="en-US" sz="1200" u="none" strike="noStrike" kern="1200" dirty="0">
                          <a:solidFill>
                            <a:schemeClr val="tx1"/>
                          </a:solidFill>
                          <a:effectLst/>
                          <a:latin typeface="+mn-lt"/>
                          <a:ea typeface="+mn-ea"/>
                          <a:cs typeface="+mn-cs"/>
                        </a:rPr>
                        <a:t>CR for HE ER SU</a:t>
                      </a:r>
                    </a:p>
                  </a:txBody>
                  <a:tcPr marL="9525" marR="9525" marT="9525" marB="0" anchor="b">
                    <a:lnL>
                      <a:noFill/>
                    </a:lnL>
                    <a:lnR>
                      <a:noFill/>
                    </a:lnR>
                    <a:lnT w="381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l" fontAlgn="b"/>
                      <a:r>
                        <a:rPr lang="en-US" sz="1200" u="none" strike="noStrike" kern="1200" dirty="0" err="1">
                          <a:solidFill>
                            <a:schemeClr val="tx1"/>
                          </a:solidFill>
                          <a:effectLst/>
                          <a:latin typeface="+mn-lt"/>
                          <a:ea typeface="+mn-ea"/>
                          <a:cs typeface="+mn-cs"/>
                        </a:rPr>
                        <a:t>Tianyu</a:t>
                      </a:r>
                      <a:r>
                        <a:rPr lang="en-US" sz="1200" u="none" strike="noStrike" kern="1200" dirty="0">
                          <a:solidFill>
                            <a:schemeClr val="tx1"/>
                          </a:solidFill>
                          <a:effectLst/>
                          <a:latin typeface="+mn-lt"/>
                          <a:ea typeface="+mn-ea"/>
                          <a:cs typeface="+mn-cs"/>
                        </a:rPr>
                        <a:t> Wu (Samsung)</a:t>
                      </a:r>
                    </a:p>
                  </a:txBody>
                  <a:tcPr marL="9525" marR="9525" marT="9525" marB="0" anchor="b">
                    <a:lnL>
                      <a:noFill/>
                    </a:lnL>
                    <a:lnR>
                      <a:noFill/>
                    </a:lnR>
                    <a:lnT w="381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p>
                      <a:pPr algn="ctr" fontAlgn="t"/>
                      <a:r>
                        <a:rPr lang="en-US" sz="1200" u="none" strike="noStrike" kern="1200" dirty="0">
                          <a:solidFill>
                            <a:schemeClr val="tx1"/>
                          </a:solidFill>
                          <a:effectLst/>
                          <a:latin typeface="+mn-lt"/>
                          <a:ea typeface="+mn-ea"/>
                          <a:cs typeface="+mn-cs"/>
                        </a:rPr>
                        <a:t>PHY</a:t>
                      </a:r>
                    </a:p>
                  </a:txBody>
                  <a:tcPr marL="9525" marR="9525" marT="9525" marB="0">
                    <a:lnL>
                      <a:noFill/>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a:noFill/>
                    </a:lnB>
                    <a:lnTlToBr w="12700" cmpd="sng">
                      <a:noFill/>
                      <a:prstDash val="solid"/>
                    </a:lnTlToBr>
                    <a:lnBlToTr w="12700" cmpd="sng">
                      <a:noFill/>
                      <a:prstDash val="solid"/>
                    </a:lnBlToTr>
                    <a:noFill/>
                  </a:tcPr>
                </a:tc>
              </a:tr>
              <a:tr h="108438">
                <a:tc>
                  <a:txBody>
                    <a:bodyPr/>
                    <a:lstStyle/>
                    <a:p>
                      <a:pPr algn="l" fontAlgn="b"/>
                      <a:r>
                        <a:rPr lang="en-US" altLang="zh-CN" sz="1200" u="none" strike="noStrike" kern="1200" dirty="0">
                          <a:solidFill>
                            <a:schemeClr val="tx1"/>
                          </a:solidFill>
                          <a:effectLst/>
                          <a:latin typeface="+mn-lt"/>
                          <a:ea typeface="+mn-ea"/>
                          <a:cs typeface="+mn-cs"/>
                        </a:rPr>
                        <a:t>151</a:t>
                      </a:r>
                    </a:p>
                  </a:txBody>
                  <a:tcPr marL="9525" marR="9525" marT="9525" marB="0" anchor="b">
                    <a:lnL w="38100" cap="flat" cmpd="sng" algn="ctr">
                      <a:noFill/>
                      <a:prstDash val="solid"/>
                      <a:round/>
                      <a:headEnd type="none" w="med" len="med"/>
                      <a:tailEnd type="none" w="med" len="med"/>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u="none" strike="noStrike" kern="1200" dirty="0">
                          <a:solidFill>
                            <a:schemeClr val="tx1"/>
                          </a:solidFill>
                          <a:effectLst/>
                          <a:latin typeface="+mn-lt"/>
                          <a:ea typeface="+mn-ea"/>
                          <a:cs typeface="+mn-cs"/>
                        </a:rPr>
                        <a:t>CR for PHY PPDU formats</a:t>
                      </a:r>
                    </a:p>
                  </a:txBody>
                  <a:tcPr marL="9525" marR="9525" marT="9525" marB="0" anchor="b">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200" u="none" strike="noStrike" kern="1200" dirty="0" err="1">
                          <a:solidFill>
                            <a:schemeClr val="tx1"/>
                          </a:solidFill>
                          <a:effectLst/>
                          <a:latin typeface="+mn-lt"/>
                          <a:ea typeface="+mn-ea"/>
                          <a:cs typeface="+mn-cs"/>
                        </a:rPr>
                        <a:t>Tianyu</a:t>
                      </a:r>
                      <a:r>
                        <a:rPr lang="en-US" sz="1200" u="none" strike="noStrike" kern="1200" dirty="0">
                          <a:solidFill>
                            <a:schemeClr val="tx1"/>
                          </a:solidFill>
                          <a:effectLst/>
                          <a:latin typeface="+mn-lt"/>
                          <a:ea typeface="+mn-ea"/>
                          <a:cs typeface="+mn-cs"/>
                        </a:rPr>
                        <a:t> Wu (Samsung)</a:t>
                      </a:r>
                    </a:p>
                  </a:txBody>
                  <a:tcPr marL="9525" marR="9525" marT="9525" marB="0" anchor="b">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r>
                        <a:rPr lang="en-US" sz="1200" u="none" strike="noStrike" kern="1200" dirty="0">
                          <a:solidFill>
                            <a:schemeClr val="tx1"/>
                          </a:solidFill>
                          <a:effectLst/>
                          <a:latin typeface="+mn-lt"/>
                          <a:ea typeface="+mn-ea"/>
                          <a:cs typeface="+mn-cs"/>
                        </a:rPr>
                        <a:t>PHY</a:t>
                      </a:r>
                    </a:p>
                  </a:txBody>
                  <a:tcPr marL="9525" marR="9525" marT="9525" marB="0">
                    <a:lnL>
                      <a:noFill/>
                    </a:lnL>
                    <a:lnR w="38100" cap="flat" cmpd="sng" algn="ctr">
                      <a:noFill/>
                      <a:prstDash val="solid"/>
                      <a:round/>
                      <a:headEnd type="none" w="med" len="med"/>
                      <a:tailEnd type="none" w="med" len="med"/>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r>
              <a:tr h="108438">
                <a:tc>
                  <a:txBody>
                    <a:bodyPr/>
                    <a:lstStyle/>
                    <a:p>
                      <a:pPr algn="l" fontAlgn="b"/>
                      <a:endParaRPr lang="en-US" altLang="zh-CN" sz="1200" u="none" strike="noStrike" kern="1200" dirty="0">
                        <a:solidFill>
                          <a:schemeClr val="tx1"/>
                        </a:solidFill>
                        <a:effectLst/>
                        <a:latin typeface="+mn-lt"/>
                        <a:ea typeface="+mn-ea"/>
                        <a:cs typeface="+mn-cs"/>
                      </a:endParaRPr>
                    </a:p>
                  </a:txBody>
                  <a:tcPr marL="9525" marR="9525" marT="9525" marB="0" anchor="b">
                    <a:lnT w="38100" cap="flat" cmpd="sng" algn="ctr">
                      <a:noFill/>
                      <a:prstDash val="solid"/>
                      <a:round/>
                      <a:headEnd type="none" w="med" len="med"/>
                      <a:tailEnd type="none" w="med" len="med"/>
                    </a:lnT>
                    <a:noFill/>
                  </a:tcPr>
                </a:tc>
                <a:tc>
                  <a:txBody>
                    <a:bodyPr/>
                    <a:lstStyle/>
                    <a:p>
                      <a:pPr algn="l" fontAlgn="b"/>
                      <a:endParaRPr lang="en-US" sz="1200" u="none" strike="noStrike" kern="1200" dirty="0">
                        <a:solidFill>
                          <a:schemeClr val="tx1"/>
                        </a:solidFill>
                        <a:effectLst/>
                        <a:latin typeface="+mn-lt"/>
                        <a:ea typeface="+mn-ea"/>
                        <a:cs typeface="+mn-cs"/>
                      </a:endParaRPr>
                    </a:p>
                  </a:txBody>
                  <a:tcPr marL="9525" marR="9525" marT="9525" marB="0" anchor="b">
                    <a:lnT w="38100" cap="flat" cmpd="sng" algn="ctr">
                      <a:noFill/>
                      <a:prstDash val="solid"/>
                      <a:round/>
                      <a:headEnd type="none" w="med" len="med"/>
                      <a:tailEnd type="none" w="med" len="med"/>
                    </a:lnT>
                    <a:noFill/>
                  </a:tcPr>
                </a:tc>
                <a:tc>
                  <a:txBody>
                    <a:bodyPr/>
                    <a:lstStyle/>
                    <a:p>
                      <a:pPr algn="l" fontAlgn="b"/>
                      <a:endParaRPr lang="en-US" sz="1200" u="none" strike="noStrike" kern="1200" dirty="0">
                        <a:solidFill>
                          <a:schemeClr val="tx1"/>
                        </a:solidFill>
                        <a:effectLst/>
                        <a:latin typeface="+mn-lt"/>
                        <a:ea typeface="+mn-ea"/>
                        <a:cs typeface="+mn-cs"/>
                      </a:endParaRPr>
                    </a:p>
                  </a:txBody>
                  <a:tcPr marL="9525" marR="9525" marT="9525" marB="0" anchor="b">
                    <a:lnT w="38100" cap="flat" cmpd="sng" algn="ctr">
                      <a:noFill/>
                      <a:prstDash val="solid"/>
                      <a:round/>
                      <a:headEnd type="none" w="med" len="med"/>
                      <a:tailEnd type="none" w="med" len="med"/>
                    </a:lnT>
                    <a:noFill/>
                  </a:tcPr>
                </a:tc>
                <a:tc>
                  <a:txBody>
                    <a:bodyPr/>
                    <a:lstStyle/>
                    <a:p>
                      <a:pPr algn="ctr" fontAlgn="t"/>
                      <a:endParaRPr lang="en-US" sz="1200" u="none" strike="noStrike" kern="1200" dirty="0">
                        <a:solidFill>
                          <a:schemeClr val="tx1"/>
                        </a:solidFill>
                        <a:effectLst/>
                        <a:latin typeface="+mn-lt"/>
                        <a:ea typeface="+mn-ea"/>
                        <a:cs typeface="+mn-cs"/>
                      </a:endParaRPr>
                    </a:p>
                  </a:txBody>
                  <a:tcPr marL="9525" marR="9525" marT="9525" marB="0">
                    <a:lnT w="38100" cap="flat" cmpd="sng" algn="ctr">
                      <a:noFill/>
                      <a:prstDash val="solid"/>
                      <a:round/>
                      <a:headEnd type="none" w="med" len="med"/>
                      <a:tailEnd type="none" w="med" len="med"/>
                    </a:lnT>
                    <a:noFill/>
                  </a:tcPr>
                </a:tc>
              </a:tr>
              <a:tr h="108438">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L w="38100" cap="flat" cmpd="sng" algn="ctr">
                      <a:noFill/>
                      <a:prstDash val="solid"/>
                      <a:round/>
                      <a:headEnd type="none" w="med" len="med"/>
                      <a:tailEnd type="none" w="med" len="med"/>
                    </a:lnL>
                    <a:lnR>
                      <a:noFill/>
                    </a:lnR>
                    <a:lnB>
                      <a:noFill/>
                    </a:lnB>
                    <a:lnTlToBr w="12700" cmpd="sng">
                      <a:noFill/>
                      <a:prstDash val="solid"/>
                    </a:lnTlToBr>
                    <a:lnBlToTr w="12700" cmpd="sng">
                      <a:noFill/>
                      <a:prstDash val="solid"/>
                    </a:lnBlToTr>
                  </a:tcPr>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L>
                      <a:noFill/>
                    </a:lnL>
                    <a:lnR>
                      <a:noFill/>
                    </a:lnR>
                    <a:lnB>
                      <a:noFill/>
                    </a:lnB>
                    <a:lnTlToBr w="12700" cmpd="sng">
                      <a:noFill/>
                      <a:prstDash val="solid"/>
                    </a:lnTlToBr>
                    <a:lnBlToTr w="12700" cmpd="sng">
                      <a:noFill/>
                      <a:prstDash val="solid"/>
                    </a:lnBlToTr>
                  </a:tcPr>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L>
                      <a:noFill/>
                    </a:lnL>
                    <a:lnR>
                      <a:noFill/>
                    </a:lnR>
                    <a:lnB>
                      <a:noFill/>
                    </a:lnB>
                    <a:lnTlToBr w="12700" cmpd="sng">
                      <a:noFill/>
                      <a:prstDash val="solid"/>
                    </a:lnTlToBr>
                    <a:lnBlToTr w="12700" cmpd="sng">
                      <a:noFill/>
                      <a:prstDash val="solid"/>
                    </a:lnBlToTr>
                  </a:tcPr>
                </a:tc>
                <a:tc>
                  <a:txBody>
                    <a:bodyPr/>
                    <a:lstStyle/>
                    <a:p>
                      <a:pPr marL="0" algn="ctr"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nchor="b">
                    <a:lnL>
                      <a:noFill/>
                    </a:lnL>
                    <a:lnR w="38100" cap="flat" cmpd="sng" algn="ctr">
                      <a:noFill/>
                      <a:prstDash val="solid"/>
                      <a:round/>
                      <a:headEnd type="none" w="med" len="med"/>
                      <a:tailEnd type="none" w="med" len="med"/>
                    </a:lnR>
                    <a:lnB>
                      <a:noFill/>
                    </a:lnB>
                    <a:lnTlToBr w="12700" cmpd="sng">
                      <a:noFill/>
                      <a:prstDash val="solid"/>
                    </a:lnTlToBr>
                    <a:lnBlToTr w="12700" cmpd="sng">
                      <a:noFill/>
                      <a:prstDash val="solid"/>
                    </a:lnBlToTr>
                  </a:tcPr>
                </a:tc>
              </a:tr>
              <a:tr h="108438">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L w="38100" cap="flat" cmpd="sng" algn="ctr">
                      <a:noFill/>
                      <a:prstDash val="solid"/>
                      <a:round/>
                      <a:headEnd type="none" w="med" len="med"/>
                      <a:tailEnd type="none" w="med" len="med"/>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b" latinLnBrk="0" hangingPunct="1"/>
                      <a:endParaRPr lang="en-US" sz="1200" u="none" strike="noStrike" kern="1200" dirty="0">
                        <a:solidFill>
                          <a:schemeClr val="tx1"/>
                        </a:solidFill>
                        <a:effectLst/>
                        <a:latin typeface="+mn-lt"/>
                        <a:ea typeface="+mn-ea"/>
                        <a:cs typeface="+mn-cs"/>
                      </a:endParaRPr>
                    </a:p>
                  </a:txBody>
                  <a:tcPr marL="7617" marR="7617" marT="7617" marB="0">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L>
                      <a:noFill/>
                    </a:lnL>
                    <a:lnR>
                      <a:noFill/>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nchor="b">
                    <a:lnL>
                      <a:noFill/>
                    </a:lnL>
                    <a:lnR w="38100" cap="flat" cmpd="sng" algn="ctr">
                      <a:noFill/>
                      <a:prstDash val="solid"/>
                      <a:round/>
                      <a:headEnd type="none" w="med" len="med"/>
                      <a:tailEnd type="none" w="med" len="med"/>
                    </a:lnR>
                    <a:lnT>
                      <a:noFill/>
                    </a:lnT>
                    <a:lnB w="38100" cap="flat" cmpd="sng" algn="ctr">
                      <a:noFill/>
                      <a:prstDash val="solid"/>
                      <a:round/>
                      <a:headEnd type="none" w="med" len="med"/>
                      <a:tailEnd type="none" w="med" len="med"/>
                    </a:lnB>
                    <a:lnTlToBr w="12700" cmpd="sng">
                      <a:noFill/>
                      <a:prstDash val="solid"/>
                    </a:lnTlToBr>
                    <a:lnBlToTr w="12700" cmpd="sng">
                      <a:noFill/>
                      <a:prstDash val="solid"/>
                    </a:lnBlToTr>
                  </a:tcPr>
                </a:tc>
              </a:tr>
              <a:tr h="108438">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T w="38100" cap="flat" cmpd="sng" algn="ctr">
                      <a:noFill/>
                      <a:prstDash val="solid"/>
                      <a:round/>
                      <a:headEnd type="none" w="med" len="med"/>
                      <a:tailEnd type="none" w="med" len="med"/>
                    </a:lnT>
                  </a:tcPr>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T w="38100" cap="flat" cmpd="sng" algn="ctr">
                      <a:noFill/>
                      <a:prstDash val="solid"/>
                      <a:round/>
                      <a:headEnd type="none" w="med" len="med"/>
                      <a:tailEnd type="none" w="med" len="med"/>
                    </a:lnT>
                  </a:tcPr>
                </a:tc>
                <a:tc>
                  <a:txBody>
                    <a:bodyPr/>
                    <a:lstStyle/>
                    <a:p>
                      <a:pPr marL="0" algn="l"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lnT w="38100" cap="flat" cmpd="sng" algn="ctr">
                      <a:noFill/>
                      <a:prstDash val="solid"/>
                      <a:round/>
                      <a:headEnd type="none" w="med" len="med"/>
                      <a:tailEnd type="none" w="med" len="med"/>
                    </a:lnT>
                  </a:tcPr>
                </a:tc>
                <a:tc>
                  <a:txBody>
                    <a:bodyPr/>
                    <a:lstStyle/>
                    <a:p>
                      <a:pPr marL="0" algn="ctr" defTabSz="914400" rtl="0" eaLnBrk="1" fontAlgn="b" latinLnBrk="0" hangingPunct="1"/>
                      <a:endParaRPr lang="en-US" sz="1200" b="0" i="0" u="none" strike="noStrike" kern="1200" dirty="0">
                        <a:solidFill>
                          <a:srgbClr val="000000"/>
                        </a:solidFill>
                        <a:effectLst/>
                        <a:latin typeface="+mn-lt"/>
                        <a:ea typeface="+mn-ea"/>
                        <a:cs typeface="+mn-cs"/>
                      </a:endParaRPr>
                    </a:p>
                  </a:txBody>
                  <a:tcPr marL="7617" marR="7617" marT="7617" marB="0" anchor="b">
                    <a:lnT w="38100" cap="flat" cmpd="sng" algn="ctr">
                      <a:noFill/>
                      <a:prstDash val="solid"/>
                      <a:round/>
                      <a:headEnd type="none" w="med" len="med"/>
                      <a:tailEnd type="none" w="med" len="med"/>
                    </a:lnT>
                  </a:tcPr>
                </a:tc>
              </a:tr>
            </a:tbl>
          </a:graphicData>
        </a:graphic>
      </p:graphicFrame>
      <p:sp>
        <p:nvSpPr>
          <p:cNvPr id="3" name="文本框 2"/>
          <p:cNvSpPr txBox="1"/>
          <p:nvPr/>
        </p:nvSpPr>
        <p:spPr>
          <a:xfrm>
            <a:off x="-24685" y="3505200"/>
            <a:ext cx="914400" cy="246221"/>
          </a:xfrm>
          <a:prstGeom prst="rect">
            <a:avLst/>
          </a:prstGeom>
          <a:noFill/>
        </p:spPr>
        <p:txBody>
          <a:bodyPr wrap="square" rtlCol="0">
            <a:spAutoFit/>
          </a:bodyPr>
          <a:lstStyle/>
          <a:p>
            <a:r>
              <a:rPr lang="en-US" altLang="zh-CN" sz="1000" dirty="0" smtClean="0"/>
              <a:t>TUE, PM2</a:t>
            </a:r>
            <a:endParaRPr lang="zh-CN" altLang="en-US" sz="1000" dirty="0"/>
          </a:p>
        </p:txBody>
      </p:sp>
    </p:spTree>
    <p:extLst>
      <p:ext uri="{BB962C8B-B14F-4D97-AF65-F5344CB8AC3E}">
        <p14:creationId xmlns:p14="http://schemas.microsoft.com/office/powerpoint/2010/main" val="42832171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x (</a:t>
            </a:r>
            <a:r>
              <a:rPr lang="en-US" altLang="zh-CN" dirty="0" err="1" smtClean="0"/>
              <a:t>cr</a:t>
            </a:r>
            <a:r>
              <a:rPr lang="en-US" altLang="zh-CN" dirty="0" smtClean="0"/>
              <a:t>, 11-18/00025r1)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11-18/0025r1?</a:t>
            </a:r>
          </a:p>
          <a:p>
            <a:pPr lvl="1"/>
            <a:r>
              <a:rPr lang="en-US" altLang="zh-CN" dirty="0" smtClean="0"/>
              <a:t>CID</a:t>
            </a:r>
            <a:r>
              <a:rPr lang="en-GB" altLang="zh-CN" dirty="0" smtClean="0"/>
              <a:t>1425,11426,11568,11569,11570,11571,11572,11573,11574,11575,11576,11577,11578,11579,11580,11581,11582,11583,11584,11585,</a:t>
            </a:r>
            <a:r>
              <a:rPr lang="en-GB" altLang="zh-CN" strike="sngStrike" dirty="0" smtClean="0">
                <a:solidFill>
                  <a:srgbClr val="FF0000"/>
                </a:solidFill>
              </a:rPr>
              <a:t>11586,11587,11588,11589</a:t>
            </a:r>
            <a:r>
              <a:rPr lang="en-GB" altLang="zh-CN" dirty="0" smtClean="0"/>
              <a:t>,12065,13354,13355,13356,13357,13358,13359,13360,13447,13448,13449,13450,13451</a:t>
            </a:r>
            <a:r>
              <a:rPr lang="en-GB" altLang="zh-CN" dirty="0"/>
              <a:t>.</a:t>
            </a:r>
            <a:endParaRPr lang="zh-CN" altLang="zh-CN" dirty="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p>
          <a:p>
            <a:endParaRPr lang="zh-CN" altLang="en-US" dirty="0"/>
          </a:p>
        </p:txBody>
      </p:sp>
    </p:spTree>
    <p:extLst>
      <p:ext uri="{BB962C8B-B14F-4D97-AF65-F5344CB8AC3E}">
        <p14:creationId xmlns:p14="http://schemas.microsoft.com/office/powerpoint/2010/main" val="42812257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x (</a:t>
            </a:r>
            <a:r>
              <a:rPr lang="en-US" altLang="zh-CN" dirty="0" err="1" smtClean="0"/>
              <a:t>cr</a:t>
            </a:r>
            <a:r>
              <a:rPr lang="en-US" altLang="zh-CN" dirty="0" smtClean="0"/>
              <a:t>, 11-18/0036r1)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11-18/0036r1?</a:t>
            </a:r>
          </a:p>
          <a:p>
            <a:pPr lvl="1"/>
            <a:r>
              <a:rPr lang="en-US" altLang="zh-CN" dirty="0" smtClean="0"/>
              <a:t>CID </a:t>
            </a:r>
            <a:r>
              <a:rPr lang="en-GB" altLang="zh-CN" dirty="0"/>
              <a:t>11166, 11420, 11421, 11720, </a:t>
            </a:r>
            <a:r>
              <a:rPr lang="en-GB" altLang="zh-CN" dirty="0" smtClean="0"/>
              <a:t>12785</a:t>
            </a:r>
            <a:r>
              <a:rPr lang="en-GB" altLang="zh-CN" dirty="0"/>
              <a:t>, 13068, 13107, </a:t>
            </a:r>
            <a:r>
              <a:rPr lang="en-GB" altLang="zh-CN" dirty="0" smtClean="0"/>
              <a:t>13108, 13110</a:t>
            </a:r>
            <a:r>
              <a:rPr lang="en-GB" altLang="zh-CN" dirty="0"/>
              <a:t>, 13345, 13346, 13347, </a:t>
            </a:r>
            <a:r>
              <a:rPr lang="en-GB" altLang="zh-CN" dirty="0" smtClean="0"/>
              <a:t>13348, 14003</a:t>
            </a:r>
            <a:r>
              <a:rPr lang="en-GB" altLang="zh-CN" dirty="0"/>
              <a:t>, 13567, 13568, 13569, </a:t>
            </a:r>
            <a:r>
              <a:rPr lang="en-GB" altLang="zh-CN" dirty="0" smtClean="0"/>
              <a:t>13570, 13989</a:t>
            </a:r>
            <a:r>
              <a:rPr lang="en-GB" altLang="zh-CN" dirty="0"/>
              <a:t>, 13990, 13991, 13994, </a:t>
            </a:r>
            <a:r>
              <a:rPr lang="en-GB" altLang="zh-CN" dirty="0" smtClean="0"/>
              <a:t>13995, </a:t>
            </a:r>
            <a:r>
              <a:rPr lang="en-GB" altLang="zh-CN" strike="sngStrike" dirty="0" smtClean="0">
                <a:solidFill>
                  <a:srgbClr val="FF0000"/>
                </a:solidFill>
              </a:rPr>
              <a:t>13996</a:t>
            </a:r>
            <a:r>
              <a:rPr lang="en-GB" altLang="zh-CN" dirty="0"/>
              <a:t>, 13997, </a:t>
            </a:r>
            <a:r>
              <a:rPr lang="en-GB" altLang="zh-CN" strike="sngStrike" dirty="0">
                <a:solidFill>
                  <a:srgbClr val="FF0000"/>
                </a:solidFill>
              </a:rPr>
              <a:t>13998</a:t>
            </a:r>
            <a:r>
              <a:rPr lang="en-GB" altLang="zh-CN" dirty="0"/>
              <a:t>, 13999, </a:t>
            </a:r>
            <a:r>
              <a:rPr lang="en-GB" altLang="zh-CN" dirty="0" smtClean="0"/>
              <a:t>14000, 14003</a:t>
            </a:r>
            <a:r>
              <a:rPr lang="en-GB" altLang="zh-CN" dirty="0" smtClean="0">
                <a:latin typeface="Times New Roman" panose="02020603050405020304" pitchFamily="18" charset="0"/>
                <a:ea typeface="宋体" panose="02010600030101010101" pitchFamily="2" charset="-122"/>
                <a:cs typeface="Times New Roman" panose="02020603050405020304" pitchFamily="18" charset="0"/>
              </a:rPr>
              <a:t> </a:t>
            </a: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endParaRPr lang="zh-CN" altLang="en-US" dirty="0"/>
          </a:p>
        </p:txBody>
      </p:sp>
    </p:spTree>
    <p:extLst>
      <p:ext uri="{BB962C8B-B14F-4D97-AF65-F5344CB8AC3E}">
        <p14:creationId xmlns:p14="http://schemas.microsoft.com/office/powerpoint/2010/main" val="8377715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x (</a:t>
            </a:r>
            <a:r>
              <a:rPr lang="en-US" altLang="zh-CN" dirty="0" err="1" smtClean="0"/>
              <a:t>cr</a:t>
            </a:r>
            <a:r>
              <a:rPr lang="en-US" altLang="zh-CN" dirty="0" smtClean="0"/>
              <a:t>, 11-18/0037r1)</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11-18/0037r1?</a:t>
            </a:r>
          </a:p>
          <a:p>
            <a:pPr lvl="1"/>
            <a:r>
              <a:rPr lang="en-US" altLang="zh-CN" dirty="0" smtClean="0"/>
              <a:t>CID </a:t>
            </a:r>
            <a:r>
              <a:rPr lang="en-GB" altLang="zh-CN" dirty="0"/>
              <a:t>13622, 13628, 13629, 13837, </a:t>
            </a:r>
            <a:r>
              <a:rPr lang="en-GB" altLang="zh-CN" dirty="0" smtClean="0"/>
              <a:t>13979, 13980</a:t>
            </a:r>
            <a:r>
              <a:rPr lang="en-GB" altLang="zh-CN" dirty="0"/>
              <a:t>, 13981, 13982, 13992, </a:t>
            </a:r>
            <a:r>
              <a:rPr lang="en-GB" altLang="zh-CN" dirty="0" smtClean="0"/>
              <a:t>13993, 14002</a:t>
            </a:r>
            <a:r>
              <a:rPr lang="en-GB" altLang="zh-CN" dirty="0"/>
              <a:t>, 14004, 14007, 14008, </a:t>
            </a:r>
            <a:r>
              <a:rPr lang="en-GB" altLang="zh-CN" dirty="0" smtClean="0"/>
              <a:t>14009, 14010</a:t>
            </a:r>
            <a:r>
              <a:rPr lang="en-GB" altLang="zh-CN" dirty="0"/>
              <a:t>, 14012, 13565, 13566, </a:t>
            </a:r>
            <a:r>
              <a:rPr lang="en-GB" altLang="zh-CN" dirty="0" smtClean="0"/>
              <a:t>14013, 14005</a:t>
            </a:r>
            <a:r>
              <a:rPr lang="en-GB" altLang="zh-CN" dirty="0" smtClean="0">
                <a:latin typeface="Times New Roman" panose="02020603050405020304" pitchFamily="18" charset="0"/>
                <a:ea typeface="宋体" panose="02010600030101010101" pitchFamily="2" charset="-122"/>
                <a:cs typeface="Times New Roman" panose="02020603050405020304" pitchFamily="18" charset="0"/>
              </a:rPr>
              <a:t> </a:t>
            </a: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endParaRPr lang="zh-CN" altLang="en-US" dirty="0"/>
          </a:p>
        </p:txBody>
      </p:sp>
    </p:spTree>
    <p:extLst>
      <p:ext uri="{BB962C8B-B14F-4D97-AF65-F5344CB8AC3E}">
        <p14:creationId xmlns:p14="http://schemas.microsoft.com/office/powerpoint/2010/main" val="15405253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x (</a:t>
            </a:r>
            <a:r>
              <a:rPr lang="en-US" altLang="zh-CN" dirty="0" err="1" smtClean="0"/>
              <a:t>cr</a:t>
            </a:r>
            <a:r>
              <a:rPr lang="en-US" altLang="zh-CN" dirty="0" smtClean="0"/>
              <a:t>, 11-18/0162r0)</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Do you agree the proposed comment resolution to the following CIDs as in 11-18/0162r0?</a:t>
            </a:r>
          </a:p>
          <a:p>
            <a:pPr lvl="1"/>
            <a:r>
              <a:rPr lang="en-US" altLang="zh-CN" dirty="0" smtClean="0"/>
              <a:t>CID </a:t>
            </a:r>
            <a:r>
              <a:rPr lang="en-GB" altLang="zh-CN" dirty="0" smtClean="0"/>
              <a:t>12060, 13047</a:t>
            </a:r>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a:t>
            </a:r>
            <a:endParaRPr lang="zh-CN" altLang="en-US" dirty="0"/>
          </a:p>
        </p:txBody>
      </p:sp>
    </p:spTree>
    <p:extLst>
      <p:ext uri="{BB962C8B-B14F-4D97-AF65-F5344CB8AC3E}">
        <p14:creationId xmlns:p14="http://schemas.microsoft.com/office/powerpoint/2010/main" val="34713277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Title 1"/>
          <p:cNvSpPr>
            <a:spLocks noGrp="1"/>
          </p:cNvSpPr>
          <p:nvPr>
            <p:ph type="title"/>
          </p:nvPr>
        </p:nvSpPr>
        <p:spPr>
          <a:xfrm>
            <a:off x="685800" y="685800"/>
            <a:ext cx="7772400" cy="1525587"/>
          </a:xfrm>
        </p:spPr>
        <p:txBody>
          <a:bodyPr/>
          <a:lstStyle/>
          <a:p>
            <a:r>
              <a:rPr lang="en-US" altLang="en-US" sz="2800" dirty="0" smtClean="0">
                <a:solidFill>
                  <a:srgbClr val="0000FF"/>
                </a:solidFill>
                <a:latin typeface="Arial Black" pitchFamily="34" charset="0"/>
              </a:rPr>
              <a:t>IEEE 802.11 </a:t>
            </a:r>
            <a:r>
              <a:rPr lang="en-US" altLang="en-US" sz="2800" dirty="0" err="1" smtClean="0">
                <a:solidFill>
                  <a:srgbClr val="0000FF"/>
                </a:solidFill>
                <a:latin typeface="Arial Black" pitchFamily="34" charset="0"/>
              </a:rPr>
              <a:t>Tgax</a:t>
            </a:r>
            <a:r>
              <a:rPr lang="en-US" altLang="en-US" sz="2800" dirty="0" smtClean="0">
                <a:solidFill>
                  <a:srgbClr val="0000FF"/>
                </a:solidFill>
                <a:latin typeface="Arial Black" pitchFamily="34" charset="0"/>
              </a:rPr>
              <a:t> Meeting</a:t>
            </a:r>
            <a:br>
              <a:rPr lang="en-US" altLang="en-US" sz="2800" dirty="0" smtClean="0">
                <a:solidFill>
                  <a:srgbClr val="0000FF"/>
                </a:solidFill>
                <a:latin typeface="Arial Black" pitchFamily="34" charset="0"/>
              </a:rPr>
            </a:br>
            <a:r>
              <a:rPr lang="en-US" altLang="en-US" sz="2800" dirty="0" smtClean="0">
                <a:solidFill>
                  <a:srgbClr val="0000FF"/>
                </a:solidFill>
                <a:latin typeface="Arial Black" pitchFamily="34" charset="0"/>
              </a:rPr>
              <a:t>High Efficiency WLAN</a:t>
            </a:r>
            <a:br>
              <a:rPr lang="en-US" altLang="en-US" sz="2800" dirty="0" smtClean="0">
                <a:solidFill>
                  <a:srgbClr val="0000FF"/>
                </a:solidFill>
                <a:latin typeface="Arial Black" pitchFamily="34" charset="0"/>
              </a:rPr>
            </a:br>
            <a:r>
              <a:rPr lang="en-US" altLang="en-US" sz="2800" dirty="0" smtClean="0">
                <a:solidFill>
                  <a:srgbClr val="0000FF"/>
                </a:solidFill>
                <a:latin typeface="Arial Black" pitchFamily="34" charset="0"/>
              </a:rPr>
              <a:t>PHY Ad Hoc</a:t>
            </a:r>
            <a:endParaRPr lang="en-CA" altLang="en-US" sz="2800" dirty="0" smtClean="0"/>
          </a:p>
        </p:txBody>
      </p:sp>
      <p:sp>
        <p:nvSpPr>
          <p:cNvPr id="8" name="Content Placeholder 2"/>
          <p:cNvSpPr>
            <a:spLocks noGrp="1"/>
          </p:cNvSpPr>
          <p:nvPr>
            <p:ph idx="1"/>
          </p:nvPr>
        </p:nvSpPr>
        <p:spPr>
          <a:xfrm>
            <a:off x="533400" y="2438400"/>
            <a:ext cx="8305800" cy="36576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4000" dirty="0" smtClean="0">
                <a:latin typeface="Arial" pitchFamily="34" charset="0"/>
              </a:rPr>
              <a:t>Irvine, CA, USA</a:t>
            </a:r>
          </a:p>
          <a:p>
            <a:pPr algn="ctr">
              <a:lnSpc>
                <a:spcPct val="90000"/>
              </a:lnSpc>
              <a:buFontTx/>
              <a:buNone/>
            </a:pPr>
            <a:r>
              <a:rPr lang="en-US" altLang="en-US" sz="4000" dirty="0" smtClean="0">
                <a:latin typeface="Arial" pitchFamily="34" charset="0"/>
              </a:rPr>
              <a:t>Jan 14-19, 2018</a:t>
            </a:r>
          </a:p>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smtClean="0">
                <a:latin typeface="Arial" pitchFamily="34" charset="0"/>
              </a:rPr>
              <a:t>Co-Chairs</a:t>
            </a:r>
            <a:r>
              <a:rPr lang="en-US" altLang="en-US" sz="2000" dirty="0" smtClean="0">
                <a:latin typeface="Arial" pitchFamily="34" charset="0"/>
              </a:rPr>
              <a:t>: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Tree>
    <p:extLst>
      <p:ext uri="{BB962C8B-B14F-4D97-AF65-F5344CB8AC3E}">
        <p14:creationId xmlns:p14="http://schemas.microsoft.com/office/powerpoint/2010/main" val="2351857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Agenda items for PHY </a:t>
            </a:r>
            <a:r>
              <a:rPr lang="en-US" altLang="en-US" dirty="0" err="1" smtClean="0"/>
              <a:t>Adhoc</a:t>
            </a:r>
            <a:endParaRPr lang="zh-CN" altLang="en-US" dirty="0"/>
          </a:p>
        </p:txBody>
      </p:sp>
      <p:sp>
        <p:nvSpPr>
          <p:cNvPr id="8" name="内容占位符 2"/>
          <p:cNvSpPr>
            <a:spLocks noGrp="1"/>
          </p:cNvSpPr>
          <p:nvPr>
            <p:ph idx="1"/>
          </p:nvPr>
        </p:nvSpPr>
        <p:spPr>
          <a:xfrm>
            <a:off x="685800" y="1981200"/>
            <a:ext cx="7772400" cy="4114800"/>
          </a:xfrm>
        </p:spPr>
        <p:txBody>
          <a:bodyPr/>
          <a:lstStyle/>
          <a:p>
            <a:pPr lvl="0">
              <a:defRPr/>
            </a:pPr>
            <a:r>
              <a:rPr lang="en-US" altLang="en-US" dirty="0" smtClean="0"/>
              <a:t>Call meeting to order </a:t>
            </a:r>
          </a:p>
          <a:p>
            <a:pPr lvl="0">
              <a:defRPr/>
            </a:pPr>
            <a:r>
              <a:rPr lang="en-US" altLang="en-US" dirty="0" smtClean="0"/>
              <a:t>Patent policy, etc. (Call for Potentially Essential Patents)</a:t>
            </a:r>
          </a:p>
          <a:p>
            <a:pPr lvl="0">
              <a:defRPr/>
            </a:pPr>
            <a:r>
              <a:rPr lang="en-US" altLang="en-US" dirty="0" smtClean="0"/>
              <a:t>Review ad hoc rules </a:t>
            </a:r>
          </a:p>
          <a:p>
            <a:pPr lvl="0">
              <a:defRPr/>
            </a:pPr>
            <a:r>
              <a:rPr lang="en-US" altLang="en-US" dirty="0" smtClean="0"/>
              <a:t>Set and approve agenda</a:t>
            </a:r>
          </a:p>
          <a:p>
            <a:pPr lvl="0">
              <a:defRPr/>
            </a:pPr>
            <a:r>
              <a:rPr lang="en-CA" altLang="en-US" dirty="0" smtClean="0"/>
              <a:t>Clarification of variables explanation rule and “Accepted” comment rule</a:t>
            </a:r>
          </a:p>
          <a:p>
            <a:pPr lvl="0">
              <a:defRPr/>
            </a:pPr>
            <a:r>
              <a:rPr lang="en-CA" altLang="en-US" dirty="0" smtClean="0"/>
              <a:t>PHY </a:t>
            </a:r>
            <a:r>
              <a:rPr lang="en-CA" altLang="en-US" dirty="0" smtClean="0"/>
              <a:t>comment resolution presentations for this week, and related straw polls</a:t>
            </a:r>
          </a:p>
          <a:p>
            <a:pPr lvl="0">
              <a:defRPr/>
            </a:pPr>
            <a:r>
              <a:rPr lang="en-CA" altLang="en-US" dirty="0"/>
              <a:t>O</a:t>
            </a:r>
            <a:r>
              <a:rPr lang="en-CA" altLang="en-US" dirty="0" smtClean="0"/>
              <a:t>ther technical presentation</a:t>
            </a:r>
          </a:p>
          <a:p>
            <a:pPr lvl="0">
              <a:defRPr/>
            </a:pPr>
            <a:r>
              <a:rPr lang="en-CA" altLang="en-US" dirty="0" smtClean="0"/>
              <a:t>Adjourn</a:t>
            </a:r>
          </a:p>
          <a:p>
            <a:pPr marL="0" lvl="0" indent="0">
              <a:buNone/>
              <a:defRPr/>
            </a:pPr>
            <a:endParaRPr lang="en-CA" altLang="en-US" dirty="0" smtClean="0"/>
          </a:p>
        </p:txBody>
      </p:sp>
    </p:spTree>
    <p:extLst>
      <p:ext uri="{BB962C8B-B14F-4D97-AF65-F5344CB8AC3E}">
        <p14:creationId xmlns:p14="http://schemas.microsoft.com/office/powerpoint/2010/main" val="3107176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9" name="标题 1"/>
          <p:cNvSpPr>
            <a:spLocks noGrp="1"/>
          </p:cNvSpPr>
          <p:nvPr>
            <p:ph type="title"/>
          </p:nvPr>
        </p:nvSpPr>
        <p:spPr>
          <a:xfrm>
            <a:off x="685800" y="685800"/>
            <a:ext cx="7772400" cy="1066800"/>
          </a:xfrm>
        </p:spPr>
        <p:txBody>
          <a:bodyPr/>
          <a:lstStyle/>
          <a:p>
            <a:r>
              <a:rPr lang="en-US" altLang="en-US" dirty="0" smtClean="0"/>
              <a:t>Meeting Protocol, Attendance, Voting &amp; Document Status</a:t>
            </a:r>
            <a:endParaRPr lang="zh-CN" altLang="en-US" dirty="0"/>
          </a:p>
        </p:txBody>
      </p:sp>
      <p:sp>
        <p:nvSpPr>
          <p:cNvPr id="10" name="内容占位符 2"/>
          <p:cNvSpPr>
            <a:spLocks noGrp="1"/>
          </p:cNvSpPr>
          <p:nvPr>
            <p:ph idx="1"/>
          </p:nvPr>
        </p:nvSpPr>
        <p:spPr>
          <a:xfrm>
            <a:off x="685800" y="1981200"/>
            <a:ext cx="7772400" cy="4114800"/>
          </a:xfrm>
        </p:spPr>
        <p:txBody>
          <a:bodyPr>
            <a:normAutofit fontScale="92500" lnSpcReduction="10000"/>
          </a:bodyPr>
          <a:lstStyle/>
          <a:p>
            <a:r>
              <a:rPr lang="en-US" altLang="en-US" dirty="0" smtClean="0"/>
              <a:t>Please announce your affiliation when you first address the group during a meeting slot</a:t>
            </a:r>
          </a:p>
          <a:p>
            <a:r>
              <a:rPr lang="en-US" altLang="en-US" dirty="0" smtClean="0"/>
              <a:t>Cell Phones to be silent or Off</a:t>
            </a:r>
          </a:p>
          <a:p>
            <a:r>
              <a:rPr lang="en-US" altLang="en-US" dirty="0" smtClean="0"/>
              <a:t>Register your attendance via </a:t>
            </a:r>
            <a:r>
              <a:rPr lang="en-US" altLang="en-US" dirty="0" smtClean="0">
                <a:hlinkClick r:id="rId2"/>
              </a:rPr>
              <a:t>https://imat.ieee.org</a:t>
            </a:r>
            <a:r>
              <a:rPr lang="en-US" altLang="en-US" dirty="0" smtClean="0"/>
              <a:t> while on meeting SSID (e.g. </a:t>
            </a:r>
            <a:r>
              <a:rPr lang="en-US" altLang="en-US" dirty="0" err="1" smtClean="0"/>
              <a:t>Verilan</a:t>
            </a:r>
            <a:r>
              <a:rPr lang="en-US" altLang="en-US" dirty="0" smtClean="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a:t>
            </a:r>
            <a:r>
              <a:rPr lang="en-US" altLang="en-US" sz="2400" dirty="0" err="1" smtClean="0"/>
              <a:t>Rosdahl</a:t>
            </a:r>
            <a:r>
              <a:rPr lang="en-US" altLang="en-US" sz="2400" dirty="0" smtClean="0"/>
              <a:t> –  </a:t>
            </a:r>
            <a:r>
              <a:rPr lang="en-US" altLang="en-US" sz="2400" dirty="0" smtClean="0">
                <a:hlinkClick r:id="rId3"/>
              </a:rPr>
              <a:t>jrosdahl@ieee.org</a:t>
            </a:r>
            <a:endParaRPr lang="en-US" altLang="en-US" dirty="0" smtClean="0"/>
          </a:p>
        </p:txBody>
      </p:sp>
    </p:spTree>
    <p:extLst>
      <p:ext uri="{BB962C8B-B14F-4D97-AF65-F5344CB8AC3E}">
        <p14:creationId xmlns:p14="http://schemas.microsoft.com/office/powerpoint/2010/main" val="37577632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Instructions for the WG Chair (optional to show)</a:t>
            </a:r>
            <a:endParaRPr lang="zh-CN" altLang="en-US" sz="2800" dirty="0"/>
          </a:p>
        </p:txBody>
      </p:sp>
      <p:sp>
        <p:nvSpPr>
          <p:cNvPr id="8" name="内容占位符 2"/>
          <p:cNvSpPr>
            <a:spLocks noGrp="1"/>
          </p:cNvSpPr>
          <p:nvPr>
            <p:ph idx="1"/>
          </p:nvPr>
        </p:nvSpPr>
        <p:spPr>
          <a:xfrm>
            <a:off x="685800" y="1676400"/>
            <a:ext cx="7772400" cy="4724400"/>
          </a:xfrm>
        </p:spPr>
        <p:txBody>
          <a:bodyPr>
            <a:normAutofit fontScale="92500" lnSpcReduction="10000"/>
          </a:bodyPr>
          <a:lstStyle/>
          <a:p>
            <a:pPr>
              <a:lnSpc>
                <a:spcPct val="80000"/>
              </a:lnSpc>
              <a:spcAft>
                <a:spcPct val="30000"/>
              </a:spcAft>
              <a:buFont typeface="Monotype Sorts"/>
              <a:buNone/>
            </a:pPr>
            <a:r>
              <a:rPr lang="en-US" altLang="en-US" sz="180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dirty="0" smtClean="0">
                <a:solidFill>
                  <a:schemeClr val="accent2"/>
                </a:solidFill>
              </a:rPr>
              <a:t>Show slides #1 through #4 of this presentation</a:t>
            </a:r>
          </a:p>
          <a:p>
            <a:pPr lvl="1">
              <a:lnSpc>
                <a:spcPct val="80000"/>
              </a:lnSpc>
              <a:buFont typeface="Arial"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Tree>
    <p:extLst>
      <p:ext uri="{BB962C8B-B14F-4D97-AF65-F5344CB8AC3E}">
        <p14:creationId xmlns:p14="http://schemas.microsoft.com/office/powerpoint/2010/main" val="32394203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dirty="0" smtClean="0"/>
              <a:t>Patent Policy and Other Guidelines</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Following 5 slides</a:t>
            </a:r>
            <a:endParaRPr lang="zh-CN" altLang="en-US" dirty="0"/>
          </a:p>
        </p:txBody>
      </p:sp>
    </p:spTree>
    <p:extLst>
      <p:ext uri="{BB962C8B-B14F-4D97-AF65-F5344CB8AC3E}">
        <p14:creationId xmlns:p14="http://schemas.microsoft.com/office/powerpoint/2010/main" val="35916910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7</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en-US" sz="2800" u="sng" dirty="0" smtClean="0">
                <a:solidFill>
                  <a:schemeClr val="accent2"/>
                </a:solidFill>
              </a:rPr>
              <a:t>Participants, Patents, and Duty to Inform</a:t>
            </a:r>
            <a:endParaRPr lang="zh-CN" altLang="en-US" sz="2800" dirty="0"/>
          </a:p>
        </p:txBody>
      </p:sp>
      <p:sp>
        <p:nvSpPr>
          <p:cNvPr id="8" name="内容占位符 2"/>
          <p:cNvSpPr>
            <a:spLocks noGrp="1"/>
          </p:cNvSpPr>
          <p:nvPr>
            <p:ph idx="1"/>
          </p:nvPr>
        </p:nvSpPr>
        <p:spPr>
          <a:xfrm>
            <a:off x="685800" y="1676400"/>
            <a:ext cx="7772400" cy="4724400"/>
          </a:xfrm>
        </p:spPr>
        <p:txBody>
          <a:bodyPr>
            <a:normAutofit/>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pPr>
              <a:lnSpc>
                <a:spcPct val="80000"/>
              </a:lnSpc>
              <a:spcAft>
                <a:spcPct val="30000"/>
              </a:spcAft>
              <a:buFontTx/>
              <a:buNone/>
            </a:pPr>
            <a:endParaRPr lang="en-US" altLang="en-US" sz="1200" dirty="0" smtClean="0"/>
          </a:p>
        </p:txBody>
      </p:sp>
      <p:sp>
        <p:nvSpPr>
          <p:cNvPr id="9"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#1</a:t>
            </a:r>
            <a:endParaRPr lang="en-US" altLang="en-US" sz="2400" dirty="0"/>
          </a:p>
        </p:txBody>
      </p:sp>
    </p:spTree>
    <p:extLst>
      <p:ext uri="{BB962C8B-B14F-4D97-AF65-F5344CB8AC3E}">
        <p14:creationId xmlns:p14="http://schemas.microsoft.com/office/powerpoint/2010/main" val="735480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8</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GB" altLang="en-US" sz="2800" u="sng" dirty="0" smtClean="0">
                <a:solidFill>
                  <a:schemeClr val="accent2"/>
                </a:solidFill>
              </a:rPr>
              <a:t>Ways to Inform IEEE</a:t>
            </a:r>
            <a:endParaRPr lang="zh-CN" altLang="en-US" sz="2800" dirty="0"/>
          </a:p>
        </p:txBody>
      </p:sp>
      <p:sp>
        <p:nvSpPr>
          <p:cNvPr id="8" name="内容占位符 2"/>
          <p:cNvSpPr>
            <a:spLocks noGrp="1"/>
          </p:cNvSpPr>
          <p:nvPr>
            <p:ph idx="1"/>
          </p:nvPr>
        </p:nvSpPr>
        <p:spPr>
          <a:xfrm>
            <a:off x="533400" y="1676400"/>
            <a:ext cx="8229600" cy="4267200"/>
          </a:xfrm>
        </p:spPr>
        <p:txBody>
          <a:bodyPr>
            <a:normAutofit/>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a:t>
            </a:r>
            <a:r>
              <a:rPr lang="en-US" altLang="en-US" sz="2000" dirty="0" smtClean="0">
                <a:latin typeface="Calibri" pitchFamily="34" charset="0"/>
                <a:cs typeface="Calibri" pitchFamily="34" charset="0"/>
              </a:rPr>
              <a:t>Patents</a:t>
            </a:r>
          </a:p>
          <a:p>
            <a:pPr>
              <a:buSzPct val="150000"/>
              <a:buFont typeface="Arial" panose="020B0604020202020204" pitchFamily="34" charset="0"/>
              <a:buChar char="•"/>
              <a:defRPr/>
            </a:pPr>
            <a:endParaRPr lang="en-US" altLang="en-US" sz="2000" dirty="0">
              <a:latin typeface="Calibri" pitchFamily="34" charset="0"/>
              <a:cs typeface="Calibri" pitchFamily="34" charset="0"/>
            </a:endParaRPr>
          </a:p>
          <a:p>
            <a:pPr marL="0" indent="0">
              <a:buFont typeface="Monotype Sorts"/>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1200" dirty="0" smtClean="0"/>
          </a:p>
        </p:txBody>
      </p:sp>
      <p:sp>
        <p:nvSpPr>
          <p:cNvPr id="9" name="Text Box 5"/>
          <p:cNvSpPr txBox="1">
            <a:spLocks noChangeArrowheads="1"/>
          </p:cNvSpPr>
          <p:nvPr/>
        </p:nvSpPr>
        <p:spPr bwMode="auto">
          <a:xfrm>
            <a:off x="0" y="6172200"/>
            <a:ext cx="960519" cy="369332"/>
          </a:xfrm>
          <a:prstGeom prst="rect">
            <a:avLst/>
          </a:prstGeom>
          <a:noFill/>
          <a:ln w="9525">
            <a:noFill/>
            <a:miter lim="800000"/>
            <a:headEnd/>
            <a:tailEnd/>
          </a:ln>
        </p:spPr>
        <p:txBody>
          <a:bodyPr wrap="none">
            <a:spAutoFit/>
          </a:bodyPr>
          <a:lstStyle/>
          <a:p>
            <a:r>
              <a:rPr lang="en-US" altLang="en-US" sz="1800" b="1" u="sng" dirty="0"/>
              <a:t>Slide </a:t>
            </a:r>
            <a:r>
              <a:rPr lang="en-US" altLang="en-US" sz="1800" b="1" u="sng" dirty="0" smtClean="0"/>
              <a:t>#2</a:t>
            </a:r>
            <a:endParaRPr lang="en-US" altLang="en-US" sz="2400" dirty="0"/>
          </a:p>
        </p:txBody>
      </p:sp>
    </p:spTree>
    <p:extLst>
      <p:ext uri="{BB962C8B-B14F-4D97-AF65-F5344CB8AC3E}">
        <p14:creationId xmlns:p14="http://schemas.microsoft.com/office/powerpoint/2010/main" val="15140660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pPr>
              <a:defRPr/>
            </a:pPr>
            <a:r>
              <a:rPr lang="en-US" smtClean="0"/>
              <a:t>Jan 2018</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9</a:t>
            </a:fld>
            <a:endParaRPr lang="en-US" altLang="en-US"/>
          </a:p>
        </p:txBody>
      </p:sp>
      <p:sp>
        <p:nvSpPr>
          <p:cNvPr id="6" name="页脚占位符 5"/>
          <p:cNvSpPr>
            <a:spLocks noGrp="1"/>
          </p:cNvSpPr>
          <p:nvPr>
            <p:ph type="ftr" sz="quarter" idx="3"/>
          </p:nvPr>
        </p:nvSpPr>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solidFill>
                  <a:schemeClr val="accent2">
                    <a:lumMod val="75000"/>
                  </a:schemeClr>
                </a:solidFill>
              </a:rPr>
              <a:t>Patent Related Information</a:t>
            </a:r>
            <a:endParaRPr lang="zh-CN" altLang="en-US" dirty="0"/>
          </a:p>
        </p:txBody>
      </p:sp>
      <p:sp>
        <p:nvSpPr>
          <p:cNvPr id="8" name="内容占位符 2"/>
          <p:cNvSpPr>
            <a:spLocks noGrp="1"/>
          </p:cNvSpPr>
          <p:nvPr>
            <p:ph idx="1"/>
          </p:nvPr>
        </p:nvSpPr>
        <p:spPr>
          <a:xfrm>
            <a:off x="685800" y="1905000"/>
            <a:ext cx="7772400" cy="4114800"/>
          </a:xfrm>
        </p:spPr>
        <p:txBody>
          <a:bodyPr/>
          <a:lstStyle/>
          <a:p>
            <a:pPr lvl="1">
              <a:lnSpc>
                <a:spcPct val="90000"/>
              </a:lnSpc>
              <a:spcBef>
                <a:spcPct val="0"/>
              </a:spcBef>
              <a:buFont typeface="Monotype Sorts" pitchFamily="2" charset="2"/>
              <a:buNone/>
            </a:pPr>
            <a:r>
              <a:rPr lang="en-US" altLang="en-US"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latin typeface="Calibri" panose="020F0502020204030204" pitchFamily="34" charset="0"/>
                <a:cs typeface="Calibri" panose="020F0502020204030204" pitchFamily="34" charset="0"/>
              </a:rPr>
              <a:t>IEEE-SA Standards Board Bylaws</a:t>
            </a:r>
            <a:r>
              <a:rPr lang="en-US" altLang="en-US" sz="2000" b="1" dirty="0">
                <a:latin typeface="Calibri" panose="020F0502020204030204" pitchFamily="34" charset="0"/>
                <a:cs typeface="Calibri" panose="020F0502020204030204" pitchFamily="34" charset="0"/>
              </a:rPr>
              <a:t> </a:t>
            </a:r>
            <a:r>
              <a:rPr lang="en-US" altLang="en-US" sz="16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latin typeface="Calibri" panose="020F0502020204030204" pitchFamily="34" charset="0"/>
                <a:cs typeface="Calibri" panose="020F0502020204030204" pitchFamily="34" charset="0"/>
              </a:rPr>
              <a:t>IEEE-SA Standards Board Operations Manual</a:t>
            </a:r>
            <a:r>
              <a:rPr lang="en-US" altLang="en-US" sz="2000" b="1" dirty="0">
                <a:latin typeface="Calibri" panose="020F0502020204030204" pitchFamily="34" charset="0"/>
                <a:cs typeface="Calibri" panose="020F0502020204030204" pitchFamily="34" charset="0"/>
              </a:rPr>
              <a:t> </a:t>
            </a:r>
            <a:r>
              <a:rPr lang="en-US" altLang="en-US" sz="16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latin typeface="Calibri" panose="020F0502020204030204" pitchFamily="34" charset="0"/>
                <a:cs typeface="Calibri" panose="020F0502020204030204" pitchFamily="34" charset="0"/>
              </a:rPr>
              <a:t>	</a:t>
            </a:r>
            <a:r>
              <a:rPr lang="en-US" altLang="en-US" b="1" i="1" dirty="0">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latin typeface="Calibri" panose="020F0502020204030204" pitchFamily="34" charset="0"/>
                <a:cs typeface="Calibri" panose="020F0502020204030204" pitchFamily="34" charset="0"/>
              </a:rPr>
              <a:t>	</a:t>
            </a:r>
            <a:r>
              <a:rPr lang="en-US" altLang="en-US" sz="2800" b="1" dirty="0">
                <a:latin typeface="Calibri" panose="020F0502020204030204" pitchFamily="34" charset="0"/>
                <a:cs typeface="Calibri" panose="020F0502020204030204" pitchFamily="34" charset="0"/>
              </a:rPr>
              <a:t>If you have questions, contact the IEEE-SA Standards Board Patent Committee Administrator at patcom@ieee.org</a:t>
            </a:r>
            <a:endParaRPr lang="en-US" altLang="en-US" sz="2800" b="1" dirty="0">
              <a:latin typeface="Calibri" panose="020F0502020204030204" pitchFamily="34" charset="0"/>
              <a:cs typeface="Calibri" panose="020F0502020204030204" pitchFamily="34" charset="0"/>
            </a:endParaRPr>
          </a:p>
        </p:txBody>
      </p:sp>
      <p:sp>
        <p:nvSpPr>
          <p:cNvPr id="9"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dirty="0"/>
              <a:t>Slide #3</a:t>
            </a:r>
          </a:p>
        </p:txBody>
      </p:sp>
    </p:spTree>
    <p:extLst>
      <p:ext uri="{BB962C8B-B14F-4D97-AF65-F5344CB8AC3E}">
        <p14:creationId xmlns:p14="http://schemas.microsoft.com/office/powerpoint/2010/main" val="30613004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53893</TotalTime>
  <Words>1631</Words>
  <Application>Microsoft Office PowerPoint</Application>
  <PresentationFormat>全屏显示(4:3)</PresentationFormat>
  <Paragraphs>333</Paragraphs>
  <Slides>19</Slides>
  <Notes>0</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1</vt:i4>
      </vt:variant>
      <vt:variant>
        <vt:lpstr>幻灯片标题</vt:lpstr>
      </vt:variant>
      <vt:variant>
        <vt:i4>19</vt:i4>
      </vt:variant>
    </vt:vector>
  </HeadingPairs>
  <TitlesOfParts>
    <vt:vector size="29" baseType="lpstr">
      <vt:lpstr>Monotype Sorts</vt:lpstr>
      <vt:lpstr>MS PGothic</vt:lpstr>
      <vt:lpstr>MS PGothic</vt:lpstr>
      <vt:lpstr>宋体</vt:lpstr>
      <vt:lpstr>Arial</vt:lpstr>
      <vt:lpstr>Arial Black</vt:lpstr>
      <vt:lpstr>Calibri</vt:lpstr>
      <vt:lpstr>Times New Roman</vt:lpstr>
      <vt:lpstr>802-11-Submission</vt:lpstr>
      <vt:lpstr>Document</vt:lpstr>
      <vt:lpstr>PowerPoint 演示文稿</vt:lpstr>
      <vt:lpstr>IEEE 802.11 Tgax Meeting High Efficiency WLAN PHY Ad Hoc</vt:lpstr>
      <vt:lpstr>Agenda items for PHY Adhoc</vt:lpstr>
      <vt:lpstr>Meeting Protocol, Attendance, Voting &amp; Document Status</vt:lpstr>
      <vt:lpstr>Instructions for the WG Chair (optional to show)</vt:lpstr>
      <vt:lpstr>Patent Policy and Other Guidelines</vt:lpstr>
      <vt:lpstr>Participants, Patents, and Duty to Inform</vt:lpstr>
      <vt:lpstr>Ways to Inform IEEE</vt:lpstr>
      <vt:lpstr>Patent Related Information</vt:lpstr>
      <vt:lpstr>Other Guidelines for IEEE WG Meetings</vt:lpstr>
      <vt:lpstr>Participation in IEEE 802 Meetings</vt:lpstr>
      <vt:lpstr>PowerPoint 演示文稿</vt:lpstr>
      <vt:lpstr>PHY Adhoc Time Slot</vt:lpstr>
      <vt:lpstr>PHY Submissions (1/2)</vt:lpstr>
      <vt:lpstr>PHY Submissions (2/2)</vt:lpstr>
      <vt:lpstr>Straw-poll x (cr, 11-18/00025r1)</vt:lpstr>
      <vt:lpstr>Straw-poll x (cr, 11-18/0036r1)</vt:lpstr>
      <vt:lpstr>Straw-poll x (cr, 11-18/0037r1)</vt:lpstr>
      <vt:lpstr>Straw-poll x (cr, 11-18/0162r0)</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孙波10013985</cp:lastModifiedBy>
  <cp:revision>2629</cp:revision>
  <cp:lastPrinted>1998-02-10T13:28:06Z</cp:lastPrinted>
  <dcterms:created xsi:type="dcterms:W3CDTF">2007-04-17T18:10:23Z</dcterms:created>
  <dcterms:modified xsi:type="dcterms:W3CDTF">2018-01-16T03:26:31Z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