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1" r:id="rId2"/>
    <p:sldId id="626" r:id="rId3"/>
    <p:sldId id="633" r:id="rId4"/>
    <p:sldId id="634" r:id="rId5"/>
    <p:sldId id="636" r:id="rId6"/>
    <p:sldId id="637" r:id="rId7"/>
    <p:sldId id="628" r:id="rId8"/>
    <p:sldId id="638" r:id="rId9"/>
    <p:sldId id="622" r:id="rId1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9" autoAdjust="0"/>
    <p:restoredTop sz="92612" autoAdjust="0"/>
  </p:normalViewPr>
  <p:slideViewPr>
    <p:cSldViewPr>
      <p:cViewPr varScale="1">
        <p:scale>
          <a:sx n="89" d="100"/>
          <a:sy n="89" d="100"/>
        </p:scale>
        <p:origin x="-15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JAN 2018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486400" y="324465"/>
            <a:ext cx="2971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ko-KR" sz="18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 IEEE </a:t>
            </a:r>
            <a:r>
              <a:rPr lang="en-GB" altLang="ko-KR" sz="18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802.11-18/196r2</a:t>
            </a:r>
            <a:endParaRPr lang="ko-KR" altLang="ko-KR" sz="1800" b="1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OFDM TRN subfield for Channel Aggregation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2018-01-15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33860"/>
              </p:ext>
            </p:extLst>
          </p:nvPr>
        </p:nvGraphicFramePr>
        <p:xfrm>
          <a:off x="1019175" y="3371850"/>
          <a:ext cx="72390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2" name="Document" r:id="rId5" imgW="8941254" imgH="3467755" progId="Word.Document.8">
                  <p:embed/>
                </p:oleObj>
              </mc:Choice>
              <mc:Fallback>
                <p:oleObj name="Document" r:id="rId5" imgW="8941254" imgH="3467755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371850"/>
                        <a:ext cx="72390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b="0" dirty="0" smtClean="0"/>
              <a:t>In [1], SC TRN subfield for channel aggregation was proposed and determined by the number of TX chains per channel.</a:t>
            </a:r>
          </a:p>
          <a:p>
            <a:endParaRPr lang="en-US" altLang="ko-KR" b="0" dirty="0" smtClean="0"/>
          </a:p>
          <a:p>
            <a:r>
              <a:rPr lang="en-US" altLang="ko-KR" b="0" dirty="0" smtClean="0"/>
              <a:t>OFDM TRN subfield for channel </a:t>
            </a:r>
            <a:r>
              <a:rPr lang="en-US" altLang="ko-KR" b="0" smtClean="0"/>
              <a:t>aggregation need </a:t>
            </a:r>
            <a:r>
              <a:rPr lang="en-US" altLang="ko-KR" b="0" dirty="0" smtClean="0"/>
              <a:t>to be optimized similar to SC TRN subfield</a:t>
            </a:r>
          </a:p>
          <a:p>
            <a:endParaRPr lang="en-US" altLang="ko-KR" b="0" dirty="0"/>
          </a:p>
          <a:p>
            <a:r>
              <a:rPr lang="en-US" altLang="ko-KR" b="0" dirty="0" smtClean="0"/>
              <a:t>This presentation suggests OFDM TRN subfield for channel aggregation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current OFDM TRN subfield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114800"/>
          </a:xfrm>
        </p:spPr>
        <p:txBody>
          <a:bodyPr/>
          <a:lstStyle/>
          <a:p>
            <a:r>
              <a:rPr lang="en-US" altLang="ko-KR" sz="2000" b="0" dirty="0" smtClean="0"/>
              <a:t>For CB, the number of TX chains per channel is same as the total number of TX chains.</a:t>
            </a:r>
          </a:p>
          <a:p>
            <a:r>
              <a:rPr lang="en-US" altLang="ko-KR" sz="2000" b="0" dirty="0" smtClean="0"/>
              <a:t>For CA, the number of TX chains per channel is same as half of the total number of TX chains.</a:t>
            </a:r>
          </a:p>
          <a:p>
            <a:r>
              <a:rPr lang="en-US" altLang="ko-KR" sz="2000" b="0" dirty="0" smtClean="0"/>
              <a:t>Example</a:t>
            </a:r>
          </a:p>
          <a:p>
            <a:pPr lvl="1"/>
            <a:r>
              <a:rPr lang="en-US" altLang="ko-KR" sz="1800" b="0" dirty="0" smtClean="0"/>
              <a:t>CB case (2.16GHz), 2 TX chains per channel</a:t>
            </a:r>
          </a:p>
          <a:p>
            <a:pPr lvl="2"/>
            <a:r>
              <a:rPr lang="en-US" altLang="ko-KR" sz="1600" dirty="0"/>
              <a:t>TRN subfield after </a:t>
            </a:r>
            <a:r>
              <a:rPr lang="en-US" altLang="ko-KR" sz="1600" dirty="0" smtClean="0"/>
              <a:t>2x2 P matrix </a:t>
            </a:r>
            <a:r>
              <a:rPr lang="en-US" altLang="ko-KR" sz="1600" dirty="0"/>
              <a:t>mapping </a:t>
            </a:r>
            <a:r>
              <a:rPr lang="en-US" altLang="ko-KR" sz="1600" b="0" dirty="0" smtClean="0"/>
              <a:t/>
            </a:r>
            <a:br>
              <a:rPr lang="en-US" altLang="ko-KR" sz="1600" b="0" dirty="0" smtClean="0"/>
            </a:br>
            <a:endParaRPr lang="en-US" altLang="ko-KR" sz="1600" b="0" dirty="0"/>
          </a:p>
          <a:p>
            <a:pPr lvl="1"/>
            <a:r>
              <a:rPr lang="en-US" altLang="ko-KR" sz="1800" b="0" dirty="0" smtClean="0"/>
              <a:t>CA case(2.16GHz + 2.16GHz) 2 TX chains per channel(totally 4 TX chains)</a:t>
            </a:r>
          </a:p>
          <a:p>
            <a:pPr lvl="2"/>
            <a:r>
              <a:rPr lang="en-US" altLang="ko-KR" sz="1600" dirty="0" smtClean="0"/>
              <a:t>TRN subfield after 4 x 4 P matrix mapping</a:t>
            </a:r>
            <a:r>
              <a:rPr lang="en-US" altLang="ko-KR" sz="1400" i="1" dirty="0" smtClean="0">
                <a:latin typeface="Cambria Math"/>
              </a:rPr>
              <a:t/>
            </a:r>
            <a:br>
              <a:rPr lang="en-US" altLang="ko-KR" sz="1400" i="1" dirty="0" smtClean="0">
                <a:latin typeface="Cambria Math"/>
              </a:rPr>
            </a:b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In this case, CA TRN subfield may have 2 times longer TRN subfield than CB case</a:t>
            </a:r>
          </a:p>
          <a:p>
            <a:pPr marL="0" indent="0">
              <a:buNone/>
            </a:pPr>
            <a:r>
              <a:rPr lang="en-US" altLang="ko-KR" b="0" dirty="0"/>
              <a:t> </a:t>
            </a:r>
            <a:endParaRPr lang="en-US" altLang="ko-KR" b="0" dirty="0" smtClean="0"/>
          </a:p>
          <a:p>
            <a:endParaRPr lang="en-US" altLang="ko-KR" b="0" dirty="0" smtClean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060647"/>
              </p:ext>
            </p:extLst>
          </p:nvPr>
        </p:nvGraphicFramePr>
        <p:xfrm>
          <a:off x="1689099" y="4876800"/>
          <a:ext cx="673237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수식" r:id="rId3" imgW="5930640" imgH="939600" progId="Equation.3">
                  <p:embed/>
                </p:oleObj>
              </mc:Choice>
              <mc:Fallback>
                <p:oleObj name="수식" r:id="rId3" imgW="593064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9099" y="4876800"/>
                        <a:ext cx="6732373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723586"/>
              </p:ext>
            </p:extLst>
          </p:nvPr>
        </p:nvGraphicFramePr>
        <p:xfrm>
          <a:off x="5257800" y="3657600"/>
          <a:ext cx="3625516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수식" r:id="rId5" imgW="2869920" imgH="482400" progId="Equation.3">
                  <p:embed/>
                </p:oleObj>
              </mc:Choice>
              <mc:Fallback>
                <p:oleObj name="수식" r:id="rId5" imgW="286992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57800" y="3657600"/>
                        <a:ext cx="3625516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440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OFDM TRN subfield for CA(1/3)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114800"/>
          </a:xfrm>
        </p:spPr>
        <p:txBody>
          <a:bodyPr/>
          <a:lstStyle/>
          <a:p>
            <a:r>
              <a:rPr lang="en-US" altLang="ko-KR" b="0" dirty="0" smtClean="0"/>
              <a:t>We propose that P matrix of CA TRN subfield should be determined by the number of TX chains per channel.</a:t>
            </a:r>
          </a:p>
          <a:p>
            <a:r>
              <a:rPr lang="en-US" altLang="ko-KR" b="0" dirty="0" smtClean="0"/>
              <a:t>Example</a:t>
            </a:r>
          </a:p>
          <a:p>
            <a:pPr lvl="1"/>
            <a:r>
              <a:rPr lang="en-US" altLang="ko-KR" sz="1800" dirty="0" smtClean="0"/>
              <a:t>CB </a:t>
            </a:r>
            <a:r>
              <a:rPr lang="en-US" altLang="ko-KR" sz="1800" dirty="0"/>
              <a:t>case (2.16GHz), 2 TX chains per channel</a:t>
            </a:r>
          </a:p>
          <a:p>
            <a:pPr lvl="2"/>
            <a:r>
              <a:rPr lang="en-US" altLang="ko-KR" sz="1600" dirty="0"/>
              <a:t>TRN subfield after </a:t>
            </a:r>
            <a:r>
              <a:rPr lang="en-US" altLang="ko-KR" sz="1600" dirty="0" smtClean="0"/>
              <a:t>2x2 P </a:t>
            </a:r>
            <a:r>
              <a:rPr lang="en-US" altLang="ko-KR" sz="1600" dirty="0"/>
              <a:t>matrix </a:t>
            </a:r>
            <a:r>
              <a:rPr lang="en-US" altLang="ko-KR" sz="1600" dirty="0" smtClean="0"/>
              <a:t>mapping  </a:t>
            </a:r>
            <a:br>
              <a:rPr lang="en-US" altLang="ko-KR" sz="1600" dirty="0" smtClean="0"/>
            </a:br>
            <a:endParaRPr lang="en-US" altLang="ko-KR" sz="16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CA </a:t>
            </a:r>
            <a:r>
              <a:rPr lang="en-US" altLang="ko-KR" sz="1800" dirty="0"/>
              <a:t>case(2.16GHz + 2.16GHz) 2 TX chains per channel(totally 4 TX chains)</a:t>
            </a:r>
          </a:p>
          <a:p>
            <a:pPr lvl="2"/>
            <a:r>
              <a:rPr lang="en-US" altLang="ko-KR" sz="1600" dirty="0"/>
              <a:t>TRN subfield after </a:t>
            </a:r>
            <a:r>
              <a:rPr lang="en-US" altLang="ko-KR" sz="1600" dirty="0" smtClean="0"/>
              <a:t>2x2 P </a:t>
            </a:r>
            <a:r>
              <a:rPr lang="en-US" altLang="ko-KR" sz="1600" dirty="0"/>
              <a:t>matrix mapping for </a:t>
            </a:r>
            <a:r>
              <a:rPr lang="en-US" altLang="ko-KR" sz="1600" dirty="0" smtClean="0"/>
              <a:t>each aggregated channel </a:t>
            </a:r>
            <a:br>
              <a:rPr lang="en-US" altLang="ko-KR" sz="1600" dirty="0" smtClean="0"/>
            </a:b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>				  </a:t>
            </a:r>
            <a:r>
              <a:rPr lang="en-US" altLang="ko-KR" sz="1400" dirty="0" smtClean="0">
                <a:latin typeface="Cambria Math"/>
              </a:rPr>
              <a:t>for channel 1 </a:t>
            </a:r>
            <a:br>
              <a:rPr lang="en-US" altLang="ko-KR" sz="1400" dirty="0" smtClean="0">
                <a:latin typeface="Cambria Math"/>
              </a:rPr>
            </a:br>
            <a:r>
              <a:rPr lang="en-US" altLang="ko-KR" sz="1400" dirty="0" smtClean="0">
                <a:latin typeface="Cambria Math"/>
              </a:rPr>
              <a:t/>
            </a:r>
            <a:br>
              <a:rPr lang="en-US" altLang="ko-KR" sz="1400" dirty="0" smtClean="0">
                <a:latin typeface="Cambria Math"/>
              </a:rPr>
            </a:br>
            <a:r>
              <a:rPr lang="en-US" altLang="ko-KR" sz="1400" dirty="0" smtClean="0">
                <a:latin typeface="Cambria Math"/>
              </a:rPr>
              <a:t/>
            </a:r>
            <a:br>
              <a:rPr lang="en-US" altLang="ko-KR" sz="1400" dirty="0" smtClean="0">
                <a:latin typeface="Cambria Math"/>
              </a:rPr>
            </a:br>
            <a:r>
              <a:rPr lang="en-US" altLang="ko-KR" sz="1400" dirty="0" smtClean="0">
                <a:latin typeface="Cambria Math"/>
              </a:rPr>
              <a:t>				   for channel 2</a:t>
            </a:r>
            <a:r>
              <a:rPr lang="en-US" altLang="ko-KR" sz="1400" i="1" dirty="0">
                <a:latin typeface="Cambria Math"/>
              </a:rPr>
              <a:t/>
            </a:r>
            <a:br>
              <a:rPr lang="en-US" altLang="ko-KR" sz="1400" i="1" dirty="0">
                <a:latin typeface="Cambria Math"/>
              </a:rPr>
            </a:br>
            <a:endParaRPr lang="en-US" altLang="ko-KR" sz="1600" dirty="0"/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071872"/>
              </p:ext>
            </p:extLst>
          </p:nvPr>
        </p:nvGraphicFramePr>
        <p:xfrm>
          <a:off x="1676400" y="3810000"/>
          <a:ext cx="3625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수식" r:id="rId3" imgW="2869920" imgH="482400" progId="Equation.3">
                  <p:embed/>
                </p:oleObj>
              </mc:Choice>
              <mc:Fallback>
                <p:oleObj name="수식" r:id="rId3" imgW="2869920" imgH="482400" progId="Equation.3">
                  <p:embed/>
                  <p:pic>
                    <p:nvPicPr>
                      <p:cNvPr id="0" name="개체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810000"/>
                        <a:ext cx="36258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883216"/>
              </p:ext>
            </p:extLst>
          </p:nvPr>
        </p:nvGraphicFramePr>
        <p:xfrm>
          <a:off x="1752600" y="5181600"/>
          <a:ext cx="3625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수식" r:id="rId5" imgW="2869920" imgH="482400" progId="Equation.3">
                  <p:embed/>
                </p:oleObj>
              </mc:Choice>
              <mc:Fallback>
                <p:oleObj name="수식" r:id="rId5" imgW="2869920" imgH="482400" progId="Equation.3">
                  <p:embed/>
                  <p:pic>
                    <p:nvPicPr>
                      <p:cNvPr id="0" name="개체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181600"/>
                        <a:ext cx="36258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879769"/>
              </p:ext>
            </p:extLst>
          </p:nvPr>
        </p:nvGraphicFramePr>
        <p:xfrm>
          <a:off x="1744663" y="5867400"/>
          <a:ext cx="36417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수식" r:id="rId6" imgW="2882880" imgH="482400" progId="Equation.3">
                  <p:embed/>
                </p:oleObj>
              </mc:Choice>
              <mc:Fallback>
                <p:oleObj name="수식" r:id="rId6" imgW="2882880" imgH="482400" progId="Equation.3">
                  <p:embed/>
                  <p:pic>
                    <p:nvPicPr>
                      <p:cNvPr id="0" name="개체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5867400"/>
                        <a:ext cx="36417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449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OFDM TRN subfield for CA(2/3)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ko-KR" b="0" dirty="0" smtClean="0"/>
              <a:t>Proposed P matrix for CA TRN subfield is as follows:</a:t>
            </a:r>
          </a:p>
          <a:p>
            <a:endParaRPr lang="en-US" altLang="ko-KR" b="0" dirty="0" smtClean="0"/>
          </a:p>
          <a:p>
            <a:pPr marL="0" indent="0">
              <a:buNone/>
            </a:pPr>
            <a:r>
              <a:rPr lang="en-US" altLang="ko-KR" sz="1400" i="1" dirty="0">
                <a:latin typeface="Cambria Math"/>
              </a:rPr>
              <a:t/>
            </a:r>
            <a:br>
              <a:rPr lang="en-US" altLang="ko-KR" sz="1400" i="1" dirty="0">
                <a:latin typeface="Cambria Math"/>
              </a:rPr>
            </a:br>
            <a:endParaRPr lang="en-US" altLang="ko-KR" sz="1600" dirty="0"/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표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929380"/>
                  </p:ext>
                </p:extLst>
              </p:nvPr>
            </p:nvGraphicFramePr>
            <p:xfrm>
              <a:off x="685800" y="2438400"/>
              <a:ext cx="7467600" cy="392518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185420">
                    <a:tc rowSpan="4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rowSpan="6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1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2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3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4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5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6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표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929380"/>
                  </p:ext>
                </p:extLst>
              </p:nvPr>
            </p:nvGraphicFramePr>
            <p:xfrm>
              <a:off x="685800" y="2438400"/>
              <a:ext cx="7467600" cy="392518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45720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33528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36364" r="-111765" b="-94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33528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236364" r="-111765" b="-84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280289">
                    <a:tc rowSpan="4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402174" r="-111765" b="-91304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502174" r="-111765" b="-81304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602174" r="-111765" b="-71304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702174" r="-111765" b="-61304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rowSpan="6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1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802174" r="-111765" b="-513043"/>
                          </a:stretch>
                        </a:blipFill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2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902174" r="-111765" b="-41304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3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024444" r="-111765" b="-322222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4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100000" r="-111765" b="-215217"/>
                          </a:stretch>
                        </a:blipFill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2811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5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200000" r="-111765" b="-1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6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300000" r="-111765" b="-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472484"/>
              </p:ext>
            </p:extLst>
          </p:nvPr>
        </p:nvGraphicFramePr>
        <p:xfrm>
          <a:off x="5537200" y="4724400"/>
          <a:ext cx="2311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2" name="수식" r:id="rId4" imgW="2311200" imgH="711000" progId="Equation.3">
                  <p:embed/>
                </p:oleObj>
              </mc:Choice>
              <mc:Fallback>
                <p:oleObj name="수식" r:id="rId4" imgW="23112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37200" y="4724400"/>
                        <a:ext cx="2311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84341"/>
              </p:ext>
            </p:extLst>
          </p:nvPr>
        </p:nvGraphicFramePr>
        <p:xfrm>
          <a:off x="5537200" y="5613400"/>
          <a:ext cx="2311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수식" r:id="rId6" imgW="2311200" imgH="711000" progId="Equation.3">
                  <p:embed/>
                </p:oleObj>
              </mc:Choice>
              <mc:Fallback>
                <p:oleObj name="수식" r:id="rId6" imgW="23112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37200" y="5613400"/>
                        <a:ext cx="2311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92773"/>
              </p:ext>
            </p:extLst>
          </p:nvPr>
        </p:nvGraphicFramePr>
        <p:xfrm>
          <a:off x="6400800" y="3657600"/>
          <a:ext cx="64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name="수식" r:id="rId7" imgW="647640" imgH="457200" progId="Equation.3">
                  <p:embed/>
                </p:oleObj>
              </mc:Choice>
              <mc:Fallback>
                <p:oleObj name="수식" r:id="rId7" imgW="64764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00800" y="3657600"/>
                        <a:ext cx="64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677014"/>
              </p:ext>
            </p:extLst>
          </p:nvPr>
        </p:nvGraphicFramePr>
        <p:xfrm>
          <a:off x="6400800" y="4191000"/>
          <a:ext cx="64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수식" r:id="rId9" imgW="647640" imgH="457200" progId="Equation.3">
                  <p:embed/>
                </p:oleObj>
              </mc:Choice>
              <mc:Fallback>
                <p:oleObj name="수식" r:id="rId9" imgW="64764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00800" y="4191000"/>
                        <a:ext cx="64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89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OFDM TRN subfield for CA(3/3)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endParaRPr lang="en-US" altLang="ko-KR" b="0" dirty="0" smtClean="0"/>
          </a:p>
          <a:p>
            <a:pPr marL="0" indent="0">
              <a:buNone/>
            </a:pPr>
            <a:r>
              <a:rPr lang="en-US" altLang="ko-KR" sz="1400" i="1" dirty="0">
                <a:latin typeface="Cambria Math"/>
              </a:rPr>
              <a:t/>
            </a:r>
            <a:br>
              <a:rPr lang="en-US" altLang="ko-KR" sz="1400" i="1" dirty="0">
                <a:latin typeface="Cambria Math"/>
              </a:rPr>
            </a:br>
            <a:endParaRPr lang="en-US" altLang="ko-KR" sz="1600" dirty="0"/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표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6128401"/>
                  </p:ext>
                </p:extLst>
              </p:nvPr>
            </p:nvGraphicFramePr>
            <p:xfrm>
              <a:off x="685800" y="1828800"/>
              <a:ext cx="7467600" cy="26995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rowSpan="8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5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7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표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6128401"/>
                  </p:ext>
                </p:extLst>
              </p:nvPr>
            </p:nvGraphicFramePr>
            <p:xfrm>
              <a:off x="685800" y="1828800"/>
              <a:ext cx="7467600" cy="26995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45720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280289">
                    <a:tc rowSpan="8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63043" r="-111765" b="-715217"/>
                          </a:stretch>
                        </a:blipFill>
                      </a:tcPr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263043" r="-111765" b="-6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363043" r="-111765" b="-5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463043" r="-111765" b="-4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5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563043" r="-111765" b="-315217"/>
                          </a:stretch>
                        </a:blipFill>
                      </a:tcPr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663043" r="-111765" b="-2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7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763043" r="-111765" b="-1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863043" r="-111765" b="-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654376"/>
              </p:ext>
            </p:extLst>
          </p:nvPr>
        </p:nvGraphicFramePr>
        <p:xfrm>
          <a:off x="6045200" y="2362200"/>
          <a:ext cx="1270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수식" r:id="rId4" imgW="1269720" imgH="914400" progId="Equation.3">
                  <p:embed/>
                </p:oleObj>
              </mc:Choice>
              <mc:Fallback>
                <p:oleObj name="수식" r:id="rId4" imgW="126972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45200" y="2362200"/>
                        <a:ext cx="1270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945748"/>
              </p:ext>
            </p:extLst>
          </p:nvPr>
        </p:nvGraphicFramePr>
        <p:xfrm>
          <a:off x="6045200" y="3505200"/>
          <a:ext cx="1270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수식" r:id="rId6" imgW="1269720" imgH="914400" progId="Equation.3">
                  <p:embed/>
                </p:oleObj>
              </mc:Choice>
              <mc:Fallback>
                <p:oleObj name="수식" r:id="rId6" imgW="126972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45200" y="3505200"/>
                        <a:ext cx="1270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838200" y="2133600"/>
            <a:ext cx="815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b="0" kern="0" dirty="0" smtClean="0"/>
          </a:p>
          <a:p>
            <a:endParaRPr lang="en-US" altLang="ko-KR" b="0" kern="0" dirty="0"/>
          </a:p>
          <a:p>
            <a:endParaRPr lang="en-US" altLang="ko-KR" b="0" kern="0" dirty="0" smtClean="0"/>
          </a:p>
          <a:p>
            <a:endParaRPr lang="en-US" altLang="ko-KR" b="0" kern="0" dirty="0"/>
          </a:p>
          <a:p>
            <a:endParaRPr lang="en-US" altLang="ko-KR" b="0" kern="0" dirty="0" smtClean="0"/>
          </a:p>
          <a:p>
            <a:endParaRPr lang="en-US" altLang="ko-KR" b="0" kern="0" dirty="0"/>
          </a:p>
          <a:p>
            <a:r>
              <a:rPr lang="en-US" altLang="ko-KR" b="0" kern="0" dirty="0" smtClean="0"/>
              <a:t>We can reduce length of OFDM TRN subfield in CA by 50% applying above P matrix with no channel measurement performance degradation. </a:t>
            </a:r>
          </a:p>
          <a:p>
            <a:pPr marL="0" indent="0">
              <a:buFontTx/>
              <a:buNone/>
            </a:pPr>
            <a:r>
              <a:rPr lang="en-US" altLang="ko-KR" sz="1400" i="1" kern="0" dirty="0" smtClean="0">
                <a:latin typeface="Cambria Math"/>
              </a:rPr>
              <a:t/>
            </a:r>
            <a:br>
              <a:rPr lang="en-US" altLang="ko-KR" sz="1400" i="1" kern="0" dirty="0" smtClean="0">
                <a:latin typeface="Cambria Math"/>
              </a:rPr>
            </a:br>
            <a:endParaRPr lang="en-US" altLang="ko-KR" sz="1600" kern="0" dirty="0" smtClean="0"/>
          </a:p>
          <a:p>
            <a:endParaRPr lang="en-US" altLang="ko-KR" b="0" kern="0" dirty="0" smtClean="0"/>
          </a:p>
          <a:p>
            <a:pPr marL="0" indent="0">
              <a:buFontTx/>
              <a:buNone/>
            </a:pPr>
            <a:endParaRPr lang="en-US" altLang="ko-KR" kern="0" dirty="0" smtClean="0"/>
          </a:p>
          <a:p>
            <a:endParaRPr lang="en-US" altLang="ko-KR" kern="0" dirty="0" smtClean="0"/>
          </a:p>
        </p:txBody>
      </p:sp>
    </p:spTree>
    <p:extLst>
      <p:ext uri="{BB962C8B-B14F-4D97-AF65-F5344CB8AC3E}">
        <p14:creationId xmlns:p14="http://schemas.microsoft.com/office/powerpoint/2010/main" val="366024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ko-KR" b="0" dirty="0" smtClean="0"/>
              <a:t>We </a:t>
            </a:r>
            <a:r>
              <a:rPr lang="en-US" altLang="ko-KR" b="0" dirty="0"/>
              <a:t>propose that P matrix of </a:t>
            </a:r>
            <a:r>
              <a:rPr lang="en-US" altLang="ko-KR" b="0" dirty="0" smtClean="0"/>
              <a:t>OFDM TRN </a:t>
            </a:r>
            <a:r>
              <a:rPr lang="en-US" altLang="ko-KR" b="0" dirty="0"/>
              <a:t>subfield </a:t>
            </a:r>
            <a:r>
              <a:rPr lang="en-US" altLang="ko-KR" b="0" dirty="0" smtClean="0"/>
              <a:t>in CA should </a:t>
            </a:r>
            <a:r>
              <a:rPr lang="en-US" altLang="ko-KR" b="0" dirty="0"/>
              <a:t>be defined by the number of TX chains per </a:t>
            </a:r>
            <a:r>
              <a:rPr lang="en-US" altLang="ko-KR" b="0" dirty="0" smtClean="0"/>
              <a:t>channel, not by the number of total TX chains.</a:t>
            </a:r>
            <a:endParaRPr lang="en-US" altLang="ko-KR" b="0" dirty="0"/>
          </a:p>
          <a:p>
            <a:endParaRPr lang="en-US" altLang="ko-KR" b="0" dirty="0" smtClean="0"/>
          </a:p>
          <a:p>
            <a:r>
              <a:rPr lang="en-US" altLang="ko-KR" b="0" dirty="0" smtClean="0"/>
              <a:t>We can reduce OFDM TRN subfield in CA with half of current OFDM TRN subfield.</a:t>
            </a:r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lvl="0"/>
            <a:r>
              <a:rPr lang="en-US" altLang="ko-KR" b="0" dirty="0"/>
              <a:t>Do you agree </a:t>
            </a:r>
            <a:endParaRPr lang="en-US" altLang="ko-KR" b="0" dirty="0" smtClean="0"/>
          </a:p>
          <a:p>
            <a:pPr lvl="1"/>
            <a:r>
              <a:rPr lang="en-US" altLang="ko-KR" b="0" dirty="0" smtClean="0"/>
              <a:t>to accept the text in </a:t>
            </a:r>
            <a:r>
              <a:rPr lang="en-US" altLang="ko-KR" dirty="0" smtClean="0"/>
              <a:t>11-18-197-02-00ay </a:t>
            </a:r>
            <a:r>
              <a:rPr lang="en-US" altLang="ko-KR" dirty="0"/>
              <a:t>- Draft text for OFDM TRN subfield for Channel </a:t>
            </a:r>
            <a:r>
              <a:rPr lang="en-US" altLang="ko-KR" dirty="0" smtClean="0"/>
              <a:t>Aggregation?</a:t>
            </a:r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1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vl="0"/>
            <a:r>
              <a:rPr lang="en-US" altLang="ko-KR" sz="2000" b="0" dirty="0" smtClean="0"/>
              <a:t>[</a:t>
            </a:r>
            <a:r>
              <a:rPr lang="en-US" altLang="ko-KR" sz="2000" b="0" dirty="0"/>
              <a:t>1] 11-17-1601-01-00ay-draft-text-for-ca-trn-subfield</a:t>
            </a:r>
            <a:endParaRPr lang="en-US" altLang="ko-KR" sz="2000" b="0" dirty="0" smtClean="0"/>
          </a:p>
          <a:p>
            <a:pPr lvl="0"/>
            <a:endParaRPr lang="en-US" altLang="ko-KR" b="0" dirty="0" smtClean="0"/>
          </a:p>
          <a:p>
            <a:pPr marL="0" lvl="0" indent="0">
              <a:buNone/>
            </a:pPr>
            <a:endParaRPr lang="en-US" altLang="ko-KR" b="0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173747</TotalTime>
  <Words>620</Words>
  <Application>Microsoft Office PowerPoint</Application>
  <PresentationFormat>화면 슬라이드 쇼(4:3)</PresentationFormat>
  <Paragraphs>169</Paragraphs>
  <Slides>9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ACcord Submission Template</vt:lpstr>
      <vt:lpstr>Document</vt:lpstr>
      <vt:lpstr>수식</vt:lpstr>
      <vt:lpstr>OFDM TRN subfield for Channel Aggregation</vt:lpstr>
      <vt:lpstr>Introduction </vt:lpstr>
      <vt:lpstr>Example of current OFDM TRN subfield </vt:lpstr>
      <vt:lpstr>Proposed OFDM TRN subfield for CA(1/3) </vt:lpstr>
      <vt:lpstr>Proposed OFDM TRN subfield for CA(2/3) </vt:lpstr>
      <vt:lpstr>Proposed OFDM TRN subfield for CA(3/3) </vt:lpstr>
      <vt:lpstr>Conclusion</vt:lpstr>
      <vt:lpstr>Straw Poll</vt:lpstr>
      <vt:lpstr>References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2318</cp:revision>
  <cp:lastPrinted>2017-09-07T01:22:26Z</cp:lastPrinted>
  <dcterms:created xsi:type="dcterms:W3CDTF">2009-12-02T19:05:24Z</dcterms:created>
  <dcterms:modified xsi:type="dcterms:W3CDTF">2018-01-16T16:13:51Z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