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notesSlides/notesSlide1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_rels/notesSlide12.xml.rels" ContentType="application/vnd.openxmlformats-package.relationships+xml"/>
  <Override PartName="/ppt/notesSlides/_rels/notesSlide5.xml.rels" ContentType="application/vnd.openxmlformats-package.relationships+xml"/>
  <Override PartName="/ppt/notesSlides/_rels/notesSlide4.xml.rels" ContentType="application/vnd.openxmlformats-package.relationships+xml"/>
  <Override PartName="/ppt/notesSlides/_rels/notesSlide3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5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slideLayout2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22.png" ContentType="image/png"/>
  <Override PartName="/ppt/media/image21.png" ContentType="image/png"/>
  <Override PartName="/ppt/media/image20.png" ContentType="image/png"/>
  <Override PartName="/ppt/media/image19.wmf" ContentType="image/x-wmf"/>
  <Override PartName="/ppt/media/image18.wmf" ContentType="image/x-wmf"/>
  <Override PartName="/ppt/media/image16.tiff" ContentType="image/tiff"/>
  <Override PartName="/ppt/media/image17.png" ContentType="image/png"/>
  <Override PartName="/ppt/media/image14.png" ContentType="image/png"/>
  <Override PartName="/ppt/media/image13.png" ContentType="image/png"/>
  <Override PartName="/ppt/media/image12.png" ContentType="image/png"/>
  <Override PartName="/ppt/media/image11.jpeg" ContentType="image/jpeg"/>
  <Override PartName="/ppt/media/image10.jpeg" ContentType="image/jpeg"/>
  <Override PartName="/ppt/media/image8.png" ContentType="image/png"/>
  <Override PartName="/ppt/media/image15.tiff" ContentType="image/tiff"/>
  <Override PartName="/ppt/media/image6.png" ContentType="image/png"/>
  <Override PartName="/ppt/media/image5.wmf" ContentType="image/x-wmf"/>
  <Override PartName="/ppt/media/image4.png" ContentType="image/png"/>
  <Override PartName="/ppt/media/image7.png" ContentType="image/png"/>
  <Override PartName="/ppt/media/image3.png" ContentType="image/png"/>
  <Override PartName="/ppt/media/image9.jpeg" ContentType="image/jpeg"/>
  <Override PartName="/ppt/media/image2.png" ContentType="image/png"/>
  <Override PartName="/ppt/media/image1.png" ContentType="image/png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x="12192000" cy="6858000"/>
  <p:notesSz cx="6934200" cy="9280525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/>
          <a:p>
            <a:r>
              <a:rPr lang="en-US" sz="2000">
                <a:latin typeface="Arial"/>
              </a:rPr>
              <a:t>Click to edit the notes format</a:t>
            </a:r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r>
              <a:rPr lang="en-US" sz="1400">
                <a:latin typeface="Times New Roman"/>
              </a:rPr>
              <a:t>&lt;header&gt;</a:t>
            </a:r>
            <a:endParaRPr/>
          </a:p>
        </p:txBody>
      </p:sp>
      <p:sp>
        <p:nvSpPr>
          <p:cNvPr id="82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83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84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715BE24A-45D4-4D17-A6E0-F82264ACB9EB}" type="slidenum">
              <a:rPr lang="en-US" sz="1400">
                <a:latin typeface="Times New Roman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CustomShape 1"/>
          <p:cNvSpPr/>
          <p:nvPr/>
        </p:nvSpPr>
        <p:spPr>
          <a:xfrm>
            <a:off x="5640480" y="96840"/>
            <a:ext cx="638640" cy="209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 algn="r">
              <a:lnSpc>
                <a:spcPct val="100000"/>
              </a:lnSpc>
            </a:pPr>
            <a:r>
              <a:rPr b="1" lang="en-US" sz="1400">
                <a:solidFill>
                  <a:srgbClr val="000000"/>
                </a:solidFill>
                <a:latin typeface="Times New Roman"/>
                <a:ea typeface="MS Gothic"/>
              </a:rPr>
              <a:t>doc.: IEEE 802.11-18/0191r0</a:t>
            </a:r>
            <a:endParaRPr/>
          </a:p>
        </p:txBody>
      </p:sp>
      <p:sp>
        <p:nvSpPr>
          <p:cNvPr id="357" name="CustomShape 2"/>
          <p:cNvSpPr/>
          <p:nvPr/>
        </p:nvSpPr>
        <p:spPr>
          <a:xfrm>
            <a:off x="654120" y="96840"/>
            <a:ext cx="824400" cy="209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0000"/>
                </a:solidFill>
                <a:latin typeface="Times New Roman"/>
                <a:ea typeface="MS Gothic"/>
              </a:rPr>
              <a:t>January 2018</a:t>
            </a:r>
            <a:endParaRPr/>
          </a:p>
        </p:txBody>
      </p:sp>
      <p:sp>
        <p:nvSpPr>
          <p:cNvPr id="358" name="CustomShape 3"/>
          <p:cNvSpPr/>
          <p:nvPr/>
        </p:nvSpPr>
        <p:spPr>
          <a:xfrm>
            <a:off x="5357880" y="8985240"/>
            <a:ext cx="921240" cy="18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algn="r"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MS Gothic"/>
              </a:rPr>
              <a:t>GenXComm, Inc.</a:t>
            </a:r>
            <a:endParaRPr/>
          </a:p>
        </p:txBody>
      </p:sp>
      <p:sp>
        <p:nvSpPr>
          <p:cNvPr id="359" name="CustomShape 4"/>
          <p:cNvSpPr/>
          <p:nvPr/>
        </p:nvSpPr>
        <p:spPr>
          <a:xfrm>
            <a:off x="3222720" y="8985240"/>
            <a:ext cx="510120" cy="362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algn="r"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MS Gothic"/>
              </a:rPr>
              <a:t>Page </a:t>
            </a:r>
            <a:fld id="{AFCDC22C-9C16-488D-B1E5-4ABA04C17E45}" type="slidenum">
              <a:rPr lang="en-US" sz="1200">
                <a:solidFill>
                  <a:srgbClr val="000000"/>
                </a:solidFill>
                <a:latin typeface="Times New Roman"/>
                <a:ea typeface="MS Gothic"/>
              </a:rPr>
              <a:t>&lt;number&gt;</a:t>
            </a:fld>
            <a:endParaRPr/>
          </a:p>
        </p:txBody>
      </p:sp>
      <p:sp>
        <p:nvSpPr>
          <p:cNvPr id="360" name="CustomShape 5"/>
          <p:cNvSpPr/>
          <p:nvPr/>
        </p:nvSpPr>
        <p:spPr>
          <a:xfrm>
            <a:off x="1154160" y="701640"/>
            <a:ext cx="4624920" cy="34675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361" name="PlaceHolder 6"/>
          <p:cNvSpPr>
            <a:spLocks noGrp="1"/>
          </p:cNvSpPr>
          <p:nvPr>
            <p:ph type="body"/>
          </p:nvPr>
        </p:nvSpPr>
        <p:spPr>
          <a:xfrm>
            <a:off x="923760" y="4408560"/>
            <a:ext cx="5085360" cy="4269240"/>
          </a:xfrm>
          <a:prstGeom prst="rect">
            <a:avLst/>
          </a:prstGeom>
        </p:spPr>
        <p:txBody>
          <a:bodyPr lIns="93600" rIns="93600" tIns="46080" bIns="46080" anchor="ctr"/>
          <a:p>
            <a:endParaRPr/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body"/>
          </p:nvPr>
        </p:nvSpPr>
        <p:spPr>
          <a:xfrm>
            <a:off x="923760" y="4408560"/>
            <a:ext cx="5083560" cy="4174200"/>
          </a:xfrm>
          <a:prstGeom prst="rect">
            <a:avLst/>
          </a:prstGeom>
        </p:spPr>
        <p:txBody>
          <a:bodyPr lIns="93600" rIns="93600" tIns="46080" bIns="46080"/>
          <a:p>
            <a:r>
              <a:rPr lang="en-US" sz="2000">
                <a:latin typeface="Arial"/>
              </a:rPr>
              <a:t>This is for 802.11ac MCS9 </a:t>
            </a:r>
            <a:endParaRPr/>
          </a:p>
        </p:txBody>
      </p:sp>
      <p:sp>
        <p:nvSpPr>
          <p:cNvPr id="385" name="CustomShape 2"/>
          <p:cNvSpPr/>
          <p:nvPr/>
        </p:nvSpPr>
        <p:spPr>
          <a:xfrm>
            <a:off x="5640480" y="96840"/>
            <a:ext cx="638640" cy="209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 algn="r">
              <a:lnSpc>
                <a:spcPct val="100000"/>
              </a:lnSpc>
            </a:pPr>
            <a:r>
              <a:rPr b="1" lang="en-US" sz="1400">
                <a:solidFill>
                  <a:srgbClr val="000000"/>
                </a:solidFill>
                <a:latin typeface="Times New Roman"/>
                <a:ea typeface="MS Gothic"/>
              </a:rPr>
              <a:t>doc.: IEEE 802.11-18/0191r0</a:t>
            </a:r>
            <a:endParaRPr/>
          </a:p>
        </p:txBody>
      </p:sp>
      <p:sp>
        <p:nvSpPr>
          <p:cNvPr id="386" name="CustomShape 3"/>
          <p:cNvSpPr/>
          <p:nvPr/>
        </p:nvSpPr>
        <p:spPr>
          <a:xfrm>
            <a:off x="654120" y="96840"/>
            <a:ext cx="824400" cy="209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0000"/>
                </a:solidFill>
                <a:latin typeface="Times New Roman"/>
                <a:ea typeface="MS Gothic"/>
              </a:rPr>
              <a:t>January 2018</a:t>
            </a:r>
            <a:endParaRPr/>
          </a:p>
        </p:txBody>
      </p:sp>
      <p:sp>
        <p:nvSpPr>
          <p:cNvPr id="387" name="CustomShape 4"/>
          <p:cNvSpPr/>
          <p:nvPr/>
        </p:nvSpPr>
        <p:spPr>
          <a:xfrm>
            <a:off x="5357880" y="8985240"/>
            <a:ext cx="921240" cy="18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algn="r"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MS Gothic"/>
              </a:rPr>
              <a:t>GenXComm, Inc.</a:t>
            </a:r>
            <a:endParaRPr/>
          </a:p>
        </p:txBody>
      </p:sp>
      <p:sp>
        <p:nvSpPr>
          <p:cNvPr id="388" name="CustomShape 5"/>
          <p:cNvSpPr/>
          <p:nvPr/>
        </p:nvSpPr>
        <p:spPr>
          <a:xfrm>
            <a:off x="3222720" y="8985240"/>
            <a:ext cx="510120" cy="362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algn="r"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MS Gothic"/>
              </a:rPr>
              <a:t>Page </a:t>
            </a:r>
            <a:fld id="{73DD2745-02B4-4800-899E-E90D4F168B92}" type="slidenum">
              <a:rPr lang="en-US" sz="1200">
                <a:solidFill>
                  <a:srgbClr val="000000"/>
                </a:solidFill>
                <a:latin typeface="Times New Roman"/>
                <a:ea typeface="MS Gothic"/>
              </a:rPr>
              <a:t>&lt;number&gt;</a:t>
            </a:fld>
            <a:endParaRPr/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CustomShape 1"/>
          <p:cNvSpPr/>
          <p:nvPr/>
        </p:nvSpPr>
        <p:spPr>
          <a:xfrm>
            <a:off x="5640480" y="96840"/>
            <a:ext cx="638640" cy="209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 algn="r">
              <a:lnSpc>
                <a:spcPct val="100000"/>
              </a:lnSpc>
            </a:pPr>
            <a:r>
              <a:rPr b="1" lang="en-US" sz="1400">
                <a:solidFill>
                  <a:srgbClr val="000000"/>
                </a:solidFill>
                <a:latin typeface="Times New Roman"/>
                <a:ea typeface="MS Gothic"/>
              </a:rPr>
              <a:t>doc.: IEEE 802.11-18/0191r0</a:t>
            </a:r>
            <a:endParaRPr/>
          </a:p>
        </p:txBody>
      </p:sp>
      <p:sp>
        <p:nvSpPr>
          <p:cNvPr id="363" name="CustomShape 2"/>
          <p:cNvSpPr/>
          <p:nvPr/>
        </p:nvSpPr>
        <p:spPr>
          <a:xfrm>
            <a:off x="654120" y="96840"/>
            <a:ext cx="824400" cy="209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0000"/>
                </a:solidFill>
                <a:latin typeface="Times New Roman"/>
                <a:ea typeface="MS Gothic"/>
              </a:rPr>
              <a:t>January 2018</a:t>
            </a:r>
            <a:endParaRPr/>
          </a:p>
        </p:txBody>
      </p:sp>
      <p:sp>
        <p:nvSpPr>
          <p:cNvPr id="364" name="CustomShape 3"/>
          <p:cNvSpPr/>
          <p:nvPr/>
        </p:nvSpPr>
        <p:spPr>
          <a:xfrm>
            <a:off x="5357880" y="8985240"/>
            <a:ext cx="921240" cy="18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algn="r"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MS Gothic"/>
              </a:rPr>
              <a:t>GenXComm, Inc.</a:t>
            </a:r>
            <a:endParaRPr/>
          </a:p>
        </p:txBody>
      </p:sp>
      <p:sp>
        <p:nvSpPr>
          <p:cNvPr id="365" name="CustomShape 4"/>
          <p:cNvSpPr/>
          <p:nvPr/>
        </p:nvSpPr>
        <p:spPr>
          <a:xfrm>
            <a:off x="3222720" y="8985240"/>
            <a:ext cx="510120" cy="362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algn="r"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MS Gothic"/>
              </a:rPr>
              <a:t>Page </a:t>
            </a:r>
            <a:fld id="{0C6E2EBD-CF40-4CA9-A20B-C1DF3DD33EC8}" type="slidenum">
              <a:rPr lang="en-US" sz="1200">
                <a:solidFill>
                  <a:srgbClr val="000000"/>
                </a:solidFill>
                <a:latin typeface="Times New Roman"/>
                <a:ea typeface="MS Gothic"/>
              </a:rPr>
              <a:t>&lt;number&gt;</a:t>
            </a:fld>
            <a:endParaRPr/>
          </a:p>
        </p:txBody>
      </p:sp>
      <p:sp>
        <p:nvSpPr>
          <p:cNvPr id="366" name="CustomShape 5"/>
          <p:cNvSpPr/>
          <p:nvPr/>
        </p:nvSpPr>
        <p:spPr>
          <a:xfrm>
            <a:off x="1154160" y="701640"/>
            <a:ext cx="4624920" cy="34675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367" name="PlaceHolder 6"/>
          <p:cNvSpPr>
            <a:spLocks noGrp="1"/>
          </p:cNvSpPr>
          <p:nvPr>
            <p:ph type="body"/>
          </p:nvPr>
        </p:nvSpPr>
        <p:spPr>
          <a:xfrm>
            <a:off x="923760" y="4408560"/>
            <a:ext cx="5085360" cy="4269240"/>
          </a:xfrm>
          <a:prstGeom prst="rect">
            <a:avLst/>
          </a:prstGeom>
        </p:spPr>
        <p:txBody>
          <a:bodyPr lIns="93600" rIns="93600" tIns="46080" bIns="46080" anchor="ctr"/>
          <a:p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CustomShape 1"/>
          <p:cNvSpPr/>
          <p:nvPr/>
        </p:nvSpPr>
        <p:spPr>
          <a:xfrm>
            <a:off x="5640480" y="96840"/>
            <a:ext cx="638640" cy="209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 algn="r">
              <a:lnSpc>
                <a:spcPct val="100000"/>
              </a:lnSpc>
            </a:pPr>
            <a:r>
              <a:rPr b="1" lang="en-US" sz="1400">
                <a:solidFill>
                  <a:srgbClr val="000000"/>
                </a:solidFill>
                <a:latin typeface="Times New Roman"/>
                <a:ea typeface="MS Gothic"/>
              </a:rPr>
              <a:t>doc.: IEEE 802.11-18/0191r0</a:t>
            </a:r>
            <a:endParaRPr/>
          </a:p>
        </p:txBody>
      </p:sp>
      <p:sp>
        <p:nvSpPr>
          <p:cNvPr id="369" name="CustomShape 2"/>
          <p:cNvSpPr/>
          <p:nvPr/>
        </p:nvSpPr>
        <p:spPr>
          <a:xfrm>
            <a:off x="654120" y="96840"/>
            <a:ext cx="824400" cy="209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0000"/>
                </a:solidFill>
                <a:latin typeface="Times New Roman"/>
                <a:ea typeface="MS Gothic"/>
              </a:rPr>
              <a:t>January 2018</a:t>
            </a:r>
            <a:endParaRPr/>
          </a:p>
        </p:txBody>
      </p:sp>
      <p:sp>
        <p:nvSpPr>
          <p:cNvPr id="370" name="CustomShape 3"/>
          <p:cNvSpPr/>
          <p:nvPr/>
        </p:nvSpPr>
        <p:spPr>
          <a:xfrm>
            <a:off x="5357880" y="8985240"/>
            <a:ext cx="921240" cy="18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algn="r"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MS Gothic"/>
              </a:rPr>
              <a:t>GenXComm, Inc.</a:t>
            </a:r>
            <a:endParaRPr/>
          </a:p>
        </p:txBody>
      </p:sp>
      <p:sp>
        <p:nvSpPr>
          <p:cNvPr id="371" name="CustomShape 4"/>
          <p:cNvSpPr/>
          <p:nvPr/>
        </p:nvSpPr>
        <p:spPr>
          <a:xfrm>
            <a:off x="3222720" y="8985240"/>
            <a:ext cx="510120" cy="362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algn="r"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MS Gothic"/>
              </a:rPr>
              <a:t>Page </a:t>
            </a:r>
            <a:fld id="{654CB87D-986F-4D7B-9670-67175191D71C}" type="slidenum">
              <a:rPr lang="en-US" sz="1200">
                <a:solidFill>
                  <a:srgbClr val="000000"/>
                </a:solidFill>
                <a:latin typeface="Times New Roman"/>
                <a:ea typeface="MS Gothic"/>
              </a:rPr>
              <a:t>&lt;number&gt;</a:t>
            </a:fld>
            <a:endParaRPr/>
          </a:p>
        </p:txBody>
      </p:sp>
      <p:sp>
        <p:nvSpPr>
          <p:cNvPr id="372" name="CustomShape 5"/>
          <p:cNvSpPr/>
          <p:nvPr/>
        </p:nvSpPr>
        <p:spPr>
          <a:xfrm>
            <a:off x="1154160" y="701640"/>
            <a:ext cx="4624920" cy="34675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373" name="PlaceHolder 6"/>
          <p:cNvSpPr>
            <a:spLocks noGrp="1"/>
          </p:cNvSpPr>
          <p:nvPr>
            <p:ph type="body"/>
          </p:nvPr>
        </p:nvSpPr>
        <p:spPr>
          <a:xfrm>
            <a:off x="923760" y="4408560"/>
            <a:ext cx="5085360" cy="4269240"/>
          </a:xfrm>
          <a:prstGeom prst="rect">
            <a:avLst/>
          </a:prstGeom>
        </p:spPr>
        <p:txBody>
          <a:bodyPr lIns="93600" rIns="93600" tIns="46080" bIns="46080" anchor="ctr"/>
          <a:p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CustomShape 1"/>
          <p:cNvSpPr/>
          <p:nvPr/>
        </p:nvSpPr>
        <p:spPr>
          <a:xfrm>
            <a:off x="5640480" y="96840"/>
            <a:ext cx="638640" cy="209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 algn="r">
              <a:lnSpc>
                <a:spcPct val="100000"/>
              </a:lnSpc>
            </a:pPr>
            <a:r>
              <a:rPr b="1" lang="en-US" sz="1400">
                <a:solidFill>
                  <a:srgbClr val="000000"/>
                </a:solidFill>
                <a:latin typeface="Times New Roman"/>
                <a:ea typeface="MS Gothic"/>
              </a:rPr>
              <a:t>doc.: IEEE 802.11-18/0191r0</a:t>
            </a:r>
            <a:endParaRPr/>
          </a:p>
        </p:txBody>
      </p:sp>
      <p:sp>
        <p:nvSpPr>
          <p:cNvPr id="375" name="CustomShape 2"/>
          <p:cNvSpPr/>
          <p:nvPr/>
        </p:nvSpPr>
        <p:spPr>
          <a:xfrm>
            <a:off x="654120" y="96840"/>
            <a:ext cx="824400" cy="209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0000"/>
                </a:solidFill>
                <a:latin typeface="Times New Roman"/>
                <a:ea typeface="MS Gothic"/>
              </a:rPr>
              <a:t>January 2018</a:t>
            </a:r>
            <a:endParaRPr/>
          </a:p>
        </p:txBody>
      </p:sp>
      <p:sp>
        <p:nvSpPr>
          <p:cNvPr id="376" name="CustomShape 3"/>
          <p:cNvSpPr/>
          <p:nvPr/>
        </p:nvSpPr>
        <p:spPr>
          <a:xfrm>
            <a:off x="5357880" y="8985240"/>
            <a:ext cx="921240" cy="18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algn="r"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MS Gothic"/>
              </a:rPr>
              <a:t>GenXComm, Inc.</a:t>
            </a:r>
            <a:endParaRPr/>
          </a:p>
        </p:txBody>
      </p:sp>
      <p:sp>
        <p:nvSpPr>
          <p:cNvPr id="377" name="CustomShape 4"/>
          <p:cNvSpPr/>
          <p:nvPr/>
        </p:nvSpPr>
        <p:spPr>
          <a:xfrm>
            <a:off x="3222720" y="8985240"/>
            <a:ext cx="510120" cy="362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algn="r"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MS Gothic"/>
              </a:rPr>
              <a:t>Page </a:t>
            </a:r>
            <a:fld id="{3CCDCD0C-91BA-4D2F-A5B8-ED02840A044F}" type="slidenum">
              <a:rPr lang="en-US" sz="1200">
                <a:solidFill>
                  <a:srgbClr val="000000"/>
                </a:solidFill>
                <a:latin typeface="Times New Roman"/>
                <a:ea typeface="MS Gothic"/>
              </a:rPr>
              <a:t>&lt;number&gt;</a:t>
            </a:fld>
            <a:endParaRPr/>
          </a:p>
        </p:txBody>
      </p:sp>
      <p:sp>
        <p:nvSpPr>
          <p:cNvPr id="378" name="PlaceHolder 5"/>
          <p:cNvSpPr>
            <a:spLocks noGrp="1"/>
          </p:cNvSpPr>
          <p:nvPr>
            <p:ph type="body"/>
          </p:nvPr>
        </p:nvSpPr>
        <p:spPr>
          <a:xfrm>
            <a:off x="923760" y="4408560"/>
            <a:ext cx="5085360" cy="4269240"/>
          </a:xfrm>
          <a:prstGeom prst="rect">
            <a:avLst/>
          </a:prstGeom>
        </p:spPr>
        <p:txBody>
          <a:bodyPr lIns="93600" rIns="93600" tIns="46080" bIns="46080" anchor="ctr"/>
          <a:p>
            <a:endParaRPr/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CustomShape 1"/>
          <p:cNvSpPr/>
          <p:nvPr/>
        </p:nvSpPr>
        <p:spPr>
          <a:xfrm>
            <a:off x="5640480" y="96840"/>
            <a:ext cx="638640" cy="209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 algn="r">
              <a:lnSpc>
                <a:spcPct val="100000"/>
              </a:lnSpc>
            </a:pPr>
            <a:r>
              <a:rPr b="1" lang="en-US" sz="1400">
                <a:solidFill>
                  <a:srgbClr val="000000"/>
                </a:solidFill>
                <a:latin typeface="Times New Roman"/>
                <a:ea typeface="MS Gothic"/>
              </a:rPr>
              <a:t>doc.: IEEE 802.11-18/0191r0</a:t>
            </a:r>
            <a:endParaRPr/>
          </a:p>
        </p:txBody>
      </p:sp>
      <p:sp>
        <p:nvSpPr>
          <p:cNvPr id="380" name="CustomShape 2"/>
          <p:cNvSpPr/>
          <p:nvPr/>
        </p:nvSpPr>
        <p:spPr>
          <a:xfrm>
            <a:off x="654120" y="96840"/>
            <a:ext cx="824400" cy="209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0000"/>
                </a:solidFill>
                <a:latin typeface="Times New Roman"/>
                <a:ea typeface="MS Gothic"/>
              </a:rPr>
              <a:t>January 2018</a:t>
            </a:r>
            <a:endParaRPr/>
          </a:p>
        </p:txBody>
      </p:sp>
      <p:sp>
        <p:nvSpPr>
          <p:cNvPr id="381" name="CustomShape 3"/>
          <p:cNvSpPr/>
          <p:nvPr/>
        </p:nvSpPr>
        <p:spPr>
          <a:xfrm>
            <a:off x="5357880" y="8985240"/>
            <a:ext cx="921240" cy="18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algn="r"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MS Gothic"/>
              </a:rPr>
              <a:t>GenXComm, Inc.</a:t>
            </a:r>
            <a:endParaRPr/>
          </a:p>
        </p:txBody>
      </p:sp>
      <p:sp>
        <p:nvSpPr>
          <p:cNvPr id="382" name="CustomShape 4"/>
          <p:cNvSpPr/>
          <p:nvPr/>
        </p:nvSpPr>
        <p:spPr>
          <a:xfrm>
            <a:off x="3222720" y="8985240"/>
            <a:ext cx="510120" cy="362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algn="r"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MS Gothic"/>
              </a:rPr>
              <a:t>Page </a:t>
            </a:r>
            <a:fld id="{D9E7C56C-458D-43A1-9112-F0AD58BB35B0}" type="slidenum">
              <a:rPr lang="en-US" sz="1200">
                <a:solidFill>
                  <a:srgbClr val="000000"/>
                </a:solidFill>
                <a:latin typeface="Times New Roman"/>
                <a:ea typeface="MS Gothic"/>
              </a:rPr>
              <a:t>&lt;number&gt;</a:t>
            </a:fld>
            <a:endParaRPr/>
          </a:p>
        </p:txBody>
      </p:sp>
      <p:sp>
        <p:nvSpPr>
          <p:cNvPr id="383" name="PlaceHolder 5"/>
          <p:cNvSpPr>
            <a:spLocks noGrp="1"/>
          </p:cNvSpPr>
          <p:nvPr>
            <p:ph type="body"/>
          </p:nvPr>
        </p:nvSpPr>
        <p:spPr>
          <a:xfrm>
            <a:off x="923760" y="4408560"/>
            <a:ext cx="5085360" cy="4269240"/>
          </a:xfrm>
          <a:prstGeom prst="rect">
            <a:avLst/>
          </a:prstGeom>
        </p:spPr>
        <p:txBody>
          <a:bodyPr lIns="93600" rIns="93600" tIns="46080" bIns="46080" anchor="ctr"/>
          <a:p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8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3603600" y="1604520"/>
            <a:ext cx="4983480" cy="3977280"/>
          </a:xfrm>
          <a:prstGeom prst="rect">
            <a:avLst/>
          </a:prstGeom>
          <a:ln>
            <a:noFill/>
          </a:ln>
        </p:spPr>
      </p:pic>
      <p:pic>
        <p:nvPicPr>
          <p:cNvPr id="39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3603600" y="1604520"/>
            <a:ext cx="498348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8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8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3603600" y="1604520"/>
            <a:ext cx="4983480" cy="3977280"/>
          </a:xfrm>
          <a:prstGeom prst="rect">
            <a:avLst/>
          </a:prstGeom>
          <a:ln>
            <a:noFill/>
          </a:ln>
        </p:spPr>
      </p:pic>
      <p:pic>
        <p:nvPicPr>
          <p:cNvPr id="79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3603600" y="1604520"/>
            <a:ext cx="498348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8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>
            <a:off x="914400" y="609480"/>
            <a:ext cx="10362960" cy="144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</p:sp>
      <p:sp>
        <p:nvSpPr>
          <p:cNvPr id="1" name="CustomShape 2"/>
          <p:cNvSpPr/>
          <p:nvPr/>
        </p:nvSpPr>
        <p:spPr>
          <a:xfrm>
            <a:off x="914040" y="6475320"/>
            <a:ext cx="713520" cy="182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MS Gothic"/>
              </a:rPr>
              <a:t>Submission</a:t>
            </a:r>
            <a:endParaRPr/>
          </a:p>
        </p:txBody>
      </p:sp>
      <p:sp>
        <p:nvSpPr>
          <p:cNvPr id="2" name="Line 3"/>
          <p:cNvSpPr/>
          <p:nvPr/>
        </p:nvSpPr>
        <p:spPr>
          <a:xfrm>
            <a:off x="914400" y="6476760"/>
            <a:ext cx="10464480" cy="180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</p:sp>
      <p:sp>
        <p:nvSpPr>
          <p:cNvPr id="3" name="CustomShape 4"/>
          <p:cNvSpPr/>
          <p:nvPr/>
        </p:nvSpPr>
        <p:spPr>
          <a:xfrm>
            <a:off x="6667560" y="357120"/>
            <a:ext cx="4666320" cy="27180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b"/>
          <a:p>
            <a:pPr algn="r">
              <a:lnSpc>
                <a:spcPct val="100000"/>
              </a:lnSpc>
            </a:pPr>
            <a:r>
              <a:rPr b="1" lang="en-US">
                <a:solidFill>
                  <a:srgbClr val="000000"/>
                </a:solidFill>
                <a:latin typeface="Times New Roman"/>
                <a:ea typeface="MS Gothic"/>
              </a:rPr>
              <a:t>doc.: IEEE 802.11-18/0191r1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en-US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Line 1"/>
          <p:cNvSpPr/>
          <p:nvPr/>
        </p:nvSpPr>
        <p:spPr>
          <a:xfrm>
            <a:off x="914400" y="609480"/>
            <a:ext cx="10362960" cy="144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</p:sp>
      <p:sp>
        <p:nvSpPr>
          <p:cNvPr id="41" name="CustomShape 2"/>
          <p:cNvSpPr/>
          <p:nvPr/>
        </p:nvSpPr>
        <p:spPr>
          <a:xfrm>
            <a:off x="914040" y="6475320"/>
            <a:ext cx="713520" cy="182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MS Gothic"/>
              </a:rPr>
              <a:t>Submission</a:t>
            </a:r>
            <a:endParaRPr/>
          </a:p>
        </p:txBody>
      </p:sp>
      <p:sp>
        <p:nvSpPr>
          <p:cNvPr id="42" name="Line 3"/>
          <p:cNvSpPr/>
          <p:nvPr/>
        </p:nvSpPr>
        <p:spPr>
          <a:xfrm>
            <a:off x="914400" y="6476760"/>
            <a:ext cx="10464480" cy="180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</p:sp>
      <p:sp>
        <p:nvSpPr>
          <p:cNvPr id="43" name="CustomShape 4"/>
          <p:cNvSpPr/>
          <p:nvPr/>
        </p:nvSpPr>
        <p:spPr>
          <a:xfrm>
            <a:off x="6667560" y="357120"/>
            <a:ext cx="4666320" cy="27180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b"/>
          <a:p>
            <a:pPr algn="r">
              <a:lnSpc>
                <a:spcPct val="100000"/>
              </a:lnSpc>
            </a:pPr>
            <a:r>
              <a:rPr b="1" lang="en-US">
                <a:solidFill>
                  <a:srgbClr val="000000"/>
                </a:solidFill>
                <a:latin typeface="Times New Roman"/>
                <a:ea typeface="MS Gothic"/>
              </a:rPr>
              <a:t>doc.: IEEE 802.11-18/0191r1</a:t>
            </a:r>
            <a:endParaRPr/>
          </a:p>
        </p:txBody>
      </p:sp>
      <p:sp>
        <p:nvSpPr>
          <p:cNvPr id="44" name="PlaceHolder 5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45" name="PlaceHolder 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wmf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tiff"/><Relationship Id="rId5" Type="http://schemas.openxmlformats.org/officeDocument/2006/relationships/image" Target="../media/image16.tiff"/><Relationship Id="rId6" Type="http://schemas.openxmlformats.org/officeDocument/2006/relationships/image" Target="../media/image17.png"/><Relationship Id="rId7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8.wmf"/><Relationship Id="rId2" Type="http://schemas.openxmlformats.org/officeDocument/2006/relationships/image" Target="../media/image19.wmf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914400" y="469800"/>
            <a:ext cx="10362240" cy="146880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>
              <a:lnSpc>
                <a:spcPct val="100000"/>
              </a:lnSpc>
            </a:pPr>
            <a:r>
              <a:rPr b="1" lang="en-US" sz="3200">
                <a:solidFill>
                  <a:srgbClr val="00b0f0"/>
                </a:solidFill>
                <a:latin typeface="Times New Roman"/>
                <a:ea typeface="MS Gothic"/>
              </a:rPr>
              <a:t>802.11 Full Duplex</a:t>
            </a:r>
            <a:endParaRPr/>
          </a:p>
        </p:txBody>
      </p:sp>
      <p:sp>
        <p:nvSpPr>
          <p:cNvPr id="86" name="CustomShape 2"/>
          <p:cNvSpPr/>
          <p:nvPr/>
        </p:nvSpPr>
        <p:spPr>
          <a:xfrm>
            <a:off x="1828800" y="1463760"/>
            <a:ext cx="8533440" cy="47520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/>
          <a:p>
            <a:pPr algn="ctr">
              <a:lnSpc>
                <a:spcPct val="100000"/>
              </a:lnSpc>
            </a:pPr>
            <a:r>
              <a:rPr b="1" lang="en-US" sz="2000">
                <a:solidFill>
                  <a:srgbClr val="000000"/>
                </a:solidFill>
                <a:latin typeface="Times New Roman"/>
                <a:ea typeface="MS Gothic"/>
              </a:rPr>
              <a:t>Date:</a:t>
            </a:r>
            <a:r>
              <a:rPr lang="en-US" sz="2000">
                <a:solidFill>
                  <a:srgbClr val="000000"/>
                </a:solidFill>
                <a:latin typeface="Times New Roman"/>
                <a:ea typeface="MS Gothic"/>
              </a:rPr>
              <a:t> 2018-01-15</a:t>
            </a:r>
            <a:endParaRPr/>
          </a:p>
        </p:txBody>
      </p:sp>
      <p:sp>
        <p:nvSpPr>
          <p:cNvPr id="87" name="CustomShape 3"/>
          <p:cNvSpPr/>
          <p:nvPr/>
        </p:nvSpPr>
        <p:spPr>
          <a:xfrm>
            <a:off x="929160" y="333360"/>
            <a:ext cx="2498760" cy="271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>
              <a:lnSpc>
                <a:spcPct val="100000"/>
              </a:lnSpc>
            </a:pPr>
            <a:r>
              <a:rPr b="1" lang="en-US">
                <a:solidFill>
                  <a:srgbClr val="000000"/>
                </a:solidFill>
                <a:latin typeface="Times New Roman"/>
                <a:ea typeface="MS Gothic"/>
              </a:rPr>
              <a:t>January 2018</a:t>
            </a:r>
            <a:endParaRPr/>
          </a:p>
        </p:txBody>
      </p:sp>
      <p:sp>
        <p:nvSpPr>
          <p:cNvPr id="88" name="CustomShape 4"/>
          <p:cNvSpPr/>
          <p:nvPr/>
        </p:nvSpPr>
        <p:spPr>
          <a:xfrm>
            <a:off x="7143840" y="6475320"/>
            <a:ext cx="4245120" cy="18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algn="r"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MS Gothic"/>
              </a:rPr>
              <a:t>James Gilb, Gilb Consulting</a:t>
            </a:r>
            <a:endParaRPr/>
          </a:p>
        </p:txBody>
      </p:sp>
      <p:sp>
        <p:nvSpPr>
          <p:cNvPr id="89" name="CustomShape 5"/>
          <p:cNvSpPr/>
          <p:nvPr/>
        </p:nvSpPr>
        <p:spPr>
          <a:xfrm>
            <a:off x="5793480" y="6475320"/>
            <a:ext cx="703800" cy="362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845CBCFF-F3AA-48C5-B4E6-F1B8125A286B}" type="slidenum">
              <a:rPr lang="en-US" sz="1200">
                <a:solidFill>
                  <a:srgbClr val="000000"/>
                </a:solidFill>
                <a:latin typeface="Times New Roman"/>
                <a:ea typeface="MS Gothic"/>
              </a:rPr>
              <a:t>&lt;number&gt;</a:t>
            </a:fld>
            <a:endParaRPr/>
          </a:p>
        </p:txBody>
      </p:sp>
      <p:sp>
        <p:nvSpPr>
          <p:cNvPr id="90" name="CustomShape 6"/>
          <p:cNvSpPr/>
          <p:nvPr/>
        </p:nvSpPr>
        <p:spPr>
          <a:xfrm>
            <a:off x="993600" y="1973160"/>
            <a:ext cx="1446840" cy="379800"/>
          </a:xfrm>
          <a:prstGeom prst="rect">
            <a:avLst/>
          </a:prstGeom>
          <a:noFill/>
          <a:ln w="9360">
            <a:noFill/>
          </a:ln>
        </p:spPr>
        <p:txBody>
          <a:bodyPr lIns="92160" rIns="92160" tIns="46080" bIns="46080"/>
          <a:p>
            <a:pPr>
              <a:lnSpc>
                <a:spcPct val="100000"/>
              </a:lnSpc>
            </a:pPr>
            <a:r>
              <a:rPr lang="en-US" sz="2000">
                <a:solidFill>
                  <a:srgbClr val="000000"/>
                </a:solidFill>
                <a:latin typeface="Times New Roman"/>
                <a:ea typeface="MS Gothic"/>
              </a:rPr>
              <a:t>Authors:</a:t>
            </a:r>
            <a:endParaRPr/>
          </a:p>
        </p:txBody>
      </p:sp>
      <p:pic>
        <p:nvPicPr>
          <p:cNvPr id="91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066680" y="2370960"/>
            <a:ext cx="10083240" cy="3682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914400" y="685800"/>
            <a:ext cx="10360080" cy="106416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>
              <a:lnSpc>
                <a:spcPct val="100000"/>
              </a:lnSpc>
            </a:pPr>
            <a:r>
              <a:rPr b="1" lang="en-US" sz="3200">
                <a:solidFill>
                  <a:srgbClr val="00b0f0"/>
                </a:solidFill>
                <a:latin typeface="Times New Roman"/>
                <a:ea typeface="MS Gothic"/>
              </a:rPr>
              <a:t>Reflection/Echo Cancellation</a:t>
            </a:r>
            <a:endParaRPr/>
          </a:p>
        </p:txBody>
      </p:sp>
      <p:sp>
        <p:nvSpPr>
          <p:cNvPr id="204" name="CustomShape 2"/>
          <p:cNvSpPr/>
          <p:nvPr/>
        </p:nvSpPr>
        <p:spPr>
          <a:xfrm>
            <a:off x="914400" y="1981080"/>
            <a:ext cx="6399720" cy="411228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en-US" sz="2400">
                <a:solidFill>
                  <a:srgbClr val="000000"/>
                </a:solidFill>
                <a:latin typeface="Times New Roman"/>
                <a:ea typeface="MS Gothic"/>
              </a:rPr>
              <a:t>Reflection/Echo signal must be cancelled to allow demodulation of desired Rx signal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Times New Roman"/>
                <a:ea typeface="MS Gothic"/>
              </a:rPr>
              <a:t>Analog cancellation is mandatory to prevent saturation of front-end LNA due to strong reflections/echoes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Times New Roman"/>
                <a:ea typeface="MS Gothic"/>
              </a:rPr>
              <a:t>Digital cancellation can augment analog cancellation to enhance interference rejection and improve SNR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05" name="CustomShape 3"/>
          <p:cNvSpPr/>
          <p:nvPr/>
        </p:nvSpPr>
        <p:spPr>
          <a:xfrm>
            <a:off x="5793480" y="6475320"/>
            <a:ext cx="703800" cy="362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912E5C1F-8172-4A81-A153-04461BAEF429}" type="slidenum">
              <a:rPr lang="en-US" sz="1200">
                <a:solidFill>
                  <a:srgbClr val="000000"/>
                </a:solidFill>
                <a:latin typeface="Times New Roman"/>
                <a:ea typeface="MS Gothic"/>
              </a:rPr>
              <a:t>&lt;number&gt;</a:t>
            </a:fld>
            <a:endParaRPr/>
          </a:p>
        </p:txBody>
      </p:sp>
      <p:sp>
        <p:nvSpPr>
          <p:cNvPr id="206" name="CustomShape 4"/>
          <p:cNvSpPr/>
          <p:nvPr/>
        </p:nvSpPr>
        <p:spPr>
          <a:xfrm>
            <a:off x="7143840" y="6475320"/>
            <a:ext cx="4245120" cy="18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algn="r"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MS Gothic"/>
              </a:rPr>
              <a:t>James Gilb, Gilb Consulting</a:t>
            </a:r>
            <a:endParaRPr/>
          </a:p>
        </p:txBody>
      </p:sp>
      <p:sp>
        <p:nvSpPr>
          <p:cNvPr id="207" name="CustomShape 5"/>
          <p:cNvSpPr/>
          <p:nvPr/>
        </p:nvSpPr>
        <p:spPr>
          <a:xfrm>
            <a:off x="929160" y="333360"/>
            <a:ext cx="2498760" cy="271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>
              <a:lnSpc>
                <a:spcPct val="100000"/>
              </a:lnSpc>
            </a:pPr>
            <a:r>
              <a:rPr b="1" lang="en-US">
                <a:solidFill>
                  <a:srgbClr val="000000"/>
                </a:solidFill>
                <a:latin typeface="Times New Roman"/>
                <a:ea typeface="MS Gothic"/>
              </a:rPr>
              <a:t>January 2018</a:t>
            </a:r>
            <a:endParaRPr/>
          </a:p>
        </p:txBody>
      </p:sp>
      <p:pic>
        <p:nvPicPr>
          <p:cNvPr id="208" name="Picture 6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7620120" y="1648440"/>
            <a:ext cx="2727720" cy="4777920"/>
          </a:xfrm>
          <a:prstGeom prst="rect">
            <a:avLst/>
          </a:prstGeom>
          <a:ln>
            <a:noFill/>
          </a:ln>
        </p:spPr>
      </p:pic>
      <p:sp>
        <p:nvSpPr>
          <p:cNvPr id="209" name="CustomShape 6"/>
          <p:cNvSpPr/>
          <p:nvPr/>
        </p:nvSpPr>
        <p:spPr>
          <a:xfrm>
            <a:off x="9936000" y="2713680"/>
            <a:ext cx="1751400" cy="638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b0f0"/>
                </a:solidFill>
                <a:latin typeface="Times New Roman"/>
                <a:ea typeface="MS Gothic"/>
              </a:rPr>
              <a:t>30-50dB cancellation</a:t>
            </a:r>
            <a:endParaRPr/>
          </a:p>
        </p:txBody>
      </p:sp>
      <p:sp>
        <p:nvSpPr>
          <p:cNvPr id="210" name="CustomShape 7"/>
          <p:cNvSpPr/>
          <p:nvPr/>
        </p:nvSpPr>
        <p:spPr>
          <a:xfrm>
            <a:off x="10348920" y="5448240"/>
            <a:ext cx="1751400" cy="638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b0f0"/>
                </a:solidFill>
                <a:latin typeface="Times New Roman"/>
                <a:ea typeface="MS Gothic"/>
              </a:rPr>
              <a:t>40-50dB cancellation</a:t>
            </a:r>
            <a:endParaRPr/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914400" y="685800"/>
            <a:ext cx="10360080" cy="75312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>
              <a:lnSpc>
                <a:spcPct val="100000"/>
              </a:lnSpc>
            </a:pPr>
            <a:r>
              <a:rPr b="1" lang="en-US" sz="3200">
                <a:solidFill>
                  <a:srgbClr val="00b0f0"/>
                </a:solidFill>
                <a:latin typeface="Times New Roman"/>
                <a:ea typeface="MS Gothic"/>
              </a:rPr>
              <a:t>Reflection/Echo Cancellation</a:t>
            </a:r>
            <a:endParaRPr/>
          </a:p>
        </p:txBody>
      </p:sp>
      <p:graphicFrame>
        <p:nvGraphicFramePr>
          <p:cNvPr id="212" name="Table 2"/>
          <p:cNvGraphicFramePr/>
          <p:nvPr/>
        </p:nvGraphicFramePr>
        <p:xfrm>
          <a:off x="1142280" y="1350360"/>
          <a:ext cx="10209600" cy="4496760"/>
        </p:xfrm>
        <a:graphic>
          <a:graphicData uri="http://schemas.openxmlformats.org/drawingml/2006/table">
            <a:tbl>
              <a:tblPr/>
              <a:tblGrid>
                <a:gridCol w="1458360"/>
                <a:gridCol w="1458360"/>
                <a:gridCol w="1458360"/>
                <a:gridCol w="1458360"/>
                <a:gridCol w="1458360"/>
                <a:gridCol w="1458360"/>
                <a:gridCol w="1459440"/>
              </a:tblGrid>
              <a:tr h="431640">
                <a:tc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Times New Roman"/>
                          <a:ea typeface="MS Gothic"/>
                        </a:rPr>
                        <a:t>Approach 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Times New Roman"/>
                          <a:ea typeface="MS Gothic"/>
                        </a:rPr>
                        <a:t>Approach 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Times New Roman"/>
                          <a:ea typeface="MS Gothic"/>
                        </a:rPr>
                        <a:t>Approach 3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Times New Roman"/>
                          <a:ea typeface="MS Gothic"/>
                        </a:rPr>
                        <a:t>Approach 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Times New Roman"/>
                          <a:ea typeface="MS Gothic"/>
                        </a:rPr>
                        <a:t>Approach 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Times New Roman"/>
                          <a:ea typeface="MS Gothic"/>
                        </a:rPr>
                        <a:t>Approach 6</a:t>
                      </a:r>
                      <a:endParaRPr/>
                    </a:p>
                  </a:txBody>
                  <a:tcPr/>
                </a:tc>
              </a:tr>
              <a:tr h="431640"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</a:tr>
              <a:tr h="71820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>
                          <a:solidFill>
                            <a:srgbClr val="000000"/>
                          </a:solidFill>
                          <a:latin typeface="Roboto"/>
                          <a:ea typeface="MS Gothic"/>
                        </a:rPr>
                        <a:t>Institutions Involved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en-US" sz="1400">
                          <a:solidFill>
                            <a:srgbClr val="4f4791"/>
                          </a:solidFill>
                          <a:latin typeface="Roboto"/>
                          <a:ea typeface="MS Gothic"/>
                        </a:rPr>
                        <a:t>RICE,</a:t>
                      </a:r>
                      <a:endParaRPr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4f4791"/>
                          </a:solidFill>
                          <a:latin typeface="Roboto"/>
                          <a:ea typeface="MS Gothic"/>
                        </a:rPr>
                        <a:t>Univ. of Waterloo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4f4791"/>
                          </a:solidFill>
                          <a:latin typeface="Roboto"/>
                          <a:ea typeface="MS Gothic"/>
                        </a:rPr>
                        <a:t>UT Austin, UCLA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4f4791"/>
                          </a:solidFill>
                          <a:latin typeface="Roboto"/>
                          <a:ea typeface="MS Gothic"/>
                        </a:rPr>
                        <a:t>GenXComm, Inc.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4f4791"/>
                          </a:solidFill>
                          <a:latin typeface="Roboto"/>
                          <a:ea typeface="MS Gothic"/>
                        </a:rPr>
                        <a:t>Stanford, Kumu Networks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4f4791"/>
                          </a:solidFill>
                          <a:latin typeface="Roboto"/>
                          <a:ea typeface="MS Gothic"/>
                        </a:rPr>
                        <a:t>Princeton,</a:t>
                      </a:r>
                      <a:endParaRPr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4f4791"/>
                          </a:solidFill>
                          <a:latin typeface="Roboto"/>
                          <a:ea typeface="MS Gothic"/>
                        </a:rPr>
                        <a:t>Photonics</a:t>
                      </a:r>
                      <a:endParaRPr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4f4791"/>
                          </a:solidFill>
                          <a:latin typeface="Roboto"/>
                          <a:ea typeface="MS Gothic"/>
                        </a:rPr>
                        <a:t>Systems Inc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4f4791"/>
                          </a:solidFill>
                          <a:latin typeface="Roboto"/>
                          <a:ea typeface="MS Gothic"/>
                        </a:rPr>
                        <a:t>Columbia, Yonsei</a:t>
                      </a:r>
                      <a:endParaRPr/>
                    </a:p>
                  </a:txBody>
                  <a:tcPr/>
                </a:tc>
              </a:tr>
              <a:tr h="92700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>
                          <a:solidFill>
                            <a:srgbClr val="000000"/>
                          </a:solidFill>
                          <a:latin typeface="Roboto"/>
                          <a:ea typeface="MS Gothic"/>
                        </a:rPr>
                        <a:t>Approaches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Roboto"/>
                          <a:ea typeface="MS Gothic"/>
                        </a:rPr>
                        <a:t>Antenna Separation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Roboto"/>
                          <a:ea typeface="MS Gothic"/>
                        </a:rPr>
                        <a:t>Meta-materials based circulator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Roboto"/>
                          <a:ea typeface="MS Gothic"/>
                        </a:rPr>
                        <a:t>Hybrid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Roboto"/>
                          <a:ea typeface="MS Gothic"/>
                        </a:rPr>
                        <a:t>Delay and Subtract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Roboto"/>
                          <a:ea typeface="MS Gothic"/>
                        </a:rPr>
                        <a:t>Photonics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Roboto"/>
                          <a:ea typeface="MS Gothic"/>
                        </a:rPr>
                        <a:t>Antenna Polarization</a:t>
                      </a:r>
                      <a:endParaRPr/>
                    </a:p>
                  </a:txBody>
                  <a:tcPr/>
                </a:tc>
              </a:tr>
              <a:tr h="50940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>
                          <a:solidFill>
                            <a:srgbClr val="000000"/>
                          </a:solidFill>
                          <a:latin typeface="Roboto"/>
                          <a:ea typeface="MS Gothic"/>
                        </a:rPr>
                        <a:t>MIMO </a:t>
                      </a:r>
                      <a:endParaRPr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>
                          <a:solidFill>
                            <a:srgbClr val="000000"/>
                          </a:solidFill>
                          <a:latin typeface="Roboto"/>
                          <a:ea typeface="MS Gothic"/>
                        </a:rPr>
                        <a:t>Capability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4f4791"/>
                          </a:solidFill>
                          <a:latin typeface="Roboto"/>
                          <a:ea typeface="MS Gothic"/>
                        </a:rPr>
                        <a:t>Limited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4f4791"/>
                          </a:solidFill>
                          <a:latin typeface="Roboto"/>
                          <a:ea typeface="MS Gothic"/>
                        </a:rPr>
                        <a:t>Limited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4f4791"/>
                          </a:solidFill>
                          <a:latin typeface="Roboto"/>
                          <a:ea typeface="MS Gothic"/>
                        </a:rPr>
                        <a:t>Yes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4f4791"/>
                          </a:solidFill>
                          <a:latin typeface="Roboto"/>
                          <a:ea typeface="MS Gothic"/>
                        </a:rPr>
                        <a:t>Yes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4f4791"/>
                          </a:solidFill>
                          <a:latin typeface="Roboto"/>
                          <a:ea typeface="MS Gothic"/>
                        </a:rPr>
                        <a:t>Limited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4f4791"/>
                          </a:solidFill>
                          <a:latin typeface="Roboto"/>
                          <a:ea typeface="MS Gothic"/>
                        </a:rPr>
                        <a:t>Yes</a:t>
                      </a:r>
                      <a:endParaRPr/>
                    </a:p>
                  </a:txBody>
                  <a:tcPr/>
                </a:tc>
              </a:tr>
              <a:tr h="50940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>
                          <a:solidFill>
                            <a:srgbClr val="000000"/>
                          </a:solidFill>
                          <a:latin typeface="Roboto"/>
                          <a:ea typeface="MS Gothic"/>
                        </a:rPr>
                        <a:t>Scatter Tolerance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4f4791"/>
                          </a:solidFill>
                          <a:latin typeface="Roboto"/>
                          <a:ea typeface="MS Gothic"/>
                        </a:rPr>
                        <a:t>No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4f4791"/>
                          </a:solidFill>
                          <a:latin typeface="Roboto"/>
                          <a:ea typeface="MS Gothic"/>
                        </a:rPr>
                        <a:t>No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4f4791"/>
                          </a:solidFill>
                          <a:latin typeface="Roboto"/>
                          <a:ea typeface="MS Gothic"/>
                        </a:rPr>
                        <a:t>Yes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4f4791"/>
                          </a:solidFill>
                          <a:latin typeface="Roboto"/>
                          <a:ea typeface="MS Gothic"/>
                        </a:rPr>
                        <a:t>No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4f4791"/>
                          </a:solidFill>
                          <a:latin typeface="Roboto"/>
                          <a:ea typeface="MS Gothic"/>
                        </a:rPr>
                        <a:t>No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4f4791"/>
                          </a:solidFill>
                          <a:latin typeface="Roboto"/>
                          <a:ea typeface="MS Gothic"/>
                        </a:rPr>
                        <a:t>No</a:t>
                      </a:r>
                      <a:endParaRPr/>
                    </a:p>
                  </a:txBody>
                  <a:tcPr/>
                </a:tc>
              </a:tr>
              <a:tr h="71820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>
                          <a:solidFill>
                            <a:srgbClr val="000000"/>
                          </a:solidFill>
                          <a:latin typeface="Roboto"/>
                          <a:ea typeface="MS Gothic"/>
                        </a:rPr>
                        <a:t>Form Factor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4f4791"/>
                          </a:solidFill>
                          <a:latin typeface="Roboto"/>
                          <a:ea typeface="MS Gothic"/>
                        </a:rPr>
                        <a:t>Antenna-spacing based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4f4791"/>
                          </a:solidFill>
                          <a:latin typeface="Roboto"/>
                          <a:ea typeface="MS Gothic"/>
                        </a:rPr>
                        <a:t>small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4f4791"/>
                          </a:solidFill>
                          <a:latin typeface="Roboto"/>
                          <a:ea typeface="MS Gothic"/>
                        </a:rPr>
                        <a:t>small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4f4791"/>
                          </a:solidFill>
                          <a:latin typeface="Roboto"/>
                          <a:ea typeface="MS Gothic"/>
                        </a:rPr>
                        <a:t>small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4f4791"/>
                          </a:solidFill>
                          <a:latin typeface="Roboto"/>
                          <a:ea typeface="MS Gothic"/>
                        </a:rPr>
                        <a:t>small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4f4791"/>
                          </a:solidFill>
                          <a:latin typeface="Roboto"/>
                          <a:ea typeface="MS Gothic"/>
                        </a:rPr>
                        <a:t>small</a:t>
                      </a:r>
                      <a:endParaRPr/>
                    </a:p>
                  </a:txBody>
                  <a:tcPr/>
                </a:tc>
              </a:tr>
              <a:tr h="431640"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</a:tr>
            </a:tbl>
          </a:graphicData>
        </a:graphic>
      </p:graphicFrame>
      <p:sp>
        <p:nvSpPr>
          <p:cNvPr id="213" name="CustomShape 3"/>
          <p:cNvSpPr/>
          <p:nvPr/>
        </p:nvSpPr>
        <p:spPr>
          <a:xfrm>
            <a:off x="5793480" y="6475320"/>
            <a:ext cx="703800" cy="362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95E851ED-C10E-4BE1-B09F-E23E3C50949D}" type="slidenum">
              <a:rPr lang="en-US" sz="1200">
                <a:solidFill>
                  <a:srgbClr val="000000"/>
                </a:solidFill>
                <a:latin typeface="Times New Roman"/>
                <a:ea typeface="MS Gothic"/>
              </a:rPr>
              <a:t>&lt;number&gt;</a:t>
            </a:fld>
            <a:endParaRPr/>
          </a:p>
        </p:txBody>
      </p:sp>
      <p:sp>
        <p:nvSpPr>
          <p:cNvPr id="214" name="CustomShape 4"/>
          <p:cNvSpPr/>
          <p:nvPr/>
        </p:nvSpPr>
        <p:spPr>
          <a:xfrm>
            <a:off x="7143840" y="6475320"/>
            <a:ext cx="4245120" cy="18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algn="r"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MS Gothic"/>
              </a:rPr>
              <a:t>James Gilb, Gilb Consulting</a:t>
            </a:r>
            <a:endParaRPr/>
          </a:p>
        </p:txBody>
      </p:sp>
      <p:sp>
        <p:nvSpPr>
          <p:cNvPr id="215" name="CustomShape 5"/>
          <p:cNvSpPr/>
          <p:nvPr/>
        </p:nvSpPr>
        <p:spPr>
          <a:xfrm>
            <a:off x="929160" y="333360"/>
            <a:ext cx="2498760" cy="271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>
              <a:lnSpc>
                <a:spcPct val="100000"/>
              </a:lnSpc>
            </a:pPr>
            <a:r>
              <a:rPr b="1" lang="en-US">
                <a:solidFill>
                  <a:srgbClr val="000000"/>
                </a:solidFill>
                <a:latin typeface="Times New Roman"/>
                <a:ea typeface="MS Gothic"/>
              </a:rPr>
              <a:t>January 2018</a:t>
            </a:r>
            <a:endParaRPr/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914400" y="685800"/>
            <a:ext cx="10360080" cy="106416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>
              <a:lnSpc>
                <a:spcPct val="100000"/>
              </a:lnSpc>
            </a:pPr>
            <a:r>
              <a:rPr b="1" lang="en-US" sz="3200">
                <a:solidFill>
                  <a:srgbClr val="00b0f0"/>
                </a:solidFill>
                <a:latin typeface="Times New Roman"/>
                <a:ea typeface="MS Gothic"/>
              </a:rPr>
              <a:t>Successful Full Duplex Lab Prototype</a:t>
            </a:r>
            <a:endParaRPr/>
          </a:p>
        </p:txBody>
      </p:sp>
      <p:sp>
        <p:nvSpPr>
          <p:cNvPr id="217" name="CustomShape 2"/>
          <p:cNvSpPr/>
          <p:nvPr/>
        </p:nvSpPr>
        <p:spPr>
          <a:xfrm>
            <a:off x="5793480" y="6475320"/>
            <a:ext cx="703800" cy="362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014DD204-4774-4362-842D-5F9C314A5E0E}" type="slidenum">
              <a:rPr lang="en-US" sz="1200">
                <a:solidFill>
                  <a:srgbClr val="000000"/>
                </a:solidFill>
                <a:latin typeface="Times New Roman"/>
                <a:ea typeface="MS Gothic"/>
              </a:rPr>
              <a:t>&lt;number&gt;</a:t>
            </a:fld>
            <a:endParaRPr/>
          </a:p>
        </p:txBody>
      </p:sp>
      <p:sp>
        <p:nvSpPr>
          <p:cNvPr id="218" name="CustomShape 3"/>
          <p:cNvSpPr/>
          <p:nvPr/>
        </p:nvSpPr>
        <p:spPr>
          <a:xfrm>
            <a:off x="7143840" y="6475320"/>
            <a:ext cx="4245120" cy="18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algn="r"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MS Gothic"/>
              </a:rPr>
              <a:t>James Gilb, Gilb Consulting</a:t>
            </a:r>
            <a:endParaRPr/>
          </a:p>
        </p:txBody>
      </p:sp>
      <p:sp>
        <p:nvSpPr>
          <p:cNvPr id="219" name="CustomShape 4"/>
          <p:cNvSpPr/>
          <p:nvPr/>
        </p:nvSpPr>
        <p:spPr>
          <a:xfrm>
            <a:off x="929160" y="333360"/>
            <a:ext cx="2498760" cy="271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>
              <a:lnSpc>
                <a:spcPct val="100000"/>
              </a:lnSpc>
            </a:pPr>
            <a:r>
              <a:rPr b="1" lang="en-US">
                <a:solidFill>
                  <a:srgbClr val="000000"/>
                </a:solidFill>
                <a:latin typeface="Times New Roman"/>
                <a:ea typeface="MS Gothic"/>
              </a:rPr>
              <a:t>January 2018</a:t>
            </a:r>
            <a:endParaRPr/>
          </a:p>
        </p:txBody>
      </p:sp>
      <p:sp>
        <p:nvSpPr>
          <p:cNvPr id="220" name="CustomShape 5"/>
          <p:cNvSpPr/>
          <p:nvPr/>
        </p:nvSpPr>
        <p:spPr>
          <a:xfrm>
            <a:off x="2880000" y="1767960"/>
            <a:ext cx="7008120" cy="1064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800">
                <a:solidFill>
                  <a:srgbClr val="404040"/>
                </a:solidFill>
                <a:latin typeface="Times New Roman"/>
                <a:ea typeface="MS Gothic"/>
              </a:rPr>
              <a:t>Full Duplex 2.4GHz, 20 MHz BW, 100 Mbps</a:t>
            </a:r>
            <a:endParaRPr/>
          </a:p>
          <a:p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221" name="Picture 7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448440" y="2281680"/>
            <a:ext cx="5568120" cy="4175640"/>
          </a:xfrm>
          <a:prstGeom prst="rect">
            <a:avLst/>
          </a:prstGeom>
          <a:ln>
            <a:noFill/>
          </a:ln>
        </p:spPr>
      </p:pic>
      <p:pic>
        <p:nvPicPr>
          <p:cNvPr id="222" name="Picture 8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9484200" y="4130640"/>
            <a:ext cx="1767600" cy="1155960"/>
          </a:xfrm>
          <a:prstGeom prst="rect">
            <a:avLst/>
          </a:prstGeom>
          <a:ln w="38160">
            <a:solidFill>
              <a:srgbClr val="4f4791"/>
            </a:solidFill>
            <a:round/>
          </a:ln>
        </p:spPr>
      </p:pic>
      <p:pic>
        <p:nvPicPr>
          <p:cNvPr id="223" name="Picture 9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626760" y="4105800"/>
            <a:ext cx="1782360" cy="1165680"/>
          </a:xfrm>
          <a:prstGeom prst="rect">
            <a:avLst/>
          </a:prstGeom>
          <a:ln w="38160">
            <a:solidFill>
              <a:srgbClr val="4f4791"/>
            </a:solidFill>
            <a:round/>
          </a:ln>
        </p:spPr>
      </p:pic>
      <p:sp>
        <p:nvSpPr>
          <p:cNvPr id="224" name="CustomShape 6"/>
          <p:cNvSpPr/>
          <p:nvPr/>
        </p:nvSpPr>
        <p:spPr>
          <a:xfrm>
            <a:off x="8686800" y="2971800"/>
            <a:ext cx="329760" cy="1218240"/>
          </a:xfrm>
          <a:prstGeom prst="rightBrace">
            <a:avLst>
              <a:gd name="adj1" fmla="val 8333"/>
              <a:gd name="adj2" fmla="val 50000"/>
            </a:avLst>
          </a:prstGeom>
          <a:noFill/>
          <a:ln w="38160">
            <a:solidFill>
              <a:srgbClr val="92d050"/>
            </a:solidFill>
            <a:round/>
          </a:ln>
        </p:spPr>
      </p:sp>
      <p:sp>
        <p:nvSpPr>
          <p:cNvPr id="225" name="CustomShape 7"/>
          <p:cNvSpPr/>
          <p:nvPr/>
        </p:nvSpPr>
        <p:spPr>
          <a:xfrm>
            <a:off x="8984880" y="3190320"/>
            <a:ext cx="2457000" cy="455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2400">
                <a:solidFill>
                  <a:srgbClr val="00b050"/>
                </a:solidFill>
                <a:latin typeface="Times New Roman"/>
                <a:ea typeface="MS Gothic"/>
              </a:rPr>
              <a:t>~50dB</a:t>
            </a:r>
            <a:endParaRPr/>
          </a:p>
        </p:txBody>
      </p:sp>
      <p:sp>
        <p:nvSpPr>
          <p:cNvPr id="226" name="CustomShape 8"/>
          <p:cNvSpPr/>
          <p:nvPr/>
        </p:nvSpPr>
        <p:spPr>
          <a:xfrm flipH="1">
            <a:off x="3542400" y="4191120"/>
            <a:ext cx="420840" cy="1035360"/>
          </a:xfrm>
          <a:prstGeom prst="rightBrace">
            <a:avLst>
              <a:gd name="adj1" fmla="val 8333"/>
              <a:gd name="adj2" fmla="val 50000"/>
            </a:avLst>
          </a:prstGeom>
          <a:noFill/>
          <a:ln w="38160">
            <a:solidFill>
              <a:srgbClr val="92d050"/>
            </a:solidFill>
            <a:round/>
          </a:ln>
        </p:spPr>
      </p:sp>
      <p:sp>
        <p:nvSpPr>
          <p:cNvPr id="227" name="CustomShape 9"/>
          <p:cNvSpPr/>
          <p:nvPr/>
        </p:nvSpPr>
        <p:spPr>
          <a:xfrm>
            <a:off x="2377800" y="4482360"/>
            <a:ext cx="1003320" cy="45468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2400">
                <a:solidFill>
                  <a:srgbClr val="00b050"/>
                </a:solidFill>
                <a:latin typeface="Times New Roman"/>
                <a:ea typeface="MS Gothic"/>
              </a:rPr>
              <a:t>~50dB</a:t>
            </a:r>
            <a:endParaRPr/>
          </a:p>
        </p:txBody>
      </p:sp>
      <p:sp>
        <p:nvSpPr>
          <p:cNvPr id="228" name="CustomShape 10"/>
          <p:cNvSpPr/>
          <p:nvPr/>
        </p:nvSpPr>
        <p:spPr>
          <a:xfrm>
            <a:off x="307800" y="3161520"/>
            <a:ext cx="3740400" cy="45540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Times New Roman"/>
                <a:ea typeface="MS Gothic"/>
              </a:rPr>
              <a:t>Total cancellation of</a:t>
            </a:r>
            <a:r>
              <a:rPr lang="en-US" sz="2400">
                <a:solidFill>
                  <a:srgbClr val="00b050"/>
                </a:solidFill>
                <a:latin typeface="Times New Roman"/>
                <a:ea typeface="MS Gothic"/>
              </a:rPr>
              <a:t> ~100dB</a:t>
            </a:r>
            <a:endParaRPr/>
          </a:p>
        </p:txBody>
      </p:sp>
      <p:sp>
        <p:nvSpPr>
          <p:cNvPr id="229" name="CustomShape 11"/>
          <p:cNvSpPr/>
          <p:nvPr/>
        </p:nvSpPr>
        <p:spPr>
          <a:xfrm>
            <a:off x="724320" y="5754600"/>
            <a:ext cx="2597400" cy="36396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Times New Roman"/>
                <a:ea typeface="MS Gothic"/>
              </a:rPr>
              <a:t>Timeframe: January  2016</a:t>
            </a:r>
            <a:endParaRPr/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CustomShape 1"/>
          <p:cNvSpPr/>
          <p:nvPr/>
        </p:nvSpPr>
        <p:spPr>
          <a:xfrm>
            <a:off x="914400" y="685800"/>
            <a:ext cx="10360080" cy="106416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>
              <a:lnSpc>
                <a:spcPct val="100000"/>
              </a:lnSpc>
            </a:pPr>
            <a:r>
              <a:rPr b="1" lang="en-US" sz="3200">
                <a:solidFill>
                  <a:srgbClr val="00b0f0"/>
                </a:solidFill>
                <a:latin typeface="Times New Roman"/>
                <a:ea typeface="MS Gothic"/>
              </a:rPr>
              <a:t>Use case for Full Duplex in 802.11</a:t>
            </a:r>
            <a:endParaRPr/>
          </a:p>
        </p:txBody>
      </p:sp>
      <p:sp>
        <p:nvSpPr>
          <p:cNvPr id="231" name="CustomShape 2"/>
          <p:cNvSpPr/>
          <p:nvPr/>
        </p:nvSpPr>
        <p:spPr>
          <a:xfrm>
            <a:off x="5793480" y="6475320"/>
            <a:ext cx="703800" cy="362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FB1C7255-6DE3-4A86-9B54-EDD567C1FC77}" type="slidenum">
              <a:rPr lang="en-US" sz="1200">
                <a:solidFill>
                  <a:srgbClr val="000000"/>
                </a:solidFill>
                <a:latin typeface="Times New Roman"/>
                <a:ea typeface="MS Gothic"/>
              </a:rPr>
              <a:t>&lt;number&gt;</a:t>
            </a:fld>
            <a:endParaRPr/>
          </a:p>
        </p:txBody>
      </p:sp>
      <p:sp>
        <p:nvSpPr>
          <p:cNvPr id="232" name="CustomShape 3"/>
          <p:cNvSpPr/>
          <p:nvPr/>
        </p:nvSpPr>
        <p:spPr>
          <a:xfrm>
            <a:off x="7143840" y="6475320"/>
            <a:ext cx="4245120" cy="18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algn="r"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MS Gothic"/>
              </a:rPr>
              <a:t>James Gilb, Gilb Consulting</a:t>
            </a:r>
            <a:endParaRPr/>
          </a:p>
        </p:txBody>
      </p:sp>
      <p:sp>
        <p:nvSpPr>
          <p:cNvPr id="233" name="CustomShape 4"/>
          <p:cNvSpPr/>
          <p:nvPr/>
        </p:nvSpPr>
        <p:spPr>
          <a:xfrm>
            <a:off x="929160" y="333360"/>
            <a:ext cx="2498760" cy="271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>
              <a:lnSpc>
                <a:spcPct val="100000"/>
              </a:lnSpc>
            </a:pPr>
            <a:r>
              <a:rPr b="1" lang="en-US">
                <a:solidFill>
                  <a:srgbClr val="000000"/>
                </a:solidFill>
                <a:latin typeface="Times New Roman"/>
                <a:ea typeface="MS Gothic"/>
              </a:rPr>
              <a:t>January 2018</a:t>
            </a:r>
            <a:endParaRPr/>
          </a:p>
        </p:txBody>
      </p:sp>
      <p:sp>
        <p:nvSpPr>
          <p:cNvPr id="234" name="CustomShape 5"/>
          <p:cNvSpPr/>
          <p:nvPr/>
        </p:nvSpPr>
        <p:spPr>
          <a:xfrm>
            <a:off x="1447920" y="3353760"/>
            <a:ext cx="1497600" cy="1524240"/>
          </a:xfrm>
          <a:prstGeom prst="ellipse">
            <a:avLst/>
          </a:prstGeom>
          <a:gradFill>
            <a:gsLst>
              <a:gs pos="0">
                <a:srgbClr val="46b248"/>
              </a:gs>
              <a:gs pos="100000">
                <a:srgbClr val="4f4791"/>
              </a:gs>
            </a:gsLst>
            <a:lin ang="2700000"/>
          </a:gradFill>
          <a:ln>
            <a:noFill/>
          </a:ln>
        </p:spPr>
        <p:txBody>
          <a:bodyPr lIns="0" rIns="0" tIns="0" bIns="108000" anchor="ctr"/>
          <a:p>
            <a:pPr algn="ctr">
              <a:lnSpc>
                <a:spcPct val="100000"/>
              </a:lnSpc>
            </a:pPr>
            <a:r>
              <a:rPr b="1" lang="en-US" sz="2400">
                <a:solidFill>
                  <a:srgbClr val="ffffff"/>
                </a:solidFill>
                <a:latin typeface="Roboto"/>
                <a:ea typeface="Roboto"/>
              </a:rPr>
              <a:t>Full Duplex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400">
                <a:solidFill>
                  <a:srgbClr val="ffffff"/>
                </a:solidFill>
                <a:latin typeface="Roboto"/>
                <a:ea typeface="Roboto"/>
              </a:rPr>
              <a:t>+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400">
                <a:solidFill>
                  <a:srgbClr val="ffffff"/>
                </a:solidFill>
                <a:latin typeface="Roboto"/>
                <a:ea typeface="Roboto"/>
              </a:rPr>
              <a:t>802.11</a:t>
            </a:r>
            <a:endParaRPr/>
          </a:p>
        </p:txBody>
      </p:sp>
      <p:sp>
        <p:nvSpPr>
          <p:cNvPr id="235" name="CustomShape 6"/>
          <p:cNvSpPr/>
          <p:nvPr/>
        </p:nvSpPr>
        <p:spPr>
          <a:xfrm>
            <a:off x="3621240" y="2840400"/>
            <a:ext cx="1632240" cy="360"/>
          </a:xfrm>
          <a:prstGeom prst="straightConnector1">
            <a:avLst/>
          </a:prstGeom>
          <a:noFill/>
          <a:ln w="25560">
            <a:solidFill>
              <a:srgbClr val="bfbfbf"/>
            </a:solidFill>
            <a:round/>
            <a:tailEnd len="med" type="triangle" w="med"/>
          </a:ln>
        </p:spPr>
      </p:sp>
      <p:sp>
        <p:nvSpPr>
          <p:cNvPr id="236" name="CustomShape 7"/>
          <p:cNvSpPr/>
          <p:nvPr/>
        </p:nvSpPr>
        <p:spPr>
          <a:xfrm>
            <a:off x="3738960" y="2255760"/>
            <a:ext cx="538200" cy="579960"/>
          </a:xfrm>
          <a:prstGeom prst="trapezoid">
            <a:avLst>
              <a:gd name="adj" fmla="val 25000"/>
            </a:avLst>
          </a:prstGeom>
          <a:gradFill>
            <a:gsLst>
              <a:gs pos="0">
                <a:srgbClr val="beffe2"/>
              </a:gs>
              <a:gs pos="100000">
                <a:srgbClr val="e6fff4"/>
              </a:gs>
            </a:gsLst>
            <a:lin ang="16200000"/>
          </a:gradFill>
          <a:ln w="9360">
            <a:solidFill>
              <a:srgbClr val="00c795"/>
            </a:solidFill>
            <a:round/>
          </a:ln>
        </p:spPr>
      </p:sp>
      <p:sp>
        <p:nvSpPr>
          <p:cNvPr id="237" name="CustomShape 8"/>
          <p:cNvSpPr/>
          <p:nvPr/>
        </p:nvSpPr>
        <p:spPr>
          <a:xfrm>
            <a:off x="4539960" y="2255760"/>
            <a:ext cx="538200" cy="579960"/>
          </a:xfrm>
          <a:prstGeom prst="trapezoid">
            <a:avLst>
              <a:gd name="adj" fmla="val 25000"/>
            </a:avLst>
          </a:prstGeom>
          <a:solidFill>
            <a:srgbClr val="7878de"/>
          </a:solidFill>
          <a:ln w="25560">
            <a:noFill/>
          </a:ln>
        </p:spPr>
      </p:sp>
      <p:sp>
        <p:nvSpPr>
          <p:cNvPr id="238" name="CustomShape 9"/>
          <p:cNvSpPr/>
          <p:nvPr/>
        </p:nvSpPr>
        <p:spPr>
          <a:xfrm>
            <a:off x="3738960" y="2822400"/>
            <a:ext cx="1242720" cy="302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400">
                <a:solidFill>
                  <a:srgbClr val="000000"/>
                </a:solidFill>
                <a:latin typeface="Roboto Medium"/>
                <a:ea typeface="Roboto Medium"/>
              </a:rPr>
              <a:t>Frequency</a:t>
            </a:r>
            <a:endParaRPr/>
          </a:p>
        </p:txBody>
      </p:sp>
      <p:sp>
        <p:nvSpPr>
          <p:cNvPr id="239" name="CustomShape 10"/>
          <p:cNvSpPr/>
          <p:nvPr/>
        </p:nvSpPr>
        <p:spPr>
          <a:xfrm>
            <a:off x="4137480" y="2255040"/>
            <a:ext cx="538200" cy="579960"/>
          </a:xfrm>
          <a:prstGeom prst="trapezoid">
            <a:avLst>
              <a:gd name="adj" fmla="val 25000"/>
            </a:avLst>
          </a:prstGeom>
          <a:solidFill>
            <a:srgbClr val="00cc99"/>
          </a:solidFill>
          <a:ln w="25560">
            <a:noFill/>
          </a:ln>
        </p:spPr>
      </p:sp>
      <p:sp>
        <p:nvSpPr>
          <p:cNvPr id="240" name="CustomShape 11"/>
          <p:cNvSpPr/>
          <p:nvPr/>
        </p:nvSpPr>
        <p:spPr>
          <a:xfrm>
            <a:off x="3414960" y="2069280"/>
            <a:ext cx="1983600" cy="1096200"/>
          </a:xfrm>
          <a:prstGeom prst="rect">
            <a:avLst/>
          </a:prstGeom>
          <a:noFill/>
          <a:ln w="25560">
            <a:noFill/>
          </a:ln>
        </p:spPr>
      </p:sp>
      <p:sp>
        <p:nvSpPr>
          <p:cNvPr id="241" name="CustomShape 12"/>
          <p:cNvSpPr/>
          <p:nvPr/>
        </p:nvSpPr>
        <p:spPr>
          <a:xfrm>
            <a:off x="6899400" y="2329560"/>
            <a:ext cx="50040" cy="322200"/>
          </a:xfrm>
          <a:prstGeom prst="rect">
            <a:avLst/>
          </a:prstGeom>
          <a:solidFill>
            <a:srgbClr val="000000"/>
          </a:solidFill>
          <a:ln w="25560">
            <a:solidFill>
              <a:srgbClr val="000000"/>
            </a:solidFill>
            <a:round/>
          </a:ln>
        </p:spPr>
      </p:sp>
      <p:sp>
        <p:nvSpPr>
          <p:cNvPr id="242" name="CustomShape 13"/>
          <p:cNvSpPr/>
          <p:nvPr/>
        </p:nvSpPr>
        <p:spPr>
          <a:xfrm>
            <a:off x="6899400" y="2202480"/>
            <a:ext cx="50040" cy="126360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25560">
            <a:solidFill>
              <a:srgbClr val="000000"/>
            </a:solidFill>
            <a:round/>
          </a:ln>
        </p:spPr>
      </p:sp>
      <p:sp>
        <p:nvSpPr>
          <p:cNvPr id="243" name="CustomShape 14"/>
          <p:cNvSpPr/>
          <p:nvPr/>
        </p:nvSpPr>
        <p:spPr>
          <a:xfrm>
            <a:off x="6641280" y="2329200"/>
            <a:ext cx="50040" cy="322200"/>
          </a:xfrm>
          <a:prstGeom prst="rect">
            <a:avLst/>
          </a:prstGeom>
          <a:solidFill>
            <a:srgbClr val="000000"/>
          </a:solidFill>
          <a:ln w="25560">
            <a:solidFill>
              <a:srgbClr val="000000"/>
            </a:solidFill>
            <a:round/>
          </a:ln>
        </p:spPr>
      </p:sp>
      <p:sp>
        <p:nvSpPr>
          <p:cNvPr id="244" name="CustomShape 15"/>
          <p:cNvSpPr/>
          <p:nvPr/>
        </p:nvSpPr>
        <p:spPr>
          <a:xfrm>
            <a:off x="6641280" y="2202120"/>
            <a:ext cx="50040" cy="126360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25560">
            <a:solidFill>
              <a:srgbClr val="000000"/>
            </a:solidFill>
            <a:round/>
          </a:ln>
        </p:spPr>
      </p:sp>
      <p:sp>
        <p:nvSpPr>
          <p:cNvPr id="245" name="CustomShape 16"/>
          <p:cNvSpPr/>
          <p:nvPr/>
        </p:nvSpPr>
        <p:spPr>
          <a:xfrm>
            <a:off x="7166160" y="2336400"/>
            <a:ext cx="50040" cy="322200"/>
          </a:xfrm>
          <a:prstGeom prst="rect">
            <a:avLst/>
          </a:prstGeom>
          <a:solidFill>
            <a:srgbClr val="000000"/>
          </a:solidFill>
          <a:ln w="25560">
            <a:solidFill>
              <a:srgbClr val="000000"/>
            </a:solidFill>
            <a:round/>
          </a:ln>
        </p:spPr>
      </p:sp>
      <p:sp>
        <p:nvSpPr>
          <p:cNvPr id="246" name="CustomShape 17"/>
          <p:cNvSpPr/>
          <p:nvPr/>
        </p:nvSpPr>
        <p:spPr>
          <a:xfrm>
            <a:off x="7166160" y="2209320"/>
            <a:ext cx="50040" cy="126360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25560">
            <a:solidFill>
              <a:srgbClr val="000000"/>
            </a:solidFill>
            <a:round/>
          </a:ln>
        </p:spPr>
      </p:sp>
      <p:pic>
        <p:nvPicPr>
          <p:cNvPr id="247" name="Picture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6364080" y="2260440"/>
            <a:ext cx="1176840" cy="567000"/>
          </a:xfrm>
          <a:prstGeom prst="rect">
            <a:avLst/>
          </a:prstGeom>
          <a:ln>
            <a:noFill/>
          </a:ln>
        </p:spPr>
      </p:pic>
      <p:sp>
        <p:nvSpPr>
          <p:cNvPr id="248" name="CustomShape 18"/>
          <p:cNvSpPr/>
          <p:nvPr/>
        </p:nvSpPr>
        <p:spPr>
          <a:xfrm>
            <a:off x="5868360" y="2910960"/>
            <a:ext cx="2138040" cy="302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400">
                <a:solidFill>
                  <a:srgbClr val="000000"/>
                </a:solidFill>
                <a:latin typeface="Roboto Medium"/>
                <a:ea typeface="Roboto Medium"/>
              </a:rPr>
              <a:t>Multi-channel AP</a:t>
            </a:r>
            <a:endParaRPr/>
          </a:p>
        </p:txBody>
      </p:sp>
      <p:sp>
        <p:nvSpPr>
          <p:cNvPr id="249" name="CustomShape 19"/>
          <p:cNvSpPr/>
          <p:nvPr/>
        </p:nvSpPr>
        <p:spPr>
          <a:xfrm>
            <a:off x="5937120" y="2066040"/>
            <a:ext cx="1986120" cy="1096920"/>
          </a:xfrm>
          <a:prstGeom prst="rect">
            <a:avLst/>
          </a:prstGeom>
          <a:noFill/>
          <a:ln w="25560">
            <a:noFill/>
          </a:ln>
        </p:spPr>
      </p:sp>
      <p:pic>
        <p:nvPicPr>
          <p:cNvPr id="250" name="Picture 27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8380800" y="2065680"/>
            <a:ext cx="1954440" cy="1100160"/>
          </a:xfrm>
          <a:prstGeom prst="rect">
            <a:avLst/>
          </a:prstGeom>
          <a:ln w="25560">
            <a:noFill/>
          </a:ln>
        </p:spPr>
      </p:pic>
      <p:sp>
        <p:nvSpPr>
          <p:cNvPr id="251" name="CustomShape 20"/>
          <p:cNvSpPr/>
          <p:nvPr/>
        </p:nvSpPr>
        <p:spPr>
          <a:xfrm>
            <a:off x="3621240" y="5858640"/>
            <a:ext cx="1632240" cy="360"/>
          </a:xfrm>
          <a:prstGeom prst="straightConnector1">
            <a:avLst/>
          </a:prstGeom>
          <a:noFill/>
          <a:ln w="25560">
            <a:solidFill>
              <a:srgbClr val="bfbfbf"/>
            </a:solidFill>
            <a:round/>
            <a:tailEnd len="med" type="triangle" w="med"/>
          </a:ln>
        </p:spPr>
      </p:sp>
      <p:sp>
        <p:nvSpPr>
          <p:cNvPr id="252" name="CustomShape 21"/>
          <p:cNvSpPr/>
          <p:nvPr/>
        </p:nvSpPr>
        <p:spPr>
          <a:xfrm>
            <a:off x="4349520" y="5268960"/>
            <a:ext cx="769320" cy="579960"/>
          </a:xfrm>
          <a:prstGeom prst="trapezoid">
            <a:avLst>
              <a:gd name="adj" fmla="val 25000"/>
            </a:avLst>
          </a:prstGeom>
          <a:solidFill>
            <a:srgbClr val="7878de"/>
          </a:solidFill>
          <a:ln w="25560">
            <a:noFill/>
          </a:ln>
        </p:spPr>
      </p:sp>
      <p:sp>
        <p:nvSpPr>
          <p:cNvPr id="253" name="CustomShape 22"/>
          <p:cNvSpPr/>
          <p:nvPr/>
        </p:nvSpPr>
        <p:spPr>
          <a:xfrm>
            <a:off x="3738960" y="5840640"/>
            <a:ext cx="1242720" cy="302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400">
                <a:solidFill>
                  <a:srgbClr val="000000"/>
                </a:solidFill>
                <a:latin typeface="Roboto Medium"/>
                <a:ea typeface="Roboto Medium"/>
              </a:rPr>
              <a:t>Frequency</a:t>
            </a:r>
            <a:endParaRPr/>
          </a:p>
        </p:txBody>
      </p:sp>
      <p:sp>
        <p:nvSpPr>
          <p:cNvPr id="254" name="CustomShape 23"/>
          <p:cNvSpPr/>
          <p:nvPr/>
        </p:nvSpPr>
        <p:spPr>
          <a:xfrm>
            <a:off x="3650760" y="5273640"/>
            <a:ext cx="769680" cy="579960"/>
          </a:xfrm>
          <a:prstGeom prst="trapezoid">
            <a:avLst>
              <a:gd name="adj" fmla="val 25000"/>
            </a:avLst>
          </a:prstGeom>
          <a:solidFill>
            <a:srgbClr val="00cc99"/>
          </a:solidFill>
          <a:ln w="25560">
            <a:noFill/>
          </a:ln>
        </p:spPr>
      </p:sp>
      <p:sp>
        <p:nvSpPr>
          <p:cNvPr id="255" name="CustomShape 24"/>
          <p:cNvSpPr/>
          <p:nvPr/>
        </p:nvSpPr>
        <p:spPr>
          <a:xfrm>
            <a:off x="3414960" y="5044320"/>
            <a:ext cx="1983600" cy="1096200"/>
          </a:xfrm>
          <a:prstGeom prst="rect">
            <a:avLst/>
          </a:prstGeom>
          <a:noFill/>
          <a:ln w="25560">
            <a:noFill/>
          </a:ln>
        </p:spPr>
      </p:sp>
      <p:sp>
        <p:nvSpPr>
          <p:cNvPr id="256" name="CustomShape 25"/>
          <p:cNvSpPr/>
          <p:nvPr/>
        </p:nvSpPr>
        <p:spPr>
          <a:xfrm>
            <a:off x="3611160" y="5406840"/>
            <a:ext cx="722520" cy="249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en-US" sz="1050">
                <a:solidFill>
                  <a:srgbClr val="ffffff"/>
                </a:solidFill>
                <a:latin typeface="Times New Roman"/>
                <a:ea typeface="MS Gothic"/>
              </a:rPr>
              <a:t>LAA</a:t>
            </a:r>
            <a:endParaRPr/>
          </a:p>
        </p:txBody>
      </p:sp>
      <p:sp>
        <p:nvSpPr>
          <p:cNvPr id="257" name="CustomShape 26"/>
          <p:cNvSpPr/>
          <p:nvPr/>
        </p:nvSpPr>
        <p:spPr>
          <a:xfrm>
            <a:off x="4407120" y="5406840"/>
            <a:ext cx="704880" cy="249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en-US" sz="1050">
                <a:solidFill>
                  <a:srgbClr val="ffffff"/>
                </a:solidFill>
                <a:latin typeface="Times New Roman"/>
                <a:ea typeface="MS Gothic"/>
              </a:rPr>
              <a:t>Wi-Fi</a:t>
            </a:r>
            <a:endParaRPr/>
          </a:p>
        </p:txBody>
      </p:sp>
      <p:pic>
        <p:nvPicPr>
          <p:cNvPr id="258" name="Picture 36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8422920" y="5015880"/>
            <a:ext cx="1860120" cy="1096200"/>
          </a:xfrm>
          <a:prstGeom prst="rect">
            <a:avLst/>
          </a:prstGeom>
          <a:ln w="25560">
            <a:noFill/>
          </a:ln>
        </p:spPr>
      </p:pic>
      <p:pic>
        <p:nvPicPr>
          <p:cNvPr id="259" name="Picture 37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6028920" y="5029200"/>
            <a:ext cx="1733040" cy="918360"/>
          </a:xfrm>
          <a:prstGeom prst="rect">
            <a:avLst/>
          </a:prstGeom>
          <a:ln>
            <a:noFill/>
          </a:ln>
        </p:spPr>
      </p:pic>
      <p:sp>
        <p:nvSpPr>
          <p:cNvPr id="260" name="CustomShape 27"/>
          <p:cNvSpPr/>
          <p:nvPr/>
        </p:nvSpPr>
        <p:spPr>
          <a:xfrm>
            <a:off x="5954400" y="5033160"/>
            <a:ext cx="1983600" cy="1096200"/>
          </a:xfrm>
          <a:prstGeom prst="rect">
            <a:avLst/>
          </a:prstGeom>
          <a:noFill/>
          <a:ln w="25560">
            <a:noFill/>
          </a:ln>
        </p:spPr>
      </p:sp>
      <p:sp>
        <p:nvSpPr>
          <p:cNvPr id="261" name="CustomShape 28"/>
          <p:cNvSpPr/>
          <p:nvPr/>
        </p:nvSpPr>
        <p:spPr>
          <a:xfrm>
            <a:off x="5765400" y="5853240"/>
            <a:ext cx="2327400" cy="302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400">
                <a:solidFill>
                  <a:srgbClr val="000000"/>
                </a:solidFill>
                <a:latin typeface="Roboto Medium"/>
                <a:ea typeface="Roboto Medium"/>
              </a:rPr>
              <a:t>Multi-RAT Platform</a:t>
            </a:r>
            <a:endParaRPr/>
          </a:p>
        </p:txBody>
      </p:sp>
      <p:sp>
        <p:nvSpPr>
          <p:cNvPr id="262" name="CustomShape 29"/>
          <p:cNvSpPr/>
          <p:nvPr/>
        </p:nvSpPr>
        <p:spPr>
          <a:xfrm>
            <a:off x="3426120" y="3570120"/>
            <a:ext cx="1983600" cy="1096200"/>
          </a:xfrm>
          <a:prstGeom prst="rect">
            <a:avLst/>
          </a:prstGeom>
          <a:noFill/>
          <a:ln w="25560">
            <a:noFill/>
          </a:ln>
        </p:spPr>
      </p:sp>
      <p:sp>
        <p:nvSpPr>
          <p:cNvPr id="263" name="CustomShape 30"/>
          <p:cNvSpPr/>
          <p:nvPr/>
        </p:nvSpPr>
        <p:spPr>
          <a:xfrm>
            <a:off x="3611160" y="4354560"/>
            <a:ext cx="1632240" cy="360"/>
          </a:xfrm>
          <a:prstGeom prst="straightConnector1">
            <a:avLst/>
          </a:prstGeom>
          <a:noFill/>
          <a:ln w="25560">
            <a:solidFill>
              <a:srgbClr val="bfbfbf"/>
            </a:solidFill>
            <a:round/>
            <a:tailEnd len="med" type="triangle" w="med"/>
          </a:ln>
        </p:spPr>
      </p:sp>
      <p:sp>
        <p:nvSpPr>
          <p:cNvPr id="264" name="CustomShape 31"/>
          <p:cNvSpPr/>
          <p:nvPr/>
        </p:nvSpPr>
        <p:spPr>
          <a:xfrm>
            <a:off x="3728880" y="4336560"/>
            <a:ext cx="1242720" cy="302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400">
                <a:solidFill>
                  <a:srgbClr val="000000"/>
                </a:solidFill>
                <a:latin typeface="Roboto Medium"/>
                <a:ea typeface="Roboto Medium"/>
              </a:rPr>
              <a:t>Frequency</a:t>
            </a:r>
            <a:endParaRPr/>
          </a:p>
        </p:txBody>
      </p:sp>
      <p:sp>
        <p:nvSpPr>
          <p:cNvPr id="265" name="CustomShape 32"/>
          <p:cNvSpPr/>
          <p:nvPr/>
        </p:nvSpPr>
        <p:spPr>
          <a:xfrm>
            <a:off x="4009320" y="3766680"/>
            <a:ext cx="769680" cy="579960"/>
          </a:xfrm>
          <a:prstGeom prst="trapezoid">
            <a:avLst>
              <a:gd name="adj" fmla="val 25000"/>
            </a:avLst>
          </a:prstGeom>
          <a:gradFill>
            <a:gsLst>
              <a:gs pos="0">
                <a:srgbClr val="75ffdd"/>
              </a:gs>
              <a:gs pos="100000">
                <a:srgbClr val="2d2db9"/>
              </a:gs>
            </a:gsLst>
            <a:lin ang="16200000"/>
          </a:gradFill>
          <a:ln w="25560">
            <a:noFill/>
          </a:ln>
        </p:spPr>
      </p:sp>
      <p:pic>
        <p:nvPicPr>
          <p:cNvPr id="266" name="Picture 45" descr=""/>
          <p:cNvPicPr/>
          <p:nvPr/>
        </p:nvPicPr>
        <p:blipFill>
          <a:blip r:embed="rId5"/>
          <a:stretch>
            <a:fillRect/>
          </a:stretch>
        </p:blipFill>
        <p:spPr>
          <a:xfrm>
            <a:off x="5937120" y="3562560"/>
            <a:ext cx="1996200" cy="1100160"/>
          </a:xfrm>
          <a:prstGeom prst="rect">
            <a:avLst/>
          </a:prstGeom>
          <a:ln w="25560">
            <a:noFill/>
          </a:ln>
        </p:spPr>
      </p:pic>
      <p:sp>
        <p:nvSpPr>
          <p:cNvPr id="267" name="CustomShape 33"/>
          <p:cNvSpPr/>
          <p:nvPr/>
        </p:nvSpPr>
        <p:spPr>
          <a:xfrm flipV="1">
            <a:off x="2946240" y="2616480"/>
            <a:ext cx="467280" cy="1497240"/>
          </a:xfrm>
          <a:prstGeom prst="curvedConnector3">
            <a:avLst>
              <a:gd name="adj1" fmla="val 50000"/>
            </a:avLst>
          </a:prstGeom>
          <a:noFill/>
          <a:ln w="19080">
            <a:solidFill>
              <a:srgbClr val="46b248"/>
            </a:solidFill>
            <a:round/>
          </a:ln>
        </p:spPr>
      </p:sp>
      <p:sp>
        <p:nvSpPr>
          <p:cNvPr id="268" name="CustomShape 34"/>
          <p:cNvSpPr/>
          <p:nvPr/>
        </p:nvSpPr>
        <p:spPr>
          <a:xfrm rot="10800000">
            <a:off x="2947680" y="4122000"/>
            <a:ext cx="467280" cy="1517040"/>
          </a:xfrm>
          <a:prstGeom prst="curvedConnector3">
            <a:avLst>
              <a:gd name="adj1" fmla="val 50000"/>
            </a:avLst>
          </a:prstGeom>
          <a:noFill/>
          <a:ln w="19080">
            <a:solidFill>
              <a:srgbClr val="46b248"/>
            </a:solidFill>
            <a:round/>
          </a:ln>
        </p:spPr>
      </p:sp>
      <p:sp>
        <p:nvSpPr>
          <p:cNvPr id="269" name="CustomShape 35"/>
          <p:cNvSpPr/>
          <p:nvPr/>
        </p:nvSpPr>
        <p:spPr>
          <a:xfrm rot="10800000">
            <a:off x="2947680" y="4117320"/>
            <a:ext cx="478440" cy="1440"/>
          </a:xfrm>
          <a:prstGeom prst="curvedConnector3">
            <a:avLst>
              <a:gd name="adj1" fmla="val 50000"/>
            </a:avLst>
          </a:prstGeom>
          <a:noFill/>
          <a:ln w="19080">
            <a:solidFill>
              <a:srgbClr val="46b248"/>
            </a:solidFill>
            <a:round/>
          </a:ln>
        </p:spPr>
      </p:sp>
      <p:pic>
        <p:nvPicPr>
          <p:cNvPr id="270" name="Picture 49" descr=""/>
          <p:cNvPicPr/>
          <p:nvPr/>
        </p:nvPicPr>
        <p:blipFill>
          <a:blip r:embed="rId6"/>
          <a:stretch>
            <a:fillRect/>
          </a:stretch>
        </p:blipFill>
        <p:spPr>
          <a:xfrm>
            <a:off x="8498520" y="3189240"/>
            <a:ext cx="1898640" cy="1750320"/>
          </a:xfrm>
          <a:prstGeom prst="rect">
            <a:avLst/>
          </a:prstGeom>
          <a:ln>
            <a:noFill/>
          </a:ln>
        </p:spPr>
      </p:pic>
      <p:sp>
        <p:nvSpPr>
          <p:cNvPr id="271" name="CustomShape 36"/>
          <p:cNvSpPr/>
          <p:nvPr/>
        </p:nvSpPr>
        <p:spPr>
          <a:xfrm>
            <a:off x="5889240" y="4553280"/>
            <a:ext cx="2138040" cy="302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400">
                <a:solidFill>
                  <a:srgbClr val="000000"/>
                </a:solidFill>
                <a:latin typeface="Roboto Medium"/>
                <a:ea typeface="Roboto Medium"/>
              </a:rPr>
              <a:t>Full Duplex Mesh</a:t>
            </a:r>
            <a:endParaRPr/>
          </a:p>
        </p:txBody>
      </p:sp>
      <p:sp>
        <p:nvSpPr>
          <p:cNvPr id="272" name="CustomShape 37"/>
          <p:cNvSpPr/>
          <p:nvPr/>
        </p:nvSpPr>
        <p:spPr>
          <a:xfrm flipH="1" flipV="1" rot="5400000">
            <a:off x="5667840" y="2490480"/>
            <a:ext cx="360" cy="245160"/>
          </a:xfrm>
          <a:prstGeom prst="straightConnector1">
            <a:avLst/>
          </a:prstGeom>
          <a:noFill/>
          <a:ln w="15840">
            <a:solidFill>
              <a:srgbClr val="46b248"/>
            </a:solidFill>
            <a:round/>
            <a:tailEnd len="sm" type="arrow" w="sm"/>
          </a:ln>
        </p:spPr>
      </p:sp>
      <p:sp>
        <p:nvSpPr>
          <p:cNvPr id="273" name="CustomShape 38"/>
          <p:cNvSpPr/>
          <p:nvPr/>
        </p:nvSpPr>
        <p:spPr>
          <a:xfrm flipH="1" flipV="1" rot="5400000">
            <a:off x="5667840" y="3932640"/>
            <a:ext cx="360" cy="245160"/>
          </a:xfrm>
          <a:prstGeom prst="straightConnector1">
            <a:avLst/>
          </a:prstGeom>
          <a:noFill/>
          <a:ln w="15840">
            <a:solidFill>
              <a:srgbClr val="46b248"/>
            </a:solidFill>
            <a:round/>
            <a:tailEnd len="sm" type="arrow" w="sm"/>
          </a:ln>
        </p:spPr>
      </p:sp>
      <p:sp>
        <p:nvSpPr>
          <p:cNvPr id="274" name="CustomShape 39"/>
          <p:cNvSpPr/>
          <p:nvPr/>
        </p:nvSpPr>
        <p:spPr>
          <a:xfrm flipH="1" flipV="1" rot="5400000">
            <a:off x="5667840" y="5517000"/>
            <a:ext cx="360" cy="245160"/>
          </a:xfrm>
          <a:prstGeom prst="straightConnector1">
            <a:avLst/>
          </a:prstGeom>
          <a:noFill/>
          <a:ln w="15840">
            <a:solidFill>
              <a:srgbClr val="46b248"/>
            </a:solidFill>
            <a:round/>
            <a:tailEnd len="sm" type="arrow" w="sm"/>
          </a:ln>
        </p:spPr>
      </p:sp>
      <p:sp>
        <p:nvSpPr>
          <p:cNvPr id="275" name="CustomShape 40"/>
          <p:cNvSpPr/>
          <p:nvPr/>
        </p:nvSpPr>
        <p:spPr>
          <a:xfrm flipH="1" flipV="1" rot="5400000">
            <a:off x="8133120" y="2490480"/>
            <a:ext cx="360" cy="245160"/>
          </a:xfrm>
          <a:prstGeom prst="straightConnector1">
            <a:avLst/>
          </a:prstGeom>
          <a:noFill/>
          <a:ln w="15840">
            <a:solidFill>
              <a:srgbClr val="46b248"/>
            </a:solidFill>
            <a:round/>
            <a:tailEnd len="sm" type="arrow" w="sm"/>
          </a:ln>
        </p:spPr>
      </p:sp>
      <p:sp>
        <p:nvSpPr>
          <p:cNvPr id="276" name="CustomShape 41"/>
          <p:cNvSpPr/>
          <p:nvPr/>
        </p:nvSpPr>
        <p:spPr>
          <a:xfrm flipH="1" flipV="1" rot="5400000">
            <a:off x="8133120" y="3932640"/>
            <a:ext cx="360" cy="245160"/>
          </a:xfrm>
          <a:prstGeom prst="straightConnector1">
            <a:avLst/>
          </a:prstGeom>
          <a:noFill/>
          <a:ln w="15840">
            <a:solidFill>
              <a:srgbClr val="46b248"/>
            </a:solidFill>
            <a:round/>
            <a:tailEnd len="sm" type="arrow" w="sm"/>
          </a:ln>
        </p:spPr>
      </p:sp>
      <p:sp>
        <p:nvSpPr>
          <p:cNvPr id="277" name="CustomShape 42"/>
          <p:cNvSpPr/>
          <p:nvPr/>
        </p:nvSpPr>
        <p:spPr>
          <a:xfrm flipH="1" flipV="1" rot="5400000">
            <a:off x="8133120" y="5517000"/>
            <a:ext cx="360" cy="245160"/>
          </a:xfrm>
          <a:prstGeom prst="straightConnector1">
            <a:avLst/>
          </a:prstGeom>
          <a:noFill/>
          <a:ln w="15840">
            <a:solidFill>
              <a:srgbClr val="46b248"/>
            </a:solidFill>
            <a:round/>
            <a:tailEnd len="sm" type="arrow" w="sm"/>
          </a:ln>
        </p:spPr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CustomShape 1"/>
          <p:cNvSpPr/>
          <p:nvPr/>
        </p:nvSpPr>
        <p:spPr>
          <a:xfrm>
            <a:off x="914400" y="685800"/>
            <a:ext cx="10360080" cy="106416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>
              <a:lnSpc>
                <a:spcPct val="100000"/>
              </a:lnSpc>
            </a:pPr>
            <a:r>
              <a:rPr b="1" lang="en-US" sz="3200">
                <a:solidFill>
                  <a:srgbClr val="00b0f0"/>
                </a:solidFill>
                <a:latin typeface="Times New Roman"/>
                <a:ea typeface="MS Gothic"/>
              </a:rPr>
              <a:t>Layer II Advantages</a:t>
            </a:r>
            <a:endParaRPr/>
          </a:p>
        </p:txBody>
      </p:sp>
      <p:sp>
        <p:nvSpPr>
          <p:cNvPr id="279" name="CustomShape 2"/>
          <p:cNvSpPr/>
          <p:nvPr/>
        </p:nvSpPr>
        <p:spPr>
          <a:xfrm>
            <a:off x="914400" y="1981080"/>
            <a:ext cx="6171120" cy="411228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/>
          <a:p>
            <a:pPr>
              <a:lnSpc>
                <a:spcPct val="100000"/>
              </a:lnSpc>
            </a:pPr>
            <a:r>
              <a:rPr b="1" lang="en-US" sz="2400">
                <a:solidFill>
                  <a:srgbClr val="000000"/>
                </a:solidFill>
                <a:latin typeface="Times New Roman"/>
                <a:ea typeface="MS Gothic"/>
              </a:rPr>
              <a:t>Collision Detection with Collison Avoidance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Times New Roman"/>
                <a:ea typeface="MS Gothic"/>
              </a:rPr>
              <a:t>With Full Duplex, 802.11 radios can detect if there frame is colliding with another radio’s frame in real-time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Times New Roman"/>
                <a:ea typeface="MS Gothic"/>
              </a:rPr>
              <a:t>Reduction in the signaling overhead to communicate the collision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Times New Roman"/>
                <a:ea typeface="MS Gothic"/>
              </a:rPr>
              <a:t>AP can pre-emptively declare collision while it is receiving the energy from both STA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en-US" sz="2400">
                <a:solidFill>
                  <a:srgbClr val="000000"/>
                </a:solidFill>
                <a:latin typeface="Times New Roman"/>
                <a:ea typeface="MS Gothic"/>
              </a:rPr>
              <a:t>Multi-band transmission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Times New Roman"/>
                <a:ea typeface="MS Gothic"/>
              </a:rPr>
              <a:t>Full duplex enables radios to transmit in adjacent and overlapping frequency band to make better use of the spectrum</a:t>
            </a:r>
            <a:endParaRPr/>
          </a:p>
        </p:txBody>
      </p:sp>
      <p:sp>
        <p:nvSpPr>
          <p:cNvPr id="280" name="CustomShape 3"/>
          <p:cNvSpPr/>
          <p:nvPr/>
        </p:nvSpPr>
        <p:spPr>
          <a:xfrm>
            <a:off x="5793480" y="6475320"/>
            <a:ext cx="703800" cy="362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8526DAF5-716E-4358-B0B4-0368C20B1C1C}" type="slidenum">
              <a:rPr lang="en-US" sz="1200">
                <a:solidFill>
                  <a:srgbClr val="000000"/>
                </a:solidFill>
                <a:latin typeface="Times New Roman"/>
                <a:ea typeface="MS Gothic"/>
              </a:rPr>
              <a:t>&lt;number&gt;</a:t>
            </a:fld>
            <a:endParaRPr/>
          </a:p>
        </p:txBody>
      </p:sp>
      <p:sp>
        <p:nvSpPr>
          <p:cNvPr id="281" name="CustomShape 4"/>
          <p:cNvSpPr/>
          <p:nvPr/>
        </p:nvSpPr>
        <p:spPr>
          <a:xfrm>
            <a:off x="7143840" y="6475320"/>
            <a:ext cx="4245120" cy="18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algn="r"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MS Gothic"/>
              </a:rPr>
              <a:t>James Gilb, Gilb Consulting</a:t>
            </a:r>
            <a:endParaRPr/>
          </a:p>
        </p:txBody>
      </p:sp>
      <p:sp>
        <p:nvSpPr>
          <p:cNvPr id="282" name="CustomShape 5"/>
          <p:cNvSpPr/>
          <p:nvPr/>
        </p:nvSpPr>
        <p:spPr>
          <a:xfrm>
            <a:off x="929160" y="333360"/>
            <a:ext cx="2498760" cy="271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>
              <a:lnSpc>
                <a:spcPct val="100000"/>
              </a:lnSpc>
            </a:pPr>
            <a:r>
              <a:rPr b="1" lang="en-US">
                <a:solidFill>
                  <a:srgbClr val="000000"/>
                </a:solidFill>
                <a:latin typeface="Times New Roman"/>
                <a:ea typeface="MS Gothic"/>
              </a:rPr>
              <a:t>January 2018</a:t>
            </a:r>
            <a:endParaRPr/>
          </a:p>
        </p:txBody>
      </p:sp>
      <p:sp>
        <p:nvSpPr>
          <p:cNvPr id="283" name="CustomShape 6"/>
          <p:cNvSpPr/>
          <p:nvPr/>
        </p:nvSpPr>
        <p:spPr>
          <a:xfrm>
            <a:off x="8762400" y="1830240"/>
            <a:ext cx="1370520" cy="532440"/>
          </a:xfrm>
          <a:prstGeom prst="roundRect">
            <a:avLst>
              <a:gd name="adj" fmla="val 16667"/>
            </a:avLst>
          </a:prstGeom>
          <a:solidFill>
            <a:srgbClr val="00cc99"/>
          </a:solidFill>
          <a:ln w="25560">
            <a:solidFill>
              <a:srgbClr val="009671"/>
            </a:solidFill>
            <a:round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en-US" sz="2400">
                <a:solidFill>
                  <a:srgbClr val="ffffff"/>
                </a:solidFill>
                <a:latin typeface="Times New Roman"/>
                <a:ea typeface="MS Gothic"/>
              </a:rPr>
              <a:t>AP</a:t>
            </a:r>
            <a:endParaRPr/>
          </a:p>
        </p:txBody>
      </p:sp>
      <p:sp>
        <p:nvSpPr>
          <p:cNvPr id="284" name="CustomShape 7"/>
          <p:cNvSpPr/>
          <p:nvPr/>
        </p:nvSpPr>
        <p:spPr>
          <a:xfrm>
            <a:off x="8073360" y="3043440"/>
            <a:ext cx="44640" cy="7092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9360">
            <a:solidFill>
              <a:srgbClr val="000000"/>
            </a:solidFill>
            <a:round/>
          </a:ln>
        </p:spPr>
      </p:sp>
      <p:sp>
        <p:nvSpPr>
          <p:cNvPr id="285" name="CustomShape 8"/>
          <p:cNvSpPr/>
          <p:nvPr/>
        </p:nvSpPr>
        <p:spPr>
          <a:xfrm>
            <a:off x="7848000" y="3283560"/>
            <a:ext cx="186120" cy="32004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9360">
            <a:solidFill>
              <a:srgbClr val="000000"/>
            </a:solidFill>
            <a:round/>
          </a:ln>
        </p:spPr>
      </p:sp>
      <p:sp>
        <p:nvSpPr>
          <p:cNvPr id="286" name="CustomShape 9"/>
          <p:cNvSpPr/>
          <p:nvPr/>
        </p:nvSpPr>
        <p:spPr>
          <a:xfrm>
            <a:off x="7867440" y="3309120"/>
            <a:ext cx="151560" cy="2689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round/>
          </a:ln>
        </p:spPr>
      </p:sp>
      <p:sp>
        <p:nvSpPr>
          <p:cNvPr id="287" name="CustomShape 10"/>
          <p:cNvSpPr/>
          <p:nvPr/>
        </p:nvSpPr>
        <p:spPr>
          <a:xfrm>
            <a:off x="8041680" y="3119760"/>
            <a:ext cx="56160" cy="214920"/>
          </a:xfrm>
          <a:prstGeom prst="rect">
            <a:avLst/>
          </a:prstGeom>
          <a:noFill/>
          <a:ln w="9360">
            <a:solidFill>
              <a:srgbClr val="000000"/>
            </a:solidFill>
            <a:round/>
          </a:ln>
        </p:spPr>
      </p:sp>
      <p:sp>
        <p:nvSpPr>
          <p:cNvPr id="288" name="CustomShape 11"/>
          <p:cNvSpPr/>
          <p:nvPr/>
        </p:nvSpPr>
        <p:spPr>
          <a:xfrm>
            <a:off x="11045160" y="3007440"/>
            <a:ext cx="44640" cy="7092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9360">
            <a:solidFill>
              <a:srgbClr val="000000"/>
            </a:solidFill>
            <a:round/>
          </a:ln>
        </p:spPr>
      </p:sp>
      <p:sp>
        <p:nvSpPr>
          <p:cNvPr id="289" name="CustomShape 12"/>
          <p:cNvSpPr/>
          <p:nvPr/>
        </p:nvSpPr>
        <p:spPr>
          <a:xfrm>
            <a:off x="10819800" y="3247560"/>
            <a:ext cx="186120" cy="32004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9360">
            <a:solidFill>
              <a:srgbClr val="000000"/>
            </a:solidFill>
            <a:round/>
          </a:ln>
        </p:spPr>
      </p:sp>
      <p:sp>
        <p:nvSpPr>
          <p:cNvPr id="290" name="CustomShape 13"/>
          <p:cNvSpPr/>
          <p:nvPr/>
        </p:nvSpPr>
        <p:spPr>
          <a:xfrm>
            <a:off x="10839240" y="3273120"/>
            <a:ext cx="151560" cy="2689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round/>
          </a:ln>
        </p:spPr>
      </p:sp>
      <p:sp>
        <p:nvSpPr>
          <p:cNvPr id="291" name="CustomShape 14"/>
          <p:cNvSpPr/>
          <p:nvPr/>
        </p:nvSpPr>
        <p:spPr>
          <a:xfrm>
            <a:off x="11013480" y="3083760"/>
            <a:ext cx="56160" cy="214920"/>
          </a:xfrm>
          <a:prstGeom prst="rect">
            <a:avLst/>
          </a:prstGeom>
          <a:noFill/>
          <a:ln w="9360">
            <a:solidFill>
              <a:srgbClr val="000000"/>
            </a:solidFill>
            <a:round/>
          </a:ln>
        </p:spPr>
      </p:sp>
      <p:sp>
        <p:nvSpPr>
          <p:cNvPr id="292" name="CustomShape 15"/>
          <p:cNvSpPr/>
          <p:nvPr/>
        </p:nvSpPr>
        <p:spPr>
          <a:xfrm flipV="1">
            <a:off x="8229240" y="2362320"/>
            <a:ext cx="532440" cy="826920"/>
          </a:xfrm>
          <a:prstGeom prst="straightConnector1">
            <a:avLst/>
          </a:prstGeom>
          <a:solidFill>
            <a:srgbClr val="00b8ff"/>
          </a:solidFill>
          <a:ln w="936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293" name="CustomShape 16"/>
          <p:cNvSpPr/>
          <p:nvPr/>
        </p:nvSpPr>
        <p:spPr>
          <a:xfrm flipH="1" flipV="1">
            <a:off x="9981000" y="2438640"/>
            <a:ext cx="829440" cy="787320"/>
          </a:xfrm>
          <a:prstGeom prst="straightConnector1">
            <a:avLst/>
          </a:prstGeom>
          <a:solidFill>
            <a:srgbClr val="00b8ff"/>
          </a:solidFill>
          <a:ln w="936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294" name="CustomShape 17"/>
          <p:cNvSpPr/>
          <p:nvPr/>
        </p:nvSpPr>
        <p:spPr>
          <a:xfrm flipH="1">
            <a:off x="8293680" y="3273120"/>
            <a:ext cx="2306880" cy="360"/>
          </a:xfrm>
          <a:prstGeom prst="straightConnector1">
            <a:avLst/>
          </a:prstGeom>
          <a:solidFill>
            <a:srgbClr val="00b8ff"/>
          </a:solidFill>
          <a:ln cap="rnd" w="9360">
            <a:solidFill>
              <a:srgbClr val="00cc99"/>
            </a:solidFill>
            <a:custDash>
              <a:ds d="35000" sp="-74672960000"/>
            </a:custDash>
            <a:round/>
            <a:tailEnd len="med" type="triangle" w="med"/>
          </a:ln>
        </p:spPr>
      </p:sp>
      <p:sp>
        <p:nvSpPr>
          <p:cNvPr id="295" name="CustomShape 18"/>
          <p:cNvSpPr/>
          <p:nvPr/>
        </p:nvSpPr>
        <p:spPr>
          <a:xfrm flipH="1">
            <a:off x="8293680" y="3407760"/>
            <a:ext cx="2306880" cy="360"/>
          </a:xfrm>
          <a:prstGeom prst="straightConnector1">
            <a:avLst/>
          </a:prstGeom>
          <a:solidFill>
            <a:srgbClr val="00b8ff"/>
          </a:solidFill>
          <a:ln cap="rnd" w="9360">
            <a:solidFill>
              <a:srgbClr val="00cc99"/>
            </a:solidFill>
            <a:custDash>
              <a:ds d="35000" sp="-74672960000"/>
            </a:custDash>
            <a:round/>
            <a:headEnd len="med" type="triangle" w="med"/>
          </a:ln>
        </p:spPr>
      </p:sp>
      <p:sp>
        <p:nvSpPr>
          <p:cNvPr id="296" name="CustomShape 19"/>
          <p:cNvSpPr/>
          <p:nvPr/>
        </p:nvSpPr>
        <p:spPr>
          <a:xfrm>
            <a:off x="8916840" y="3395880"/>
            <a:ext cx="1020240" cy="25704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1100">
                <a:solidFill>
                  <a:srgbClr val="ff0000"/>
                </a:solidFill>
                <a:latin typeface="Times New Roman"/>
                <a:ea typeface="MS Gothic"/>
              </a:rPr>
              <a:t>Sense Collison</a:t>
            </a:r>
            <a:endParaRPr/>
          </a:p>
        </p:txBody>
      </p:sp>
      <p:sp>
        <p:nvSpPr>
          <p:cNvPr id="297" name="CustomShape 20"/>
          <p:cNvSpPr/>
          <p:nvPr/>
        </p:nvSpPr>
        <p:spPr>
          <a:xfrm>
            <a:off x="8804160" y="3974040"/>
            <a:ext cx="1370520" cy="532440"/>
          </a:xfrm>
          <a:prstGeom prst="roundRect">
            <a:avLst>
              <a:gd name="adj" fmla="val 16667"/>
            </a:avLst>
          </a:prstGeom>
          <a:solidFill>
            <a:srgbClr val="00cc99"/>
          </a:solidFill>
          <a:ln w="25560">
            <a:solidFill>
              <a:srgbClr val="009671"/>
            </a:solidFill>
            <a:round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en-US" sz="2400">
                <a:solidFill>
                  <a:srgbClr val="ffffff"/>
                </a:solidFill>
                <a:latin typeface="Times New Roman"/>
                <a:ea typeface="MS Gothic"/>
              </a:rPr>
              <a:t>AP</a:t>
            </a:r>
            <a:endParaRPr/>
          </a:p>
        </p:txBody>
      </p:sp>
      <p:sp>
        <p:nvSpPr>
          <p:cNvPr id="298" name="CustomShape 21"/>
          <p:cNvSpPr/>
          <p:nvPr/>
        </p:nvSpPr>
        <p:spPr>
          <a:xfrm>
            <a:off x="8115120" y="5187240"/>
            <a:ext cx="44640" cy="7092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9360">
            <a:solidFill>
              <a:srgbClr val="000000"/>
            </a:solidFill>
            <a:round/>
          </a:ln>
        </p:spPr>
      </p:sp>
      <p:sp>
        <p:nvSpPr>
          <p:cNvPr id="299" name="CustomShape 22"/>
          <p:cNvSpPr/>
          <p:nvPr/>
        </p:nvSpPr>
        <p:spPr>
          <a:xfrm>
            <a:off x="7889760" y="5427000"/>
            <a:ext cx="186120" cy="32004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9360">
            <a:solidFill>
              <a:srgbClr val="000000"/>
            </a:solidFill>
            <a:round/>
          </a:ln>
        </p:spPr>
      </p:sp>
      <p:sp>
        <p:nvSpPr>
          <p:cNvPr id="300" name="CustomShape 23"/>
          <p:cNvSpPr/>
          <p:nvPr/>
        </p:nvSpPr>
        <p:spPr>
          <a:xfrm>
            <a:off x="7909200" y="5452920"/>
            <a:ext cx="151560" cy="2689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round/>
          </a:ln>
        </p:spPr>
      </p:sp>
      <p:sp>
        <p:nvSpPr>
          <p:cNvPr id="301" name="CustomShape 24"/>
          <p:cNvSpPr/>
          <p:nvPr/>
        </p:nvSpPr>
        <p:spPr>
          <a:xfrm>
            <a:off x="8083440" y="5263200"/>
            <a:ext cx="56160" cy="214920"/>
          </a:xfrm>
          <a:prstGeom prst="rect">
            <a:avLst/>
          </a:prstGeom>
          <a:noFill/>
          <a:ln w="9360">
            <a:solidFill>
              <a:srgbClr val="000000"/>
            </a:solidFill>
            <a:round/>
          </a:ln>
        </p:spPr>
      </p:sp>
      <p:sp>
        <p:nvSpPr>
          <p:cNvPr id="302" name="CustomShape 25"/>
          <p:cNvSpPr/>
          <p:nvPr/>
        </p:nvSpPr>
        <p:spPr>
          <a:xfrm>
            <a:off x="11086920" y="5151240"/>
            <a:ext cx="44640" cy="7092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9360">
            <a:solidFill>
              <a:srgbClr val="000000"/>
            </a:solidFill>
            <a:round/>
          </a:ln>
        </p:spPr>
      </p:sp>
      <p:sp>
        <p:nvSpPr>
          <p:cNvPr id="303" name="CustomShape 26"/>
          <p:cNvSpPr/>
          <p:nvPr/>
        </p:nvSpPr>
        <p:spPr>
          <a:xfrm>
            <a:off x="10861560" y="5391000"/>
            <a:ext cx="186120" cy="32004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9360">
            <a:solidFill>
              <a:srgbClr val="000000"/>
            </a:solidFill>
            <a:round/>
          </a:ln>
        </p:spPr>
      </p:sp>
      <p:sp>
        <p:nvSpPr>
          <p:cNvPr id="304" name="CustomShape 27"/>
          <p:cNvSpPr/>
          <p:nvPr/>
        </p:nvSpPr>
        <p:spPr>
          <a:xfrm>
            <a:off x="10881000" y="5416920"/>
            <a:ext cx="151560" cy="2689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round/>
          </a:ln>
        </p:spPr>
      </p:sp>
      <p:sp>
        <p:nvSpPr>
          <p:cNvPr id="305" name="CustomShape 28"/>
          <p:cNvSpPr/>
          <p:nvPr/>
        </p:nvSpPr>
        <p:spPr>
          <a:xfrm>
            <a:off x="11055240" y="5227200"/>
            <a:ext cx="56160" cy="214920"/>
          </a:xfrm>
          <a:prstGeom prst="rect">
            <a:avLst/>
          </a:prstGeom>
          <a:noFill/>
          <a:ln w="9360">
            <a:solidFill>
              <a:srgbClr val="000000"/>
            </a:solidFill>
            <a:round/>
          </a:ln>
        </p:spPr>
      </p:sp>
      <p:sp>
        <p:nvSpPr>
          <p:cNvPr id="306" name="CustomShape 29"/>
          <p:cNvSpPr/>
          <p:nvPr/>
        </p:nvSpPr>
        <p:spPr>
          <a:xfrm flipV="1">
            <a:off x="8271000" y="4506120"/>
            <a:ext cx="532440" cy="826920"/>
          </a:xfrm>
          <a:prstGeom prst="straightConnector1">
            <a:avLst/>
          </a:prstGeom>
          <a:solidFill>
            <a:srgbClr val="00b8ff"/>
          </a:solidFill>
          <a:ln w="936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307" name="CustomShape 30"/>
          <p:cNvSpPr/>
          <p:nvPr/>
        </p:nvSpPr>
        <p:spPr>
          <a:xfrm flipH="1" flipV="1">
            <a:off x="10022760" y="4582080"/>
            <a:ext cx="829440" cy="787320"/>
          </a:xfrm>
          <a:prstGeom prst="straightConnector1">
            <a:avLst/>
          </a:prstGeom>
          <a:solidFill>
            <a:srgbClr val="00b8ff"/>
          </a:solidFill>
          <a:ln w="936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308" name="CustomShape 31"/>
          <p:cNvSpPr/>
          <p:nvPr/>
        </p:nvSpPr>
        <p:spPr>
          <a:xfrm flipH="1">
            <a:off x="8335440" y="5416920"/>
            <a:ext cx="2306880" cy="360"/>
          </a:xfrm>
          <a:prstGeom prst="straightConnector1">
            <a:avLst/>
          </a:prstGeom>
          <a:solidFill>
            <a:srgbClr val="00b8ff"/>
          </a:solidFill>
          <a:ln cap="rnd" w="9360">
            <a:solidFill>
              <a:srgbClr val="00cc99"/>
            </a:solidFill>
            <a:custDash>
              <a:ds d="35000" sp="-74672960000"/>
            </a:custDash>
            <a:round/>
            <a:tailEnd len="med" type="triangle" w="med"/>
          </a:ln>
        </p:spPr>
      </p:sp>
      <p:sp>
        <p:nvSpPr>
          <p:cNvPr id="309" name="CustomShape 32"/>
          <p:cNvSpPr/>
          <p:nvPr/>
        </p:nvSpPr>
        <p:spPr>
          <a:xfrm flipH="1">
            <a:off x="8335440" y="5551200"/>
            <a:ext cx="2306880" cy="360"/>
          </a:xfrm>
          <a:prstGeom prst="straightConnector1">
            <a:avLst/>
          </a:prstGeom>
          <a:solidFill>
            <a:srgbClr val="00b8ff"/>
          </a:solidFill>
          <a:ln cap="rnd" w="9360">
            <a:solidFill>
              <a:srgbClr val="00cc99"/>
            </a:solidFill>
            <a:custDash>
              <a:ds d="35000" sp="-74672960000"/>
            </a:custDash>
            <a:round/>
            <a:headEnd len="med" type="triangle" w="med"/>
          </a:ln>
        </p:spPr>
      </p:sp>
      <p:sp>
        <p:nvSpPr>
          <p:cNvPr id="310" name="CustomShape 33"/>
          <p:cNvSpPr/>
          <p:nvPr/>
        </p:nvSpPr>
        <p:spPr>
          <a:xfrm>
            <a:off x="8958600" y="5539680"/>
            <a:ext cx="1020240" cy="25704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1100">
                <a:solidFill>
                  <a:srgbClr val="ff0000"/>
                </a:solidFill>
                <a:latin typeface="Times New Roman"/>
                <a:ea typeface="MS Gothic"/>
              </a:rPr>
              <a:t>Sense Collison</a:t>
            </a:r>
            <a:endParaRPr/>
          </a:p>
        </p:txBody>
      </p:sp>
      <p:sp>
        <p:nvSpPr>
          <p:cNvPr id="311" name="CustomShape 34"/>
          <p:cNvSpPr/>
          <p:nvPr/>
        </p:nvSpPr>
        <p:spPr>
          <a:xfrm flipH="1">
            <a:off x="8219880" y="4431960"/>
            <a:ext cx="524880" cy="796680"/>
          </a:xfrm>
          <a:prstGeom prst="straightConnector1">
            <a:avLst/>
          </a:prstGeom>
          <a:solidFill>
            <a:srgbClr val="00b8ff"/>
          </a:solidFill>
          <a:ln w="19080">
            <a:solidFill>
              <a:srgbClr val="3333cc"/>
            </a:solidFill>
            <a:round/>
            <a:tailEnd len="med" type="triangle" w="med"/>
          </a:ln>
        </p:spPr>
      </p:sp>
      <p:sp>
        <p:nvSpPr>
          <p:cNvPr id="312" name="CustomShape 35"/>
          <p:cNvSpPr/>
          <p:nvPr/>
        </p:nvSpPr>
        <p:spPr>
          <a:xfrm>
            <a:off x="10193760" y="4580280"/>
            <a:ext cx="745560" cy="720360"/>
          </a:xfrm>
          <a:prstGeom prst="straightConnector1">
            <a:avLst/>
          </a:prstGeom>
          <a:solidFill>
            <a:srgbClr val="00b8ff"/>
          </a:solidFill>
          <a:ln w="19080">
            <a:solidFill>
              <a:srgbClr val="3333cc"/>
            </a:solidFill>
            <a:round/>
            <a:tailEnd len="med" type="triangle" w="med"/>
          </a:ln>
        </p:spPr>
      </p:sp>
      <p:sp>
        <p:nvSpPr>
          <p:cNvPr id="313" name="CustomShape 36"/>
          <p:cNvSpPr/>
          <p:nvPr/>
        </p:nvSpPr>
        <p:spPr>
          <a:xfrm rot="18105000">
            <a:off x="7936200" y="4559760"/>
            <a:ext cx="696960" cy="42408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1100">
                <a:solidFill>
                  <a:srgbClr val="3333cc"/>
                </a:solidFill>
                <a:latin typeface="Times New Roman"/>
                <a:ea typeface="MS Gothic"/>
              </a:rPr>
              <a:t>Indicate </a:t>
            </a:r>
            <a:endParaRPr/>
          </a:p>
          <a:p>
            <a:pPr>
              <a:lnSpc>
                <a:spcPct val="100000"/>
              </a:lnSpc>
            </a:pPr>
            <a:r>
              <a:rPr lang="en-US" sz="1100">
                <a:solidFill>
                  <a:srgbClr val="3333cc"/>
                </a:solidFill>
                <a:latin typeface="Times New Roman"/>
                <a:ea typeface="MS Gothic"/>
              </a:rPr>
              <a:t>Collision</a:t>
            </a:r>
            <a:endParaRPr/>
          </a:p>
        </p:txBody>
      </p:sp>
      <p:sp>
        <p:nvSpPr>
          <p:cNvPr id="314" name="CustomShape 37"/>
          <p:cNvSpPr/>
          <p:nvPr/>
        </p:nvSpPr>
        <p:spPr>
          <a:xfrm rot="2644200">
            <a:off x="10371600" y="4566600"/>
            <a:ext cx="696960" cy="42480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1100">
                <a:solidFill>
                  <a:srgbClr val="3333cc"/>
                </a:solidFill>
                <a:latin typeface="Times New Roman"/>
                <a:ea typeface="MS Gothic"/>
              </a:rPr>
              <a:t>Indicate </a:t>
            </a:r>
            <a:endParaRPr/>
          </a:p>
          <a:p>
            <a:pPr>
              <a:lnSpc>
                <a:spcPct val="100000"/>
              </a:lnSpc>
            </a:pPr>
            <a:r>
              <a:rPr lang="en-US" sz="1100">
                <a:solidFill>
                  <a:srgbClr val="3333cc"/>
                </a:solidFill>
                <a:latin typeface="Times New Roman"/>
                <a:ea typeface="MS Gothic"/>
              </a:rPr>
              <a:t>Collision</a:t>
            </a:r>
            <a:endParaRPr/>
          </a:p>
        </p:txBody>
      </p:sp>
      <p:sp>
        <p:nvSpPr>
          <p:cNvPr id="315" name="CustomShape 38"/>
          <p:cNvSpPr/>
          <p:nvPr/>
        </p:nvSpPr>
        <p:spPr>
          <a:xfrm>
            <a:off x="7728840" y="3604680"/>
            <a:ext cx="432000" cy="25704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1100">
                <a:solidFill>
                  <a:srgbClr val="000000"/>
                </a:solidFill>
                <a:latin typeface="Times New Roman"/>
                <a:ea typeface="MS Gothic"/>
              </a:rPr>
              <a:t>STA</a:t>
            </a:r>
            <a:endParaRPr/>
          </a:p>
        </p:txBody>
      </p:sp>
      <p:sp>
        <p:nvSpPr>
          <p:cNvPr id="316" name="CustomShape 39"/>
          <p:cNvSpPr/>
          <p:nvPr/>
        </p:nvSpPr>
        <p:spPr>
          <a:xfrm>
            <a:off x="10733760" y="3568680"/>
            <a:ext cx="432000" cy="25704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1100">
                <a:solidFill>
                  <a:srgbClr val="000000"/>
                </a:solidFill>
                <a:latin typeface="Times New Roman"/>
                <a:ea typeface="MS Gothic"/>
              </a:rPr>
              <a:t>STA</a:t>
            </a:r>
            <a:endParaRPr/>
          </a:p>
        </p:txBody>
      </p:sp>
      <p:sp>
        <p:nvSpPr>
          <p:cNvPr id="317" name="CustomShape 40"/>
          <p:cNvSpPr/>
          <p:nvPr/>
        </p:nvSpPr>
        <p:spPr>
          <a:xfrm>
            <a:off x="7777800" y="5756400"/>
            <a:ext cx="432000" cy="25704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1100">
                <a:solidFill>
                  <a:srgbClr val="000000"/>
                </a:solidFill>
                <a:latin typeface="Times New Roman"/>
                <a:ea typeface="MS Gothic"/>
              </a:rPr>
              <a:t>STA</a:t>
            </a:r>
            <a:endParaRPr/>
          </a:p>
        </p:txBody>
      </p:sp>
      <p:sp>
        <p:nvSpPr>
          <p:cNvPr id="318" name="CustomShape 41"/>
          <p:cNvSpPr/>
          <p:nvPr/>
        </p:nvSpPr>
        <p:spPr>
          <a:xfrm>
            <a:off x="10782720" y="5720400"/>
            <a:ext cx="432000" cy="25704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1100">
                <a:solidFill>
                  <a:srgbClr val="000000"/>
                </a:solidFill>
                <a:latin typeface="Times New Roman"/>
                <a:ea typeface="MS Gothic"/>
              </a:rPr>
              <a:t>STA</a:t>
            </a:r>
            <a:endParaRPr/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CustomShape 1"/>
          <p:cNvSpPr/>
          <p:nvPr/>
        </p:nvSpPr>
        <p:spPr>
          <a:xfrm>
            <a:off x="914400" y="685800"/>
            <a:ext cx="10360080" cy="106416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>
              <a:lnSpc>
                <a:spcPct val="100000"/>
              </a:lnSpc>
            </a:pPr>
            <a:r>
              <a:rPr b="1" lang="en-US" sz="3200">
                <a:solidFill>
                  <a:srgbClr val="00b0f0"/>
                </a:solidFill>
                <a:latin typeface="Times New Roman"/>
                <a:ea typeface="MS Gothic"/>
              </a:rPr>
              <a:t>Layer II Advantages  (cont.)</a:t>
            </a:r>
            <a:endParaRPr/>
          </a:p>
        </p:txBody>
      </p:sp>
      <p:sp>
        <p:nvSpPr>
          <p:cNvPr id="320" name="CustomShape 2"/>
          <p:cNvSpPr/>
          <p:nvPr/>
        </p:nvSpPr>
        <p:spPr>
          <a:xfrm>
            <a:off x="914400" y="1981080"/>
            <a:ext cx="9981000" cy="411228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/>
          <a:p>
            <a:pPr>
              <a:lnSpc>
                <a:spcPct val="100000"/>
              </a:lnSpc>
            </a:pPr>
            <a:r>
              <a:rPr b="1" lang="en-US" sz="2400">
                <a:solidFill>
                  <a:srgbClr val="000000"/>
                </a:solidFill>
                <a:latin typeface="Times New Roman"/>
                <a:ea typeface="MS Gothic"/>
              </a:rPr>
              <a:t>More optimal scheduling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Times New Roman"/>
                <a:ea typeface="MS Gothic"/>
              </a:rPr>
              <a:t>Flexible uplink and downlink scheduling with simultaneous transmit and receive capability at the access point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Times New Roman"/>
                <a:ea typeface="MS Gothic"/>
              </a:rPr>
              <a:t>Maintain fair use of spectrum while improving the spectral efficiency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Times New Roman"/>
                <a:ea typeface="MS Gothic"/>
              </a:rPr>
              <a:t>Full duplex is complimentary to OFDMA and MIMO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en-US" sz="2400">
                <a:solidFill>
                  <a:srgbClr val="000000"/>
                </a:solidFill>
                <a:latin typeface="Times New Roman"/>
                <a:ea typeface="MS Gothic"/>
              </a:rPr>
              <a:t>Wireless Self Backhaul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Times New Roman"/>
                <a:ea typeface="MS Gothic"/>
              </a:rPr>
              <a:t>Full duplex has capability of providing indoor and outdoor self backhaul to a 802.11 network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Times New Roman"/>
                <a:ea typeface="MS Gothic"/>
              </a:rPr>
              <a:t>This capability allows improved wireless coverage that has caused problem in scaling the network indoors and outdoors</a:t>
            </a:r>
            <a:endParaRPr/>
          </a:p>
        </p:txBody>
      </p:sp>
      <p:sp>
        <p:nvSpPr>
          <p:cNvPr id="321" name="CustomShape 3"/>
          <p:cNvSpPr/>
          <p:nvPr/>
        </p:nvSpPr>
        <p:spPr>
          <a:xfrm>
            <a:off x="5793480" y="6475320"/>
            <a:ext cx="703800" cy="362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9A59BC44-C73B-4D2B-9A5A-2D3EE5869DED}" type="slidenum">
              <a:rPr lang="en-US" sz="1200">
                <a:solidFill>
                  <a:srgbClr val="000000"/>
                </a:solidFill>
                <a:latin typeface="Times New Roman"/>
                <a:ea typeface="MS Gothic"/>
              </a:rPr>
              <a:t>&lt;number&gt;</a:t>
            </a:fld>
            <a:endParaRPr/>
          </a:p>
        </p:txBody>
      </p:sp>
      <p:sp>
        <p:nvSpPr>
          <p:cNvPr id="322" name="CustomShape 4"/>
          <p:cNvSpPr/>
          <p:nvPr/>
        </p:nvSpPr>
        <p:spPr>
          <a:xfrm>
            <a:off x="7143840" y="6475320"/>
            <a:ext cx="4245120" cy="18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algn="r"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MS Gothic"/>
              </a:rPr>
              <a:t>James Gilb, Gilb Consulting</a:t>
            </a:r>
            <a:endParaRPr/>
          </a:p>
        </p:txBody>
      </p:sp>
      <p:sp>
        <p:nvSpPr>
          <p:cNvPr id="323" name="CustomShape 5"/>
          <p:cNvSpPr/>
          <p:nvPr/>
        </p:nvSpPr>
        <p:spPr>
          <a:xfrm>
            <a:off x="929160" y="333360"/>
            <a:ext cx="2498760" cy="271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>
              <a:lnSpc>
                <a:spcPct val="100000"/>
              </a:lnSpc>
            </a:pPr>
            <a:r>
              <a:rPr b="1" lang="en-US">
                <a:solidFill>
                  <a:srgbClr val="000000"/>
                </a:solidFill>
                <a:latin typeface="Times New Roman"/>
                <a:ea typeface="MS Gothic"/>
              </a:rPr>
              <a:t>January 2018</a:t>
            </a:r>
            <a:endParaRPr/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CustomShape 1"/>
          <p:cNvSpPr/>
          <p:nvPr/>
        </p:nvSpPr>
        <p:spPr>
          <a:xfrm>
            <a:off x="914400" y="685800"/>
            <a:ext cx="10360080" cy="106416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>
              <a:lnSpc>
                <a:spcPct val="100000"/>
              </a:lnSpc>
            </a:pPr>
            <a:r>
              <a:rPr b="1" lang="en-US" sz="2800">
                <a:solidFill>
                  <a:srgbClr val="00b0f0"/>
                </a:solidFill>
                <a:latin typeface="Times New Roman"/>
                <a:ea typeface="MS Gothic"/>
              </a:rPr>
              <a:t>802.11 throughput enhancement with interference cancellation</a:t>
            </a:r>
            <a:endParaRPr/>
          </a:p>
        </p:txBody>
      </p:sp>
      <p:sp>
        <p:nvSpPr>
          <p:cNvPr id="325" name="CustomShape 2"/>
          <p:cNvSpPr/>
          <p:nvPr/>
        </p:nvSpPr>
        <p:spPr>
          <a:xfrm>
            <a:off x="876600" y="1656360"/>
            <a:ext cx="10360080" cy="411228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000000"/>
                </a:solidFill>
                <a:latin typeface="Times New Roman"/>
                <a:ea typeface="MS Gothic"/>
              </a:rPr>
              <a:t>Indoor dense environment: Walls and surroundings cause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000000"/>
                </a:solidFill>
                <a:latin typeface="Times New Roman"/>
                <a:ea typeface="MS Gothic"/>
              </a:rPr>
              <a:t>Multi-path fading effects</a:t>
            </a:r>
            <a:endParaRPr/>
          </a:p>
        </p:txBody>
      </p:sp>
      <p:sp>
        <p:nvSpPr>
          <p:cNvPr id="326" name="CustomShape 3"/>
          <p:cNvSpPr/>
          <p:nvPr/>
        </p:nvSpPr>
        <p:spPr>
          <a:xfrm>
            <a:off x="5793480" y="6475320"/>
            <a:ext cx="703800" cy="362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26DF59FD-6EFF-4658-ACFD-C9EC6FCB77B0}" type="slidenum">
              <a:rPr lang="en-US" sz="1200">
                <a:solidFill>
                  <a:srgbClr val="000000"/>
                </a:solidFill>
                <a:latin typeface="Times New Roman"/>
                <a:ea typeface="MS Gothic"/>
              </a:rPr>
              <a:t>&lt;number&gt;</a:t>
            </a:fld>
            <a:endParaRPr/>
          </a:p>
        </p:txBody>
      </p:sp>
      <p:sp>
        <p:nvSpPr>
          <p:cNvPr id="327" name="CustomShape 4"/>
          <p:cNvSpPr/>
          <p:nvPr/>
        </p:nvSpPr>
        <p:spPr>
          <a:xfrm>
            <a:off x="7143840" y="6475320"/>
            <a:ext cx="4245120" cy="18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algn="r"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MS Gothic"/>
              </a:rPr>
              <a:t>James Gilb, Gilb Consulting</a:t>
            </a:r>
            <a:endParaRPr/>
          </a:p>
        </p:txBody>
      </p:sp>
      <p:sp>
        <p:nvSpPr>
          <p:cNvPr id="328" name="CustomShape 5"/>
          <p:cNvSpPr/>
          <p:nvPr/>
        </p:nvSpPr>
        <p:spPr>
          <a:xfrm>
            <a:off x="929160" y="333360"/>
            <a:ext cx="2498760" cy="271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>
              <a:lnSpc>
                <a:spcPct val="100000"/>
              </a:lnSpc>
            </a:pPr>
            <a:r>
              <a:rPr b="1" lang="en-US">
                <a:solidFill>
                  <a:srgbClr val="000000"/>
                </a:solidFill>
                <a:latin typeface="Times New Roman"/>
                <a:ea typeface="MS Gothic"/>
              </a:rPr>
              <a:t>January 2018</a:t>
            </a:r>
            <a:endParaRPr/>
          </a:p>
        </p:txBody>
      </p:sp>
      <p:sp>
        <p:nvSpPr>
          <p:cNvPr id="329" name="CustomShape 6"/>
          <p:cNvSpPr/>
          <p:nvPr/>
        </p:nvSpPr>
        <p:spPr>
          <a:xfrm>
            <a:off x="7467480" y="4343400"/>
            <a:ext cx="3881880" cy="1004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000000"/>
                </a:solidFill>
                <a:latin typeface="Times New Roman"/>
                <a:ea typeface="MS Gothic"/>
              </a:rPr>
              <a:t>802.11 network model of dense indoor venues like conferences, concerts, sporting events, offices</a:t>
            </a:r>
            <a:endParaRPr/>
          </a:p>
        </p:txBody>
      </p:sp>
      <p:sp>
        <p:nvSpPr>
          <p:cNvPr id="330" name="CustomShape 7"/>
          <p:cNvSpPr/>
          <p:nvPr/>
        </p:nvSpPr>
        <p:spPr>
          <a:xfrm>
            <a:off x="762120" y="5834160"/>
            <a:ext cx="11276640" cy="1673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i="1" lang="en-US" sz="2000">
                <a:solidFill>
                  <a:srgbClr val="7f7f7f"/>
                </a:solidFill>
                <a:latin typeface="Roboto"/>
                <a:ea typeface="MS Gothic"/>
              </a:rPr>
              <a:t>Assumptions: 5GHz UNI-I, 4x4 MU-MIMO capable AP, 80MHz Channel Bandwidth, ZFBF receiver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331" name="Picture 1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630000" y="2804400"/>
            <a:ext cx="5987520" cy="2599920"/>
          </a:xfrm>
          <a:prstGeom prst="rect">
            <a:avLst/>
          </a:prstGeom>
          <a:ln>
            <a:noFill/>
          </a:ln>
        </p:spPr>
      </p:pic>
      <p:sp>
        <p:nvSpPr>
          <p:cNvPr id="332" name="CustomShape 8"/>
          <p:cNvSpPr/>
          <p:nvPr/>
        </p:nvSpPr>
        <p:spPr>
          <a:xfrm>
            <a:off x="6017400" y="3202200"/>
            <a:ext cx="1453680" cy="45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Times New Roman"/>
                <a:ea typeface="MS Gothic"/>
              </a:rPr>
              <a:t>With Full Duplex Echo Cancellation</a:t>
            </a:r>
            <a:endParaRPr/>
          </a:p>
        </p:txBody>
      </p:sp>
      <p:sp>
        <p:nvSpPr>
          <p:cNvPr id="333" name="CustomShape 9"/>
          <p:cNvSpPr/>
          <p:nvPr/>
        </p:nvSpPr>
        <p:spPr>
          <a:xfrm>
            <a:off x="6004080" y="4545720"/>
            <a:ext cx="1582920" cy="45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Times New Roman"/>
                <a:ea typeface="MS Gothic"/>
              </a:rPr>
              <a:t>Without Full Duplex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Times New Roman"/>
                <a:ea typeface="MS Gothic"/>
              </a:rPr>
              <a:t>Echo Cancellation</a:t>
            </a:r>
            <a:endParaRPr/>
          </a:p>
        </p:txBody>
      </p:sp>
      <p:pic>
        <p:nvPicPr>
          <p:cNvPr id="334" name="Picture 18" descr=""/>
          <p:cNvPicPr/>
          <p:nvPr/>
        </p:nvPicPr>
        <p:blipFill>
          <a:blip r:embed="rId2"/>
          <a:srcRect l="13930" t="19511" r="22945" b="22860"/>
          <a:stretch>
            <a:fillRect/>
          </a:stretch>
        </p:blipFill>
        <p:spPr>
          <a:xfrm>
            <a:off x="7680960" y="1958040"/>
            <a:ext cx="3102120" cy="2123280"/>
          </a:xfrm>
          <a:prstGeom prst="rect">
            <a:avLst/>
          </a:prstGeom>
          <a:ln>
            <a:noFill/>
          </a:ln>
        </p:spPr>
      </p:pic>
      <p:pic>
        <p:nvPicPr>
          <p:cNvPr id="335" name="Picture 20" descr=""/>
          <p:cNvPicPr/>
          <p:nvPr/>
        </p:nvPicPr>
        <p:blipFill>
          <a:blip r:embed="rId3"/>
          <a:srcRect l="-17012289" t="-3675002" r="11433056" b="24268873"/>
          <a:stretch>
            <a:fillRect/>
          </a:stretch>
        </p:blipFill>
        <p:spPr>
          <a:xfrm>
            <a:off x="10855800" y="2101680"/>
            <a:ext cx="97560" cy="116280"/>
          </a:xfrm>
          <a:prstGeom prst="rect">
            <a:avLst/>
          </a:prstGeom>
          <a:ln>
            <a:noFill/>
          </a:ln>
        </p:spPr>
      </p:pic>
      <p:pic>
        <p:nvPicPr>
          <p:cNvPr id="336" name="Picture 21" descr=""/>
          <p:cNvPicPr/>
          <p:nvPr/>
        </p:nvPicPr>
        <p:blipFill>
          <a:blip r:embed="rId4"/>
          <a:srcRect l="45037735" t="747269" r="28317932" b="10673584"/>
          <a:stretch>
            <a:fillRect/>
          </a:stretch>
        </p:blipFill>
        <p:spPr>
          <a:xfrm>
            <a:off x="10868760" y="2327400"/>
            <a:ext cx="94320" cy="94320"/>
          </a:xfrm>
          <a:prstGeom prst="rect">
            <a:avLst/>
          </a:prstGeom>
          <a:ln>
            <a:noFill/>
          </a:ln>
        </p:spPr>
      </p:pic>
      <p:sp>
        <p:nvSpPr>
          <p:cNvPr id="337" name="CustomShape 10"/>
          <p:cNvSpPr/>
          <p:nvPr/>
        </p:nvSpPr>
        <p:spPr>
          <a:xfrm>
            <a:off x="11033640" y="2238480"/>
            <a:ext cx="312840" cy="243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algn="just"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Times New Roman"/>
                <a:ea typeface="MS Gothic"/>
              </a:rPr>
              <a:t>AP</a:t>
            </a:r>
            <a:endParaRPr/>
          </a:p>
        </p:txBody>
      </p:sp>
      <p:sp>
        <p:nvSpPr>
          <p:cNvPr id="338" name="CustomShape 11"/>
          <p:cNvSpPr/>
          <p:nvPr/>
        </p:nvSpPr>
        <p:spPr>
          <a:xfrm>
            <a:off x="11039400" y="2037240"/>
            <a:ext cx="312840" cy="243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algn="just"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Times New Roman"/>
                <a:ea typeface="MS Gothic"/>
              </a:rPr>
              <a:t>UE</a:t>
            </a:r>
            <a:endParaRPr/>
          </a:p>
        </p:txBody>
      </p:sp>
      <p:sp>
        <p:nvSpPr>
          <p:cNvPr id="339" name="CustomShape 12"/>
          <p:cNvSpPr/>
          <p:nvPr/>
        </p:nvSpPr>
        <p:spPr>
          <a:xfrm>
            <a:off x="10806480" y="2037240"/>
            <a:ext cx="609120" cy="446400"/>
          </a:xfrm>
          <a:prstGeom prst="rect">
            <a:avLst/>
          </a:prstGeom>
          <a:noFill/>
          <a:ln cap="rnd" w="6480">
            <a:solidFill>
              <a:srgbClr val="009671"/>
            </a:solidFill>
            <a:custDash>
              <a:ds d="35000" sp="-74672960000"/>
            </a:custDash>
            <a:round/>
          </a:ln>
        </p:spPr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CustomShape 1"/>
          <p:cNvSpPr/>
          <p:nvPr/>
        </p:nvSpPr>
        <p:spPr>
          <a:xfrm>
            <a:off x="914400" y="685800"/>
            <a:ext cx="10360080" cy="106416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>
              <a:lnSpc>
                <a:spcPct val="100000"/>
              </a:lnSpc>
            </a:pPr>
            <a:r>
              <a:rPr b="1" lang="en-US" sz="3200">
                <a:solidFill>
                  <a:srgbClr val="00b0f0"/>
                </a:solidFill>
                <a:latin typeface="Times New Roman"/>
                <a:ea typeface="MS Gothic"/>
              </a:rPr>
              <a:t>DOCSIS Full Duplex</a:t>
            </a:r>
            <a:endParaRPr/>
          </a:p>
        </p:txBody>
      </p:sp>
      <p:pic>
        <p:nvPicPr>
          <p:cNvPr id="341" name="Content Placeholder 6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813600" y="2116080"/>
            <a:ext cx="10693080" cy="2073960"/>
          </a:xfrm>
          <a:prstGeom prst="rect">
            <a:avLst/>
          </a:prstGeom>
          <a:ln w="9360">
            <a:noFill/>
          </a:ln>
        </p:spPr>
      </p:pic>
      <p:sp>
        <p:nvSpPr>
          <p:cNvPr id="342" name="CustomShape 2"/>
          <p:cNvSpPr/>
          <p:nvPr/>
        </p:nvSpPr>
        <p:spPr>
          <a:xfrm>
            <a:off x="5793480" y="6475320"/>
            <a:ext cx="703800" cy="362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89BB71F7-F421-425C-85E4-768F920CBB05}" type="slidenum">
              <a:rPr lang="en-US" sz="1200">
                <a:solidFill>
                  <a:srgbClr val="000000"/>
                </a:solidFill>
                <a:latin typeface="Times New Roman"/>
                <a:ea typeface="MS Gothic"/>
              </a:rPr>
              <a:t>&lt;number&gt;</a:t>
            </a:fld>
            <a:endParaRPr/>
          </a:p>
        </p:txBody>
      </p:sp>
      <p:sp>
        <p:nvSpPr>
          <p:cNvPr id="343" name="CustomShape 3"/>
          <p:cNvSpPr/>
          <p:nvPr/>
        </p:nvSpPr>
        <p:spPr>
          <a:xfrm>
            <a:off x="7143840" y="6475320"/>
            <a:ext cx="4245120" cy="18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algn="r"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MS Gothic"/>
              </a:rPr>
              <a:t>James Gilb, Gilb Consulting</a:t>
            </a:r>
            <a:endParaRPr/>
          </a:p>
        </p:txBody>
      </p:sp>
      <p:sp>
        <p:nvSpPr>
          <p:cNvPr id="344" name="CustomShape 4"/>
          <p:cNvSpPr/>
          <p:nvPr/>
        </p:nvSpPr>
        <p:spPr>
          <a:xfrm>
            <a:off x="929160" y="333360"/>
            <a:ext cx="2498760" cy="271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>
              <a:lnSpc>
                <a:spcPct val="100000"/>
              </a:lnSpc>
            </a:pPr>
            <a:r>
              <a:rPr b="1" lang="en-US">
                <a:solidFill>
                  <a:srgbClr val="000000"/>
                </a:solidFill>
                <a:latin typeface="Times New Roman"/>
                <a:ea typeface="MS Gothic"/>
              </a:rPr>
              <a:t>January 2018</a:t>
            </a:r>
            <a:endParaRPr/>
          </a:p>
        </p:txBody>
      </p:sp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CustomShape 1"/>
          <p:cNvSpPr/>
          <p:nvPr/>
        </p:nvSpPr>
        <p:spPr>
          <a:xfrm>
            <a:off x="914400" y="685800"/>
            <a:ext cx="10360080" cy="106416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>
              <a:lnSpc>
                <a:spcPct val="100000"/>
              </a:lnSpc>
            </a:pPr>
            <a:r>
              <a:rPr b="1" lang="en-US" sz="3200">
                <a:solidFill>
                  <a:srgbClr val="000000"/>
                </a:solidFill>
                <a:latin typeface="Times New Roman"/>
                <a:ea typeface="MS Gothic"/>
              </a:rPr>
              <a:t>Straw Poll</a:t>
            </a:r>
            <a:endParaRPr/>
          </a:p>
        </p:txBody>
      </p:sp>
      <p:sp>
        <p:nvSpPr>
          <p:cNvPr id="346" name="CustomShape 2"/>
          <p:cNvSpPr/>
          <p:nvPr/>
        </p:nvSpPr>
        <p:spPr>
          <a:xfrm>
            <a:off x="914400" y="1981080"/>
            <a:ext cx="10360080" cy="411228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/>
          <a:p>
            <a:pPr>
              <a:lnSpc>
                <a:spcPct val="100000"/>
              </a:lnSpc>
            </a:pPr>
            <a:r>
              <a:rPr b="1" lang="en-US" sz="2400">
                <a:solidFill>
                  <a:srgbClr val="000000"/>
                </a:solidFill>
                <a:latin typeface="Times New Roman"/>
                <a:ea typeface="MS Gothic"/>
              </a:rPr>
              <a:t>Do you support the formation of a study group for “Full Duplex for 802.11”?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en-US" sz="2400">
                <a:solidFill>
                  <a:srgbClr val="000000"/>
                </a:solidFill>
                <a:latin typeface="Times New Roman"/>
                <a:ea typeface="MS Gothic"/>
              </a:rPr>
              <a:t>	</a:t>
            </a:r>
            <a:r>
              <a:rPr b="1" lang="en-US" sz="2400">
                <a:solidFill>
                  <a:srgbClr val="000000"/>
                </a:solidFill>
                <a:latin typeface="Times New Roman"/>
                <a:ea typeface="MS Gothic"/>
              </a:rPr>
              <a:t>Yes: 21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400">
                <a:solidFill>
                  <a:srgbClr val="000000"/>
                </a:solidFill>
                <a:latin typeface="Times New Roman"/>
                <a:ea typeface="MS Gothic"/>
              </a:rPr>
              <a:t>	</a:t>
            </a:r>
            <a:r>
              <a:rPr b="1" lang="en-US" sz="2400">
                <a:solidFill>
                  <a:srgbClr val="000000"/>
                </a:solidFill>
                <a:latin typeface="Times New Roman"/>
                <a:ea typeface="MS Gothic"/>
              </a:rPr>
              <a:t>No: 23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400">
                <a:solidFill>
                  <a:srgbClr val="000000"/>
                </a:solidFill>
                <a:latin typeface="Times New Roman"/>
                <a:ea typeface="MS Gothic"/>
              </a:rPr>
              <a:t>	</a:t>
            </a:r>
            <a:r>
              <a:rPr b="1" lang="en-US" sz="2400">
                <a:solidFill>
                  <a:srgbClr val="000000"/>
                </a:solidFill>
                <a:latin typeface="Times New Roman"/>
                <a:ea typeface="MS Gothic"/>
              </a:rPr>
              <a:t>Needs More Information: 57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400">
                <a:solidFill>
                  <a:srgbClr val="000000"/>
                </a:solidFill>
                <a:latin typeface="Times New Roman"/>
                <a:ea typeface="MS Gothic"/>
              </a:rPr>
              <a:t>	</a:t>
            </a:r>
            <a:r>
              <a:rPr b="1" lang="en-US" sz="2400">
                <a:solidFill>
                  <a:srgbClr val="000000"/>
                </a:solidFill>
                <a:latin typeface="Times New Roman"/>
                <a:ea typeface="MS Gothic"/>
              </a:rPr>
              <a:t>Abstain: :0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en-US" sz="2400">
                <a:solidFill>
                  <a:srgbClr val="000000"/>
                </a:solidFill>
                <a:latin typeface="Times New Roman"/>
                <a:ea typeface="MS Gothic"/>
              </a:rPr>
              <a:t>Do you support the formation of a TIG for “Full Duplex for 802.11”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400">
                <a:solidFill>
                  <a:srgbClr val="000000"/>
                </a:solidFill>
                <a:latin typeface="Times New Roman"/>
                <a:ea typeface="MS Gothic"/>
              </a:rPr>
              <a:t>	</a:t>
            </a:r>
            <a:r>
              <a:rPr b="1" lang="en-US" sz="2400">
                <a:solidFill>
                  <a:srgbClr val="000000"/>
                </a:solidFill>
                <a:latin typeface="Times New Roman"/>
                <a:ea typeface="MS Gothic"/>
              </a:rPr>
              <a:t>Yes:  51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400">
                <a:solidFill>
                  <a:srgbClr val="000000"/>
                </a:solidFill>
                <a:latin typeface="Times New Roman"/>
                <a:ea typeface="MS Gothic"/>
              </a:rPr>
              <a:t>	</a:t>
            </a:r>
            <a:r>
              <a:rPr b="1" lang="en-US" sz="2400">
                <a:solidFill>
                  <a:srgbClr val="000000"/>
                </a:solidFill>
                <a:latin typeface="Times New Roman"/>
                <a:ea typeface="MS Gothic"/>
              </a:rPr>
              <a:t>No:      11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400">
                <a:solidFill>
                  <a:srgbClr val="000000"/>
                </a:solidFill>
                <a:latin typeface="Times New Roman"/>
                <a:ea typeface="MS Gothic"/>
              </a:rPr>
              <a:t>	</a:t>
            </a:r>
            <a:r>
              <a:rPr b="1" lang="en-US" sz="2400">
                <a:solidFill>
                  <a:srgbClr val="000000"/>
                </a:solidFill>
                <a:latin typeface="Times New Roman"/>
                <a:ea typeface="MS Gothic"/>
              </a:rPr>
              <a:t>Needs more information:   29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400">
                <a:solidFill>
                  <a:srgbClr val="000000"/>
                </a:solidFill>
                <a:latin typeface="Times New Roman"/>
                <a:ea typeface="MS Gothic"/>
              </a:rPr>
              <a:t>	</a:t>
            </a:r>
            <a:r>
              <a:rPr b="1" lang="en-US" sz="2400">
                <a:solidFill>
                  <a:srgbClr val="000000"/>
                </a:solidFill>
                <a:latin typeface="Times New Roman"/>
                <a:ea typeface="MS Gothic"/>
              </a:rPr>
              <a:t>Abstain: 2</a:t>
            </a:r>
            <a:endParaRPr/>
          </a:p>
        </p:txBody>
      </p:sp>
      <p:sp>
        <p:nvSpPr>
          <p:cNvPr id="347" name="CustomShape 3"/>
          <p:cNvSpPr/>
          <p:nvPr/>
        </p:nvSpPr>
        <p:spPr>
          <a:xfrm>
            <a:off x="5793480" y="6475320"/>
            <a:ext cx="703800" cy="362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703B13EF-B027-4013-959F-37D49F0AF555}" type="slidenum">
              <a:rPr lang="en-US" sz="1200">
                <a:solidFill>
                  <a:srgbClr val="000000"/>
                </a:solidFill>
                <a:latin typeface="Times New Roman"/>
                <a:ea typeface="MS Gothic"/>
              </a:rPr>
              <a:t>&lt;number&gt;</a:t>
            </a:fld>
            <a:endParaRPr/>
          </a:p>
        </p:txBody>
      </p:sp>
      <p:sp>
        <p:nvSpPr>
          <p:cNvPr id="348" name="CustomShape 4"/>
          <p:cNvSpPr/>
          <p:nvPr/>
        </p:nvSpPr>
        <p:spPr>
          <a:xfrm>
            <a:off x="7143840" y="6475320"/>
            <a:ext cx="4245120" cy="18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algn="r"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MS Gothic"/>
              </a:rPr>
              <a:t>James Gilb, Gilb Consulting</a:t>
            </a:r>
            <a:endParaRPr/>
          </a:p>
        </p:txBody>
      </p:sp>
      <p:sp>
        <p:nvSpPr>
          <p:cNvPr id="349" name="CustomShape 5"/>
          <p:cNvSpPr/>
          <p:nvPr/>
        </p:nvSpPr>
        <p:spPr>
          <a:xfrm>
            <a:off x="929160" y="333360"/>
            <a:ext cx="2498760" cy="271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>
              <a:lnSpc>
                <a:spcPct val="100000"/>
              </a:lnSpc>
            </a:pPr>
            <a:r>
              <a:rPr b="1" lang="en-US">
                <a:solidFill>
                  <a:srgbClr val="000000"/>
                </a:solidFill>
                <a:latin typeface="Times New Roman"/>
                <a:ea typeface="MS Gothic"/>
              </a:rPr>
              <a:t>January 2018</a:t>
            </a:r>
            <a:endParaRPr/>
          </a:p>
        </p:txBody>
      </p:sp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CustomShape 1"/>
          <p:cNvSpPr/>
          <p:nvPr/>
        </p:nvSpPr>
        <p:spPr>
          <a:xfrm>
            <a:off x="914400" y="685800"/>
            <a:ext cx="10360080" cy="106416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>
              <a:lnSpc>
                <a:spcPct val="100000"/>
              </a:lnSpc>
            </a:pPr>
            <a:r>
              <a:rPr b="1" lang="en-US" sz="3200">
                <a:solidFill>
                  <a:srgbClr val="000000"/>
                </a:solidFill>
                <a:latin typeface="Times New Roman"/>
                <a:ea typeface="MS Gothic"/>
              </a:rPr>
              <a:t>References</a:t>
            </a:r>
            <a:endParaRPr/>
          </a:p>
        </p:txBody>
      </p:sp>
      <p:sp>
        <p:nvSpPr>
          <p:cNvPr id="351" name="CustomShape 2"/>
          <p:cNvSpPr/>
          <p:nvPr/>
        </p:nvSpPr>
        <p:spPr>
          <a:xfrm>
            <a:off x="914400" y="1981080"/>
            <a:ext cx="10360080" cy="411228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/>
          <a:p>
            <a:pPr>
              <a:lnSpc>
                <a:spcPct val="100000"/>
              </a:lnSpc>
            </a:pPr>
            <a:r>
              <a:rPr b="1" lang="en-US" sz="2400">
                <a:solidFill>
                  <a:srgbClr val="000000"/>
                </a:solidFill>
                <a:latin typeface="Times New Roman"/>
                <a:ea typeface="MS Gothic"/>
              </a:rPr>
              <a:t> </a:t>
            </a:r>
            <a:endParaRPr/>
          </a:p>
        </p:txBody>
      </p:sp>
      <p:sp>
        <p:nvSpPr>
          <p:cNvPr id="352" name="CustomShape 3"/>
          <p:cNvSpPr/>
          <p:nvPr/>
        </p:nvSpPr>
        <p:spPr>
          <a:xfrm>
            <a:off x="5793480" y="6475320"/>
            <a:ext cx="703800" cy="362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CB79C2AE-25F4-4E47-B153-8A6B8292ABE8}" type="slidenum">
              <a:rPr lang="en-US" sz="1200">
                <a:solidFill>
                  <a:srgbClr val="000000"/>
                </a:solidFill>
                <a:latin typeface="Times New Roman"/>
                <a:ea typeface="MS Gothic"/>
              </a:rPr>
              <a:t>&lt;number&gt;</a:t>
            </a:fld>
            <a:endParaRPr/>
          </a:p>
        </p:txBody>
      </p:sp>
      <p:sp>
        <p:nvSpPr>
          <p:cNvPr id="353" name="CustomShape 4"/>
          <p:cNvSpPr/>
          <p:nvPr/>
        </p:nvSpPr>
        <p:spPr>
          <a:xfrm>
            <a:off x="7143840" y="6475320"/>
            <a:ext cx="4245120" cy="18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algn="r"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MS Gothic"/>
              </a:rPr>
              <a:t>James Gilb, Gilb Consulting</a:t>
            </a:r>
            <a:endParaRPr/>
          </a:p>
        </p:txBody>
      </p:sp>
      <p:sp>
        <p:nvSpPr>
          <p:cNvPr id="354" name="CustomShape 5"/>
          <p:cNvSpPr/>
          <p:nvPr/>
        </p:nvSpPr>
        <p:spPr>
          <a:xfrm>
            <a:off x="929160" y="333360"/>
            <a:ext cx="2498760" cy="271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>
              <a:lnSpc>
                <a:spcPct val="100000"/>
              </a:lnSpc>
            </a:pPr>
            <a:r>
              <a:rPr b="1" lang="en-US">
                <a:solidFill>
                  <a:srgbClr val="000000"/>
                </a:solidFill>
                <a:latin typeface="Times New Roman"/>
                <a:ea typeface="MS Gothic"/>
              </a:rPr>
              <a:t>January 2018</a:t>
            </a:r>
            <a:endParaRPr/>
          </a:p>
        </p:txBody>
      </p:sp>
      <p:sp>
        <p:nvSpPr>
          <p:cNvPr id="355" name="CustomShape 6"/>
          <p:cNvSpPr/>
          <p:nvPr/>
        </p:nvSpPr>
        <p:spPr>
          <a:xfrm>
            <a:off x="1371600" y="1600200"/>
            <a:ext cx="8340840" cy="4713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Times New Roman"/>
              <a:buAutoNum type="arabicPeriod"/>
            </a:pPr>
            <a:r>
              <a:rPr lang="en-US" sz="1600">
                <a:solidFill>
                  <a:srgbClr val="222222"/>
                </a:solidFill>
                <a:latin typeface="Times New Roman"/>
                <a:ea typeface="Arial"/>
              </a:rPr>
              <a:t>Bharadia, Dinesh, Emily McMilin, and Sachin Katti. "Full duplex radios." </a:t>
            </a:r>
            <a:r>
              <a:rPr i="1" lang="en-US" sz="1600">
                <a:solidFill>
                  <a:srgbClr val="222222"/>
                </a:solidFill>
                <a:latin typeface="Times New Roman"/>
                <a:ea typeface="Arial"/>
              </a:rPr>
              <a:t>ACM SIGCOMM Computer Communication Review</a:t>
            </a:r>
            <a:r>
              <a:rPr lang="en-US" sz="1600">
                <a:solidFill>
                  <a:srgbClr val="222222"/>
                </a:solidFill>
                <a:latin typeface="Times New Roman"/>
                <a:ea typeface="Arial"/>
              </a:rPr>
              <a:t> 43.4 (2013): 375-386.</a:t>
            </a:r>
            <a:endParaRPr/>
          </a:p>
          <a:p>
            <a:pPr>
              <a:lnSpc>
                <a:spcPct val="100000"/>
              </a:lnSpc>
              <a:buFont typeface="Times New Roman"/>
              <a:buAutoNum type="arabicPeriod"/>
            </a:pPr>
            <a:r>
              <a:rPr lang="en-US" sz="1600">
                <a:solidFill>
                  <a:srgbClr val="000000"/>
                </a:solidFill>
                <a:latin typeface="Times New Roman"/>
                <a:ea typeface="Arial"/>
              </a:rPr>
              <a:t>Duarte, Melissa, and Ashutosh Sabharwal. "Full-duplex wireless communications using off-the-shelf radios: Feasibility and first results." </a:t>
            </a:r>
            <a:r>
              <a:rPr i="1" lang="en-US" sz="1600">
                <a:solidFill>
                  <a:srgbClr val="000000"/>
                </a:solidFill>
                <a:latin typeface="Times New Roman"/>
                <a:ea typeface="Arial"/>
              </a:rPr>
              <a:t>Signals, Systems and Computers (ASILOMAR), 2010</a:t>
            </a:r>
            <a:endParaRPr/>
          </a:p>
          <a:p>
            <a:pPr>
              <a:lnSpc>
                <a:spcPct val="100000"/>
              </a:lnSpc>
              <a:buFont typeface="Times New Roman"/>
              <a:buAutoNum type="arabicPeriod"/>
            </a:pPr>
            <a:r>
              <a:rPr lang="en-US" sz="1600">
                <a:solidFill>
                  <a:srgbClr val="000000"/>
                </a:solidFill>
                <a:latin typeface="Times New Roman"/>
                <a:ea typeface="Arial"/>
              </a:rPr>
              <a:t>Debaillie, Björn, et al. "Analog/RF solutions enabling compact full-duplex radios." </a:t>
            </a:r>
            <a:r>
              <a:rPr i="1" lang="en-US" sz="1600">
                <a:solidFill>
                  <a:srgbClr val="000000"/>
                </a:solidFill>
                <a:latin typeface="Times New Roman"/>
                <a:ea typeface="Arial"/>
              </a:rPr>
              <a:t>IEEE Journal on Selected Areas in Communications</a:t>
            </a:r>
            <a:r>
              <a:rPr lang="en-US" sz="1600">
                <a:solidFill>
                  <a:srgbClr val="000000"/>
                </a:solidFill>
                <a:latin typeface="Times New Roman"/>
                <a:ea typeface="Arial"/>
              </a:rPr>
              <a:t> 32.9 (2014): 1662-1673. </a:t>
            </a:r>
            <a:endParaRPr/>
          </a:p>
          <a:p>
            <a:pPr>
              <a:lnSpc>
                <a:spcPct val="100000"/>
              </a:lnSpc>
              <a:buFont typeface="Times New Roman"/>
              <a:buAutoNum type="arabicPeriod"/>
            </a:pPr>
            <a:r>
              <a:rPr lang="en-US" sz="1600">
                <a:solidFill>
                  <a:srgbClr val="000000"/>
                </a:solidFill>
                <a:latin typeface="Times New Roman"/>
                <a:ea typeface="MS Gothic"/>
              </a:rPr>
              <a:t>Chung, MinKeun, et al. "Prototyping real-time full duplex radios." </a:t>
            </a:r>
            <a:r>
              <a:rPr i="1" lang="en-US" sz="1600">
                <a:solidFill>
                  <a:srgbClr val="000000"/>
                </a:solidFill>
                <a:latin typeface="Times New Roman"/>
                <a:ea typeface="MS Gothic"/>
              </a:rPr>
              <a:t>IEEE Communications Magazine</a:t>
            </a:r>
            <a:r>
              <a:rPr lang="en-US" sz="1600">
                <a:solidFill>
                  <a:srgbClr val="000000"/>
                </a:solidFill>
                <a:latin typeface="Times New Roman"/>
                <a:ea typeface="MS Gothic"/>
              </a:rPr>
              <a:t> 53.9 (2015): 56-63.</a:t>
            </a:r>
            <a:endParaRPr/>
          </a:p>
          <a:p>
            <a:pPr>
              <a:lnSpc>
                <a:spcPct val="100000"/>
              </a:lnSpc>
              <a:buFont typeface="Times New Roman"/>
              <a:buAutoNum type="arabicPeriod"/>
            </a:pPr>
            <a:r>
              <a:rPr lang="en-US" sz="1600">
                <a:solidFill>
                  <a:srgbClr val="000000"/>
                </a:solidFill>
                <a:latin typeface="Times New Roman"/>
                <a:ea typeface="MS Gothic"/>
              </a:rPr>
              <a:t>Barghi, Sanaz, et al. "Characterizing the throughput gain of single cell MIMO wireless systems with full duplex radios." </a:t>
            </a:r>
            <a:r>
              <a:rPr i="1" lang="en-US" sz="1600">
                <a:solidFill>
                  <a:srgbClr val="000000"/>
                </a:solidFill>
                <a:latin typeface="Times New Roman"/>
                <a:ea typeface="MS Gothic"/>
              </a:rPr>
              <a:t>Modeling and Optimization in Mobile, Ad Hoc and Wireless Networks (WiOpt), 2012 10th International Symposium on</a:t>
            </a:r>
            <a:r>
              <a:rPr lang="en-US" sz="1600">
                <a:solidFill>
                  <a:srgbClr val="000000"/>
                </a:solidFill>
                <a:latin typeface="Times New Roman"/>
                <a:ea typeface="MS Gothic"/>
              </a:rPr>
              <a:t>. IEEE, 2012.</a:t>
            </a:r>
            <a:endParaRPr/>
          </a:p>
          <a:p>
            <a:pPr>
              <a:lnSpc>
                <a:spcPct val="100000"/>
              </a:lnSpc>
              <a:buFont typeface="Times New Roman"/>
              <a:buAutoNum type="arabicPeriod"/>
            </a:pPr>
            <a:r>
              <a:rPr lang="en-US" sz="1600">
                <a:solidFill>
                  <a:srgbClr val="000000"/>
                </a:solidFill>
                <a:latin typeface="Times New Roman"/>
                <a:ea typeface="MS Gothic"/>
              </a:rPr>
              <a:t>Korpi, Dani, et al. "Advanced self-interference cancellation and multiantenna techniques for full-duplex radios." </a:t>
            </a:r>
            <a:r>
              <a:rPr i="1" lang="en-US" sz="1600">
                <a:solidFill>
                  <a:srgbClr val="000000"/>
                </a:solidFill>
                <a:latin typeface="Times New Roman"/>
                <a:ea typeface="MS Gothic"/>
              </a:rPr>
              <a:t>Signals, Systems and Computers, 2013 Asilomar Conference on</a:t>
            </a:r>
            <a:r>
              <a:rPr lang="en-US" sz="1600">
                <a:solidFill>
                  <a:srgbClr val="000000"/>
                </a:solidFill>
                <a:latin typeface="Times New Roman"/>
                <a:ea typeface="MS Gothic"/>
              </a:rPr>
              <a:t>. IEEE, 2013.</a:t>
            </a:r>
            <a:endParaRPr/>
          </a:p>
          <a:p>
            <a:pPr>
              <a:lnSpc>
                <a:spcPct val="100000"/>
              </a:lnSpc>
              <a:buFont typeface="Times New Roman"/>
              <a:buAutoNum type="arabicPeriod"/>
            </a:pPr>
            <a:r>
              <a:rPr lang="en-US" sz="1600">
                <a:solidFill>
                  <a:srgbClr val="000000"/>
                </a:solidFill>
                <a:latin typeface="Times New Roman"/>
                <a:ea typeface="MS Gothic"/>
              </a:rPr>
              <a:t>Goyal, Sanjay, et al. "A distributed MAC protocol for full duplex radio." </a:t>
            </a:r>
            <a:r>
              <a:rPr i="1" lang="en-US" sz="1600">
                <a:solidFill>
                  <a:srgbClr val="000000"/>
                </a:solidFill>
                <a:latin typeface="Times New Roman"/>
                <a:ea typeface="MS Gothic"/>
              </a:rPr>
              <a:t>Signals, Systems and Computers, 2013 Asilomar Conference on</a:t>
            </a:r>
            <a:r>
              <a:rPr lang="en-US" sz="1600">
                <a:solidFill>
                  <a:srgbClr val="000000"/>
                </a:solidFill>
                <a:latin typeface="Times New Roman"/>
                <a:ea typeface="MS Gothic"/>
              </a:rPr>
              <a:t>. IEEE, 2013.</a:t>
            </a:r>
            <a:endParaRPr/>
          </a:p>
          <a:p>
            <a:pPr>
              <a:lnSpc>
                <a:spcPct val="100000"/>
              </a:lnSpc>
              <a:buFont typeface="Times New Roman"/>
              <a:buAutoNum type="arabicPeriod"/>
            </a:pPr>
            <a:r>
              <a:rPr lang="en-US" sz="1600">
                <a:solidFill>
                  <a:srgbClr val="000000"/>
                </a:solidFill>
                <a:latin typeface="Times New Roman"/>
                <a:ea typeface="MS Gothic"/>
              </a:rPr>
              <a:t>Tong, Zhen, and Martin Haenggi. "Throughput analysis for wireless networks with full-duplex radios." </a:t>
            </a:r>
            <a:r>
              <a:rPr i="1" lang="en-US" sz="1600">
                <a:solidFill>
                  <a:srgbClr val="000000"/>
                </a:solidFill>
                <a:latin typeface="Times New Roman"/>
                <a:ea typeface="MS Gothic"/>
              </a:rPr>
              <a:t>Wireless Communications and Networking Conference (WCNC), 2015 IEEE</a:t>
            </a:r>
            <a:r>
              <a:rPr lang="en-US" sz="1600">
                <a:solidFill>
                  <a:srgbClr val="000000"/>
                </a:solidFill>
                <a:latin typeface="Times New Roman"/>
                <a:ea typeface="MS Gothic"/>
              </a:rPr>
              <a:t>. IEEE, 2015.</a:t>
            </a:r>
            <a:endParaRPr/>
          </a:p>
        </p:txBody>
      </p:sp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914400" y="685800"/>
            <a:ext cx="10360080" cy="106416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>
              <a:lnSpc>
                <a:spcPct val="100000"/>
              </a:lnSpc>
            </a:pPr>
            <a:r>
              <a:rPr b="1" lang="en-US" sz="3200">
                <a:solidFill>
                  <a:srgbClr val="00b0f0"/>
                </a:solidFill>
                <a:latin typeface="Times New Roman"/>
                <a:ea typeface="MS Gothic"/>
              </a:rPr>
              <a:t>It is proposed that a TIG or a SG be formed to consider 802.11 Full Duplex standardization in 802.11 WG</a:t>
            </a:r>
            <a:endParaRPr/>
          </a:p>
        </p:txBody>
      </p:sp>
      <p:sp>
        <p:nvSpPr>
          <p:cNvPr id="93" name="CustomShape 2"/>
          <p:cNvSpPr/>
          <p:nvPr/>
        </p:nvSpPr>
        <p:spPr>
          <a:xfrm>
            <a:off x="914400" y="1981080"/>
            <a:ext cx="10360080" cy="411228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/>
          <a:p>
            <a:pPr>
              <a:lnSpc>
                <a:spcPct val="100000"/>
              </a:lnSpc>
            </a:pPr>
            <a:r>
              <a:rPr b="1" lang="en-US" sz="2400">
                <a:solidFill>
                  <a:srgbClr val="000000"/>
                </a:solidFill>
                <a:latin typeface="Times New Roman"/>
                <a:ea typeface="MS Gothic"/>
              </a:rPr>
              <a:t>The aim is to gauge the interest in starting a Topic Interest Group (TIG) or a Study Group (SG) for: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400">
                <a:solidFill>
                  <a:srgbClr val="000000"/>
                </a:solidFill>
                <a:latin typeface="Times New Roman"/>
                <a:ea typeface="MS Gothic"/>
              </a:rPr>
              <a:t>	</a:t>
            </a:r>
            <a:r>
              <a:rPr b="1" lang="en-US" sz="2400">
                <a:solidFill>
                  <a:srgbClr val="000000"/>
                </a:solidFill>
                <a:latin typeface="Times New Roman"/>
                <a:ea typeface="MS Gothic"/>
              </a:rPr>
              <a:t>	</a:t>
            </a:r>
            <a:r>
              <a:rPr b="1" lang="en-US" sz="2400">
                <a:solidFill>
                  <a:srgbClr val="000000"/>
                </a:solidFill>
                <a:latin typeface="Times New Roman"/>
                <a:ea typeface="MS Gothic"/>
              </a:rPr>
              <a:t>802.11 Full Duplex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en-US" sz="2400">
                <a:solidFill>
                  <a:srgbClr val="000000"/>
                </a:solidFill>
                <a:latin typeface="Times New Roman"/>
                <a:ea typeface="MS Gothic"/>
              </a:rPr>
              <a:t>This meeting will not: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Times New Roman"/>
                <a:ea typeface="MS Gothic"/>
              </a:rPr>
              <a:t>Fully explore the problem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Times New Roman"/>
                <a:ea typeface="MS Gothic"/>
              </a:rPr>
              <a:t>Debate strengths and weaknesses of different solutions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Times New Roman"/>
                <a:ea typeface="MS Gothic"/>
              </a:rPr>
              <a:t>Choose a solution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Times New Roman"/>
                <a:ea typeface="MS Gothic"/>
              </a:rPr>
              <a:t>Create a standard or specification</a:t>
            </a:r>
            <a:endParaRPr/>
          </a:p>
        </p:txBody>
      </p:sp>
      <p:sp>
        <p:nvSpPr>
          <p:cNvPr id="94" name="CustomShape 3"/>
          <p:cNvSpPr/>
          <p:nvPr/>
        </p:nvSpPr>
        <p:spPr>
          <a:xfrm>
            <a:off x="5793480" y="6475320"/>
            <a:ext cx="703800" cy="362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C48AB147-AEF2-4153-9AC1-83AFCF385207}" type="slidenum">
              <a:rPr lang="en-US" sz="1200">
                <a:solidFill>
                  <a:srgbClr val="000000"/>
                </a:solidFill>
                <a:latin typeface="Times New Roman"/>
                <a:ea typeface="MS Gothic"/>
              </a:rPr>
              <a:t>&lt;number&gt;</a:t>
            </a:fld>
            <a:endParaRPr/>
          </a:p>
        </p:txBody>
      </p:sp>
      <p:sp>
        <p:nvSpPr>
          <p:cNvPr id="95" name="CustomShape 4"/>
          <p:cNvSpPr/>
          <p:nvPr/>
        </p:nvSpPr>
        <p:spPr>
          <a:xfrm>
            <a:off x="7143840" y="6475320"/>
            <a:ext cx="4245120" cy="18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algn="r"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MS Gothic"/>
              </a:rPr>
              <a:t>James Gilb, Gilb Consulting</a:t>
            </a:r>
            <a:endParaRPr/>
          </a:p>
        </p:txBody>
      </p:sp>
      <p:sp>
        <p:nvSpPr>
          <p:cNvPr id="96" name="CustomShape 5"/>
          <p:cNvSpPr/>
          <p:nvPr/>
        </p:nvSpPr>
        <p:spPr>
          <a:xfrm>
            <a:off x="929160" y="333360"/>
            <a:ext cx="2498760" cy="271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>
              <a:lnSpc>
                <a:spcPct val="100000"/>
              </a:lnSpc>
            </a:pPr>
            <a:r>
              <a:rPr b="1" lang="en-US">
                <a:solidFill>
                  <a:srgbClr val="000000"/>
                </a:solidFill>
                <a:latin typeface="Times New Roman"/>
                <a:ea typeface="MS Gothic"/>
              </a:rPr>
              <a:t>January 2018</a:t>
            </a: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914400" y="685800"/>
            <a:ext cx="10360080" cy="106416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>
              <a:lnSpc>
                <a:spcPct val="100000"/>
              </a:lnSpc>
            </a:pPr>
            <a:r>
              <a:rPr b="1" lang="en-US" sz="3200">
                <a:solidFill>
                  <a:srgbClr val="00b0f0"/>
                </a:solidFill>
                <a:latin typeface="Times New Roman"/>
                <a:ea typeface="MS Gothic"/>
              </a:rPr>
              <a:t>802.11 Full Duplex can enable IEEE 802.11 to keep pace with increased user demand</a:t>
            </a:r>
            <a:endParaRPr/>
          </a:p>
        </p:txBody>
      </p:sp>
      <p:sp>
        <p:nvSpPr>
          <p:cNvPr id="98" name="CustomShape 2"/>
          <p:cNvSpPr/>
          <p:nvPr/>
        </p:nvSpPr>
        <p:spPr>
          <a:xfrm>
            <a:off x="914400" y="1981080"/>
            <a:ext cx="10360080" cy="411228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Times New Roman"/>
                <a:ea typeface="MS Gothic"/>
              </a:rPr>
              <a:t>802.11 Full Duplex will allow simultaneous uplink and downlink on the same spectrum simultaneously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Times New Roman"/>
                <a:ea typeface="MS Gothic"/>
              </a:rPr>
              <a:t>With increasing user demand, 802.11 is challenged with meeting throughput requirements in dense environments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Times New Roman"/>
                <a:ea typeface="MS Gothic"/>
              </a:rPr>
              <a:t>802.11 Full duplex with its self-interference cancellation can be a solution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Times New Roman"/>
                <a:ea typeface="MS Gothic"/>
              </a:rPr>
              <a:t>As number of users increase, self-interference cancellation can improve throughput by an order of magnitude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Times New Roman"/>
                <a:ea typeface="MS Gothic"/>
              </a:rPr>
              <a:t>Wired standards like DOCSIS have already adopted Full Duplex as part of the standard to leverage its advantages</a:t>
            </a:r>
            <a:r>
              <a:rPr b="1" lang="en-US" sz="2400">
                <a:solidFill>
                  <a:srgbClr val="000000"/>
                </a:solidFill>
                <a:latin typeface="Times New Roman"/>
                <a:ea typeface="MS Gothic"/>
              </a:rPr>
              <a:t> </a:t>
            </a:r>
            <a:endParaRPr/>
          </a:p>
        </p:txBody>
      </p:sp>
      <p:sp>
        <p:nvSpPr>
          <p:cNvPr id="99" name="CustomShape 3"/>
          <p:cNvSpPr/>
          <p:nvPr/>
        </p:nvSpPr>
        <p:spPr>
          <a:xfrm>
            <a:off x="5793480" y="6475320"/>
            <a:ext cx="703800" cy="362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8C0CDDD7-534E-42EA-8652-10050459C4DB}" type="slidenum">
              <a:rPr lang="en-US" sz="1200">
                <a:solidFill>
                  <a:srgbClr val="000000"/>
                </a:solidFill>
                <a:latin typeface="Times New Roman"/>
                <a:ea typeface="MS Gothic"/>
              </a:rPr>
              <a:t>&lt;number&gt;</a:t>
            </a:fld>
            <a:endParaRPr/>
          </a:p>
        </p:txBody>
      </p:sp>
      <p:sp>
        <p:nvSpPr>
          <p:cNvPr id="100" name="CustomShape 4"/>
          <p:cNvSpPr/>
          <p:nvPr/>
        </p:nvSpPr>
        <p:spPr>
          <a:xfrm>
            <a:off x="7143840" y="6475320"/>
            <a:ext cx="4245120" cy="18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algn="r"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MS Gothic"/>
              </a:rPr>
              <a:t>James Gilb, Gilb Consulting</a:t>
            </a:r>
            <a:endParaRPr/>
          </a:p>
        </p:txBody>
      </p:sp>
      <p:sp>
        <p:nvSpPr>
          <p:cNvPr id="101" name="CustomShape 5"/>
          <p:cNvSpPr/>
          <p:nvPr/>
        </p:nvSpPr>
        <p:spPr>
          <a:xfrm>
            <a:off x="929160" y="333360"/>
            <a:ext cx="2498760" cy="271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>
              <a:lnSpc>
                <a:spcPct val="100000"/>
              </a:lnSpc>
            </a:pPr>
            <a:r>
              <a:rPr b="1" lang="en-US">
                <a:solidFill>
                  <a:srgbClr val="000000"/>
                </a:solidFill>
                <a:latin typeface="Times New Roman"/>
                <a:ea typeface="MS Gothic"/>
              </a:rPr>
              <a:t>January 2018</a:t>
            </a:r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914400" y="685800"/>
            <a:ext cx="10360080" cy="106416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>
              <a:lnSpc>
                <a:spcPct val="100000"/>
              </a:lnSpc>
            </a:pPr>
            <a:r>
              <a:rPr b="1" lang="en-US" sz="3200">
                <a:solidFill>
                  <a:srgbClr val="00b0f0"/>
                </a:solidFill>
                <a:latin typeface="Times New Roman"/>
                <a:ea typeface="MS Gothic"/>
              </a:rPr>
              <a:t>Agenda</a:t>
            </a:r>
            <a:endParaRPr/>
          </a:p>
        </p:txBody>
      </p:sp>
      <p:sp>
        <p:nvSpPr>
          <p:cNvPr id="103" name="CustomShape 2"/>
          <p:cNvSpPr/>
          <p:nvPr/>
        </p:nvSpPr>
        <p:spPr>
          <a:xfrm>
            <a:off x="914400" y="1981080"/>
            <a:ext cx="10360080" cy="411228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/>
          <a:p>
            <a:pPr>
              <a:lnSpc>
                <a:spcPct val="100000"/>
              </a:lnSpc>
              <a:buFont typeface="Times New Roman"/>
              <a:buChar char="•"/>
            </a:pPr>
            <a:r>
              <a:rPr b="1" lang="en-US" sz="2400">
                <a:solidFill>
                  <a:srgbClr val="000000"/>
                </a:solidFill>
                <a:latin typeface="Times New Roman"/>
                <a:ea typeface="MS Gothic"/>
              </a:rPr>
              <a:t>What is Full Duplex?</a:t>
            </a:r>
            <a:endParaRPr/>
          </a:p>
          <a:p>
            <a:pPr>
              <a:lnSpc>
                <a:spcPct val="100000"/>
              </a:lnSpc>
              <a:buFont typeface="Times New Roman"/>
              <a:buChar char="•"/>
            </a:pPr>
            <a:r>
              <a:rPr b="1" lang="en-US" sz="2400">
                <a:solidFill>
                  <a:srgbClr val="000000"/>
                </a:solidFill>
                <a:latin typeface="Times New Roman"/>
                <a:ea typeface="MS Gothic"/>
              </a:rPr>
              <a:t>How can 802.11 benefit from Full Duplex?</a:t>
            </a:r>
            <a:endParaRPr/>
          </a:p>
          <a:p>
            <a:pPr>
              <a:lnSpc>
                <a:spcPct val="100000"/>
              </a:lnSpc>
              <a:buFont typeface="Times New Roman"/>
              <a:buChar char="•"/>
            </a:pPr>
            <a:r>
              <a:rPr b="1" lang="en-US" sz="2400">
                <a:solidFill>
                  <a:srgbClr val="000000"/>
                </a:solidFill>
                <a:latin typeface="Times New Roman"/>
                <a:ea typeface="MS Gothic"/>
              </a:rPr>
              <a:t>Technical considerations</a:t>
            </a:r>
            <a:endParaRPr/>
          </a:p>
          <a:p>
            <a:pPr>
              <a:lnSpc>
                <a:spcPct val="100000"/>
              </a:lnSpc>
              <a:buFont typeface="Times New Roman"/>
              <a:buChar char="•"/>
            </a:pPr>
            <a:r>
              <a:rPr b="1" lang="en-US" sz="2400">
                <a:solidFill>
                  <a:srgbClr val="000000"/>
                </a:solidFill>
                <a:latin typeface="Times New Roman"/>
                <a:ea typeface="MS Gothic"/>
              </a:rPr>
              <a:t>Possible implementation options for Full Duplex</a:t>
            </a:r>
            <a:endParaRPr/>
          </a:p>
          <a:p>
            <a:pPr>
              <a:lnSpc>
                <a:spcPct val="100000"/>
              </a:lnSpc>
              <a:buFont typeface="Times New Roman"/>
              <a:buChar char="•"/>
            </a:pPr>
            <a:r>
              <a:rPr b="1" lang="en-US" sz="2400">
                <a:solidFill>
                  <a:srgbClr val="000000"/>
                </a:solidFill>
                <a:latin typeface="Times New Roman"/>
                <a:ea typeface="MS Gothic"/>
              </a:rPr>
              <a:t>Adoption of full duplex to DOCSIS standard</a:t>
            </a:r>
            <a:endParaRPr/>
          </a:p>
          <a:p>
            <a:pPr>
              <a:lnSpc>
                <a:spcPct val="100000"/>
              </a:lnSpc>
              <a:buFont typeface="Times New Roman"/>
              <a:buChar char="•"/>
            </a:pPr>
            <a:r>
              <a:rPr b="1" lang="en-US" sz="2400">
                <a:solidFill>
                  <a:srgbClr val="000000"/>
                </a:solidFill>
                <a:latin typeface="Times New Roman"/>
                <a:ea typeface="MS Gothic"/>
              </a:rPr>
              <a:t>Q&amp;A</a:t>
            </a:r>
            <a:endParaRPr/>
          </a:p>
          <a:p>
            <a:pPr>
              <a:lnSpc>
                <a:spcPct val="100000"/>
              </a:lnSpc>
              <a:buFont typeface="Times New Roman"/>
              <a:buChar char="•"/>
            </a:pPr>
            <a:r>
              <a:rPr b="1" lang="en-US" sz="2400">
                <a:solidFill>
                  <a:srgbClr val="000000"/>
                </a:solidFill>
                <a:latin typeface="Times New Roman"/>
                <a:ea typeface="MS Gothic"/>
              </a:rPr>
              <a:t>Straw Polls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04" name="CustomShape 3"/>
          <p:cNvSpPr/>
          <p:nvPr/>
        </p:nvSpPr>
        <p:spPr>
          <a:xfrm>
            <a:off x="5793480" y="6475320"/>
            <a:ext cx="703800" cy="362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DF7C92E7-518A-46B4-821C-3BDEF14F41AC}" type="slidenum">
              <a:rPr lang="en-US" sz="1200">
                <a:solidFill>
                  <a:srgbClr val="000000"/>
                </a:solidFill>
                <a:latin typeface="Times New Roman"/>
                <a:ea typeface="MS Gothic"/>
              </a:rPr>
              <a:t>&lt;number&gt;</a:t>
            </a:fld>
            <a:endParaRPr/>
          </a:p>
        </p:txBody>
      </p:sp>
      <p:sp>
        <p:nvSpPr>
          <p:cNvPr id="105" name="CustomShape 4"/>
          <p:cNvSpPr/>
          <p:nvPr/>
        </p:nvSpPr>
        <p:spPr>
          <a:xfrm>
            <a:off x="7143840" y="6475320"/>
            <a:ext cx="4245120" cy="18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algn="r"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MS Gothic"/>
              </a:rPr>
              <a:t>James Gilb, Gilb Consulting</a:t>
            </a:r>
            <a:endParaRPr/>
          </a:p>
        </p:txBody>
      </p:sp>
      <p:sp>
        <p:nvSpPr>
          <p:cNvPr id="106" name="CustomShape 5"/>
          <p:cNvSpPr/>
          <p:nvPr/>
        </p:nvSpPr>
        <p:spPr>
          <a:xfrm>
            <a:off x="929160" y="333360"/>
            <a:ext cx="2498760" cy="271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>
              <a:lnSpc>
                <a:spcPct val="100000"/>
              </a:lnSpc>
            </a:pPr>
            <a:r>
              <a:rPr b="1" lang="en-US">
                <a:solidFill>
                  <a:srgbClr val="000000"/>
                </a:solidFill>
                <a:latin typeface="Times New Roman"/>
                <a:ea typeface="MS Gothic"/>
              </a:rPr>
              <a:t>January 2018</a:t>
            </a:r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8087400" y="2971800"/>
            <a:ext cx="3798720" cy="312156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360">
            <a:solidFill>
              <a:srgbClr val="000000"/>
            </a:solidFill>
            <a:round/>
          </a:ln>
        </p:spPr>
      </p:sp>
      <p:sp>
        <p:nvSpPr>
          <p:cNvPr id="108" name="CustomShape 2"/>
          <p:cNvSpPr/>
          <p:nvPr/>
        </p:nvSpPr>
        <p:spPr>
          <a:xfrm>
            <a:off x="9316440" y="3061800"/>
            <a:ext cx="1999080" cy="455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400">
                <a:solidFill>
                  <a:srgbClr val="000000"/>
                </a:solidFill>
                <a:latin typeface="Times New Roman"/>
                <a:ea typeface="MS Gothic"/>
              </a:rPr>
              <a:t>Full Duplex</a:t>
            </a:r>
            <a:endParaRPr/>
          </a:p>
        </p:txBody>
      </p:sp>
      <p:sp>
        <p:nvSpPr>
          <p:cNvPr id="109" name="CustomShape 3"/>
          <p:cNvSpPr/>
          <p:nvPr/>
        </p:nvSpPr>
        <p:spPr>
          <a:xfrm>
            <a:off x="4166640" y="2971800"/>
            <a:ext cx="3798720" cy="312156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360">
            <a:solidFill>
              <a:srgbClr val="000000"/>
            </a:solidFill>
            <a:round/>
          </a:ln>
        </p:spPr>
      </p:sp>
      <p:sp>
        <p:nvSpPr>
          <p:cNvPr id="110" name="CustomShape 4"/>
          <p:cNvSpPr/>
          <p:nvPr/>
        </p:nvSpPr>
        <p:spPr>
          <a:xfrm>
            <a:off x="5395680" y="3061800"/>
            <a:ext cx="1999080" cy="455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400">
                <a:solidFill>
                  <a:srgbClr val="000000"/>
                </a:solidFill>
                <a:latin typeface="Times New Roman"/>
                <a:ea typeface="MS Gothic"/>
              </a:rPr>
              <a:t>Half-Duplex</a:t>
            </a:r>
            <a:endParaRPr/>
          </a:p>
        </p:txBody>
      </p:sp>
      <p:sp>
        <p:nvSpPr>
          <p:cNvPr id="111" name="CustomShape 5"/>
          <p:cNvSpPr/>
          <p:nvPr/>
        </p:nvSpPr>
        <p:spPr>
          <a:xfrm>
            <a:off x="199800" y="2971800"/>
            <a:ext cx="3798720" cy="312156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360">
            <a:solidFill>
              <a:srgbClr val="000000"/>
            </a:solidFill>
            <a:round/>
          </a:ln>
        </p:spPr>
      </p:sp>
      <p:sp>
        <p:nvSpPr>
          <p:cNvPr id="112" name="CustomShape 6"/>
          <p:cNvSpPr/>
          <p:nvPr/>
        </p:nvSpPr>
        <p:spPr>
          <a:xfrm>
            <a:off x="914400" y="685800"/>
            <a:ext cx="10360080" cy="106416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>
              <a:lnSpc>
                <a:spcPct val="100000"/>
              </a:lnSpc>
            </a:pPr>
            <a:r>
              <a:rPr b="1" lang="en-US" sz="3200">
                <a:solidFill>
                  <a:srgbClr val="00b0f0"/>
                </a:solidFill>
                <a:latin typeface="Times New Roman"/>
                <a:ea typeface="MS Gothic"/>
              </a:rPr>
              <a:t>What is Full Duplex (FDx)?</a:t>
            </a:r>
            <a:endParaRPr/>
          </a:p>
        </p:txBody>
      </p:sp>
      <p:sp>
        <p:nvSpPr>
          <p:cNvPr id="113" name="CustomShape 7"/>
          <p:cNvSpPr/>
          <p:nvPr/>
        </p:nvSpPr>
        <p:spPr>
          <a:xfrm>
            <a:off x="914400" y="1981080"/>
            <a:ext cx="10360080" cy="411228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/>
          <a:p>
            <a:pPr>
              <a:lnSpc>
                <a:spcPct val="100000"/>
              </a:lnSpc>
            </a:pPr>
            <a:r>
              <a:rPr b="1" lang="en-US" sz="2400">
                <a:solidFill>
                  <a:srgbClr val="000000"/>
                </a:solidFill>
                <a:latin typeface="Times New Roman"/>
                <a:ea typeface="MS Gothic"/>
              </a:rPr>
              <a:t>Full Duplex (FDx) is a bidirectional type of communication system where the two end nodes send and receive data signals at the same time. </a:t>
            </a:r>
            <a:endParaRPr/>
          </a:p>
        </p:txBody>
      </p:sp>
      <p:sp>
        <p:nvSpPr>
          <p:cNvPr id="114" name="CustomShape 8"/>
          <p:cNvSpPr/>
          <p:nvPr/>
        </p:nvSpPr>
        <p:spPr>
          <a:xfrm>
            <a:off x="5793480" y="6475320"/>
            <a:ext cx="703800" cy="362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F6C6FA78-0443-4ECB-9297-9B82EF18DEA5}" type="slidenum">
              <a:rPr lang="en-US" sz="1200">
                <a:solidFill>
                  <a:srgbClr val="000000"/>
                </a:solidFill>
                <a:latin typeface="Times New Roman"/>
                <a:ea typeface="MS Gothic"/>
              </a:rPr>
              <a:t>&lt;number&gt;</a:t>
            </a:fld>
            <a:endParaRPr/>
          </a:p>
        </p:txBody>
      </p:sp>
      <p:sp>
        <p:nvSpPr>
          <p:cNvPr id="115" name="CustomShape 9"/>
          <p:cNvSpPr/>
          <p:nvPr/>
        </p:nvSpPr>
        <p:spPr>
          <a:xfrm>
            <a:off x="7143840" y="6475320"/>
            <a:ext cx="4245120" cy="18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algn="r"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MS Gothic"/>
              </a:rPr>
              <a:t>James Gilb, Gilb Consulting</a:t>
            </a:r>
            <a:endParaRPr/>
          </a:p>
        </p:txBody>
      </p:sp>
      <p:sp>
        <p:nvSpPr>
          <p:cNvPr id="116" name="CustomShape 10"/>
          <p:cNvSpPr/>
          <p:nvPr/>
        </p:nvSpPr>
        <p:spPr>
          <a:xfrm>
            <a:off x="929160" y="333360"/>
            <a:ext cx="2498760" cy="271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>
              <a:lnSpc>
                <a:spcPct val="100000"/>
              </a:lnSpc>
            </a:pPr>
            <a:r>
              <a:rPr b="1" lang="en-US">
                <a:solidFill>
                  <a:srgbClr val="000000"/>
                </a:solidFill>
                <a:latin typeface="Times New Roman"/>
                <a:ea typeface="MS Gothic"/>
              </a:rPr>
              <a:t>January 2018</a:t>
            </a:r>
            <a:endParaRPr/>
          </a:p>
        </p:txBody>
      </p:sp>
      <p:sp>
        <p:nvSpPr>
          <p:cNvPr id="117" name="CustomShape 11"/>
          <p:cNvSpPr/>
          <p:nvPr/>
        </p:nvSpPr>
        <p:spPr>
          <a:xfrm>
            <a:off x="1721880" y="4241880"/>
            <a:ext cx="913320" cy="532440"/>
          </a:xfrm>
          <a:prstGeom prst="rect">
            <a:avLst/>
          </a:prstGeom>
          <a:solidFill>
            <a:srgbClr val="00b8ff"/>
          </a:solidFill>
          <a:ln w="9360">
            <a:solidFill>
              <a:srgbClr val="000000"/>
            </a:solidFill>
            <a:round/>
          </a:ln>
        </p:spPr>
      </p:sp>
      <p:sp>
        <p:nvSpPr>
          <p:cNvPr id="118" name="CustomShape 12"/>
          <p:cNvSpPr/>
          <p:nvPr/>
        </p:nvSpPr>
        <p:spPr>
          <a:xfrm>
            <a:off x="1264680" y="4495680"/>
            <a:ext cx="456120" cy="360"/>
          </a:xfrm>
          <a:prstGeom prst="straightConnector1">
            <a:avLst/>
          </a:prstGeom>
          <a:solidFill>
            <a:srgbClr val="00b8ff"/>
          </a:solidFill>
          <a:ln w="3816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119" name="CustomShape 13"/>
          <p:cNvSpPr/>
          <p:nvPr/>
        </p:nvSpPr>
        <p:spPr>
          <a:xfrm>
            <a:off x="3067200" y="4321080"/>
            <a:ext cx="1427760" cy="698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Times New Roman"/>
                <a:ea typeface="MS Gothic"/>
              </a:rPr>
              <a:t>Receiver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20" name="CustomShape 14"/>
          <p:cNvSpPr/>
          <p:nvPr/>
        </p:nvSpPr>
        <p:spPr>
          <a:xfrm>
            <a:off x="209520" y="4321080"/>
            <a:ext cx="1427760" cy="698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Times New Roman"/>
                <a:ea typeface="MS Gothic"/>
              </a:rPr>
              <a:t>Transmitter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21" name="CustomShape 15"/>
          <p:cNvSpPr/>
          <p:nvPr/>
        </p:nvSpPr>
        <p:spPr>
          <a:xfrm>
            <a:off x="2636280" y="4507200"/>
            <a:ext cx="456120" cy="360"/>
          </a:xfrm>
          <a:prstGeom prst="straightConnector1">
            <a:avLst/>
          </a:prstGeom>
          <a:solidFill>
            <a:srgbClr val="00b8ff"/>
          </a:solidFill>
          <a:ln w="3816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122" name="CustomShape 16"/>
          <p:cNvSpPr/>
          <p:nvPr/>
        </p:nvSpPr>
        <p:spPr>
          <a:xfrm>
            <a:off x="5636880" y="3657960"/>
            <a:ext cx="913320" cy="532440"/>
          </a:xfrm>
          <a:prstGeom prst="rect">
            <a:avLst/>
          </a:prstGeom>
          <a:solidFill>
            <a:srgbClr val="00b8ff"/>
          </a:solidFill>
          <a:ln w="9360">
            <a:solidFill>
              <a:srgbClr val="000000"/>
            </a:solidFill>
            <a:round/>
          </a:ln>
        </p:spPr>
      </p:sp>
      <p:sp>
        <p:nvSpPr>
          <p:cNvPr id="123" name="CustomShape 17"/>
          <p:cNvSpPr/>
          <p:nvPr/>
        </p:nvSpPr>
        <p:spPr>
          <a:xfrm>
            <a:off x="5179680" y="3911400"/>
            <a:ext cx="456120" cy="360"/>
          </a:xfrm>
          <a:prstGeom prst="straightConnector1">
            <a:avLst/>
          </a:prstGeom>
          <a:solidFill>
            <a:srgbClr val="00b8ff"/>
          </a:solidFill>
          <a:ln w="3816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124" name="CustomShape 18"/>
          <p:cNvSpPr/>
          <p:nvPr/>
        </p:nvSpPr>
        <p:spPr>
          <a:xfrm>
            <a:off x="6953400" y="3736800"/>
            <a:ext cx="1427760" cy="698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Times New Roman"/>
                <a:ea typeface="MS Gothic"/>
              </a:rPr>
              <a:t>Receiver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25" name="CustomShape 19"/>
          <p:cNvSpPr/>
          <p:nvPr/>
        </p:nvSpPr>
        <p:spPr>
          <a:xfrm>
            <a:off x="4114800" y="3737160"/>
            <a:ext cx="1427760" cy="698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Times New Roman"/>
                <a:ea typeface="MS Gothic"/>
              </a:rPr>
              <a:t>Transmitter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26" name="CustomShape 20"/>
          <p:cNvSpPr/>
          <p:nvPr/>
        </p:nvSpPr>
        <p:spPr>
          <a:xfrm>
            <a:off x="6551280" y="3922920"/>
            <a:ext cx="456120" cy="360"/>
          </a:xfrm>
          <a:prstGeom prst="straightConnector1">
            <a:avLst/>
          </a:prstGeom>
          <a:solidFill>
            <a:srgbClr val="00b8ff"/>
          </a:solidFill>
          <a:ln w="3816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127" name="CustomShape 21"/>
          <p:cNvSpPr/>
          <p:nvPr/>
        </p:nvSpPr>
        <p:spPr>
          <a:xfrm>
            <a:off x="9638280" y="3657600"/>
            <a:ext cx="913320" cy="532440"/>
          </a:xfrm>
          <a:prstGeom prst="rect">
            <a:avLst/>
          </a:prstGeom>
          <a:solidFill>
            <a:srgbClr val="00b8ff"/>
          </a:solidFill>
          <a:ln w="9360">
            <a:solidFill>
              <a:srgbClr val="000000"/>
            </a:solidFill>
            <a:round/>
          </a:ln>
        </p:spPr>
      </p:sp>
      <p:sp>
        <p:nvSpPr>
          <p:cNvPr id="128" name="CustomShape 22"/>
          <p:cNvSpPr/>
          <p:nvPr/>
        </p:nvSpPr>
        <p:spPr>
          <a:xfrm>
            <a:off x="9181080" y="3924360"/>
            <a:ext cx="456120" cy="360"/>
          </a:xfrm>
          <a:prstGeom prst="straightConnector1">
            <a:avLst/>
          </a:prstGeom>
          <a:solidFill>
            <a:srgbClr val="00b8ff"/>
          </a:solidFill>
          <a:ln w="3816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129" name="CustomShape 23"/>
          <p:cNvSpPr/>
          <p:nvPr/>
        </p:nvSpPr>
        <p:spPr>
          <a:xfrm>
            <a:off x="10991880" y="3736800"/>
            <a:ext cx="1427760" cy="698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Times New Roman"/>
                <a:ea typeface="MS Gothic"/>
              </a:rPr>
              <a:t>Receiver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30" name="CustomShape 24"/>
          <p:cNvSpPr/>
          <p:nvPr/>
        </p:nvSpPr>
        <p:spPr>
          <a:xfrm>
            <a:off x="8116200" y="3736800"/>
            <a:ext cx="1427760" cy="698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Times New Roman"/>
                <a:ea typeface="MS Gothic"/>
              </a:rPr>
              <a:t>Transmitter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31" name="CustomShape 25"/>
          <p:cNvSpPr/>
          <p:nvPr/>
        </p:nvSpPr>
        <p:spPr>
          <a:xfrm>
            <a:off x="10552680" y="3922560"/>
            <a:ext cx="456120" cy="360"/>
          </a:xfrm>
          <a:prstGeom prst="straightConnector1">
            <a:avLst/>
          </a:prstGeom>
          <a:solidFill>
            <a:srgbClr val="00b8ff"/>
          </a:solidFill>
          <a:ln w="3816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132" name="CustomShape 26"/>
          <p:cNvSpPr/>
          <p:nvPr/>
        </p:nvSpPr>
        <p:spPr>
          <a:xfrm>
            <a:off x="5638680" y="5004360"/>
            <a:ext cx="913320" cy="532440"/>
          </a:xfrm>
          <a:prstGeom prst="rect">
            <a:avLst/>
          </a:prstGeom>
          <a:solidFill>
            <a:srgbClr val="00b8ff"/>
          </a:solidFill>
          <a:ln w="9360">
            <a:solidFill>
              <a:srgbClr val="000000"/>
            </a:solidFill>
            <a:round/>
          </a:ln>
        </p:spPr>
      </p:sp>
      <p:sp>
        <p:nvSpPr>
          <p:cNvPr id="133" name="CustomShape 27"/>
          <p:cNvSpPr/>
          <p:nvPr/>
        </p:nvSpPr>
        <p:spPr>
          <a:xfrm>
            <a:off x="5181480" y="5257800"/>
            <a:ext cx="456120" cy="360"/>
          </a:xfrm>
          <a:prstGeom prst="straightConnector1">
            <a:avLst/>
          </a:prstGeom>
          <a:solidFill>
            <a:srgbClr val="00b8ff"/>
          </a:solidFill>
          <a:ln w="38160">
            <a:solidFill>
              <a:srgbClr val="000000"/>
            </a:solidFill>
            <a:round/>
            <a:headEnd len="med" type="triangle" w="med"/>
          </a:ln>
        </p:spPr>
      </p:sp>
      <p:sp>
        <p:nvSpPr>
          <p:cNvPr id="134" name="CustomShape 28"/>
          <p:cNvSpPr/>
          <p:nvPr/>
        </p:nvSpPr>
        <p:spPr>
          <a:xfrm>
            <a:off x="6953400" y="5083200"/>
            <a:ext cx="1427760" cy="698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Times New Roman"/>
                <a:ea typeface="MS Gothic"/>
              </a:rPr>
              <a:t>Receiver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35" name="CustomShape 29"/>
          <p:cNvSpPr/>
          <p:nvPr/>
        </p:nvSpPr>
        <p:spPr>
          <a:xfrm>
            <a:off x="4114800" y="5083200"/>
            <a:ext cx="1427760" cy="698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Times New Roman"/>
                <a:ea typeface="MS Gothic"/>
              </a:rPr>
              <a:t>Transmitter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36" name="CustomShape 30"/>
          <p:cNvSpPr/>
          <p:nvPr/>
        </p:nvSpPr>
        <p:spPr>
          <a:xfrm>
            <a:off x="6553080" y="5269320"/>
            <a:ext cx="456120" cy="360"/>
          </a:xfrm>
          <a:prstGeom prst="straightConnector1">
            <a:avLst/>
          </a:prstGeom>
          <a:solidFill>
            <a:srgbClr val="00b8ff"/>
          </a:solidFill>
          <a:ln w="38160">
            <a:solidFill>
              <a:srgbClr val="000000"/>
            </a:solidFill>
            <a:round/>
            <a:headEnd len="med" type="triangle" w="med"/>
          </a:ln>
        </p:spPr>
      </p:sp>
      <p:sp>
        <p:nvSpPr>
          <p:cNvPr id="137" name="CustomShape 31"/>
          <p:cNvSpPr/>
          <p:nvPr/>
        </p:nvSpPr>
        <p:spPr>
          <a:xfrm>
            <a:off x="5839200" y="4429080"/>
            <a:ext cx="1427760" cy="698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600">
                <a:solidFill>
                  <a:srgbClr val="000000"/>
                </a:solidFill>
                <a:latin typeface="Times New Roman"/>
                <a:ea typeface="MS Gothic"/>
              </a:rPr>
              <a:t>OR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38" name="CustomShape 32"/>
          <p:cNvSpPr/>
          <p:nvPr/>
        </p:nvSpPr>
        <p:spPr>
          <a:xfrm>
            <a:off x="9664200" y="4960440"/>
            <a:ext cx="913320" cy="532440"/>
          </a:xfrm>
          <a:prstGeom prst="rect">
            <a:avLst/>
          </a:prstGeom>
          <a:solidFill>
            <a:srgbClr val="00b8ff"/>
          </a:solidFill>
          <a:ln w="9360">
            <a:solidFill>
              <a:srgbClr val="000000"/>
            </a:solidFill>
            <a:round/>
          </a:ln>
        </p:spPr>
      </p:sp>
      <p:sp>
        <p:nvSpPr>
          <p:cNvPr id="139" name="CustomShape 33"/>
          <p:cNvSpPr/>
          <p:nvPr/>
        </p:nvSpPr>
        <p:spPr>
          <a:xfrm>
            <a:off x="10978560" y="5039280"/>
            <a:ext cx="1427760" cy="698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Times New Roman"/>
                <a:ea typeface="MS Gothic"/>
              </a:rPr>
              <a:t>Receiver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40" name="CustomShape 34"/>
          <p:cNvSpPr/>
          <p:nvPr/>
        </p:nvSpPr>
        <p:spPr>
          <a:xfrm>
            <a:off x="8140320" y="5039280"/>
            <a:ext cx="1427760" cy="698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Times New Roman"/>
                <a:ea typeface="MS Gothic"/>
              </a:rPr>
              <a:t>Transmitter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41" name="CustomShape 35"/>
          <p:cNvSpPr/>
          <p:nvPr/>
        </p:nvSpPr>
        <p:spPr>
          <a:xfrm>
            <a:off x="10578600" y="5225400"/>
            <a:ext cx="456120" cy="360"/>
          </a:xfrm>
          <a:prstGeom prst="straightConnector1">
            <a:avLst/>
          </a:prstGeom>
          <a:solidFill>
            <a:srgbClr val="00b8ff"/>
          </a:solidFill>
          <a:ln w="38160">
            <a:solidFill>
              <a:srgbClr val="000000"/>
            </a:solidFill>
            <a:round/>
            <a:headEnd len="med" type="triangle" w="med"/>
          </a:ln>
        </p:spPr>
      </p:sp>
      <p:sp>
        <p:nvSpPr>
          <p:cNvPr id="142" name="CustomShape 36"/>
          <p:cNvSpPr/>
          <p:nvPr/>
        </p:nvSpPr>
        <p:spPr>
          <a:xfrm>
            <a:off x="9780120" y="4424400"/>
            <a:ext cx="1427760" cy="698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600">
                <a:solidFill>
                  <a:srgbClr val="000000"/>
                </a:solidFill>
                <a:latin typeface="Times New Roman"/>
                <a:ea typeface="MS Gothic"/>
              </a:rPr>
              <a:t>AND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43" name="CustomShape 37"/>
          <p:cNvSpPr/>
          <p:nvPr/>
        </p:nvSpPr>
        <p:spPr>
          <a:xfrm>
            <a:off x="9207000" y="5225400"/>
            <a:ext cx="456120" cy="360"/>
          </a:xfrm>
          <a:prstGeom prst="straightConnector1">
            <a:avLst/>
          </a:prstGeom>
          <a:solidFill>
            <a:srgbClr val="00b8ff"/>
          </a:solidFill>
          <a:ln w="38160">
            <a:solidFill>
              <a:srgbClr val="000000"/>
            </a:solidFill>
            <a:round/>
            <a:headEnd len="med" type="triangle" w="med"/>
          </a:ln>
        </p:spPr>
      </p:sp>
      <p:sp>
        <p:nvSpPr>
          <p:cNvPr id="144" name="CustomShape 38"/>
          <p:cNvSpPr/>
          <p:nvPr/>
        </p:nvSpPr>
        <p:spPr>
          <a:xfrm>
            <a:off x="1428840" y="3061800"/>
            <a:ext cx="1999080" cy="455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400">
                <a:solidFill>
                  <a:srgbClr val="000000"/>
                </a:solidFill>
                <a:latin typeface="Times New Roman"/>
                <a:ea typeface="MS Gothic"/>
              </a:rPr>
              <a:t>Simplex</a:t>
            </a:r>
            <a:endParaRPr/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914400" y="685800"/>
            <a:ext cx="10360080" cy="106416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>
              <a:lnSpc>
                <a:spcPct val="100000"/>
              </a:lnSpc>
            </a:pPr>
            <a:r>
              <a:rPr b="1" lang="en-US" sz="3200">
                <a:solidFill>
                  <a:srgbClr val="00b0f0"/>
                </a:solidFill>
                <a:latin typeface="Times New Roman"/>
                <a:ea typeface="MS Gothic"/>
              </a:rPr>
              <a:t>FDD, TDD and Full Duplex</a:t>
            </a:r>
            <a:endParaRPr/>
          </a:p>
        </p:txBody>
      </p:sp>
      <p:sp>
        <p:nvSpPr>
          <p:cNvPr id="146" name="CustomShape 2"/>
          <p:cNvSpPr/>
          <p:nvPr/>
        </p:nvSpPr>
        <p:spPr>
          <a:xfrm>
            <a:off x="5793480" y="6475320"/>
            <a:ext cx="703800" cy="362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2695BE4D-84A0-47F4-A210-20BBAE1A16AA}" type="slidenum">
              <a:rPr lang="en-US" sz="1200">
                <a:solidFill>
                  <a:srgbClr val="000000"/>
                </a:solidFill>
                <a:latin typeface="Times New Roman"/>
                <a:ea typeface="MS Gothic"/>
              </a:rPr>
              <a:t>&lt;number&gt;</a:t>
            </a:fld>
            <a:endParaRPr/>
          </a:p>
        </p:txBody>
      </p:sp>
      <p:sp>
        <p:nvSpPr>
          <p:cNvPr id="147" name="CustomShape 3"/>
          <p:cNvSpPr/>
          <p:nvPr/>
        </p:nvSpPr>
        <p:spPr>
          <a:xfrm>
            <a:off x="7143840" y="6475320"/>
            <a:ext cx="4245120" cy="18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algn="r"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MS Gothic"/>
              </a:rPr>
              <a:t>James Gilb, Gilb Consulting</a:t>
            </a:r>
            <a:endParaRPr/>
          </a:p>
        </p:txBody>
      </p:sp>
      <p:sp>
        <p:nvSpPr>
          <p:cNvPr id="148" name="CustomShape 4"/>
          <p:cNvSpPr/>
          <p:nvPr/>
        </p:nvSpPr>
        <p:spPr>
          <a:xfrm>
            <a:off x="929160" y="333360"/>
            <a:ext cx="2498760" cy="271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>
              <a:lnSpc>
                <a:spcPct val="100000"/>
              </a:lnSpc>
            </a:pPr>
            <a:r>
              <a:rPr b="1" lang="en-US">
                <a:solidFill>
                  <a:srgbClr val="000000"/>
                </a:solidFill>
                <a:latin typeface="Times New Roman"/>
                <a:ea typeface="MS Gothic"/>
              </a:rPr>
              <a:t>January 2018</a:t>
            </a:r>
            <a:endParaRPr/>
          </a:p>
        </p:txBody>
      </p:sp>
      <p:sp>
        <p:nvSpPr>
          <p:cNvPr id="149" name="CustomShape 5"/>
          <p:cNvSpPr/>
          <p:nvPr/>
        </p:nvSpPr>
        <p:spPr>
          <a:xfrm>
            <a:off x="8398800" y="4863600"/>
            <a:ext cx="3182400" cy="360"/>
          </a:xfrm>
          <a:prstGeom prst="straightConnector1">
            <a:avLst/>
          </a:prstGeom>
          <a:solidFill>
            <a:srgbClr val="00b8ff"/>
          </a:solidFill>
          <a:ln w="3816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150" name="CustomShape 6"/>
          <p:cNvSpPr/>
          <p:nvPr/>
        </p:nvSpPr>
        <p:spPr>
          <a:xfrm flipV="1">
            <a:off x="8398800" y="1967400"/>
            <a:ext cx="360" cy="2894400"/>
          </a:xfrm>
          <a:prstGeom prst="straightConnector1">
            <a:avLst/>
          </a:prstGeom>
          <a:solidFill>
            <a:srgbClr val="00b8ff"/>
          </a:solidFill>
          <a:ln w="3816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151" name="CustomShape 7"/>
          <p:cNvSpPr/>
          <p:nvPr/>
        </p:nvSpPr>
        <p:spPr>
          <a:xfrm>
            <a:off x="2590920" y="1968120"/>
            <a:ext cx="379800" cy="30384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round/>
          </a:ln>
        </p:spPr>
      </p:sp>
      <p:sp>
        <p:nvSpPr>
          <p:cNvPr id="152" name="CustomShape 8"/>
          <p:cNvSpPr/>
          <p:nvPr/>
        </p:nvSpPr>
        <p:spPr>
          <a:xfrm>
            <a:off x="6094800" y="1998000"/>
            <a:ext cx="379800" cy="30384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round/>
          </a:ln>
        </p:spPr>
      </p:sp>
      <p:sp>
        <p:nvSpPr>
          <p:cNvPr id="153" name="CustomShape 9"/>
          <p:cNvSpPr/>
          <p:nvPr/>
        </p:nvSpPr>
        <p:spPr>
          <a:xfrm>
            <a:off x="8686800" y="3942720"/>
            <a:ext cx="2701800" cy="454680"/>
          </a:xfrm>
          <a:prstGeom prst="rect">
            <a:avLst/>
          </a:prstGeom>
          <a:solidFill>
            <a:srgbClr val="8585e0"/>
          </a:solidFill>
          <a:ln w="9360">
            <a:solidFill>
              <a:srgbClr val="000000"/>
            </a:solidFill>
            <a:round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600">
                <a:solidFill>
                  <a:srgbClr val="ffffff"/>
                </a:solidFill>
                <a:latin typeface="Times New Roman"/>
                <a:ea typeface="MS Gothic"/>
              </a:rPr>
              <a:t>UL &amp; DL simultaneously</a:t>
            </a:r>
            <a:endParaRPr/>
          </a:p>
        </p:txBody>
      </p:sp>
      <p:sp>
        <p:nvSpPr>
          <p:cNvPr id="154" name="CustomShape 10"/>
          <p:cNvSpPr/>
          <p:nvPr/>
        </p:nvSpPr>
        <p:spPr>
          <a:xfrm>
            <a:off x="7947000" y="1968120"/>
            <a:ext cx="460440" cy="1141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>
                <a:solidFill>
                  <a:srgbClr val="ff5050"/>
                </a:solidFill>
                <a:latin typeface="Times New Roman"/>
                <a:ea typeface="MS Gothic"/>
              </a:rPr>
              <a:t>Frequency</a:t>
            </a:r>
            <a:endParaRPr/>
          </a:p>
        </p:txBody>
      </p:sp>
      <p:sp>
        <p:nvSpPr>
          <p:cNvPr id="155" name="CustomShape 11"/>
          <p:cNvSpPr/>
          <p:nvPr/>
        </p:nvSpPr>
        <p:spPr>
          <a:xfrm>
            <a:off x="10830600" y="4855320"/>
            <a:ext cx="1370520" cy="363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>
                <a:solidFill>
                  <a:srgbClr val="ff5050"/>
                </a:solidFill>
                <a:latin typeface="Times New Roman"/>
                <a:ea typeface="MS Gothic"/>
              </a:rPr>
              <a:t>Time</a:t>
            </a:r>
            <a:endParaRPr/>
          </a:p>
        </p:txBody>
      </p:sp>
      <p:sp>
        <p:nvSpPr>
          <p:cNvPr id="156" name="CustomShape 12"/>
          <p:cNvSpPr/>
          <p:nvPr/>
        </p:nvSpPr>
        <p:spPr>
          <a:xfrm>
            <a:off x="4504320" y="4905000"/>
            <a:ext cx="3182400" cy="360"/>
          </a:xfrm>
          <a:prstGeom prst="straightConnector1">
            <a:avLst/>
          </a:prstGeom>
          <a:solidFill>
            <a:srgbClr val="00b8ff"/>
          </a:solidFill>
          <a:ln w="3816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157" name="CustomShape 13"/>
          <p:cNvSpPr/>
          <p:nvPr/>
        </p:nvSpPr>
        <p:spPr>
          <a:xfrm flipV="1">
            <a:off x="4504320" y="2008800"/>
            <a:ext cx="360" cy="2894400"/>
          </a:xfrm>
          <a:prstGeom prst="straightConnector1">
            <a:avLst/>
          </a:prstGeom>
          <a:solidFill>
            <a:srgbClr val="00b8ff"/>
          </a:solidFill>
          <a:ln w="3816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158" name="CustomShape 14"/>
          <p:cNvSpPr/>
          <p:nvPr/>
        </p:nvSpPr>
        <p:spPr>
          <a:xfrm>
            <a:off x="4648320" y="3950640"/>
            <a:ext cx="540720" cy="454680"/>
          </a:xfrm>
          <a:prstGeom prst="rect">
            <a:avLst/>
          </a:prstGeom>
          <a:solidFill>
            <a:srgbClr val="00b0f0"/>
          </a:solidFill>
          <a:ln w="9360">
            <a:solidFill>
              <a:srgbClr val="000000"/>
            </a:solidFill>
            <a:round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400">
                <a:solidFill>
                  <a:srgbClr val="ffffff"/>
                </a:solidFill>
                <a:latin typeface="Times New Roman"/>
                <a:ea typeface="MS Gothic"/>
              </a:rPr>
              <a:t>UL</a:t>
            </a:r>
            <a:endParaRPr/>
          </a:p>
        </p:txBody>
      </p:sp>
      <p:sp>
        <p:nvSpPr>
          <p:cNvPr id="159" name="CustomShape 15"/>
          <p:cNvSpPr/>
          <p:nvPr/>
        </p:nvSpPr>
        <p:spPr>
          <a:xfrm>
            <a:off x="4052520" y="2009520"/>
            <a:ext cx="460440" cy="1141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>
                <a:solidFill>
                  <a:srgbClr val="ff5050"/>
                </a:solidFill>
                <a:latin typeface="Times New Roman"/>
                <a:ea typeface="MS Gothic"/>
              </a:rPr>
              <a:t>Frequency</a:t>
            </a:r>
            <a:endParaRPr/>
          </a:p>
        </p:txBody>
      </p:sp>
      <p:sp>
        <p:nvSpPr>
          <p:cNvPr id="160" name="CustomShape 16"/>
          <p:cNvSpPr/>
          <p:nvPr/>
        </p:nvSpPr>
        <p:spPr>
          <a:xfrm>
            <a:off x="5486400" y="3950640"/>
            <a:ext cx="540720" cy="454680"/>
          </a:xfrm>
          <a:prstGeom prst="rect">
            <a:avLst/>
          </a:prstGeom>
          <a:solidFill>
            <a:srgbClr val="fabe00"/>
          </a:solidFill>
          <a:ln w="9360">
            <a:solidFill>
              <a:srgbClr val="000000"/>
            </a:solidFill>
            <a:round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400">
                <a:solidFill>
                  <a:srgbClr val="ffffff"/>
                </a:solidFill>
                <a:latin typeface="Times New Roman"/>
                <a:ea typeface="MS Gothic"/>
              </a:rPr>
              <a:t>DL</a:t>
            </a:r>
            <a:endParaRPr/>
          </a:p>
        </p:txBody>
      </p:sp>
      <p:sp>
        <p:nvSpPr>
          <p:cNvPr id="161" name="CustomShape 17"/>
          <p:cNvSpPr/>
          <p:nvPr/>
        </p:nvSpPr>
        <p:spPr>
          <a:xfrm>
            <a:off x="6324480" y="3949200"/>
            <a:ext cx="540720" cy="454680"/>
          </a:xfrm>
          <a:prstGeom prst="rect">
            <a:avLst/>
          </a:prstGeom>
          <a:solidFill>
            <a:srgbClr val="00b0f0"/>
          </a:solidFill>
          <a:ln w="9360">
            <a:solidFill>
              <a:srgbClr val="000000"/>
            </a:solidFill>
            <a:round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400">
                <a:solidFill>
                  <a:srgbClr val="ffffff"/>
                </a:solidFill>
                <a:latin typeface="Times New Roman"/>
                <a:ea typeface="MS Gothic"/>
              </a:rPr>
              <a:t>UL</a:t>
            </a:r>
            <a:endParaRPr/>
          </a:p>
        </p:txBody>
      </p:sp>
      <p:sp>
        <p:nvSpPr>
          <p:cNvPr id="162" name="CustomShape 18"/>
          <p:cNvSpPr/>
          <p:nvPr/>
        </p:nvSpPr>
        <p:spPr>
          <a:xfrm>
            <a:off x="7162920" y="3949200"/>
            <a:ext cx="540720" cy="454680"/>
          </a:xfrm>
          <a:prstGeom prst="rect">
            <a:avLst/>
          </a:prstGeom>
          <a:solidFill>
            <a:srgbClr val="fabe00"/>
          </a:solidFill>
          <a:ln w="9360">
            <a:solidFill>
              <a:srgbClr val="000000"/>
            </a:solidFill>
            <a:round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400">
                <a:solidFill>
                  <a:srgbClr val="ffffff"/>
                </a:solidFill>
                <a:latin typeface="Times New Roman"/>
                <a:ea typeface="MS Gothic"/>
              </a:rPr>
              <a:t>DL</a:t>
            </a:r>
            <a:endParaRPr/>
          </a:p>
        </p:txBody>
      </p:sp>
      <p:sp>
        <p:nvSpPr>
          <p:cNvPr id="163" name="CustomShape 19"/>
          <p:cNvSpPr/>
          <p:nvPr/>
        </p:nvSpPr>
        <p:spPr>
          <a:xfrm>
            <a:off x="914400" y="1981080"/>
            <a:ext cx="10360080" cy="411228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/>
          <a:p>
            <a:pPr>
              <a:lnSpc>
                <a:spcPct val="100000"/>
              </a:lnSpc>
            </a:pPr>
            <a:r>
              <a:rPr b="1" lang="en-US" sz="2400">
                <a:solidFill>
                  <a:srgbClr val="000000"/>
                </a:solidFill>
                <a:latin typeface="Times New Roman"/>
                <a:ea typeface="MS Gothic"/>
              </a:rPr>
              <a:t> </a:t>
            </a:r>
            <a:endParaRPr/>
          </a:p>
        </p:txBody>
      </p:sp>
      <p:sp>
        <p:nvSpPr>
          <p:cNvPr id="164" name="CustomShape 20"/>
          <p:cNvSpPr/>
          <p:nvPr/>
        </p:nvSpPr>
        <p:spPr>
          <a:xfrm>
            <a:off x="7129440" y="4871880"/>
            <a:ext cx="1370520" cy="363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>
                <a:solidFill>
                  <a:srgbClr val="ff5050"/>
                </a:solidFill>
                <a:latin typeface="Times New Roman"/>
                <a:ea typeface="MS Gothic"/>
              </a:rPr>
              <a:t>Time</a:t>
            </a:r>
            <a:endParaRPr/>
          </a:p>
        </p:txBody>
      </p:sp>
      <p:sp>
        <p:nvSpPr>
          <p:cNvPr id="165" name="CustomShape 21"/>
          <p:cNvSpPr/>
          <p:nvPr/>
        </p:nvSpPr>
        <p:spPr>
          <a:xfrm>
            <a:off x="766800" y="4913280"/>
            <a:ext cx="3182400" cy="360"/>
          </a:xfrm>
          <a:prstGeom prst="straightConnector1">
            <a:avLst/>
          </a:prstGeom>
          <a:solidFill>
            <a:srgbClr val="00b8ff"/>
          </a:solidFill>
          <a:ln w="3816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166" name="CustomShape 22"/>
          <p:cNvSpPr/>
          <p:nvPr/>
        </p:nvSpPr>
        <p:spPr>
          <a:xfrm flipV="1">
            <a:off x="766800" y="2017080"/>
            <a:ext cx="360" cy="2894400"/>
          </a:xfrm>
          <a:prstGeom prst="straightConnector1">
            <a:avLst/>
          </a:prstGeom>
          <a:solidFill>
            <a:srgbClr val="00b8ff"/>
          </a:solidFill>
          <a:ln w="3816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167" name="CustomShape 23"/>
          <p:cNvSpPr/>
          <p:nvPr/>
        </p:nvSpPr>
        <p:spPr>
          <a:xfrm>
            <a:off x="1054800" y="3935880"/>
            <a:ext cx="2550960" cy="454680"/>
          </a:xfrm>
          <a:prstGeom prst="rect">
            <a:avLst/>
          </a:prstGeom>
          <a:solidFill>
            <a:srgbClr val="00b0f0"/>
          </a:solidFill>
          <a:ln w="9360">
            <a:solidFill>
              <a:srgbClr val="000000"/>
            </a:solidFill>
            <a:round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400">
                <a:solidFill>
                  <a:srgbClr val="ffffff"/>
                </a:solidFill>
                <a:latin typeface="Times New Roman"/>
                <a:ea typeface="MS Gothic"/>
              </a:rPr>
              <a:t>UL</a:t>
            </a:r>
            <a:endParaRPr/>
          </a:p>
        </p:txBody>
      </p:sp>
      <p:sp>
        <p:nvSpPr>
          <p:cNvPr id="168" name="CustomShape 24"/>
          <p:cNvSpPr/>
          <p:nvPr/>
        </p:nvSpPr>
        <p:spPr>
          <a:xfrm>
            <a:off x="315000" y="2017800"/>
            <a:ext cx="460440" cy="1141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>
                <a:solidFill>
                  <a:srgbClr val="ff5050"/>
                </a:solidFill>
                <a:latin typeface="Times New Roman"/>
                <a:ea typeface="MS Gothic"/>
              </a:rPr>
              <a:t>Frequency</a:t>
            </a:r>
            <a:endParaRPr/>
          </a:p>
        </p:txBody>
      </p:sp>
      <p:sp>
        <p:nvSpPr>
          <p:cNvPr id="169" name="CustomShape 25"/>
          <p:cNvSpPr/>
          <p:nvPr/>
        </p:nvSpPr>
        <p:spPr>
          <a:xfrm>
            <a:off x="1065240" y="3111840"/>
            <a:ext cx="2550960" cy="454680"/>
          </a:xfrm>
          <a:prstGeom prst="rect">
            <a:avLst/>
          </a:prstGeom>
          <a:solidFill>
            <a:srgbClr val="fabe00"/>
          </a:solidFill>
          <a:ln w="9360">
            <a:solidFill>
              <a:srgbClr val="000000"/>
            </a:solidFill>
            <a:round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400">
                <a:solidFill>
                  <a:srgbClr val="ffffff"/>
                </a:solidFill>
                <a:latin typeface="Times New Roman"/>
                <a:ea typeface="MS Gothic"/>
              </a:rPr>
              <a:t>DL</a:t>
            </a:r>
            <a:endParaRPr/>
          </a:p>
        </p:txBody>
      </p:sp>
      <p:sp>
        <p:nvSpPr>
          <p:cNvPr id="170" name="CustomShape 26"/>
          <p:cNvSpPr/>
          <p:nvPr/>
        </p:nvSpPr>
        <p:spPr>
          <a:xfrm>
            <a:off x="3166200" y="4888440"/>
            <a:ext cx="1370520" cy="363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>
                <a:solidFill>
                  <a:srgbClr val="ff5050"/>
                </a:solidFill>
                <a:latin typeface="Times New Roman"/>
                <a:ea typeface="MS Gothic"/>
              </a:rPr>
              <a:t>Time</a:t>
            </a:r>
            <a:endParaRPr/>
          </a:p>
        </p:txBody>
      </p:sp>
      <p:sp>
        <p:nvSpPr>
          <p:cNvPr id="171" name="CustomShape 27"/>
          <p:cNvSpPr/>
          <p:nvPr/>
        </p:nvSpPr>
        <p:spPr>
          <a:xfrm>
            <a:off x="1371600" y="3567600"/>
            <a:ext cx="360" cy="359280"/>
          </a:xfrm>
          <a:prstGeom prst="straightConnector1">
            <a:avLst/>
          </a:prstGeom>
          <a:solidFill>
            <a:srgbClr val="00b8ff"/>
          </a:solidFill>
          <a:ln w="9360">
            <a:solidFill>
              <a:srgbClr val="000000"/>
            </a:solidFill>
            <a:round/>
            <a:headEnd len="med" type="triangle" w="med"/>
            <a:tailEnd len="med" type="triangle" w="med"/>
          </a:ln>
        </p:spPr>
      </p:sp>
      <p:sp>
        <p:nvSpPr>
          <p:cNvPr id="172" name="CustomShape 28"/>
          <p:cNvSpPr/>
          <p:nvPr/>
        </p:nvSpPr>
        <p:spPr>
          <a:xfrm>
            <a:off x="5190120" y="4178520"/>
            <a:ext cx="295200" cy="360"/>
          </a:xfrm>
          <a:prstGeom prst="straightConnector1">
            <a:avLst/>
          </a:prstGeom>
          <a:solidFill>
            <a:srgbClr val="00b8ff"/>
          </a:solidFill>
          <a:ln w="9360">
            <a:solidFill>
              <a:srgbClr val="000000"/>
            </a:solidFill>
            <a:round/>
            <a:headEnd len="med" type="triangle" w="med"/>
            <a:tailEnd len="med" type="triangle" w="med"/>
          </a:ln>
        </p:spPr>
      </p:sp>
      <p:sp>
        <p:nvSpPr>
          <p:cNvPr id="173" name="CustomShape 29"/>
          <p:cNvSpPr/>
          <p:nvPr/>
        </p:nvSpPr>
        <p:spPr>
          <a:xfrm>
            <a:off x="6028200" y="4177800"/>
            <a:ext cx="295200" cy="360"/>
          </a:xfrm>
          <a:prstGeom prst="straightConnector1">
            <a:avLst/>
          </a:prstGeom>
          <a:solidFill>
            <a:srgbClr val="00b8ff"/>
          </a:solidFill>
          <a:ln w="9360">
            <a:solidFill>
              <a:srgbClr val="000000"/>
            </a:solidFill>
            <a:round/>
            <a:headEnd len="med" type="triangle" w="med"/>
            <a:tailEnd len="med" type="triangle" w="med"/>
          </a:ln>
        </p:spPr>
      </p:sp>
      <p:sp>
        <p:nvSpPr>
          <p:cNvPr id="174" name="CustomShape 30"/>
          <p:cNvSpPr/>
          <p:nvPr/>
        </p:nvSpPr>
        <p:spPr>
          <a:xfrm>
            <a:off x="6858000" y="4177800"/>
            <a:ext cx="295200" cy="360"/>
          </a:xfrm>
          <a:prstGeom prst="straightConnector1">
            <a:avLst/>
          </a:prstGeom>
          <a:solidFill>
            <a:srgbClr val="00b8ff"/>
          </a:solidFill>
          <a:ln w="9360">
            <a:solidFill>
              <a:srgbClr val="000000"/>
            </a:solidFill>
            <a:round/>
            <a:headEnd len="med" type="triangle" w="med"/>
            <a:tailEnd len="med" type="triangle" w="med"/>
          </a:ln>
        </p:spPr>
      </p:sp>
      <p:sp>
        <p:nvSpPr>
          <p:cNvPr id="175" name="CustomShape 31"/>
          <p:cNvSpPr/>
          <p:nvPr/>
        </p:nvSpPr>
        <p:spPr>
          <a:xfrm>
            <a:off x="1361520" y="3562920"/>
            <a:ext cx="1666800" cy="333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Times New Roman"/>
                <a:ea typeface="MS Gothic"/>
              </a:rPr>
              <a:t>Guardband</a:t>
            </a:r>
            <a:endParaRPr/>
          </a:p>
        </p:txBody>
      </p:sp>
      <p:sp>
        <p:nvSpPr>
          <p:cNvPr id="176" name="CustomShape 32"/>
          <p:cNvSpPr/>
          <p:nvPr/>
        </p:nvSpPr>
        <p:spPr>
          <a:xfrm>
            <a:off x="5641920" y="3181680"/>
            <a:ext cx="1666800" cy="333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Times New Roman"/>
                <a:ea typeface="MS Gothic"/>
              </a:rPr>
              <a:t>Guardband</a:t>
            </a:r>
            <a:endParaRPr/>
          </a:p>
        </p:txBody>
      </p:sp>
      <p:sp>
        <p:nvSpPr>
          <p:cNvPr id="177" name="CustomShape 33"/>
          <p:cNvSpPr/>
          <p:nvPr/>
        </p:nvSpPr>
        <p:spPr>
          <a:xfrm>
            <a:off x="6176520" y="3529800"/>
            <a:ext cx="360" cy="546480"/>
          </a:xfrm>
          <a:prstGeom prst="straightConnector1">
            <a:avLst/>
          </a:prstGeom>
          <a:solidFill>
            <a:srgbClr val="00b8ff"/>
          </a:solidFill>
          <a:ln w="936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178" name="CustomShape 34"/>
          <p:cNvSpPr/>
          <p:nvPr/>
        </p:nvSpPr>
        <p:spPr>
          <a:xfrm flipH="1">
            <a:off x="5336640" y="3520440"/>
            <a:ext cx="755640" cy="516240"/>
          </a:xfrm>
          <a:prstGeom prst="straightConnector1">
            <a:avLst/>
          </a:prstGeom>
          <a:solidFill>
            <a:srgbClr val="00b8ff"/>
          </a:solidFill>
          <a:ln w="936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179" name="CustomShape 35"/>
          <p:cNvSpPr/>
          <p:nvPr/>
        </p:nvSpPr>
        <p:spPr>
          <a:xfrm>
            <a:off x="6261120" y="3520440"/>
            <a:ext cx="770040" cy="574200"/>
          </a:xfrm>
          <a:prstGeom prst="straightConnector1">
            <a:avLst/>
          </a:prstGeom>
          <a:solidFill>
            <a:srgbClr val="00b8ff"/>
          </a:solidFill>
          <a:ln w="936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180" name="CustomShape 36"/>
          <p:cNvSpPr/>
          <p:nvPr/>
        </p:nvSpPr>
        <p:spPr>
          <a:xfrm>
            <a:off x="1757880" y="1949760"/>
            <a:ext cx="1082880" cy="455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400">
                <a:solidFill>
                  <a:srgbClr val="000000"/>
                </a:solidFill>
                <a:latin typeface="Times New Roman"/>
                <a:ea typeface="MS Gothic"/>
              </a:rPr>
              <a:t>FDD</a:t>
            </a:r>
            <a:endParaRPr/>
          </a:p>
        </p:txBody>
      </p:sp>
      <p:sp>
        <p:nvSpPr>
          <p:cNvPr id="181" name="CustomShape 37"/>
          <p:cNvSpPr/>
          <p:nvPr/>
        </p:nvSpPr>
        <p:spPr>
          <a:xfrm>
            <a:off x="5621760" y="1954080"/>
            <a:ext cx="1082880" cy="455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400">
                <a:solidFill>
                  <a:srgbClr val="000000"/>
                </a:solidFill>
                <a:latin typeface="Times New Roman"/>
                <a:ea typeface="MS Gothic"/>
              </a:rPr>
              <a:t>TDD</a:t>
            </a:r>
            <a:endParaRPr/>
          </a:p>
        </p:txBody>
      </p:sp>
      <p:sp>
        <p:nvSpPr>
          <p:cNvPr id="182" name="CustomShape 38"/>
          <p:cNvSpPr/>
          <p:nvPr/>
        </p:nvSpPr>
        <p:spPr>
          <a:xfrm>
            <a:off x="9144000" y="1998000"/>
            <a:ext cx="1793880" cy="455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400">
                <a:solidFill>
                  <a:srgbClr val="000000"/>
                </a:solidFill>
                <a:latin typeface="Times New Roman"/>
                <a:ea typeface="MS Gothic"/>
              </a:rPr>
              <a:t>Full Duplex</a:t>
            </a:r>
            <a:endParaRPr/>
          </a:p>
        </p:txBody>
      </p:sp>
      <p:sp>
        <p:nvSpPr>
          <p:cNvPr id="183" name="CustomShape 39"/>
          <p:cNvSpPr/>
          <p:nvPr/>
        </p:nvSpPr>
        <p:spPr>
          <a:xfrm>
            <a:off x="1065240" y="5625360"/>
            <a:ext cx="8545320" cy="455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Times New Roman"/>
                <a:ea typeface="MS Gothic"/>
              </a:rPr>
              <a:t>Full Duplex doubles the capacity of the communication system</a:t>
            </a:r>
            <a:endParaRPr/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/>
          <p:cNvSpPr/>
          <p:nvPr/>
        </p:nvSpPr>
        <p:spPr>
          <a:xfrm>
            <a:off x="914400" y="685800"/>
            <a:ext cx="10360080" cy="106416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>
              <a:lnSpc>
                <a:spcPct val="100000"/>
              </a:lnSpc>
            </a:pPr>
            <a:r>
              <a:rPr b="1" lang="en-US" sz="3200">
                <a:solidFill>
                  <a:srgbClr val="00b0f0"/>
                </a:solidFill>
                <a:latin typeface="Times New Roman"/>
                <a:ea typeface="MS Gothic"/>
              </a:rPr>
              <a:t>Motivation for Full Duplex</a:t>
            </a:r>
            <a:endParaRPr/>
          </a:p>
        </p:txBody>
      </p:sp>
      <p:sp>
        <p:nvSpPr>
          <p:cNvPr id="185" name="CustomShape 2"/>
          <p:cNvSpPr/>
          <p:nvPr/>
        </p:nvSpPr>
        <p:spPr>
          <a:xfrm>
            <a:off x="914400" y="1981080"/>
            <a:ext cx="10360080" cy="411228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/>
          <a:p>
            <a:pPr>
              <a:lnSpc>
                <a:spcPct val="100000"/>
              </a:lnSpc>
            </a:pPr>
            <a:r>
              <a:rPr b="1" lang="en-US" sz="2400">
                <a:solidFill>
                  <a:srgbClr val="000000"/>
                </a:solidFill>
                <a:latin typeface="Times New Roman"/>
                <a:ea typeface="MS Gothic"/>
              </a:rPr>
              <a:t>Situation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Times New Roman"/>
                <a:ea typeface="MS Gothic"/>
              </a:rPr>
              <a:t>802.11 is one of the most common communications mediums used in home and enterprise environments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Times New Roman"/>
                <a:ea typeface="MS Gothic"/>
              </a:rPr>
              <a:t>Its success has led to widespread adoption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en-US" sz="2400">
                <a:solidFill>
                  <a:srgbClr val="000000"/>
                </a:solidFill>
                <a:latin typeface="Times New Roman"/>
                <a:ea typeface="MS Gothic"/>
              </a:rPr>
              <a:t>Problem Statement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Times New Roman"/>
                <a:ea typeface="MS Gothic"/>
              </a:rPr>
              <a:t>In dense environments (large number of users), 802.11 average throughput rates get substantially lower as the number of users grow.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Times New Roman"/>
                <a:ea typeface="MS Gothic"/>
              </a:rPr>
              <a:t>802.11 capacity is limited by the available unlicensed spectrum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en-US" sz="2400">
                <a:solidFill>
                  <a:srgbClr val="000000"/>
                </a:solidFill>
                <a:latin typeface="Times New Roman"/>
                <a:ea typeface="MS Gothic"/>
              </a:rPr>
              <a:t>	</a:t>
            </a:r>
            <a:endParaRPr/>
          </a:p>
        </p:txBody>
      </p:sp>
      <p:sp>
        <p:nvSpPr>
          <p:cNvPr id="186" name="CustomShape 3"/>
          <p:cNvSpPr/>
          <p:nvPr/>
        </p:nvSpPr>
        <p:spPr>
          <a:xfrm>
            <a:off x="5793480" y="6475320"/>
            <a:ext cx="703800" cy="362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61E2746A-1D69-4CD9-B62B-433E34D90C06}" type="slidenum">
              <a:rPr lang="en-US" sz="1200">
                <a:solidFill>
                  <a:srgbClr val="000000"/>
                </a:solidFill>
                <a:latin typeface="Times New Roman"/>
                <a:ea typeface="MS Gothic"/>
              </a:rPr>
              <a:t>&lt;number&gt;</a:t>
            </a:fld>
            <a:endParaRPr/>
          </a:p>
        </p:txBody>
      </p:sp>
      <p:sp>
        <p:nvSpPr>
          <p:cNvPr id="187" name="CustomShape 4"/>
          <p:cNvSpPr/>
          <p:nvPr/>
        </p:nvSpPr>
        <p:spPr>
          <a:xfrm>
            <a:off x="7143840" y="6475320"/>
            <a:ext cx="4245120" cy="18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algn="r"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MS Gothic"/>
              </a:rPr>
              <a:t>James Gilb, Gilb Consulting</a:t>
            </a:r>
            <a:endParaRPr/>
          </a:p>
        </p:txBody>
      </p:sp>
      <p:sp>
        <p:nvSpPr>
          <p:cNvPr id="188" name="CustomShape 5"/>
          <p:cNvSpPr/>
          <p:nvPr/>
        </p:nvSpPr>
        <p:spPr>
          <a:xfrm>
            <a:off x="929160" y="333360"/>
            <a:ext cx="2498760" cy="271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>
              <a:lnSpc>
                <a:spcPct val="100000"/>
              </a:lnSpc>
            </a:pPr>
            <a:r>
              <a:rPr b="1" lang="en-US">
                <a:solidFill>
                  <a:srgbClr val="000000"/>
                </a:solidFill>
                <a:latin typeface="Times New Roman"/>
                <a:ea typeface="MS Gothic"/>
              </a:rPr>
              <a:t>January 2018</a:t>
            </a:r>
            <a:endParaRPr/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914400" y="685800"/>
            <a:ext cx="10360080" cy="106416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>
              <a:lnSpc>
                <a:spcPct val="100000"/>
              </a:lnSpc>
            </a:pPr>
            <a:r>
              <a:rPr b="1" lang="en-US" sz="3200">
                <a:solidFill>
                  <a:srgbClr val="00b0f0"/>
                </a:solidFill>
                <a:latin typeface="Times New Roman"/>
                <a:ea typeface="MS Gothic"/>
              </a:rPr>
              <a:t>Motivation for Full Duplex</a:t>
            </a:r>
            <a:endParaRPr/>
          </a:p>
        </p:txBody>
      </p:sp>
      <p:sp>
        <p:nvSpPr>
          <p:cNvPr id="190" name="CustomShape 2"/>
          <p:cNvSpPr/>
          <p:nvPr/>
        </p:nvSpPr>
        <p:spPr>
          <a:xfrm>
            <a:off x="914400" y="1981080"/>
            <a:ext cx="10360080" cy="411228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/>
          <a:p>
            <a:pPr>
              <a:lnSpc>
                <a:spcPct val="100000"/>
              </a:lnSpc>
            </a:pPr>
            <a:r>
              <a:rPr b="1" lang="en-US" sz="2400">
                <a:solidFill>
                  <a:srgbClr val="000000"/>
                </a:solidFill>
                <a:latin typeface="Times New Roman"/>
                <a:ea typeface="MS Gothic"/>
              </a:rPr>
              <a:t>Possible Solutions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Times New Roman"/>
                <a:ea typeface="MS Gothic"/>
              </a:rPr>
              <a:t>Multiple solutions are possible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b="1" lang="en-US" sz="2000">
                <a:solidFill>
                  <a:srgbClr val="000000"/>
                </a:solidFill>
                <a:latin typeface="Times New Roman"/>
                <a:ea typeface="MS Gothic"/>
              </a:rPr>
              <a:t>Full duplex communication </a:t>
            </a:r>
            <a:r>
              <a:rPr lang="en-US" sz="2000">
                <a:solidFill>
                  <a:srgbClr val="000000"/>
                </a:solidFill>
                <a:latin typeface="Times New Roman"/>
                <a:ea typeface="MS Gothic"/>
              </a:rPr>
              <a:t>can double the spectrum efficiency and throughput/capacity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Times New Roman"/>
                <a:ea typeface="MS Gothic"/>
              </a:rPr>
              <a:t>802.11ad (WiGig)</a:t>
            </a:r>
            <a:r>
              <a:rPr lang="en-US" sz="2000">
                <a:solidFill>
                  <a:srgbClr val="000000"/>
                </a:solidFill>
                <a:latin typeface="Times New Roman"/>
                <a:ea typeface="MS Gothic"/>
              </a:rPr>
              <a:t>	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400">
                <a:solidFill>
                  <a:srgbClr val="000000"/>
                </a:solidFill>
                <a:latin typeface="Times New Roman"/>
                <a:ea typeface="MS Gothic"/>
              </a:rPr>
              <a:t>	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en-US" sz="2400">
                <a:solidFill>
                  <a:srgbClr val="000000"/>
                </a:solidFill>
                <a:latin typeface="Times New Roman"/>
                <a:ea typeface="MS Gothic"/>
              </a:rPr>
              <a:t>	</a:t>
            </a:r>
            <a:endParaRPr/>
          </a:p>
        </p:txBody>
      </p:sp>
      <p:sp>
        <p:nvSpPr>
          <p:cNvPr id="191" name="CustomShape 3"/>
          <p:cNvSpPr/>
          <p:nvPr/>
        </p:nvSpPr>
        <p:spPr>
          <a:xfrm>
            <a:off x="5793480" y="6475320"/>
            <a:ext cx="703800" cy="362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4DAAE739-C19A-4815-A9D8-4A703115A55A}" type="slidenum">
              <a:rPr lang="en-US" sz="1200">
                <a:solidFill>
                  <a:srgbClr val="000000"/>
                </a:solidFill>
                <a:latin typeface="Times New Roman"/>
                <a:ea typeface="MS Gothic"/>
              </a:rPr>
              <a:t>&lt;number&gt;</a:t>
            </a:fld>
            <a:endParaRPr/>
          </a:p>
        </p:txBody>
      </p:sp>
      <p:sp>
        <p:nvSpPr>
          <p:cNvPr id="192" name="CustomShape 4"/>
          <p:cNvSpPr/>
          <p:nvPr/>
        </p:nvSpPr>
        <p:spPr>
          <a:xfrm>
            <a:off x="7143840" y="6475320"/>
            <a:ext cx="4245120" cy="18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algn="r"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MS Gothic"/>
              </a:rPr>
              <a:t>James Gilb, Gilb Consulting</a:t>
            </a:r>
            <a:endParaRPr/>
          </a:p>
        </p:txBody>
      </p:sp>
      <p:sp>
        <p:nvSpPr>
          <p:cNvPr id="193" name="CustomShape 5"/>
          <p:cNvSpPr/>
          <p:nvPr/>
        </p:nvSpPr>
        <p:spPr>
          <a:xfrm>
            <a:off x="929160" y="333360"/>
            <a:ext cx="2498760" cy="271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>
              <a:lnSpc>
                <a:spcPct val="100000"/>
              </a:lnSpc>
            </a:pPr>
            <a:r>
              <a:rPr b="1" lang="en-US">
                <a:solidFill>
                  <a:srgbClr val="000000"/>
                </a:solidFill>
                <a:latin typeface="Times New Roman"/>
                <a:ea typeface="MS Gothic"/>
              </a:rPr>
              <a:t>January 2018</a:t>
            </a:r>
            <a:endParaRPr/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914400" y="685800"/>
            <a:ext cx="10360080" cy="106416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 anchor="ctr"/>
          <a:p>
            <a:pPr algn="ctr">
              <a:lnSpc>
                <a:spcPct val="100000"/>
              </a:lnSpc>
            </a:pPr>
            <a:r>
              <a:rPr b="1" lang="en-US" sz="3200">
                <a:solidFill>
                  <a:srgbClr val="00b0f0"/>
                </a:solidFill>
                <a:latin typeface="Times New Roman"/>
                <a:ea typeface="MS Gothic"/>
              </a:rPr>
              <a:t>Challenges with Full Duplex</a:t>
            </a:r>
            <a:endParaRPr/>
          </a:p>
        </p:txBody>
      </p:sp>
      <p:sp>
        <p:nvSpPr>
          <p:cNvPr id="195" name="CustomShape 2"/>
          <p:cNvSpPr/>
          <p:nvPr/>
        </p:nvSpPr>
        <p:spPr>
          <a:xfrm>
            <a:off x="914400" y="1830240"/>
            <a:ext cx="10360080" cy="4263120"/>
          </a:xfrm>
          <a:prstGeom prst="rect">
            <a:avLst/>
          </a:prstGeom>
          <a:noFill/>
          <a:ln>
            <a:noFill/>
          </a:ln>
        </p:spPr>
        <p:txBody>
          <a:bodyPr lIns="92160" rIns="92160" tIns="46080" bIns="46080"/>
          <a:p>
            <a:pPr>
              <a:lnSpc>
                <a:spcPct val="100000"/>
              </a:lnSpc>
            </a:pPr>
            <a:r>
              <a:rPr b="1" lang="en-US" sz="2400">
                <a:solidFill>
                  <a:srgbClr val="000000"/>
                </a:solidFill>
                <a:latin typeface="Times New Roman"/>
                <a:ea typeface="MS Gothic"/>
              </a:rPr>
              <a:t>Challenges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Times New Roman"/>
                <a:ea typeface="MS Gothic"/>
              </a:rPr>
              <a:t>	</a:t>
            </a:r>
            <a:r>
              <a:rPr lang="en-US" sz="2000">
                <a:solidFill>
                  <a:srgbClr val="000000"/>
                </a:solidFill>
                <a:latin typeface="Times New Roman"/>
                <a:ea typeface="MS Gothic"/>
              </a:rPr>
              <a:t>Full Duplex means simultaneous Tx and Rx using the same carrier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Times New Roman"/>
                <a:ea typeface="MS Gothic"/>
              </a:rPr>
              <a:t>Reflections of Tx signals can be stronger than the desired Rx signal. These reflections must be cancelled to enable high fidelity reception of the Rx signal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400">
                <a:solidFill>
                  <a:srgbClr val="000000"/>
                </a:solidFill>
                <a:latin typeface="Times New Roman"/>
                <a:ea typeface="MS Gothic"/>
              </a:rPr>
              <a:t>	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en-US" sz="2400">
                <a:solidFill>
                  <a:srgbClr val="000000"/>
                </a:solidFill>
                <a:latin typeface="Times New Roman"/>
                <a:ea typeface="MS Gothic"/>
              </a:rPr>
              <a:t>	</a:t>
            </a:r>
            <a:endParaRPr/>
          </a:p>
        </p:txBody>
      </p:sp>
      <p:sp>
        <p:nvSpPr>
          <p:cNvPr id="196" name="CustomShape 3"/>
          <p:cNvSpPr/>
          <p:nvPr/>
        </p:nvSpPr>
        <p:spPr>
          <a:xfrm>
            <a:off x="5793480" y="6475320"/>
            <a:ext cx="703800" cy="362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1143664A-7412-44DE-B15C-CD9A4821C802}" type="slidenum">
              <a:rPr lang="en-US" sz="1200">
                <a:solidFill>
                  <a:srgbClr val="000000"/>
                </a:solidFill>
                <a:latin typeface="Times New Roman"/>
                <a:ea typeface="MS Gothic"/>
              </a:rPr>
              <a:t>&lt;number&gt;</a:t>
            </a:fld>
            <a:endParaRPr/>
          </a:p>
        </p:txBody>
      </p:sp>
      <p:sp>
        <p:nvSpPr>
          <p:cNvPr id="197" name="CustomShape 4"/>
          <p:cNvSpPr/>
          <p:nvPr/>
        </p:nvSpPr>
        <p:spPr>
          <a:xfrm>
            <a:off x="7143840" y="6475320"/>
            <a:ext cx="4245120" cy="18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algn="r"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MS Gothic"/>
              </a:rPr>
              <a:t>James Gilb, Gilb Consulting</a:t>
            </a:r>
            <a:endParaRPr/>
          </a:p>
        </p:txBody>
      </p:sp>
      <p:sp>
        <p:nvSpPr>
          <p:cNvPr id="198" name="CustomShape 5"/>
          <p:cNvSpPr/>
          <p:nvPr/>
        </p:nvSpPr>
        <p:spPr>
          <a:xfrm>
            <a:off x="929160" y="333360"/>
            <a:ext cx="2498760" cy="271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>
              <a:lnSpc>
                <a:spcPct val="100000"/>
              </a:lnSpc>
            </a:pPr>
            <a:r>
              <a:rPr b="1" lang="en-US">
                <a:solidFill>
                  <a:srgbClr val="000000"/>
                </a:solidFill>
                <a:latin typeface="Times New Roman"/>
                <a:ea typeface="MS Gothic"/>
              </a:rPr>
              <a:t>January 2018</a:t>
            </a:r>
            <a:endParaRPr/>
          </a:p>
        </p:txBody>
      </p:sp>
      <p:sp>
        <p:nvSpPr>
          <p:cNvPr id="199" name="CustomShape 6"/>
          <p:cNvSpPr/>
          <p:nvPr/>
        </p:nvSpPr>
        <p:spPr>
          <a:xfrm>
            <a:off x="7849080" y="4623480"/>
            <a:ext cx="256680" cy="45540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Times New Roman"/>
                <a:ea typeface="MS Gothic"/>
              </a:rPr>
              <a:t> </a:t>
            </a:r>
            <a:endParaRPr/>
          </a:p>
        </p:txBody>
      </p:sp>
      <p:pic>
        <p:nvPicPr>
          <p:cNvPr id="200" name="Content Placeholder 6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200400" y="3313800"/>
            <a:ext cx="5933160" cy="2016720"/>
          </a:xfrm>
          <a:prstGeom prst="rect">
            <a:avLst/>
          </a:prstGeom>
          <a:ln w="9360">
            <a:noFill/>
          </a:ln>
        </p:spPr>
      </p:pic>
      <p:sp>
        <p:nvSpPr>
          <p:cNvPr id="201" name="CustomShape 7"/>
          <p:cNvSpPr/>
          <p:nvPr/>
        </p:nvSpPr>
        <p:spPr>
          <a:xfrm>
            <a:off x="4257000" y="5768640"/>
            <a:ext cx="3252600" cy="36396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Times New Roman"/>
                <a:ea typeface="MS Gothic"/>
              </a:rPr>
              <a:t>Self-interference from impulse = </a:t>
            </a:r>
            <a:endParaRPr/>
          </a:p>
        </p:txBody>
      </p:sp>
      <p:sp>
        <p:nvSpPr>
          <p:cNvPr id="202" name="CustomShape 8"/>
          <p:cNvSpPr/>
          <p:nvPr/>
        </p:nvSpPr>
        <p:spPr>
          <a:xfrm>
            <a:off x="3663720" y="5768640"/>
            <a:ext cx="4439160" cy="37728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2400">
                <a:solidFill>
                  <a:srgbClr val="ffffff"/>
                </a:solidFill>
                <a:latin typeface="Times New Roman"/>
                <a:ea typeface="MS Gothic"/>
              </a:rPr>
              <a:t> </a:t>
            </a:r>
            <a:endParaRPr/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