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82" r:id="rId2"/>
    <p:sldId id="368" r:id="rId3"/>
    <p:sldId id="367" r:id="rId4"/>
    <p:sldId id="391" r:id="rId5"/>
    <p:sldId id="392" r:id="rId6"/>
    <p:sldId id="395" r:id="rId7"/>
    <p:sldId id="408" r:id="rId8"/>
    <p:sldId id="399" r:id="rId9"/>
    <p:sldId id="403" r:id="rId10"/>
    <p:sldId id="365" r:id="rId11"/>
    <p:sldId id="405" r:id="rId12"/>
    <p:sldId id="406" r:id="rId13"/>
    <p:sldId id="366" r:id="rId14"/>
    <p:sldId id="407" r:id="rId15"/>
    <p:sldId id="404" r:id="rId16"/>
  </p:sldIdLst>
  <p:sldSz cx="9144000" cy="6858000" type="screen4x3"/>
  <p:notesSz cx="7099300" cy="102346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 userDrawn="1">
          <p15:clr>
            <a:srgbClr val="A4A3A4"/>
          </p15:clr>
        </p15:guide>
        <p15:guide id="2" pos="221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rdeiro, Carlos" initials="CC" lastIdx="6" clrIdx="0">
    <p:extLst/>
  </p:cmAuthor>
  <p:cmAuthor id="2" name="Kedem, Oren" initials="KO" lastIdx="1" clrIdx="1">
    <p:extLst/>
  </p:cmAuthor>
  <p:cmAuthor id="3" name="Payam Torab" initials="PT" lastIdx="1" clrIdx="2">
    <p:extLst/>
  </p:cmAuthor>
  <p:cmAuthor id="4" name="Hanxiao (Tony, CT Lab)" initials="H(CL" lastIdx="30" clrIdx="3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5" name="yx" initials="yx" lastIdx="16" clrIdx="4">
    <p:extLst>
      <p:ext uri="{19B8F6BF-5375-455C-9EA6-DF929625EA0E}">
        <p15:presenceInfo xmlns:p15="http://schemas.microsoft.com/office/powerpoint/2012/main" userId="yx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02" autoAdjust="0"/>
    <p:restoredTop sz="92000" autoAdjust="0"/>
  </p:normalViewPr>
  <p:slideViewPr>
    <p:cSldViewPr>
      <p:cViewPr varScale="1">
        <p:scale>
          <a:sx n="78" d="100"/>
          <a:sy n="78" d="100"/>
        </p:scale>
        <p:origin x="1694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79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3096"/>
    </p:cViewPr>
  </p:sorterViewPr>
  <p:notesViewPr>
    <p:cSldViewPr>
      <p:cViewPr>
        <p:scale>
          <a:sx n="90" d="100"/>
          <a:sy n="90" d="100"/>
        </p:scale>
        <p:origin x="2592" y="-322"/>
      </p:cViewPr>
      <p:guideLst>
        <p:guide orient="horz" pos="3176"/>
        <p:guide pos="221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689" cy="511205"/>
          </a:xfrm>
          <a:prstGeom prst="rect">
            <a:avLst/>
          </a:prstGeom>
        </p:spPr>
        <p:txBody>
          <a:bodyPr vert="horz" lIns="97749" tIns="48875" rIns="97749" bIns="4887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0986" y="0"/>
            <a:ext cx="3076689" cy="511205"/>
          </a:xfrm>
          <a:prstGeom prst="rect">
            <a:avLst/>
          </a:prstGeom>
        </p:spPr>
        <p:txBody>
          <a:bodyPr vert="horz" lIns="97749" tIns="48875" rIns="97749" bIns="48875" rtlCol="0"/>
          <a:lstStyle>
            <a:lvl1pPr algn="r">
              <a:defRPr sz="1300"/>
            </a:lvl1pPr>
          </a:lstStyle>
          <a:p>
            <a:fld id="{2884DE3C-0849-459C-8A51-139A5242CEE3}" type="datetime1">
              <a:rPr lang="en-US" smtClean="0"/>
              <a:t>1/18/2018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658"/>
            <a:ext cx="3076689" cy="511205"/>
          </a:xfrm>
          <a:prstGeom prst="rect">
            <a:avLst/>
          </a:prstGeom>
        </p:spPr>
        <p:txBody>
          <a:bodyPr vert="horz" lIns="97749" tIns="48875" rIns="97749" bIns="4887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0986" y="9721658"/>
            <a:ext cx="3076689" cy="511205"/>
          </a:xfrm>
          <a:prstGeom prst="rect">
            <a:avLst/>
          </a:prstGeom>
        </p:spPr>
        <p:txBody>
          <a:bodyPr vert="horz" lIns="97749" tIns="48875" rIns="97749" bIns="48875" rtlCol="0" anchor="b"/>
          <a:lstStyle>
            <a:lvl1pPr algn="r">
              <a:defRPr sz="13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7749" tIns="48875" rIns="97749" bIns="48875" anchor="ctr"/>
          <a:lstStyle/>
          <a:p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623" y="106794"/>
            <a:ext cx="845155" cy="2328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7494" algn="l"/>
                <a:tab pos="1954987" algn="l"/>
                <a:tab pos="2932481" algn="l"/>
                <a:tab pos="3909974" algn="l"/>
                <a:tab pos="4887468" algn="l"/>
                <a:tab pos="5864962" algn="l"/>
                <a:tab pos="6842455" algn="l"/>
                <a:tab pos="7819949" algn="l"/>
                <a:tab pos="8797442" algn="l"/>
                <a:tab pos="9774936" algn="l"/>
                <a:tab pos="10752430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F6EFF1E6-32EE-4EBC-BBB9-06DAB6115CAF}" type="datetime1">
              <a:rPr lang="en-US" smtClean="0"/>
              <a:t>1/18/2018</a:t>
            </a:fld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0125" y="773113"/>
            <a:ext cx="5097463" cy="382428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5924" y="4861705"/>
            <a:ext cx="5205829" cy="460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00058" tIns="49260" rIns="100058" bIns="4926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5381" y="9908983"/>
            <a:ext cx="944297" cy="1995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88747" algn="l"/>
                <a:tab pos="1466240" algn="l"/>
                <a:tab pos="2443734" algn="l"/>
                <a:tab pos="3421228" algn="l"/>
                <a:tab pos="4398721" algn="l"/>
                <a:tab pos="5376215" algn="l"/>
                <a:tab pos="6353708" algn="l"/>
                <a:tab pos="7331202" algn="l"/>
                <a:tab pos="8308696" algn="l"/>
                <a:tab pos="9286189" algn="l"/>
                <a:tab pos="10263683" algn="l"/>
                <a:tab pos="11241176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Oren Kedem, Intel et al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99355" y="9908982"/>
            <a:ext cx="523346" cy="4009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7494" algn="l"/>
                <a:tab pos="1954987" algn="l"/>
                <a:tab pos="2932481" algn="l"/>
                <a:tab pos="3909974" algn="l"/>
                <a:tab pos="4887468" algn="l"/>
                <a:tab pos="5864962" algn="l"/>
                <a:tab pos="6842455" algn="l"/>
                <a:tab pos="7819949" algn="l"/>
                <a:tab pos="8797442" algn="l"/>
                <a:tab pos="9774936" algn="l"/>
                <a:tab pos="10752430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511" y="9908983"/>
            <a:ext cx="777457" cy="2000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7494" algn="l"/>
                <a:tab pos="1954987" algn="l"/>
                <a:tab pos="2932481" algn="l"/>
                <a:tab pos="3909974" algn="l"/>
                <a:tab pos="4887468" algn="l"/>
                <a:tab pos="5864962" algn="l"/>
                <a:tab pos="6842455" algn="l"/>
                <a:tab pos="7819949" algn="l"/>
                <a:tab pos="8797442" algn="l"/>
                <a:tab pos="9774936" algn="l"/>
                <a:tab pos="10752430" algn="l"/>
              </a:tabLst>
            </a:pPr>
            <a:r>
              <a:rPr lang="en-US" sz="13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3"/>
            <a:ext cx="5617029" cy="175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7749" tIns="48875" rIns="97749" bIns="48875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3"/>
            <a:ext cx="5773057" cy="175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7749" tIns="48875" rIns="97749" bIns="48875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98662" indent="-307177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228710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720193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211677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703161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94644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686128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177612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500" dirty="0"/>
              <a:t>September 2016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68613" indent="-368613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98662" indent="-307177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228710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720193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491483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982968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1474451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1965935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2457419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dirty="0"/>
              <a:t>Intel Corporation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41291" y="9925933"/>
            <a:ext cx="425062" cy="203651"/>
          </a:xfrm>
          <a:noFill/>
        </p:spPr>
        <p:txBody>
          <a:bodyPr/>
          <a:lstStyle>
            <a:lvl1pPr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98662" indent="-307177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228710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720193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211677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703161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94644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686128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177612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36638" y="776288"/>
            <a:ext cx="5103812" cy="38290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>
          <a:xfrm>
            <a:off x="4089720" y="106133"/>
            <a:ext cx="2412257" cy="237593"/>
          </a:xfrm>
          <a:prstGeom prst="rect">
            <a:avLst/>
          </a:prstGeom>
        </p:spPr>
        <p:txBody>
          <a:bodyPr lIns="97749" tIns="48875" rIns="97749" bIns="48875"/>
          <a:lstStyle/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</p:spTree>
    <p:extLst>
      <p:ext uri="{BB962C8B-B14F-4D97-AF65-F5344CB8AC3E}">
        <p14:creationId xmlns:p14="http://schemas.microsoft.com/office/powerpoint/2010/main" val="223214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7463" cy="38242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000" dirty="0"/>
              <a:t>Some possible network failure: </a:t>
            </a:r>
          </a:p>
          <a:p>
            <a:pPr marL="244373" indent="-244373">
              <a:buAutoNum type="arabicPeriod"/>
            </a:pPr>
            <a:r>
              <a:rPr lang="en-US" sz="1000" dirty="0"/>
              <a:t>natural disasters like thunder and lightening; </a:t>
            </a:r>
          </a:p>
          <a:p>
            <a:pPr marL="244373" indent="-244373">
              <a:buAutoNum type="arabicPeriod"/>
            </a:pPr>
            <a:r>
              <a:rPr lang="en-US" sz="1000" dirty="0"/>
              <a:t>replacing a DN (may need redo BF training with all serving CN) </a:t>
            </a:r>
            <a:endParaRPr lang="en-US" sz="1000" dirty="0" smtClean="0"/>
          </a:p>
          <a:p>
            <a:pPr marL="244373" indent="-244373">
              <a:buAutoNum type="arabicPeriod"/>
            </a:pPr>
            <a:r>
              <a:rPr lang="en-US" sz="1000" dirty="0" smtClean="0"/>
              <a:t>Failure</a:t>
            </a:r>
            <a:r>
              <a:rPr lang="en-US" sz="1000" baseline="0" dirty="0" smtClean="0"/>
              <a:t> of TDD Sector Switch (</a:t>
            </a:r>
            <a:r>
              <a:rPr lang="en-GB" altLang="zh-CN" sz="10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A responder that reverted to the antenna configuration at the time indicated by the Revert Timestamp subfield value and that did not receive a PPDU from the initiator at a TDD slot occurring after the Revert Timestamp subfield value shall start the TDD </a:t>
            </a:r>
            <a:r>
              <a:rPr lang="en-GB" altLang="zh-CN" sz="1000" kern="1200" dirty="0" err="1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beamforming</a:t>
            </a:r>
            <a:r>
              <a:rPr lang="en-GB" altLang="zh-CN" sz="10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procedure as a responder as described in 10.38.10.</a:t>
            </a:r>
            <a:r>
              <a:rPr lang="en-US" sz="1000" baseline="0" dirty="0" smtClean="0"/>
              <a:t>)</a:t>
            </a:r>
            <a:endParaRPr lang="en-US" sz="1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6EFF1E6-32EE-4EBC-BBB9-06DAB6115CAF}" type="datetime1">
              <a:rPr lang="en-US" smtClean="0"/>
              <a:t>1/18/2018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Oren Kedem, Intel et 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50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7463" cy="38242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6EFF1E6-32EE-4EBC-BBB9-06DAB6115CAF}" type="datetime1">
              <a:rPr lang="en-US" smtClean="0"/>
              <a:t>1/18/2018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Oren Kedem, Intel et 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9310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7463" cy="38242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6EFF1E6-32EE-4EBC-BBB9-06DAB6115CAF}" type="datetime1">
              <a:rPr lang="en-US" smtClean="0"/>
              <a:t>1/18/2018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Oren Kedem, Intel et 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8808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7463" cy="38242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3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6EFF1E6-32EE-4EBC-BBB9-06DAB6115CAF}" type="datetime1">
              <a:rPr lang="en-US" smtClean="0"/>
              <a:t>1/18/2018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Oren Kedem, Intel et 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0888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7463" cy="38242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9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Based on</a:t>
            </a:r>
            <a:r>
              <a:rPr lang="zh-CN" altLang="en-US" sz="9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9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assumption of slide 6 of  </a:t>
            </a:r>
            <a:r>
              <a:rPr lang="zh-CN" altLang="en-US" sz="9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altLang="zh-CN" sz="9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11-17-1679-00-00ay-beamforming-protocol-reuse-for-mmwave-distribution-networks.pptx</a:t>
            </a:r>
            <a:r>
              <a:rPr lang="zh-CN" altLang="en-US" sz="9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altLang="zh-CN" sz="9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assume 16 TX beams,</a:t>
            </a:r>
            <a:r>
              <a:rPr lang="en-US" altLang="zh-CN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repeat TDD SSW frame </a:t>
            </a:r>
            <a:r>
              <a:rPr lang="en-US" altLang="zh-CN" sz="9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r>
              <a:rPr lang="en-US" altLang="zh-CN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times for each TX Beam, then</a:t>
            </a:r>
          </a:p>
          <a:p>
            <a:r>
              <a:rPr lang="en-US" altLang="zh-CN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Scheme in [</a:t>
            </a:r>
            <a:r>
              <a:rPr lang="en-US" altLang="zh-CN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</a:t>
            </a:r>
            <a:r>
              <a:rPr lang="en-US" altLang="zh-CN" sz="9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</a:t>
            </a:r>
            <a:r>
              <a:rPr lang="en-US" altLang="zh-CN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], </a:t>
            </a:r>
            <a:r>
              <a:rPr lang="en-US" altLang="zh-CN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BF training time for 1 Responder is (at least): 400*(32/4)*16 = 51200 us, then for n Responder is: n*51200  us</a:t>
            </a:r>
          </a:p>
          <a:p>
            <a:r>
              <a:rPr lang="en-US" altLang="zh-CN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our scheme, BF training time for n Responder is  400*</a:t>
            </a:r>
            <a:r>
              <a:rPr lang="en-US" sz="9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⌈</a:t>
            </a:r>
            <a:r>
              <a:rPr lang="en-US" sz="900" dirty="0"/>
              <a:t>32/3</a:t>
            </a:r>
            <a:r>
              <a:rPr lang="en-US" sz="9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⌉</a:t>
            </a:r>
            <a:r>
              <a:rPr lang="en-US" altLang="zh-CN" sz="900" dirty="0"/>
              <a:t> </a:t>
            </a:r>
            <a:r>
              <a:rPr lang="en-US" altLang="zh-CN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*16 = 70400 us</a:t>
            </a:r>
          </a:p>
          <a:p>
            <a:endParaRPr lang="en-US" altLang="zh-CN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100" dirty="0">
              <a:solidFill>
                <a:srgbClr val="0000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6EFF1E6-32EE-4EBC-BBB9-06DAB6115CAF}" type="datetime1">
              <a:rPr lang="en-US" smtClean="0"/>
              <a:t>1/18/2018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Oren Kedem, Intel et 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5246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altLang="zh-CN" dirty="0" smtClean="0">
                <a:solidFill>
                  <a:schemeClr val="tx1"/>
                </a:solidFill>
              </a:rPr>
              <a:t>Do you agree to include the text for </a:t>
            </a:r>
            <a:r>
              <a:rPr lang="en-US" altLang="zh-CN" u="sng" dirty="0" smtClean="0">
                <a:solidFill>
                  <a:schemeClr val="tx1"/>
                </a:solidFill>
              </a:rPr>
              <a:t>TDD MU </a:t>
            </a:r>
            <a:r>
              <a:rPr lang="en-US" altLang="zh-CN" u="sng" dirty="0" err="1" smtClean="0">
                <a:solidFill>
                  <a:schemeClr val="tx1"/>
                </a:solidFill>
              </a:rPr>
              <a:t>Beamforming</a:t>
            </a:r>
            <a:r>
              <a:rPr lang="en-US" altLang="zh-CN" smtClean="0">
                <a:solidFill>
                  <a:schemeClr val="tx1"/>
                </a:solidFill>
              </a:rPr>
              <a:t> proposed in “11-18-0234-00-00ay-Draft-text-for-MU-beamforming-for-mmwave-distributed-network.docx” to the spec draft?</a:t>
            </a: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6EFF1E6-32EE-4EBC-BBB9-06DAB6115CAF}" type="datetime1">
              <a:rPr lang="en-US" smtClean="0"/>
              <a:t>1/18/2018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Oren Kedem, Intel et al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3868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5774683" y="106794"/>
            <a:ext cx="654994" cy="232843"/>
          </a:xfrm>
          <a:prstGeom prst="rect">
            <a:avLst/>
          </a:prstGeom>
          <a:ln/>
        </p:spPr>
        <p:txBody>
          <a:bodyPr lIns="97749" tIns="48875" rIns="97749" bIns="48875"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81593" y="773811"/>
            <a:ext cx="4736117" cy="38252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7749" tIns="48875" rIns="97749" bIns="48875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5923" y="4861705"/>
            <a:ext cx="5207454" cy="470939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altLang="zh-CN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3.636us+655ns+(11×8+(27-6)×8+2×168)×0.57ns×32 </a:t>
            </a:r>
          </a:p>
          <a:p>
            <a:pPr defTabSz="480262">
              <a:defRPr/>
            </a:pPr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3.636us+655ns+(11×8+2×168)×0.57ns×32 + (27-6)×8  ×0.57ns×32 </a:t>
            </a:r>
          </a:p>
          <a:p>
            <a:pPr defTabSz="480262">
              <a:defRPr/>
            </a:pPr>
            <a:r>
              <a:rPr lang="en-US" altLang="zh-CN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12.02476 + 3.06432=15.08908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0685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5774683" y="106794"/>
            <a:ext cx="654994" cy="232843"/>
          </a:xfrm>
          <a:prstGeom prst="rect">
            <a:avLst/>
          </a:prstGeom>
          <a:ln/>
        </p:spPr>
        <p:txBody>
          <a:bodyPr lIns="97749" tIns="48875" rIns="97749" bIns="48875"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81593" y="773811"/>
            <a:ext cx="4736117" cy="38252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7749" tIns="48875" rIns="97749" bIns="48875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5923" y="4861705"/>
            <a:ext cx="5207454" cy="470939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083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2018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283968" y="6475413"/>
            <a:ext cx="803076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802.11-18/0175r1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1019-02-00ay-mmwave-mesh-network-usage-model.pptx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package" Target="../embeddings/Microsoft_Visio_Drawing1.vsdx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Visio_Drawing2.vsd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package" Target="../embeddings/Microsoft_Word___3.docx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Slide </a:t>
            </a:r>
            <a:fld id="{F53C4008-337E-4BDF-8FF3-BA2CFCA543C3}" type="slidenum">
              <a:rPr lang="en-US" altLang="en-US" smtClean="0"/>
              <a:pPr/>
              <a:t>1</a:t>
            </a:fld>
            <a:endParaRPr lang="en-US" alt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altLang="zh-CN" dirty="0"/>
              <a:t>MU </a:t>
            </a:r>
            <a:r>
              <a:rPr lang="en-US" altLang="zh-CN" dirty="0" err="1"/>
              <a:t>Beamforming</a:t>
            </a:r>
            <a:r>
              <a:rPr lang="en-US" altLang="zh-CN" dirty="0"/>
              <a:t> for </a:t>
            </a:r>
            <a:r>
              <a:rPr lang="en-US" altLang="zh-CN" dirty="0" err="1"/>
              <a:t>mmWave</a:t>
            </a:r>
            <a:r>
              <a:rPr lang="en-US" altLang="zh-CN" dirty="0"/>
              <a:t> Distributed Network</a:t>
            </a:r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6490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2018-01-10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2145"/>
              </p:ext>
            </p:extLst>
          </p:nvPr>
        </p:nvGraphicFramePr>
        <p:xfrm>
          <a:off x="535905" y="3263623"/>
          <a:ext cx="8148390" cy="152400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62967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5834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4414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Tony Xiao Han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 Technologies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Tony.hanxiao@huawei.com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Mengyao</a:t>
                      </a:r>
                      <a:r>
                        <a:rPr lang="en-US" sz="1400" baseline="0" dirty="0" smtClean="0"/>
                        <a:t> Ma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 Technologies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Yan </a:t>
                      </a:r>
                      <a:r>
                        <a:rPr lang="en-US" sz="1400" dirty="0" smtClean="0"/>
                        <a:t>Xin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 Technologies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Chenlong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Jia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 Technologies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21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92051"/>
            <a:ext cx="7770813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 smtClean="0"/>
              <a:t>This contribution proposes a BF training procedure</a:t>
            </a:r>
            <a:r>
              <a:rPr lang="en-US" sz="2000" dirty="0" smtClean="0">
                <a:solidFill>
                  <a:schemeClr val="tx1"/>
                </a:solidFill>
              </a:rPr>
              <a:t> for a scenario in which the Initiator (DN) can efficiently perform BF </a:t>
            </a:r>
            <a:r>
              <a:rPr lang="en-US" sz="2000" dirty="0">
                <a:solidFill>
                  <a:schemeClr val="tx1"/>
                </a:solidFill>
              </a:rPr>
              <a:t>training with </a:t>
            </a:r>
            <a:r>
              <a:rPr lang="en-US" sz="2000" dirty="0" smtClean="0">
                <a:solidFill>
                  <a:srgbClr val="0000FF"/>
                </a:solidFill>
              </a:rPr>
              <a:t>multiple</a:t>
            </a:r>
            <a:r>
              <a:rPr lang="en-US" sz="2000" dirty="0" smtClean="0">
                <a:solidFill>
                  <a:schemeClr val="tx1"/>
                </a:solidFill>
              </a:rPr>
              <a:t> Responders (DNs/CNs).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The frame format presented in [6] is </a:t>
            </a:r>
            <a:r>
              <a:rPr lang="en-US" sz="2000" dirty="0" smtClean="0">
                <a:solidFill>
                  <a:srgbClr val="0000FF"/>
                </a:solidFill>
              </a:rPr>
              <a:t>expanded</a:t>
            </a:r>
            <a:r>
              <a:rPr lang="en-US" sz="2000" dirty="0">
                <a:solidFill>
                  <a:schemeClr val="tx1"/>
                </a:solidFill>
              </a:rPr>
              <a:t>,</a:t>
            </a:r>
            <a:r>
              <a:rPr lang="en-US" sz="2000" dirty="0" smtClean="0">
                <a:solidFill>
                  <a:schemeClr val="tx1"/>
                </a:solidFill>
              </a:rPr>
              <a:t> in order to perform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the proposed </a:t>
            </a:r>
            <a:r>
              <a:rPr lang="en-US" sz="2000" dirty="0" smtClean="0">
                <a:solidFill>
                  <a:srgbClr val="0000FF"/>
                </a:solidFill>
              </a:rPr>
              <a:t>multiple</a:t>
            </a:r>
            <a:r>
              <a:rPr lang="en-US" sz="2000" dirty="0" smtClean="0">
                <a:solidFill>
                  <a:schemeClr val="tx1"/>
                </a:solidFill>
              </a:rPr>
              <a:t> Responder (</a:t>
            </a:r>
            <a:r>
              <a:rPr lang="en-US" sz="2000" dirty="0">
                <a:solidFill>
                  <a:schemeClr val="tx1"/>
                </a:solidFill>
              </a:rPr>
              <a:t>DNs/CNs) </a:t>
            </a:r>
            <a:r>
              <a:rPr lang="en-US" sz="2000" dirty="0" smtClean="0">
                <a:solidFill>
                  <a:schemeClr val="tx1"/>
                </a:solidFill>
              </a:rPr>
              <a:t>BF (But for </a:t>
            </a:r>
            <a:r>
              <a:rPr lang="en-US" sz="2000" dirty="0" smtClean="0">
                <a:solidFill>
                  <a:srgbClr val="0000FF"/>
                </a:solidFill>
              </a:rPr>
              <a:t>single</a:t>
            </a:r>
            <a:r>
              <a:rPr lang="en-US" sz="2000" dirty="0" smtClean="0">
                <a:solidFill>
                  <a:schemeClr val="tx1"/>
                </a:solidFill>
              </a:rPr>
              <a:t> Responder BF scheme, the BF training scheme remains unchanged as [6])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The BF efficiency in terms of elapsed time is </a:t>
            </a:r>
            <a:r>
              <a:rPr lang="en-US" sz="2000" dirty="0" smtClean="0">
                <a:solidFill>
                  <a:srgbClr val="0000FF"/>
                </a:solidFill>
              </a:rPr>
              <a:t>improved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619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chemeClr val="tx1"/>
                </a:solidFill>
              </a:rPr>
              <a:t>Do </a:t>
            </a:r>
            <a:r>
              <a:rPr lang="en-US" altLang="zh-CN" dirty="0">
                <a:solidFill>
                  <a:schemeClr val="tx1"/>
                </a:solidFill>
              </a:rPr>
              <a:t>you </a:t>
            </a:r>
            <a:r>
              <a:rPr lang="en-US" altLang="zh-CN" dirty="0" smtClean="0">
                <a:solidFill>
                  <a:schemeClr val="tx1"/>
                </a:solidFill>
              </a:rPr>
              <a:t>think a </a:t>
            </a:r>
            <a:r>
              <a:rPr lang="en-US" altLang="zh-CN" u="sng" dirty="0" smtClean="0">
                <a:solidFill>
                  <a:schemeClr val="tx1"/>
                </a:solidFill>
              </a:rPr>
              <a:t>TDD MU </a:t>
            </a:r>
            <a:r>
              <a:rPr lang="en-US" altLang="zh-CN" u="sng" dirty="0" err="1" smtClean="0">
                <a:solidFill>
                  <a:schemeClr val="tx1"/>
                </a:solidFill>
              </a:rPr>
              <a:t>Beamforming</a:t>
            </a:r>
            <a:r>
              <a:rPr lang="en-US" altLang="zh-CN" dirty="0" smtClean="0">
                <a:solidFill>
                  <a:schemeClr val="tx1"/>
                </a:solidFill>
              </a:rPr>
              <a:t> is needed for distributed network, by </a:t>
            </a:r>
            <a:r>
              <a:rPr lang="en-US" altLang="zh-CN" dirty="0">
                <a:solidFill>
                  <a:schemeClr val="tx1"/>
                </a:solidFill>
              </a:rPr>
              <a:t>which the </a:t>
            </a:r>
            <a:r>
              <a:rPr lang="en-US" altLang="zh-CN" dirty="0" smtClean="0">
                <a:solidFill>
                  <a:schemeClr val="tx1"/>
                </a:solidFill>
              </a:rPr>
              <a:t>Initiator (DN) </a:t>
            </a:r>
            <a:r>
              <a:rPr lang="en-US" altLang="zh-CN" dirty="0">
                <a:solidFill>
                  <a:schemeClr val="tx1"/>
                </a:solidFill>
              </a:rPr>
              <a:t>can efficiently perform </a:t>
            </a:r>
            <a:r>
              <a:rPr lang="en-US" altLang="zh-CN" dirty="0" smtClean="0">
                <a:solidFill>
                  <a:schemeClr val="tx1"/>
                </a:solidFill>
              </a:rPr>
              <a:t>BF training </a:t>
            </a:r>
            <a:r>
              <a:rPr lang="en-US" altLang="zh-CN" dirty="0">
                <a:solidFill>
                  <a:schemeClr val="tx1"/>
                </a:solidFill>
              </a:rPr>
              <a:t>with multiple Responders (DNs/CNs</a:t>
            </a:r>
            <a:r>
              <a:rPr lang="en-US" altLang="zh-CN" dirty="0" smtClean="0">
                <a:solidFill>
                  <a:schemeClr val="tx1"/>
                </a:solidFill>
              </a:rPr>
              <a:t>)?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800100" lvl="1" indent="-342900" algn="just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–"/>
            </a:pPr>
            <a:r>
              <a:rPr lang="en-US" altLang="zh-CN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Yes</a:t>
            </a:r>
          </a:p>
          <a:p>
            <a:pPr marL="800100" lvl="1" indent="-342900" algn="just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–"/>
            </a:pPr>
            <a:r>
              <a:rPr lang="en-US" altLang="zh-CN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No</a:t>
            </a:r>
          </a:p>
          <a:p>
            <a:pPr marL="800100" lvl="1" indent="-342900" algn="just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–"/>
            </a:pPr>
            <a:r>
              <a:rPr lang="en-US" altLang="zh-CN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Abstain</a:t>
            </a:r>
            <a:endParaRPr lang="en-US" altLang="zh-CN" b="1" dirty="0">
              <a:solidFill>
                <a:prstClr val="black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 algn="just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Poll/Motion 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297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Do you agree to adopt the scheme described in slides 5-7  into the spec</a:t>
            </a:r>
            <a:r>
              <a:rPr lang="en-US" altLang="zh-CN" dirty="0" smtClean="0">
                <a:solidFill>
                  <a:schemeClr val="tx1"/>
                </a:solidFill>
              </a:rPr>
              <a:t>? </a:t>
            </a:r>
          </a:p>
          <a:p>
            <a:pPr marL="0" indent="0" algn="just"/>
            <a:r>
              <a:rPr lang="en-US" altLang="zh-CN" dirty="0">
                <a:solidFill>
                  <a:schemeClr val="tx1"/>
                </a:solidFill>
              </a:rPr>
              <a:t>	</a:t>
            </a:r>
            <a:r>
              <a:rPr lang="en-US" altLang="zh-CN" dirty="0" smtClean="0">
                <a:solidFill>
                  <a:schemeClr val="tx1"/>
                </a:solidFill>
              </a:rPr>
              <a:t>(This is just for SP, and the </a:t>
            </a:r>
            <a:r>
              <a:rPr lang="en-US" altLang="zh-CN" u="sng" dirty="0" smtClean="0">
                <a:solidFill>
                  <a:schemeClr val="tx1"/>
                </a:solidFill>
              </a:rPr>
              <a:t>draft text </a:t>
            </a:r>
            <a:r>
              <a:rPr lang="en-US" altLang="zh-CN" dirty="0" smtClean="0">
                <a:solidFill>
                  <a:schemeClr val="tx1"/>
                </a:solidFill>
              </a:rPr>
              <a:t>will be provided in the near future for Motion)</a:t>
            </a:r>
            <a:endParaRPr lang="en-US" altLang="zh-CN" dirty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800100" lvl="1" indent="-342900" algn="just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–"/>
            </a:pPr>
            <a:r>
              <a:rPr lang="en-US" altLang="zh-CN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Yes</a:t>
            </a:r>
          </a:p>
          <a:p>
            <a:pPr marL="800100" lvl="1" indent="-342900" algn="just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–"/>
            </a:pPr>
            <a:r>
              <a:rPr lang="en-US" altLang="zh-CN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No</a:t>
            </a:r>
          </a:p>
          <a:p>
            <a:pPr marL="800100" lvl="1" indent="-342900" algn="just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–"/>
            </a:pPr>
            <a:r>
              <a:rPr lang="en-US" altLang="zh-CN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Abstain</a:t>
            </a:r>
            <a:endParaRPr lang="en-US" altLang="zh-CN" b="1" dirty="0">
              <a:solidFill>
                <a:prstClr val="black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 algn="just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Poll/Motion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781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92051"/>
            <a:ext cx="7770813" cy="4113213"/>
          </a:xfrm>
        </p:spPr>
        <p:txBody>
          <a:bodyPr/>
          <a:lstStyle/>
          <a:p>
            <a:pPr algn="just"/>
            <a:r>
              <a:rPr lang="en-US" sz="1600" b="0" dirty="0">
                <a:solidFill>
                  <a:schemeClr val="tx1"/>
                </a:solidFill>
              </a:rPr>
              <a:t>[</a:t>
            </a:r>
            <a:r>
              <a:rPr lang="en-US" sz="1600" b="0" dirty="0" smtClean="0">
                <a:solidFill>
                  <a:schemeClr val="tx1"/>
                </a:solidFill>
              </a:rPr>
              <a:t>1] 802.11-17/1646r1-00ay-beamforming-for-mmwave-distribution-networks</a:t>
            </a:r>
          </a:p>
          <a:p>
            <a:pPr algn="just"/>
            <a:r>
              <a:rPr lang="en-US" sz="1600" b="0" dirty="0" smtClean="0">
                <a:solidFill>
                  <a:schemeClr val="tx1"/>
                </a:solidFill>
              </a:rPr>
              <a:t>[2] 802.11-17/</a:t>
            </a:r>
            <a:r>
              <a:rPr lang="en-US" sz="1600" b="0" dirty="0" smtClean="0">
                <a:solidFill>
                  <a:schemeClr val="tx1"/>
                </a:solidFill>
                <a:hlinkClick r:id="rId2"/>
              </a:rPr>
              <a:t>1019r2</a:t>
            </a:r>
            <a:r>
              <a:rPr lang="en-US" sz="1600" b="0" dirty="0" smtClean="0">
                <a:solidFill>
                  <a:schemeClr val="tx1"/>
                </a:solidFill>
              </a:rPr>
              <a:t> “</a:t>
            </a:r>
            <a:r>
              <a:rPr lang="en-GB" sz="1600" b="0" dirty="0" err="1" smtClean="0">
                <a:solidFill>
                  <a:schemeClr val="tx1"/>
                </a:solidFill>
              </a:rPr>
              <a:t>mmWave</a:t>
            </a:r>
            <a:r>
              <a:rPr lang="en-GB" sz="1600" b="0" dirty="0" smtClean="0">
                <a:solidFill>
                  <a:schemeClr val="tx1"/>
                </a:solidFill>
              </a:rPr>
              <a:t> Mesh Network Usage Model</a:t>
            </a:r>
            <a:r>
              <a:rPr lang="en-US" sz="1600" b="0" dirty="0" smtClean="0">
                <a:solidFill>
                  <a:schemeClr val="tx1"/>
                </a:solidFill>
              </a:rPr>
              <a:t>”</a:t>
            </a:r>
          </a:p>
          <a:p>
            <a:pPr algn="just"/>
            <a:r>
              <a:rPr lang="en-US" sz="1600" b="0" dirty="0" smtClean="0">
                <a:solidFill>
                  <a:schemeClr val="tx1"/>
                </a:solidFill>
              </a:rPr>
              <a:t>[3] 802.11-17/1321r0 </a:t>
            </a:r>
            <a:r>
              <a:rPr lang="en-US" sz="1600" b="0" dirty="0">
                <a:solidFill>
                  <a:schemeClr val="tx1"/>
                </a:solidFill>
              </a:rPr>
              <a:t>“Features for </a:t>
            </a:r>
            <a:r>
              <a:rPr lang="en-US" sz="1600" b="0" dirty="0" err="1">
                <a:solidFill>
                  <a:schemeClr val="tx1"/>
                </a:solidFill>
              </a:rPr>
              <a:t>mmW</a:t>
            </a:r>
            <a:r>
              <a:rPr lang="en-US" sz="1600" b="0" dirty="0">
                <a:solidFill>
                  <a:schemeClr val="tx1"/>
                </a:solidFill>
              </a:rPr>
              <a:t> Distribution Network Use Case</a:t>
            </a:r>
            <a:r>
              <a:rPr lang="en-US" sz="1600" b="0" dirty="0" smtClean="0">
                <a:solidFill>
                  <a:schemeClr val="tx1"/>
                </a:solidFill>
              </a:rPr>
              <a:t>”</a:t>
            </a:r>
          </a:p>
          <a:p>
            <a:pPr algn="just"/>
            <a:r>
              <a:rPr lang="en-US" sz="1600" b="0" dirty="0" smtClean="0">
                <a:solidFill>
                  <a:schemeClr val="tx1"/>
                </a:solidFill>
              </a:rPr>
              <a:t>[</a:t>
            </a:r>
            <a:r>
              <a:rPr lang="en-US" sz="1600" b="0" dirty="0">
                <a:solidFill>
                  <a:schemeClr val="tx1"/>
                </a:solidFill>
              </a:rPr>
              <a:t>4] </a:t>
            </a:r>
            <a:r>
              <a:rPr lang="en-US" sz="1600" b="0" dirty="0" smtClean="0">
                <a:solidFill>
                  <a:schemeClr val="tx1"/>
                </a:solidFill>
              </a:rPr>
              <a:t>802.11-2016.pdf</a:t>
            </a:r>
          </a:p>
          <a:p>
            <a:pPr algn="just"/>
            <a:r>
              <a:rPr lang="en-US" sz="1600" b="0" dirty="0">
                <a:solidFill>
                  <a:schemeClr val="tx1"/>
                </a:solidFill>
              </a:rPr>
              <a:t>[5] Draft </a:t>
            </a:r>
            <a:r>
              <a:rPr lang="en-US" sz="1600" b="0" dirty="0" smtClean="0">
                <a:solidFill>
                  <a:schemeClr val="tx1"/>
                </a:solidFill>
              </a:rPr>
              <a:t>P802.11ay_D1.0.pdf</a:t>
            </a:r>
          </a:p>
          <a:p>
            <a:pPr algn="just"/>
            <a:r>
              <a:rPr lang="en-US" altLang="zh-CN" sz="1600" b="0" dirty="0" smtClean="0">
                <a:solidFill>
                  <a:schemeClr val="tx1"/>
                </a:solidFill>
              </a:rPr>
              <a:t>[6] 11-18-0179-02-00ay-beamforming-for-mmwave-distributed-network</a:t>
            </a:r>
          </a:p>
          <a:p>
            <a:pPr algn="just"/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953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14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20688"/>
            <a:ext cx="7772400" cy="521493"/>
          </a:xfrm>
          <a:ln/>
        </p:spPr>
        <p:txBody>
          <a:bodyPr/>
          <a:lstStyle/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Appendix I-1: TXTIME(X)   </a:t>
            </a:r>
            <a:r>
              <a:rPr lang="en-US" sz="2800" baseline="30000" dirty="0" smtClean="0"/>
              <a:t>[4]</a:t>
            </a:r>
            <a:endParaRPr lang="en-US" sz="2800" baseline="30000" dirty="0"/>
          </a:p>
        </p:txBody>
      </p:sp>
      <p:sp>
        <p:nvSpPr>
          <p:cNvPr id="57" name="Content Placeholder 2"/>
          <p:cNvSpPr txBox="1">
            <a:spLocks noChangeArrowheads="1"/>
          </p:cNvSpPr>
          <p:nvPr/>
        </p:nvSpPr>
        <p:spPr bwMode="auto">
          <a:xfrm>
            <a:off x="685801" y="1113656"/>
            <a:ext cx="7772400" cy="4403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TXTIME </a:t>
            </a:r>
            <a:r>
              <a:rPr lang="en-US" sz="1200" dirty="0" smtClean="0"/>
              <a:t>(</a:t>
            </a:r>
            <a:r>
              <a:rPr lang="en-US" sz="1200" dirty="0"/>
              <a:t>20.12.3 TXTIME calculation in </a:t>
            </a:r>
            <a:r>
              <a:rPr lang="en-US" sz="1200" dirty="0" smtClean="0"/>
              <a:t>[4]) </a:t>
            </a:r>
            <a:endParaRPr lang="en-US" altLang="zh-CN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spcBef>
                <a:spcPts val="0"/>
              </a:spcBef>
            </a:pPr>
            <a:endParaRPr lang="en-US" sz="1200" dirty="0" smtClean="0"/>
          </a:p>
          <a:p>
            <a:pPr marL="0" indent="0" algn="just" eaLnBrk="1" hangingPunct="1">
              <a:spcBef>
                <a:spcPts val="0"/>
              </a:spcBef>
            </a:pPr>
            <a:r>
              <a:rPr lang="en-US" sz="1200" dirty="0"/>
              <a:t>	</a:t>
            </a:r>
            <a:r>
              <a:rPr lang="en-US" sz="1200" dirty="0" smtClean="0"/>
              <a:t>TXTIME(TDD </a:t>
            </a:r>
            <a:r>
              <a:rPr lang="en-US" sz="1200" dirty="0" err="1" smtClean="0"/>
              <a:t>SSW_old</a:t>
            </a:r>
            <a:r>
              <a:rPr lang="en-US" sz="1200" dirty="0" smtClean="0"/>
              <a:t>)</a:t>
            </a:r>
          </a:p>
          <a:p>
            <a:pPr marL="0" indent="0" algn="just" eaLnBrk="1" hangingPunct="1">
              <a:spcBef>
                <a:spcPts val="0"/>
              </a:spcBef>
            </a:pPr>
            <a:r>
              <a:rPr lang="en-US" sz="1200" dirty="0"/>
              <a:t>	</a:t>
            </a:r>
            <a:r>
              <a:rPr lang="en-US" sz="1200" dirty="0" smtClean="0"/>
              <a:t>=𝑇</a:t>
            </a:r>
            <a:r>
              <a:rPr lang="en-US" sz="1200" dirty="0"/>
              <a:t>_(𝑆𝑇𝐹−𝐶𝑃)+𝑇_(𝐶𝐸−𝐶𝑃)+(11×8+(𝐿𝑒𝑛𝑔𝑡ℎ−6)×8+𝑁_𝐶𝑊×168)×𝑇_𝐶×32+𝑁_𝑇𝑅𝑁×𝑁_(𝑇𝑅𝑁−𝑈𝑛𝑖𝑡)</a:t>
            </a:r>
          </a:p>
          <a:p>
            <a:pPr marL="0" indent="0" algn="just" eaLnBrk="1" hangingPunct="1">
              <a:spcBef>
                <a:spcPts val="0"/>
              </a:spcBef>
            </a:pPr>
            <a:r>
              <a:rPr lang="en-US" sz="1200" dirty="0"/>
              <a:t>	=3.636us+655ns+(11×8+(</a:t>
            </a:r>
            <a:r>
              <a:rPr lang="en-US" sz="1200" dirty="0">
                <a:solidFill>
                  <a:srgbClr val="0000FF"/>
                </a:solidFill>
              </a:rPr>
              <a:t>27</a:t>
            </a:r>
            <a:r>
              <a:rPr lang="en-US" sz="1200" dirty="0"/>
              <a:t>-6)×8+2×168)×0.57ns×32 =  </a:t>
            </a:r>
            <a:r>
              <a:rPr lang="en-US" sz="1200" dirty="0" smtClean="0"/>
              <a:t>15.08908us  (SSW is 14.94316us)</a:t>
            </a:r>
            <a:endParaRPr lang="en-US" sz="1200" dirty="0"/>
          </a:p>
          <a:p>
            <a:pPr marL="457200" lvl="1" indent="0" algn="just" eaLnBrk="1" hangingPunct="1">
              <a:spcBef>
                <a:spcPts val="0"/>
              </a:spcBef>
            </a:pPr>
            <a:endParaRPr lang="en-US" sz="1200" dirty="0"/>
          </a:p>
          <a:p>
            <a:pPr marL="0" indent="0" algn="just" eaLnBrk="1" hangingPunct="1">
              <a:spcBef>
                <a:spcPts val="0"/>
              </a:spcBef>
            </a:pPr>
            <a:r>
              <a:rPr lang="en-US" altLang="zh-CN" sz="1200" dirty="0"/>
              <a:t>	TXTIME(TDD </a:t>
            </a:r>
            <a:r>
              <a:rPr lang="en-US" altLang="zh-CN" sz="1200" dirty="0" err="1" smtClean="0"/>
              <a:t>SSW_new</a:t>
            </a:r>
            <a:r>
              <a:rPr lang="en-US" altLang="zh-CN" sz="1200" dirty="0" smtClean="0"/>
              <a:t>)    </a:t>
            </a:r>
            <a:r>
              <a:rPr lang="en-US" altLang="zh-CN" sz="1200" dirty="0"/>
              <a:t>(when use </a:t>
            </a:r>
            <a:r>
              <a:rPr lang="en-US" altLang="zh-CN" sz="1200" dirty="0" smtClean="0">
                <a:solidFill>
                  <a:srgbClr val="0000FF"/>
                </a:solidFill>
              </a:rPr>
              <a:t>10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bit ID of Responder)</a:t>
            </a:r>
          </a:p>
          <a:p>
            <a:pPr marL="0" indent="0" algn="just" eaLnBrk="1" hangingPunct="1">
              <a:spcBef>
                <a:spcPts val="0"/>
              </a:spcBef>
            </a:pPr>
            <a:r>
              <a:rPr lang="en-US" altLang="zh-CN" sz="1200" dirty="0"/>
              <a:t>	=𝑇_(𝑆𝑇𝐹−𝐶𝑃)+𝑇_(𝐶𝐸−𝐶𝑃)+(11×8+(𝐿𝑒𝑛𝑔𝑡ℎ−6)×8+𝑁_𝐶𝑊×168)×𝑇_𝐶×32+𝑁_𝑇𝑅𝑁×𝑁_(𝑇𝑅𝑁−𝑈𝑛𝑖𝑡)</a:t>
            </a:r>
          </a:p>
          <a:p>
            <a:pPr marL="457200" lvl="1" indent="0" algn="just" eaLnBrk="1" hangingPunct="1">
              <a:spcBef>
                <a:spcPts val="0"/>
              </a:spcBef>
            </a:pPr>
            <a:r>
              <a:rPr lang="en-US" altLang="zh-CN" sz="1200" dirty="0"/>
              <a:t>=3.636us+655ns+(11×8</a:t>
            </a:r>
            <a:r>
              <a:rPr lang="en-US" altLang="zh-CN" sz="1200" dirty="0" smtClean="0"/>
              <a:t>+(</a:t>
            </a:r>
            <a:r>
              <a:rPr lang="en-US" altLang="zh-CN" sz="1200" dirty="0" smtClean="0">
                <a:solidFill>
                  <a:srgbClr val="0000FF"/>
                </a:solidFill>
              </a:rPr>
              <a:t> 34 </a:t>
            </a:r>
            <a:r>
              <a:rPr lang="en-US" altLang="zh-CN" sz="1200" dirty="0" smtClean="0"/>
              <a:t>-</a:t>
            </a:r>
            <a:r>
              <a:rPr lang="en-US" altLang="zh-CN" sz="1200" dirty="0"/>
              <a:t>6)×8</a:t>
            </a:r>
            <a:r>
              <a:rPr lang="en-US" altLang="zh-CN" sz="1200" dirty="0" smtClean="0"/>
              <a:t>+   3×168</a:t>
            </a:r>
            <a:r>
              <a:rPr lang="en-US" altLang="zh-CN" sz="1200" dirty="0"/>
              <a:t>)×0.57ns×32 =  19.17484 us  (when used for 2 Responders)</a:t>
            </a:r>
          </a:p>
          <a:p>
            <a:pPr marL="457200" lvl="1" indent="0" algn="just" eaLnBrk="1" hangingPunct="1">
              <a:spcBef>
                <a:spcPts val="0"/>
              </a:spcBef>
            </a:pPr>
            <a:r>
              <a:rPr lang="en-US" altLang="zh-CN" sz="1200" dirty="0"/>
              <a:t>=3.636us+655ns+(11×8</a:t>
            </a:r>
            <a:r>
              <a:rPr lang="en-US" altLang="zh-CN" sz="1200" dirty="0" smtClean="0"/>
              <a:t>+(</a:t>
            </a:r>
            <a:r>
              <a:rPr lang="en-US" altLang="zh-CN" sz="1200" dirty="0" smtClean="0">
                <a:solidFill>
                  <a:srgbClr val="0000FF"/>
                </a:solidFill>
              </a:rPr>
              <a:t>38  </a:t>
            </a:r>
            <a:r>
              <a:rPr lang="en-US" altLang="zh-CN" sz="1200" dirty="0" smtClean="0"/>
              <a:t>-</a:t>
            </a:r>
            <a:r>
              <a:rPr lang="en-US" altLang="zh-CN" sz="1200" dirty="0"/>
              <a:t>6)×8</a:t>
            </a:r>
            <a:r>
              <a:rPr lang="en-US" altLang="zh-CN" sz="1200" dirty="0" smtClean="0"/>
              <a:t>+   3×168</a:t>
            </a:r>
            <a:r>
              <a:rPr lang="en-US" altLang="zh-CN" sz="1200" dirty="0"/>
              <a:t>)×0.57ns×32 </a:t>
            </a:r>
            <a:r>
              <a:rPr lang="en-US" altLang="zh-CN" sz="1200"/>
              <a:t>= </a:t>
            </a:r>
            <a:r>
              <a:rPr lang="en-US" altLang="zh-CN" sz="1200" smtClean="0"/>
              <a:t>19.75852 us  </a:t>
            </a:r>
            <a:r>
              <a:rPr lang="en-US" altLang="zh-CN" sz="1200" dirty="0"/>
              <a:t>(when used for 3 Responders)</a:t>
            </a:r>
          </a:p>
          <a:p>
            <a:pPr marL="457200" lvl="1" indent="0" algn="just" eaLnBrk="1" hangingPunct="1">
              <a:spcBef>
                <a:spcPts val="0"/>
              </a:spcBef>
            </a:pPr>
            <a:r>
              <a:rPr lang="en-US" altLang="zh-CN" sz="1200" dirty="0"/>
              <a:t>=3.636us+655ns+(11×8</a:t>
            </a:r>
            <a:r>
              <a:rPr lang="en-US" altLang="zh-CN" sz="1200" dirty="0" smtClean="0"/>
              <a:t>+(</a:t>
            </a:r>
            <a:r>
              <a:rPr lang="en-US" altLang="zh-CN" sz="1200" dirty="0" smtClean="0">
                <a:solidFill>
                  <a:srgbClr val="0000FF"/>
                </a:solidFill>
              </a:rPr>
              <a:t> 42 </a:t>
            </a:r>
            <a:r>
              <a:rPr lang="en-US" altLang="zh-CN" sz="1200" dirty="0" smtClean="0"/>
              <a:t>-</a:t>
            </a:r>
            <a:r>
              <a:rPr lang="en-US" altLang="zh-CN" sz="1200" dirty="0"/>
              <a:t>6)×8</a:t>
            </a:r>
            <a:r>
              <a:rPr lang="en-US" altLang="zh-CN" sz="1200" dirty="0" smtClean="0"/>
              <a:t>+   3×168</a:t>
            </a:r>
            <a:r>
              <a:rPr lang="en-US" altLang="zh-CN" sz="1200" dirty="0"/>
              <a:t>)×0.57ns×32 = </a:t>
            </a:r>
            <a:r>
              <a:rPr lang="en-US" altLang="zh-CN" sz="1200" dirty="0" smtClean="0"/>
              <a:t>20.3422 us  </a:t>
            </a:r>
            <a:r>
              <a:rPr lang="en-US" altLang="zh-CN" sz="1200" dirty="0"/>
              <a:t>(when used for 4 Responders)</a:t>
            </a:r>
          </a:p>
          <a:p>
            <a:pPr marL="0" indent="0" algn="just" eaLnBrk="1" hangingPunct="1">
              <a:spcBef>
                <a:spcPts val="0"/>
              </a:spcBef>
            </a:pPr>
            <a:endParaRPr lang="en-US" sz="1200" dirty="0" smtClean="0"/>
          </a:p>
          <a:p>
            <a:pPr marL="0" indent="0" eaLnBrk="1" hangingPunct="1">
              <a:spcBef>
                <a:spcPts val="0"/>
              </a:spcBef>
            </a:pPr>
            <a:r>
              <a:rPr lang="en-US" sz="1200" dirty="0"/>
              <a:t>	TXTIME(TDD SSW Feedback)</a:t>
            </a:r>
          </a:p>
          <a:p>
            <a:pPr marL="0" indent="0" eaLnBrk="1" hangingPunct="1">
              <a:spcBef>
                <a:spcPts val="0"/>
              </a:spcBef>
            </a:pPr>
            <a:r>
              <a:rPr lang="en-US" sz="1200" dirty="0"/>
              <a:t>	=𝑇_(𝑆𝑇𝐹−𝐶𝑃)+𝑇_(𝐶𝐸−𝐶𝑃)+(11×8+(𝐿𝑒𝑛𝑔𝑡ℎ−6)×8+𝑁_𝐶𝑊×168)×𝑇_𝐶×32+𝑁_𝑇𝑅𝑁×𝑁_(𝑇𝑅𝑁−𝑈𝑛𝑖𝑡)</a:t>
            </a:r>
          </a:p>
          <a:p>
            <a:pPr marL="0" indent="0" eaLnBrk="1" hangingPunct="1">
              <a:spcBef>
                <a:spcPts val="0"/>
              </a:spcBef>
            </a:pPr>
            <a:r>
              <a:rPr lang="en-US" sz="1200" dirty="0"/>
              <a:t>	=3.636us+655ns+(11×8+(</a:t>
            </a:r>
            <a:r>
              <a:rPr lang="en-US" sz="1200" dirty="0">
                <a:solidFill>
                  <a:srgbClr val="0000FF"/>
                </a:solidFill>
              </a:rPr>
              <a:t>27</a:t>
            </a:r>
            <a:r>
              <a:rPr lang="en-US" sz="1200" dirty="0"/>
              <a:t>-6)×8+2×168)×0.57ns×32 =  15.08908us  (SSW is 14.94316us)</a:t>
            </a:r>
          </a:p>
          <a:p>
            <a:pPr marL="0" indent="0" eaLnBrk="1" hangingPunct="1">
              <a:spcBef>
                <a:spcPts val="0"/>
              </a:spcBef>
            </a:pPr>
            <a:endParaRPr lang="en-US" sz="1200" dirty="0"/>
          </a:p>
          <a:p>
            <a:pPr marL="0" indent="0" eaLnBrk="1" hangingPunct="1">
              <a:spcBef>
                <a:spcPts val="0"/>
              </a:spcBef>
            </a:pPr>
            <a:r>
              <a:rPr lang="en-US" sz="1200" dirty="0"/>
              <a:t>	TXTIME(TDD SSW ACK)</a:t>
            </a:r>
          </a:p>
          <a:p>
            <a:pPr marL="0" indent="0" eaLnBrk="1" hangingPunct="1">
              <a:spcBef>
                <a:spcPts val="0"/>
              </a:spcBef>
            </a:pPr>
            <a:r>
              <a:rPr lang="en-US" sz="1200" dirty="0"/>
              <a:t>	=𝑇_(𝑆𝑇𝐹−𝐶𝑃)+𝑇_(𝐶𝐸−𝐶𝑃)+(11×8+(𝐿𝑒𝑛𝑔𝑡ℎ−6)×8+𝑁_𝐶𝑊×168)×𝑇_𝐶×32+𝑁_𝑇𝑅𝑁×𝑁_(𝑇𝑅𝑁−𝑈𝑛𝑖𝑡)</a:t>
            </a:r>
          </a:p>
          <a:p>
            <a:pPr marL="0" indent="0" eaLnBrk="1" hangingPunct="1">
              <a:spcBef>
                <a:spcPts val="0"/>
              </a:spcBef>
            </a:pPr>
            <a:r>
              <a:rPr lang="en-US" sz="1200" dirty="0"/>
              <a:t>	=</a:t>
            </a:r>
            <a:r>
              <a:rPr lang="en-US" altLang="zh-CN" sz="1200" dirty="0"/>
              <a:t>3.636us+655ns+(11×8+(</a:t>
            </a:r>
            <a:r>
              <a:rPr lang="en-US" altLang="zh-CN" sz="1200" dirty="0">
                <a:solidFill>
                  <a:srgbClr val="0000FF"/>
                </a:solidFill>
              </a:rPr>
              <a:t>27</a:t>
            </a:r>
            <a:r>
              <a:rPr lang="en-US" altLang="zh-CN" sz="1200" dirty="0"/>
              <a:t>-6)×8+2×168)×0.57ns×32 =  15.08908us  (SSW is 14.94316us)</a:t>
            </a:r>
          </a:p>
          <a:p>
            <a:pPr marL="0" indent="0" algn="just" eaLnBrk="1" hangingPunct="1">
              <a:spcBef>
                <a:spcPts val="0"/>
              </a:spcBef>
            </a:pPr>
            <a:endParaRPr lang="en-US" sz="1200" dirty="0"/>
          </a:p>
          <a:p>
            <a:pPr marL="0" indent="0" algn="just" eaLnBrk="1" hangingPunct="1">
              <a:spcBef>
                <a:spcPts val="0"/>
              </a:spcBef>
            </a:pPr>
            <a:r>
              <a:rPr lang="en-US" sz="1200" dirty="0"/>
              <a:t>𝑇_(𝑆𝑇𝐹−𝐶𝑃)=3.636 </a:t>
            </a:r>
            <a:r>
              <a:rPr lang="el-GR" sz="1200" dirty="0"/>
              <a:t>μ</a:t>
            </a:r>
            <a:r>
              <a:rPr lang="en-US" sz="1200" dirty="0"/>
              <a:t>s =50 × </a:t>
            </a:r>
            <a:r>
              <a:rPr lang="en-US" sz="1200" dirty="0" err="1"/>
              <a:t>Tseq</a:t>
            </a:r>
            <a:endParaRPr lang="en-US" sz="1200" dirty="0"/>
          </a:p>
          <a:p>
            <a:pPr marL="0" indent="0" algn="just" eaLnBrk="1" hangingPunct="1">
              <a:spcBef>
                <a:spcPts val="0"/>
              </a:spcBef>
            </a:pPr>
            <a:r>
              <a:rPr lang="en-US" sz="1200" dirty="0"/>
              <a:t>𝑇_(𝐶𝐸−𝐶𝑃)=655 ns=9 × </a:t>
            </a:r>
            <a:r>
              <a:rPr lang="en-US" sz="1200" dirty="0" err="1"/>
              <a:t>Tseq</a:t>
            </a:r>
            <a:endParaRPr lang="en-US" sz="1200" dirty="0"/>
          </a:p>
          <a:p>
            <a:pPr marL="0" indent="0" algn="just" eaLnBrk="1" hangingPunct="1">
              <a:spcBef>
                <a:spcPts val="0"/>
              </a:spcBef>
            </a:pPr>
            <a:r>
              <a:rPr lang="en-US" sz="1200" dirty="0"/>
              <a:t>The total (header and additional data) number of bits in the first LDPC </a:t>
            </a:r>
            <a:r>
              <a:rPr lang="en-US" sz="1200" dirty="0" err="1"/>
              <a:t>codeword</a:t>
            </a:r>
            <a:r>
              <a:rPr lang="en-US" sz="1200" dirty="0"/>
              <a:t> is LDPFCW =(LHDR + LFDCW )× 8= 88</a:t>
            </a:r>
          </a:p>
          <a:p>
            <a:pPr marL="0" indent="0" algn="just" eaLnBrk="1" hangingPunct="1">
              <a:spcBef>
                <a:spcPts val="0"/>
              </a:spcBef>
            </a:pPr>
            <a:r>
              <a:rPr lang="en-US" sz="1200" dirty="0"/>
              <a:t>168 is the maximal number of data bits in each LDPC </a:t>
            </a:r>
            <a:r>
              <a:rPr lang="en-US" sz="1200" dirty="0" err="1"/>
              <a:t>codeword</a:t>
            </a:r>
            <a:endParaRPr lang="en-US" sz="1200" dirty="0"/>
          </a:p>
          <a:p>
            <a:pPr marL="0" indent="0" algn="just" eaLnBrk="1" hangingPunct="1">
              <a:spcBef>
                <a:spcPts val="0"/>
              </a:spcBef>
            </a:pPr>
            <a:r>
              <a:rPr lang="en-US" sz="1200" dirty="0"/>
              <a:t>NCW: the number of LDPC </a:t>
            </a:r>
            <a:r>
              <a:rPr lang="en-US" sz="1200" dirty="0" err="1"/>
              <a:t>codeword</a:t>
            </a:r>
            <a:r>
              <a:rPr lang="en-US" sz="1200" dirty="0"/>
              <a:t>. For the SSW frame, Length=26 Octets, So 𝑁_𝐶𝑊=2 , 𝑁_𝑇𝑅𝑁=0</a:t>
            </a:r>
          </a:p>
          <a:p>
            <a:pPr marL="0" indent="0" algn="just" eaLnBrk="1" hangingPunct="1">
              <a:spcBef>
                <a:spcPts val="0"/>
              </a:spcBef>
            </a:pPr>
            <a:r>
              <a:rPr lang="en-US" sz="1200" dirty="0"/>
              <a:t>32 is the </a:t>
            </a:r>
            <a:r>
              <a:rPr lang="en-US" sz="1200" dirty="0" err="1"/>
              <a:t>golay</a:t>
            </a:r>
            <a:r>
              <a:rPr lang="en-US" sz="1200" dirty="0"/>
              <a:t> sequence spreading</a:t>
            </a:r>
          </a:p>
          <a:p>
            <a:pPr marL="0" indent="0" algn="just" eaLnBrk="1" hangingPunct="1">
              <a:spcBef>
                <a:spcPts val="0"/>
              </a:spcBef>
            </a:pPr>
            <a:r>
              <a:rPr lang="en-US" sz="1200" dirty="0"/>
              <a:t>𝐿_𝐶𝑊𝐷=168 , Length=26 Bytes</a:t>
            </a:r>
          </a:p>
          <a:p>
            <a:pPr marL="0" indent="0" algn="just" eaLnBrk="1" hangingPunct="1">
              <a:spcBef>
                <a:spcPts val="0"/>
              </a:spcBef>
            </a:pPr>
            <a:r>
              <a:rPr lang="en-US" sz="1200" dirty="0" err="1"/>
              <a:t>Tc</a:t>
            </a:r>
            <a:r>
              <a:rPr lang="en-US" sz="1200" dirty="0"/>
              <a:t>: SC Chip Time, i.e., 0.57ns=1/Fc</a:t>
            </a:r>
          </a:p>
          <a:p>
            <a:pPr algn="just" eaLnBrk="1" hangingPunct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C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1020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15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20689"/>
            <a:ext cx="7772400" cy="288032"/>
          </a:xfrm>
          <a:ln/>
        </p:spPr>
        <p:txBody>
          <a:bodyPr/>
          <a:lstStyle/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/>
              <a:t>Appendix II-1: Time </a:t>
            </a:r>
            <a:r>
              <a:rPr lang="en-US" sz="2000" dirty="0"/>
              <a:t>cost example </a:t>
            </a:r>
            <a:r>
              <a:rPr lang="en-US" sz="2000" dirty="0" smtClean="0"/>
              <a:t>1</a:t>
            </a:r>
            <a:endParaRPr lang="en-US" sz="2000" baseline="30000" dirty="0"/>
          </a:p>
        </p:txBody>
      </p:sp>
      <p:sp>
        <p:nvSpPr>
          <p:cNvPr id="9" name="Content Placeholder 2"/>
          <p:cNvSpPr txBox="1">
            <a:spLocks noChangeArrowheads="1"/>
          </p:cNvSpPr>
          <p:nvPr/>
        </p:nvSpPr>
        <p:spPr bwMode="auto">
          <a:xfrm>
            <a:off x="685800" y="836712"/>
            <a:ext cx="8350695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Assumption and configuration</a:t>
            </a:r>
          </a:p>
          <a:p>
            <a:pPr marL="625475" lvl="1" indent="-271463" algn="just">
              <a:spcBef>
                <a:spcPts val="0"/>
              </a:spcBef>
              <a:buFont typeface="Times New Roman" panose="02020603050405020304" pitchFamily="18" charset="0"/>
              <a:buChar char="–"/>
            </a:pPr>
            <a:r>
              <a:rPr lang="en-US" altLang="zh-CN" sz="1400" dirty="0">
                <a:solidFill>
                  <a:srgbClr val="0000FF"/>
                </a:solidFill>
                <a:latin typeface="+mn-lt"/>
                <a:cs typeface="Times New Roman" panose="02020603050405020304" pitchFamily="18" charset="0"/>
              </a:rPr>
              <a:t>16</a:t>
            </a:r>
            <a:r>
              <a:rPr lang="en-US" altLang="zh-CN" sz="1400" dirty="0">
                <a:latin typeface="+mn-lt"/>
                <a:cs typeface="Times New Roman" panose="02020603050405020304" pitchFamily="18" charset="0"/>
              </a:rPr>
              <a:t> TX Beams, and repeat TDD SSW frame </a:t>
            </a:r>
            <a:r>
              <a:rPr lang="en-US" altLang="zh-CN" sz="1400" dirty="0">
                <a:solidFill>
                  <a:srgbClr val="0000FF"/>
                </a:solidFill>
                <a:latin typeface="+mn-lt"/>
                <a:cs typeface="Times New Roman" panose="02020603050405020304" pitchFamily="18" charset="0"/>
              </a:rPr>
              <a:t>32</a:t>
            </a:r>
            <a:r>
              <a:rPr lang="en-US" altLang="zh-CN" sz="1400" dirty="0">
                <a:latin typeface="+mn-lt"/>
                <a:cs typeface="Times New Roman" panose="02020603050405020304" pitchFamily="18" charset="0"/>
              </a:rPr>
              <a:t> times for each TX Beam</a:t>
            </a:r>
            <a:endParaRPr lang="en-US" altLang="zh-CN" sz="1400" kern="0" dirty="0">
              <a:latin typeface="+mn-lt"/>
            </a:endParaRPr>
          </a:p>
          <a:p>
            <a:pPr marL="625475" lvl="1" indent="-271463" algn="just">
              <a:spcBef>
                <a:spcPts val="0"/>
              </a:spcBef>
              <a:buFont typeface="Times New Roman" panose="02020603050405020304" pitchFamily="18" charset="0"/>
              <a:buChar char="–"/>
            </a:pPr>
            <a:r>
              <a:rPr lang="en-US" altLang="zh-CN" sz="1400" kern="0" dirty="0">
                <a:latin typeface="+mn-lt"/>
              </a:rPr>
              <a:t>TDD slot Duration = 66us, SIBFS = 1us, </a:t>
            </a:r>
          </a:p>
          <a:p>
            <a:pPr marL="625475" lvl="1" indent="-271463" algn="just">
              <a:spcBef>
                <a:spcPts val="0"/>
              </a:spcBef>
              <a:buFont typeface="Times New Roman" panose="02020603050405020304" pitchFamily="18" charset="0"/>
              <a:buChar char="–"/>
            </a:pPr>
            <a:r>
              <a:rPr lang="en-US" altLang="zh-CN" sz="1400" kern="0" dirty="0">
                <a:latin typeface="+mn-lt"/>
              </a:rPr>
              <a:t>For the scheme in </a:t>
            </a:r>
            <a:r>
              <a:rPr lang="en-US" altLang="zh-CN" sz="1400" kern="0" dirty="0" smtClean="0">
                <a:latin typeface="+mn-lt"/>
              </a:rPr>
              <a:t>[6], </a:t>
            </a:r>
            <a:r>
              <a:rPr lang="en-US" altLang="zh-CN" sz="1400" kern="0" dirty="0">
                <a:latin typeface="+mn-lt"/>
              </a:rPr>
              <a:t>every TDD slot filled with</a:t>
            </a:r>
            <a:r>
              <a:rPr lang="en-US" altLang="zh-CN" sz="1400" kern="0" dirty="0">
                <a:solidFill>
                  <a:srgbClr val="0000FF"/>
                </a:solidFill>
                <a:latin typeface="+mn-lt"/>
              </a:rPr>
              <a:t> four </a:t>
            </a:r>
            <a:r>
              <a:rPr lang="en-US" altLang="zh-CN" sz="1400" kern="0" dirty="0">
                <a:latin typeface="+mn-lt"/>
              </a:rPr>
              <a:t>TDD SSW frames</a:t>
            </a:r>
          </a:p>
          <a:p>
            <a:pPr marL="625475" lvl="1" indent="-271463" algn="just">
              <a:spcBef>
                <a:spcPts val="0"/>
              </a:spcBef>
              <a:buFont typeface="Times New Roman" panose="02020603050405020304" pitchFamily="18" charset="0"/>
              <a:buChar char="–"/>
            </a:pPr>
            <a:r>
              <a:rPr lang="en-US" altLang="zh-CN" sz="1400" kern="0" dirty="0">
                <a:latin typeface="+mn-lt"/>
              </a:rPr>
              <a:t>For our scheme, every TDD slot filled with</a:t>
            </a:r>
            <a:r>
              <a:rPr lang="en-US" altLang="zh-CN" sz="1400" kern="0" dirty="0">
                <a:solidFill>
                  <a:srgbClr val="0000FF"/>
                </a:solidFill>
                <a:latin typeface="+mn-lt"/>
              </a:rPr>
              <a:t> three</a:t>
            </a:r>
            <a:r>
              <a:rPr lang="en-US" altLang="zh-CN" sz="1400" kern="0" dirty="0">
                <a:latin typeface="+mn-lt"/>
              </a:rPr>
              <a:t> TDD SSW frames</a:t>
            </a:r>
          </a:p>
          <a:p>
            <a:pPr marL="625475" lvl="1" indent="-271463" algn="just" eaLnBrk="1" hangingPunct="1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–"/>
            </a:pPr>
            <a:endParaRPr lang="en-US" altLang="zh-CN" sz="1100" kern="0" dirty="0">
              <a:latin typeface="+mn-lt"/>
              <a:ea typeface="+mn-ea"/>
            </a:endParaRPr>
          </a:p>
          <a:p>
            <a:pPr marL="0" indent="0"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/>
              <a:t>	T_(</a:t>
            </a:r>
            <a:r>
              <a:rPr lang="en-US" sz="1200" dirty="0" err="1" smtClean="0"/>
              <a:t>BFT_old</a:t>
            </a:r>
            <a:r>
              <a:rPr lang="en-US" sz="1200" dirty="0" smtClean="0"/>
              <a:t>) </a:t>
            </a:r>
            <a:r>
              <a:rPr lang="en-US" sz="1200" dirty="0"/>
              <a:t>*</a:t>
            </a:r>
            <a:r>
              <a:rPr lang="en-US" altLang="zh-CN" sz="1200" dirty="0" smtClean="0"/>
              <a:t> </a:t>
            </a:r>
            <a:r>
              <a:rPr lang="en-US" altLang="zh-CN" sz="1200" dirty="0" smtClean="0">
                <a:solidFill>
                  <a:srgbClr val="0000FF"/>
                </a:solidFill>
              </a:rPr>
              <a:t>2</a:t>
            </a:r>
            <a:endParaRPr lang="en-US" sz="1200" dirty="0" smtClean="0">
              <a:solidFill>
                <a:srgbClr val="0000FF"/>
              </a:solidFill>
            </a:endParaRPr>
          </a:p>
          <a:p>
            <a:pPr marL="0" indent="0"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	</a:t>
            </a:r>
            <a:r>
              <a:rPr lang="en-US" sz="1200" dirty="0" smtClean="0"/>
              <a:t>= [</a:t>
            </a:r>
            <a:r>
              <a:rPr lang="en-US" altLang="zh-CN" sz="1200" dirty="0"/>
              <a:t>T_(</a:t>
            </a:r>
            <a:r>
              <a:rPr lang="en-US" sz="1200" dirty="0"/>
              <a:t>TDD slot Duration) * N_(number of TDD slot) </a:t>
            </a:r>
            <a:r>
              <a:rPr lang="en-US" altLang="zh-CN" sz="1200" dirty="0" smtClean="0"/>
              <a:t>+ </a:t>
            </a:r>
            <a:r>
              <a:rPr lang="en-US" altLang="zh-CN" sz="1200" dirty="0"/>
              <a:t>TXTIME(TDD SSW Feedback</a:t>
            </a:r>
            <a:r>
              <a:rPr lang="en-US" altLang="zh-CN" sz="1200" dirty="0" smtClean="0"/>
              <a:t>) + </a:t>
            </a:r>
            <a:r>
              <a:rPr lang="en-US" altLang="zh-CN" sz="1200" dirty="0"/>
              <a:t>TXTIME(TDD SSW ACK</a:t>
            </a:r>
            <a:r>
              <a:rPr lang="en-US" altLang="zh-CN" sz="1200" dirty="0" smtClean="0"/>
              <a:t>) ] * 16 * </a:t>
            </a:r>
            <a:r>
              <a:rPr lang="en-US" altLang="zh-CN" sz="1200" dirty="0" smtClean="0">
                <a:solidFill>
                  <a:srgbClr val="0000FF"/>
                </a:solidFill>
              </a:rPr>
              <a:t>2</a:t>
            </a:r>
            <a:endParaRPr lang="en-US" sz="1200" dirty="0" smtClean="0">
              <a:solidFill>
                <a:srgbClr val="0000FF"/>
              </a:solidFill>
            </a:endParaRPr>
          </a:p>
          <a:p>
            <a:pPr marL="0" indent="0"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	</a:t>
            </a:r>
            <a:r>
              <a:rPr lang="en-US" sz="1200" dirty="0" smtClean="0"/>
              <a:t>= [ 66* </a:t>
            </a:r>
            <a:r>
              <a:rPr lang="en-US" sz="12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⌈</a:t>
            </a:r>
            <a:r>
              <a:rPr lang="en-US" sz="1200" dirty="0" smtClean="0"/>
              <a:t>32/</a:t>
            </a:r>
            <a:r>
              <a:rPr lang="en-US" sz="1200" dirty="0" smtClean="0">
                <a:solidFill>
                  <a:srgbClr val="0000FF"/>
                </a:solidFill>
              </a:rPr>
              <a:t>4</a:t>
            </a:r>
            <a:r>
              <a:rPr lang="en-US" sz="1200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⌉</a:t>
            </a:r>
            <a:r>
              <a:rPr lang="en-US" sz="1200" dirty="0" smtClean="0"/>
              <a:t> </a:t>
            </a:r>
            <a:r>
              <a:rPr lang="en-US" altLang="zh-CN" sz="1200" dirty="0" smtClean="0"/>
              <a:t>+ 15.08908 + 15.08908 ] </a:t>
            </a:r>
            <a:r>
              <a:rPr lang="en-US" altLang="zh-CN" sz="1200" dirty="0"/>
              <a:t>* 16 * </a:t>
            </a:r>
            <a:r>
              <a:rPr lang="en-US" altLang="zh-CN" sz="1200" dirty="0" smtClean="0"/>
              <a:t>2 = </a:t>
            </a:r>
            <a:r>
              <a:rPr lang="en-US" sz="1200" dirty="0"/>
              <a:t>558.17816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* 16 </a:t>
            </a:r>
            <a:r>
              <a:rPr lang="en-US" altLang="zh-CN" sz="1200" dirty="0" smtClean="0"/>
              <a:t>* 2 </a:t>
            </a:r>
            <a:r>
              <a:rPr lang="en-US" altLang="zh-CN" sz="1200" dirty="0"/>
              <a:t>= </a:t>
            </a:r>
            <a:r>
              <a:rPr lang="en-US" sz="1200" dirty="0"/>
              <a:t>17861.70112</a:t>
            </a:r>
            <a:r>
              <a:rPr lang="en-US" altLang="zh-CN" sz="1200" dirty="0" smtClean="0"/>
              <a:t> us</a:t>
            </a:r>
            <a:endParaRPr lang="en-US" sz="1200" dirty="0" smtClean="0"/>
          </a:p>
          <a:p>
            <a:pPr marL="0" indent="0" algn="just" eaLnBrk="1" hangingPunct="1">
              <a:spcBef>
                <a:spcPts val="0"/>
              </a:spcBef>
              <a:spcAft>
                <a:spcPts val="0"/>
              </a:spcAft>
            </a:pPr>
            <a:endParaRPr lang="en-US" sz="300" dirty="0" smtClean="0"/>
          </a:p>
          <a:p>
            <a:pPr marL="0" indent="0"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 smtClean="0"/>
              <a:t>	T</a:t>
            </a:r>
            <a:r>
              <a:rPr lang="en-US" altLang="zh-CN" sz="1200" dirty="0"/>
              <a:t>_(</a:t>
            </a:r>
            <a:r>
              <a:rPr lang="en-US" altLang="zh-CN" sz="1200" dirty="0" err="1"/>
              <a:t>BFT_old</a:t>
            </a:r>
            <a:r>
              <a:rPr lang="en-US" altLang="zh-CN" sz="1200" dirty="0"/>
              <a:t>) * </a:t>
            </a:r>
            <a:r>
              <a:rPr lang="en-US" altLang="zh-CN" sz="1200" dirty="0" smtClean="0">
                <a:solidFill>
                  <a:srgbClr val="0000FF"/>
                </a:solidFill>
              </a:rPr>
              <a:t>3</a:t>
            </a:r>
            <a:endParaRPr lang="en-US" altLang="zh-CN" sz="1200" dirty="0">
              <a:solidFill>
                <a:srgbClr val="0000FF"/>
              </a:solidFill>
            </a:endParaRPr>
          </a:p>
          <a:p>
            <a:pPr marL="0" indent="0"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	= [T_(</a:t>
            </a:r>
            <a:r>
              <a:rPr lang="en-US" sz="1200" dirty="0"/>
              <a:t>TDD slot Duration) * N_(number of TDD slot) </a:t>
            </a:r>
            <a:r>
              <a:rPr lang="en-US" altLang="zh-CN" sz="1200" dirty="0" smtClean="0"/>
              <a:t>+ </a:t>
            </a:r>
            <a:r>
              <a:rPr lang="en-US" altLang="zh-CN" sz="1200" dirty="0"/>
              <a:t>TXTIME(TDD SSW Feedback) + TXTIME(TDD SSW ACK) ] * 16 * </a:t>
            </a:r>
            <a:r>
              <a:rPr lang="en-US" altLang="zh-CN" sz="1200" dirty="0" smtClean="0">
                <a:solidFill>
                  <a:srgbClr val="0000FF"/>
                </a:solidFill>
              </a:rPr>
              <a:t>3</a:t>
            </a:r>
            <a:endParaRPr lang="en-US" altLang="zh-CN" sz="1200" dirty="0">
              <a:solidFill>
                <a:srgbClr val="0000FF"/>
              </a:solidFill>
            </a:endParaRPr>
          </a:p>
          <a:p>
            <a:pPr marL="0" indent="0"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	= [ </a:t>
            </a:r>
            <a:r>
              <a:rPr lang="en-US" altLang="zh-CN" sz="1200" dirty="0" smtClean="0"/>
              <a:t>66</a:t>
            </a:r>
            <a:r>
              <a:rPr lang="en-US" sz="1200" dirty="0"/>
              <a:t> * </a:t>
            </a:r>
            <a:r>
              <a:rPr lang="en-US" sz="12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⌈</a:t>
            </a:r>
            <a:r>
              <a:rPr lang="en-US" sz="1200" dirty="0" smtClean="0"/>
              <a:t>32/</a:t>
            </a:r>
            <a:r>
              <a:rPr lang="en-US" sz="1200" dirty="0" smtClean="0">
                <a:solidFill>
                  <a:srgbClr val="0000FF"/>
                </a:solidFill>
              </a:rPr>
              <a:t>4</a:t>
            </a:r>
            <a:r>
              <a:rPr lang="en-US" sz="1200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⌉</a:t>
            </a:r>
            <a:r>
              <a:rPr lang="en-US" altLang="zh-CN" sz="1200" dirty="0" smtClean="0"/>
              <a:t> + </a:t>
            </a:r>
            <a:r>
              <a:rPr lang="en-US" altLang="zh-CN" sz="1200" dirty="0"/>
              <a:t>15.08908 + 15.08908 ] * 16 * </a:t>
            </a:r>
            <a:r>
              <a:rPr lang="en-US" altLang="zh-CN" sz="1200" dirty="0" smtClean="0">
                <a:solidFill>
                  <a:srgbClr val="0000FF"/>
                </a:solidFill>
              </a:rPr>
              <a:t>3</a:t>
            </a:r>
            <a:r>
              <a:rPr lang="en-US" altLang="zh-CN" sz="1200" dirty="0" smtClean="0"/>
              <a:t> = </a:t>
            </a:r>
            <a:r>
              <a:rPr lang="en-US" sz="1200" dirty="0"/>
              <a:t>558.17816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* 16 * </a:t>
            </a:r>
            <a:r>
              <a:rPr lang="en-US" altLang="zh-CN" sz="1200" dirty="0" smtClean="0">
                <a:solidFill>
                  <a:srgbClr val="0000FF"/>
                </a:solidFill>
              </a:rPr>
              <a:t>3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= </a:t>
            </a:r>
            <a:r>
              <a:rPr lang="en-US" sz="1200" dirty="0" smtClean="0"/>
              <a:t>26792.55168 </a:t>
            </a:r>
            <a:r>
              <a:rPr lang="en-US" altLang="zh-CN" sz="1200" dirty="0" smtClean="0"/>
              <a:t>us</a:t>
            </a:r>
          </a:p>
          <a:p>
            <a:pPr marL="0" indent="0" algn="just" eaLnBrk="1" hangingPunct="1">
              <a:spcBef>
                <a:spcPts val="0"/>
              </a:spcBef>
              <a:spcAft>
                <a:spcPts val="0"/>
              </a:spcAft>
            </a:pPr>
            <a:endParaRPr lang="en-US" altLang="zh-CN" sz="300" dirty="0" smtClean="0"/>
          </a:p>
          <a:p>
            <a:pPr marL="0" indent="0"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	T_(</a:t>
            </a:r>
            <a:r>
              <a:rPr lang="en-US" altLang="zh-CN" sz="1200" dirty="0" err="1"/>
              <a:t>BFT_old</a:t>
            </a:r>
            <a:r>
              <a:rPr lang="en-US" altLang="zh-CN" sz="1200" dirty="0"/>
              <a:t>) * </a:t>
            </a:r>
            <a:r>
              <a:rPr lang="en-US" altLang="zh-CN" sz="1200" dirty="0" smtClean="0">
                <a:solidFill>
                  <a:srgbClr val="0000FF"/>
                </a:solidFill>
              </a:rPr>
              <a:t>4</a:t>
            </a:r>
            <a:endParaRPr lang="en-US" altLang="zh-CN" sz="1200" dirty="0">
              <a:solidFill>
                <a:srgbClr val="0000FF"/>
              </a:solidFill>
            </a:endParaRPr>
          </a:p>
          <a:p>
            <a:pPr marL="0" indent="0"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	= [T_(</a:t>
            </a:r>
            <a:r>
              <a:rPr lang="en-US" sz="1200" dirty="0"/>
              <a:t>TDD slot Duration) * N_(number of TDD slot) </a:t>
            </a:r>
            <a:r>
              <a:rPr lang="en-US" altLang="zh-CN" sz="1200" dirty="0" smtClean="0"/>
              <a:t>+ </a:t>
            </a:r>
            <a:r>
              <a:rPr lang="en-US" altLang="zh-CN" sz="1200" dirty="0"/>
              <a:t>TXTIME(TDD SSW Feedback) + TXTIME(TDD SSW ACK) ] * 16 * </a:t>
            </a:r>
            <a:r>
              <a:rPr lang="en-US" altLang="zh-CN" sz="1200" dirty="0" smtClean="0">
                <a:solidFill>
                  <a:srgbClr val="0000FF"/>
                </a:solidFill>
              </a:rPr>
              <a:t>4</a:t>
            </a:r>
            <a:endParaRPr lang="en-US" altLang="zh-CN" sz="1200" dirty="0">
              <a:solidFill>
                <a:srgbClr val="0000FF"/>
              </a:solidFill>
            </a:endParaRPr>
          </a:p>
          <a:p>
            <a:pPr marL="0" indent="0"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	= [ </a:t>
            </a:r>
            <a:r>
              <a:rPr lang="en-US" altLang="zh-CN" sz="1200" dirty="0" smtClean="0"/>
              <a:t>66</a:t>
            </a:r>
            <a:r>
              <a:rPr lang="en-US" sz="1200" dirty="0"/>
              <a:t> * </a:t>
            </a:r>
            <a:r>
              <a:rPr lang="en-US" sz="12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⌈</a:t>
            </a:r>
            <a:r>
              <a:rPr lang="en-US" sz="1200" dirty="0" smtClean="0"/>
              <a:t>32/</a:t>
            </a:r>
            <a:r>
              <a:rPr lang="en-US" sz="1200" dirty="0" smtClean="0">
                <a:solidFill>
                  <a:srgbClr val="0000FF"/>
                </a:solidFill>
              </a:rPr>
              <a:t>4</a:t>
            </a:r>
            <a:r>
              <a:rPr lang="en-US" sz="1200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⌉</a:t>
            </a:r>
            <a:r>
              <a:rPr lang="en-US" altLang="zh-CN" sz="1200" dirty="0" smtClean="0"/>
              <a:t> + </a:t>
            </a:r>
            <a:r>
              <a:rPr lang="en-US" altLang="zh-CN" sz="1200" dirty="0"/>
              <a:t>15.08908 + 15.08908 ] * 16 * </a:t>
            </a:r>
            <a:r>
              <a:rPr lang="en-US" altLang="zh-CN" sz="1200" dirty="0" smtClean="0">
                <a:solidFill>
                  <a:srgbClr val="0000FF"/>
                </a:solidFill>
              </a:rPr>
              <a:t>4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= </a:t>
            </a:r>
            <a:r>
              <a:rPr lang="en-US" sz="1200" dirty="0"/>
              <a:t>558.17816</a:t>
            </a:r>
            <a:r>
              <a:rPr lang="en-US" altLang="zh-CN" sz="1200" dirty="0" smtClean="0"/>
              <a:t> * 16 * </a:t>
            </a:r>
            <a:r>
              <a:rPr lang="en-US" altLang="zh-CN" sz="1200" dirty="0" smtClean="0">
                <a:solidFill>
                  <a:srgbClr val="0000FF"/>
                </a:solidFill>
              </a:rPr>
              <a:t>4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= </a:t>
            </a:r>
            <a:r>
              <a:rPr lang="en-US" sz="1200" dirty="0"/>
              <a:t>35723.40224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us</a:t>
            </a:r>
          </a:p>
          <a:p>
            <a:pPr marL="0" indent="0" algn="just" eaLnBrk="1" hangingPunct="1">
              <a:spcBef>
                <a:spcPts val="0"/>
              </a:spcBef>
              <a:spcAft>
                <a:spcPts val="0"/>
              </a:spcAft>
            </a:pPr>
            <a:endParaRPr lang="en-US" altLang="zh-CN" sz="800" dirty="0"/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 corresponding Time cost for scheme in our scheme (</a:t>
            </a:r>
            <a:r>
              <a:rPr lang="en-US" altLang="zh-CN" sz="1400" kern="0" dirty="0"/>
              <a:t>ID of the Responder is </a:t>
            </a:r>
            <a:r>
              <a:rPr lang="en-US" altLang="zh-CN" sz="1400" kern="0" dirty="0" smtClean="0">
                <a:solidFill>
                  <a:srgbClr val="0000FF"/>
                </a:solidFill>
              </a:rPr>
              <a:t>10 </a:t>
            </a:r>
            <a:r>
              <a:rPr lang="en-US" altLang="zh-CN" sz="1400" kern="0" dirty="0">
                <a:solidFill>
                  <a:srgbClr val="0000FF"/>
                </a:solidFill>
              </a:rPr>
              <a:t>bits </a:t>
            </a:r>
            <a:r>
              <a:rPr lang="en-US" altLang="zh-CN" sz="1400" kern="0" dirty="0"/>
              <a:t>special ID</a:t>
            </a:r>
            <a:r>
              <a:rPr lang="en-US" altLang="zh-CN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	T_(BFT_new_</a:t>
            </a:r>
            <a:r>
              <a:rPr lang="en-US" altLang="zh-CN" sz="1200" dirty="0">
                <a:solidFill>
                  <a:srgbClr val="0000FF"/>
                </a:solidFill>
              </a:rPr>
              <a:t>2</a:t>
            </a:r>
            <a:r>
              <a:rPr lang="en-US" altLang="zh-CN" sz="1200" dirty="0"/>
              <a:t> )</a:t>
            </a:r>
            <a:endParaRPr lang="en-US" altLang="zh-CN" sz="1200" dirty="0">
              <a:solidFill>
                <a:srgbClr val="0000FF"/>
              </a:solidFill>
            </a:endParaRPr>
          </a:p>
          <a:p>
            <a:pPr marL="447675" indent="-447675"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	=  </a:t>
            </a:r>
            <a:r>
              <a:rPr lang="en-US" altLang="zh-CN" sz="1200" dirty="0" smtClean="0"/>
              <a:t>{</a:t>
            </a:r>
            <a:r>
              <a:rPr lang="en-US" altLang="zh-CN" sz="1200" dirty="0"/>
              <a:t>T_(</a:t>
            </a:r>
            <a:r>
              <a:rPr lang="en-US" sz="1200" dirty="0"/>
              <a:t>TDD slot Duration) * N_(number of TDD slot) </a:t>
            </a:r>
            <a:r>
              <a:rPr lang="en-US" altLang="zh-CN" sz="1200" dirty="0" smtClean="0"/>
              <a:t>+ </a:t>
            </a:r>
            <a:r>
              <a:rPr lang="en-US" altLang="zh-CN" sz="1200" dirty="0"/>
              <a:t>[ TXTIME(TDD SSW Feedback) + TXTIME(TDD SSW ACK) ] * </a:t>
            </a:r>
            <a:r>
              <a:rPr lang="en-US" altLang="zh-CN" sz="1200" dirty="0">
                <a:solidFill>
                  <a:srgbClr val="0000FF"/>
                </a:solidFill>
              </a:rPr>
              <a:t>2</a:t>
            </a:r>
            <a:r>
              <a:rPr lang="en-US" altLang="zh-CN" sz="1200" dirty="0"/>
              <a:t>+ (</a:t>
            </a:r>
            <a:r>
              <a:rPr lang="en-US" altLang="zh-CN" sz="1200" dirty="0">
                <a:solidFill>
                  <a:srgbClr val="0000FF"/>
                </a:solidFill>
              </a:rPr>
              <a:t>2</a:t>
            </a:r>
            <a:r>
              <a:rPr lang="en-US" altLang="zh-CN" sz="1200" dirty="0"/>
              <a:t>-1)×SBIFS + (</a:t>
            </a:r>
            <a:r>
              <a:rPr lang="en-US" altLang="zh-CN" sz="1200" dirty="0">
                <a:solidFill>
                  <a:srgbClr val="0000FF"/>
                </a:solidFill>
              </a:rPr>
              <a:t>2</a:t>
            </a:r>
            <a:r>
              <a:rPr lang="en-US" altLang="zh-CN" sz="1200" dirty="0"/>
              <a:t>-1)×SBIFS }*16  </a:t>
            </a:r>
            <a:endParaRPr lang="en-US" altLang="zh-CN" sz="1200" dirty="0">
              <a:solidFill>
                <a:srgbClr val="0000FF"/>
              </a:solidFill>
            </a:endParaRPr>
          </a:p>
          <a:p>
            <a:pPr marL="0" indent="0"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	=  </a:t>
            </a:r>
            <a:r>
              <a:rPr lang="en-US" altLang="zh-CN" sz="1200" dirty="0" smtClean="0"/>
              <a:t>{66</a:t>
            </a:r>
            <a:r>
              <a:rPr lang="en-US" sz="1200" dirty="0"/>
              <a:t> * </a:t>
            </a:r>
            <a:r>
              <a:rPr lang="en-US" sz="12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⌈</a:t>
            </a:r>
            <a:r>
              <a:rPr lang="en-US" sz="1200" dirty="0"/>
              <a:t>32/3</a:t>
            </a:r>
            <a:r>
              <a:rPr lang="en-US" sz="12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⌉</a:t>
            </a:r>
            <a:r>
              <a:rPr lang="en-US" altLang="zh-CN" sz="1200" dirty="0" smtClean="0"/>
              <a:t> + </a:t>
            </a:r>
            <a:r>
              <a:rPr lang="en-US" altLang="zh-CN" sz="1200" dirty="0"/>
              <a:t>[ 15.08908 + 15.08908 ] * </a:t>
            </a:r>
            <a:r>
              <a:rPr lang="en-US" altLang="zh-CN" sz="1200" dirty="0">
                <a:solidFill>
                  <a:srgbClr val="0000FF"/>
                </a:solidFill>
              </a:rPr>
              <a:t>2</a:t>
            </a:r>
            <a:r>
              <a:rPr lang="en-US" altLang="zh-CN" sz="1200" dirty="0"/>
              <a:t> + 1 + 1}*16 = </a:t>
            </a:r>
            <a:r>
              <a:rPr lang="en-US" altLang="zh-CN" sz="1200" dirty="0" smtClean="0"/>
              <a:t>{726 + 30.17816 * </a:t>
            </a:r>
            <a:r>
              <a:rPr lang="en-US" altLang="zh-CN" sz="1200" dirty="0" smtClean="0">
                <a:solidFill>
                  <a:srgbClr val="0000FF"/>
                </a:solidFill>
              </a:rPr>
              <a:t>2</a:t>
            </a:r>
            <a:r>
              <a:rPr lang="en-US" altLang="zh-CN" sz="1200" dirty="0" smtClean="0"/>
              <a:t> + 2}*16</a:t>
            </a:r>
            <a:r>
              <a:rPr lang="en-US" altLang="zh-CN" sz="1200" dirty="0"/>
              <a:t>= 12613.70112 us</a:t>
            </a:r>
          </a:p>
          <a:p>
            <a:pPr marL="0" indent="0" algn="just" eaLnBrk="1" hangingPunct="1">
              <a:spcBef>
                <a:spcPts val="0"/>
              </a:spcBef>
              <a:spcAft>
                <a:spcPts val="0"/>
              </a:spcAft>
            </a:pPr>
            <a:endParaRPr lang="en-US" altLang="zh-CN" sz="300" dirty="0"/>
          </a:p>
          <a:p>
            <a:pPr marL="0" indent="0"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	T_(BFT_new_</a:t>
            </a:r>
            <a:r>
              <a:rPr lang="en-US" altLang="zh-CN" sz="1200" dirty="0">
                <a:solidFill>
                  <a:srgbClr val="0000FF"/>
                </a:solidFill>
              </a:rPr>
              <a:t>3</a:t>
            </a:r>
            <a:r>
              <a:rPr lang="en-US" altLang="zh-CN" sz="1200" dirty="0"/>
              <a:t> )</a:t>
            </a:r>
            <a:endParaRPr lang="en-US" altLang="zh-CN" sz="1200" dirty="0">
              <a:solidFill>
                <a:srgbClr val="0000FF"/>
              </a:solidFill>
            </a:endParaRPr>
          </a:p>
          <a:p>
            <a:pPr marL="447675" indent="-447675"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	=  </a:t>
            </a:r>
            <a:r>
              <a:rPr lang="en-US" altLang="zh-CN" sz="1200" dirty="0" smtClean="0"/>
              <a:t>{</a:t>
            </a:r>
            <a:r>
              <a:rPr lang="en-US" altLang="zh-CN" sz="1200" dirty="0"/>
              <a:t>T_(</a:t>
            </a:r>
            <a:r>
              <a:rPr lang="en-US" sz="1200" dirty="0"/>
              <a:t>TDD slot Duration) * N_(number of TDD slot) </a:t>
            </a:r>
            <a:r>
              <a:rPr lang="en-US" altLang="zh-CN" sz="1200" dirty="0" smtClean="0"/>
              <a:t>+ </a:t>
            </a:r>
            <a:r>
              <a:rPr lang="en-US" altLang="zh-CN" sz="1200" dirty="0"/>
              <a:t>[ TXTIME(TDD SSW Feedback) + TXTIME(TDD SSW ACK)] * </a:t>
            </a:r>
            <a:r>
              <a:rPr lang="en-US" altLang="zh-CN" sz="1200" dirty="0">
                <a:solidFill>
                  <a:srgbClr val="0000FF"/>
                </a:solidFill>
              </a:rPr>
              <a:t>3</a:t>
            </a:r>
            <a:r>
              <a:rPr lang="en-US" altLang="zh-CN" sz="1200" dirty="0"/>
              <a:t> + (</a:t>
            </a:r>
            <a:r>
              <a:rPr lang="en-US" altLang="zh-CN" sz="1200" dirty="0">
                <a:solidFill>
                  <a:srgbClr val="0000FF"/>
                </a:solidFill>
              </a:rPr>
              <a:t>3</a:t>
            </a:r>
            <a:r>
              <a:rPr lang="en-US" altLang="zh-CN" sz="1200" dirty="0"/>
              <a:t>-1)×SBIFS + (</a:t>
            </a:r>
            <a:r>
              <a:rPr lang="en-US" altLang="zh-CN" sz="1200" dirty="0">
                <a:solidFill>
                  <a:srgbClr val="0000FF"/>
                </a:solidFill>
              </a:rPr>
              <a:t>3</a:t>
            </a:r>
            <a:r>
              <a:rPr lang="en-US" altLang="zh-CN" sz="1200" dirty="0"/>
              <a:t>-1)×SBIFS}*16</a:t>
            </a:r>
            <a:endParaRPr lang="en-US" altLang="zh-CN" sz="1200" dirty="0">
              <a:solidFill>
                <a:srgbClr val="0000FF"/>
              </a:solidFill>
            </a:endParaRPr>
          </a:p>
          <a:p>
            <a:pPr marL="0" indent="0"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	=  </a:t>
            </a:r>
            <a:r>
              <a:rPr lang="en-US" altLang="zh-CN" sz="1200" dirty="0" smtClean="0"/>
              <a:t>{66</a:t>
            </a:r>
            <a:r>
              <a:rPr lang="en-US" sz="1200" dirty="0"/>
              <a:t> * </a:t>
            </a:r>
            <a:r>
              <a:rPr lang="en-US" sz="12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⌈</a:t>
            </a:r>
            <a:r>
              <a:rPr lang="en-US" sz="1200" dirty="0"/>
              <a:t>32/3</a:t>
            </a:r>
            <a:r>
              <a:rPr lang="en-US" sz="12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⌉</a:t>
            </a:r>
            <a:r>
              <a:rPr lang="en-US" altLang="zh-CN" sz="1200" dirty="0" smtClean="0"/>
              <a:t> + </a:t>
            </a:r>
            <a:r>
              <a:rPr lang="en-US" altLang="zh-CN" sz="1200" dirty="0"/>
              <a:t>[ 15.08908 + 15.08908 ] * </a:t>
            </a:r>
            <a:r>
              <a:rPr lang="en-US" altLang="zh-CN" sz="1200" dirty="0">
                <a:solidFill>
                  <a:srgbClr val="0000FF"/>
                </a:solidFill>
              </a:rPr>
              <a:t>3</a:t>
            </a:r>
            <a:r>
              <a:rPr lang="en-US" altLang="zh-CN" sz="1200" dirty="0"/>
              <a:t> + 4}*16= {726 + 30.17816 * </a:t>
            </a:r>
            <a:r>
              <a:rPr lang="en-US" altLang="zh-CN" sz="1200" dirty="0">
                <a:solidFill>
                  <a:srgbClr val="0000FF"/>
                </a:solidFill>
              </a:rPr>
              <a:t>3</a:t>
            </a:r>
            <a:r>
              <a:rPr lang="en-US" altLang="zh-CN" sz="1200" dirty="0"/>
              <a:t> + 4}*16= 13128.55168 us</a:t>
            </a:r>
          </a:p>
          <a:p>
            <a:pPr marL="0" indent="0" algn="just" eaLnBrk="1" hangingPunct="1">
              <a:spcBef>
                <a:spcPts val="0"/>
              </a:spcBef>
              <a:spcAft>
                <a:spcPts val="0"/>
              </a:spcAft>
            </a:pPr>
            <a:endParaRPr lang="en-US" altLang="zh-CN" sz="400" dirty="0"/>
          </a:p>
          <a:p>
            <a:pPr marL="0" indent="0"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	T_(BFT_new_</a:t>
            </a:r>
            <a:r>
              <a:rPr lang="en-US" altLang="zh-CN" sz="1200" dirty="0">
                <a:solidFill>
                  <a:srgbClr val="0000FF"/>
                </a:solidFill>
              </a:rPr>
              <a:t>4</a:t>
            </a:r>
            <a:r>
              <a:rPr lang="en-US" altLang="zh-CN" sz="1200" dirty="0"/>
              <a:t> )</a:t>
            </a:r>
            <a:endParaRPr lang="en-US" altLang="zh-CN" sz="1200" dirty="0">
              <a:solidFill>
                <a:srgbClr val="0000FF"/>
              </a:solidFill>
            </a:endParaRPr>
          </a:p>
          <a:p>
            <a:pPr marL="447675" indent="-447675"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	=  </a:t>
            </a:r>
            <a:r>
              <a:rPr lang="en-US" altLang="zh-CN" sz="1200" dirty="0" smtClean="0"/>
              <a:t>{T_(</a:t>
            </a:r>
            <a:r>
              <a:rPr lang="en-US" sz="1200" dirty="0" smtClean="0"/>
              <a:t>TDD </a:t>
            </a:r>
            <a:r>
              <a:rPr lang="en-US" sz="1200" dirty="0"/>
              <a:t>slot </a:t>
            </a:r>
            <a:r>
              <a:rPr lang="en-US" sz="1200" dirty="0" smtClean="0"/>
              <a:t>Duration) * N_(number of TDD slot) </a:t>
            </a:r>
            <a:r>
              <a:rPr lang="en-US" altLang="zh-CN" sz="1200" dirty="0" smtClean="0"/>
              <a:t>+ </a:t>
            </a:r>
            <a:r>
              <a:rPr lang="en-US" altLang="zh-CN" sz="1200" dirty="0"/>
              <a:t>[ TXTIME(TDD SSW Feedback) + TXTIME(TDD SSW ACK)] * </a:t>
            </a:r>
            <a:r>
              <a:rPr lang="en-US" altLang="zh-CN" sz="1200" dirty="0">
                <a:solidFill>
                  <a:srgbClr val="0000FF"/>
                </a:solidFill>
              </a:rPr>
              <a:t>4 </a:t>
            </a:r>
            <a:r>
              <a:rPr lang="en-US" altLang="zh-CN" sz="1200" dirty="0"/>
              <a:t>+ (</a:t>
            </a:r>
            <a:r>
              <a:rPr lang="en-US" altLang="zh-CN" sz="1200" dirty="0">
                <a:solidFill>
                  <a:srgbClr val="0000FF"/>
                </a:solidFill>
              </a:rPr>
              <a:t>4</a:t>
            </a:r>
            <a:r>
              <a:rPr lang="en-US" altLang="zh-CN" sz="1200" dirty="0"/>
              <a:t>-1)×SBIFS + (</a:t>
            </a:r>
            <a:r>
              <a:rPr lang="en-US" altLang="zh-CN" sz="1200" dirty="0">
                <a:solidFill>
                  <a:srgbClr val="0000FF"/>
                </a:solidFill>
              </a:rPr>
              <a:t>4</a:t>
            </a:r>
            <a:r>
              <a:rPr lang="en-US" altLang="zh-CN" sz="1200" dirty="0"/>
              <a:t>-1)×SBIFS}*16</a:t>
            </a:r>
            <a:endParaRPr lang="en-US" altLang="zh-CN" sz="1200" dirty="0">
              <a:solidFill>
                <a:srgbClr val="0000FF"/>
              </a:solidFill>
            </a:endParaRPr>
          </a:p>
          <a:p>
            <a:pPr marL="0" indent="0" algn="just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	=  </a:t>
            </a:r>
            <a:r>
              <a:rPr lang="en-US" altLang="zh-CN" sz="1200" dirty="0" smtClean="0"/>
              <a:t>{66</a:t>
            </a:r>
            <a:r>
              <a:rPr lang="en-US" sz="1200" dirty="0"/>
              <a:t> * </a:t>
            </a:r>
            <a:r>
              <a:rPr lang="en-US" sz="12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⌈</a:t>
            </a:r>
            <a:r>
              <a:rPr lang="en-US" sz="1200" dirty="0"/>
              <a:t>32/3</a:t>
            </a:r>
            <a:r>
              <a:rPr lang="en-US" sz="12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⌉</a:t>
            </a:r>
            <a:r>
              <a:rPr lang="en-US" altLang="zh-CN" sz="1200" dirty="0" smtClean="0"/>
              <a:t> + </a:t>
            </a:r>
            <a:r>
              <a:rPr lang="en-US" altLang="zh-CN" sz="1200" dirty="0"/>
              <a:t>[ 15.08908 + 15.08908 ] * </a:t>
            </a:r>
            <a:r>
              <a:rPr lang="en-US" altLang="zh-CN" sz="1200" dirty="0">
                <a:solidFill>
                  <a:srgbClr val="0000FF"/>
                </a:solidFill>
              </a:rPr>
              <a:t>4</a:t>
            </a:r>
            <a:r>
              <a:rPr lang="en-US" altLang="zh-CN" sz="1200" dirty="0"/>
              <a:t> + 6}*16= {726 + 30.17816 * </a:t>
            </a:r>
            <a:r>
              <a:rPr lang="en-US" altLang="zh-CN" sz="1200" dirty="0">
                <a:solidFill>
                  <a:srgbClr val="0000FF"/>
                </a:solidFill>
              </a:rPr>
              <a:t>4</a:t>
            </a:r>
            <a:r>
              <a:rPr lang="en-US" altLang="zh-CN" sz="1200" dirty="0"/>
              <a:t> + 6}*16= 13643.40224 us</a:t>
            </a:r>
          </a:p>
          <a:p>
            <a:pPr marL="0" indent="0" algn="just" eaLnBrk="1" hangingPunct="1">
              <a:spcBef>
                <a:spcPts val="0"/>
              </a:spcBef>
              <a:spcAft>
                <a:spcPts val="0"/>
              </a:spcAft>
            </a:pPr>
            <a:endParaRPr lang="en-US" altLang="zh-CN" sz="1200" dirty="0"/>
          </a:p>
        </p:txBody>
      </p:sp>
    </p:spTree>
    <p:extLst>
      <p:ext uri="{BB962C8B-B14F-4D97-AF65-F5344CB8AC3E}">
        <p14:creationId xmlns:p14="http://schemas.microsoft.com/office/powerpoint/2010/main" val="14654292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12776"/>
            <a:ext cx="7770813" cy="4113213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 and motivation</a:t>
            </a:r>
          </a:p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TDD MU BF Training Procedure</a:t>
            </a:r>
          </a:p>
          <a:p>
            <a:pPr lvl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TDD SSW frame for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TDD MU BF</a:t>
            </a:r>
          </a:p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Comparison of time cost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10952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535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204119"/>
            <a:ext cx="8206680" cy="3593033"/>
          </a:xfrm>
        </p:spPr>
        <p:txBody>
          <a:bodyPr/>
          <a:lstStyle/>
          <a:p>
            <a:pPr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In [1], it is pointed out that the BF paradigm defined in 11ad/11ay </a:t>
            </a:r>
            <a:r>
              <a:rPr lang="en-US" altLang="zh-CN" sz="1800" dirty="0"/>
              <a:t>is </a:t>
            </a:r>
            <a:r>
              <a:rPr lang="en-US" altLang="zh-CN" sz="1800" dirty="0">
                <a:solidFill>
                  <a:srgbClr val="0000FF"/>
                </a:solidFill>
              </a:rPr>
              <a:t>not suitable </a:t>
            </a:r>
            <a:r>
              <a:rPr lang="en-US" altLang="zh-CN" sz="1800" dirty="0"/>
              <a:t>to networks employing the TDD channel access </a:t>
            </a:r>
            <a:r>
              <a:rPr lang="en-US" altLang="zh-CN" sz="1800" dirty="0" smtClean="0"/>
              <a:t>[2][3].</a:t>
            </a:r>
            <a:endParaRPr lang="en-US" sz="1800" dirty="0" smtClean="0"/>
          </a:p>
          <a:p>
            <a:pPr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However, the </a:t>
            </a:r>
            <a:r>
              <a:rPr lang="en-US" sz="1800" dirty="0" smtClean="0">
                <a:solidFill>
                  <a:schemeClr val="tx1"/>
                </a:solidFill>
              </a:rPr>
              <a:t>scheme proposed in [1, 6] is not efficient</a:t>
            </a:r>
          </a:p>
          <a:p>
            <a:pPr lvl="1" algn="just">
              <a:spcBef>
                <a:spcPts val="0"/>
              </a:spcBef>
              <a:buFont typeface="Times New Roman" panose="02020603050405020304" pitchFamily="18" charset="0"/>
              <a:buChar char="–"/>
            </a:pPr>
            <a:r>
              <a:rPr lang="en-US" sz="1600" dirty="0"/>
              <a:t>The </a:t>
            </a:r>
            <a:r>
              <a:rPr lang="en-US" sz="1600" dirty="0" smtClean="0"/>
              <a:t>TDD SSW </a:t>
            </a:r>
            <a:r>
              <a:rPr lang="en-US" altLang="zh-CN" sz="1600" dirty="0" smtClean="0"/>
              <a:t>is </a:t>
            </a:r>
            <a:r>
              <a:rPr lang="en-US" sz="1600" dirty="0" smtClean="0">
                <a:solidFill>
                  <a:srgbClr val="0000FF"/>
                </a:solidFill>
              </a:rPr>
              <a:t>unicast</a:t>
            </a:r>
            <a:r>
              <a:rPr lang="en-US" sz="1600" dirty="0" smtClean="0"/>
              <a:t> frame. </a:t>
            </a:r>
          </a:p>
          <a:p>
            <a:pPr lvl="1" algn="just">
              <a:spcBef>
                <a:spcPts val="0"/>
              </a:spcBef>
              <a:buFont typeface="Times New Roman" panose="02020603050405020304" pitchFamily="18" charset="0"/>
              <a:buChar char="–"/>
            </a:pPr>
            <a:r>
              <a:rPr lang="en-US" sz="1600" dirty="0" smtClean="0"/>
              <a:t>Hence, if there are </a:t>
            </a:r>
            <a:r>
              <a:rPr lang="en-US" sz="1600" i="1" dirty="0" smtClean="0">
                <a:solidFill>
                  <a:srgbClr val="0000FF"/>
                </a:solidFill>
              </a:rPr>
              <a:t>N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DNs/CNs</a:t>
            </a:r>
            <a:r>
              <a:rPr lang="en-US" altLang="zh-CN" sz="1600" dirty="0" smtClean="0">
                <a:solidFill>
                  <a:schemeClr val="tx1"/>
                </a:solidFill>
              </a:rPr>
              <a:t> </a:t>
            </a:r>
            <a:r>
              <a:rPr lang="en-US" altLang="zh-CN" sz="1600" dirty="0">
                <a:solidFill>
                  <a:schemeClr val="tx1"/>
                </a:solidFill>
              </a:rPr>
              <a:t>(i.e</a:t>
            </a:r>
            <a:r>
              <a:rPr lang="en-US" altLang="zh-CN" sz="1600" dirty="0"/>
              <a:t>., the Responder</a:t>
            </a:r>
            <a:r>
              <a:rPr lang="en-US" altLang="zh-CN" sz="1600" dirty="0" smtClean="0"/>
              <a:t>) </a:t>
            </a:r>
            <a:r>
              <a:rPr lang="en-US" sz="1600" dirty="0" smtClean="0">
                <a:solidFill>
                  <a:schemeClr val="tx1"/>
                </a:solidFill>
              </a:rPr>
              <a:t>which need to perform BF training with an Initiator, </a:t>
            </a:r>
            <a:r>
              <a:rPr lang="en-US" sz="1600" dirty="0" smtClean="0"/>
              <a:t>then </a:t>
            </a:r>
            <a:r>
              <a:rPr lang="en-US" sz="1600" i="1" dirty="0" smtClean="0">
                <a:solidFill>
                  <a:srgbClr val="0000FF"/>
                </a:solidFill>
              </a:rPr>
              <a:t>X</a:t>
            </a:r>
            <a:r>
              <a:rPr lang="en-US" sz="1600" dirty="0" smtClean="0"/>
              <a:t> frames </a:t>
            </a:r>
            <a:r>
              <a:rPr lang="en-US" sz="1600" dirty="0" smtClean="0">
                <a:solidFill>
                  <a:schemeClr val="tx1"/>
                </a:solidFill>
              </a:rPr>
              <a:t>(the number of sweeping frames for BF for each DN/CN) </a:t>
            </a:r>
            <a:r>
              <a:rPr lang="en-US" sz="1600" dirty="0" smtClean="0"/>
              <a:t>will be </a:t>
            </a:r>
            <a:r>
              <a:rPr lang="en-US" sz="1600" dirty="0" smtClean="0">
                <a:solidFill>
                  <a:srgbClr val="0000FF"/>
                </a:solidFill>
              </a:rPr>
              <a:t>repeated</a:t>
            </a:r>
            <a:r>
              <a:rPr lang="en-US" sz="1600" dirty="0" smtClean="0"/>
              <a:t> (by Initiator) for </a:t>
            </a:r>
            <a:r>
              <a:rPr lang="en-US" sz="1600" i="1" dirty="0" smtClean="0">
                <a:solidFill>
                  <a:srgbClr val="0000FF"/>
                </a:solidFill>
              </a:rPr>
              <a:t>N</a:t>
            </a:r>
            <a:r>
              <a:rPr lang="en-US" sz="1600" dirty="0" smtClean="0"/>
              <a:t> times for all </a:t>
            </a:r>
            <a:r>
              <a:rPr lang="en-US" sz="1600" dirty="0" smtClean="0">
                <a:solidFill>
                  <a:schemeClr val="tx1"/>
                </a:solidFill>
              </a:rPr>
              <a:t>DNs/CNs (i.e</a:t>
            </a:r>
            <a:r>
              <a:rPr lang="en-US" sz="1600" dirty="0" smtClean="0"/>
              <a:t>., the Responder). </a:t>
            </a:r>
          </a:p>
          <a:p>
            <a:pPr marL="342900" lvl="1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1" dirty="0">
                <a:cs typeface="+mn-cs"/>
              </a:rPr>
              <a:t>The </a:t>
            </a:r>
            <a:r>
              <a:rPr lang="en-US" sz="1800" b="1" dirty="0" smtClean="0">
                <a:cs typeface="+mn-cs"/>
              </a:rPr>
              <a:t>“</a:t>
            </a:r>
            <a:r>
              <a:rPr lang="en-US" sz="1800" b="1" dirty="0" smtClean="0">
                <a:solidFill>
                  <a:srgbClr val="0000FF"/>
                </a:solidFill>
                <a:cs typeface="+mn-cs"/>
              </a:rPr>
              <a:t>Repeating and low efficiency</a:t>
            </a:r>
            <a:r>
              <a:rPr lang="en-US" sz="1800" b="1" dirty="0" smtClean="0">
                <a:cs typeface="+mn-cs"/>
              </a:rPr>
              <a:t>” issue may happen in following </a:t>
            </a:r>
            <a:r>
              <a:rPr lang="en-US" altLang="zh-CN" sz="1800" b="1" dirty="0" smtClean="0"/>
              <a:t>situation</a:t>
            </a:r>
            <a:endParaRPr lang="en-US" sz="1800" b="1" dirty="0">
              <a:cs typeface="+mn-cs"/>
            </a:endParaRPr>
          </a:p>
          <a:p>
            <a:pPr lvl="1" algn="just">
              <a:spcBef>
                <a:spcPts val="0"/>
              </a:spcBef>
              <a:buFont typeface="Times New Roman" panose="02020603050405020304" pitchFamily="18" charset="0"/>
              <a:buChar char="–"/>
            </a:pPr>
            <a:r>
              <a:rPr lang="en-US" sz="1600" dirty="0"/>
              <a:t>When there are more than one </a:t>
            </a:r>
            <a:r>
              <a:rPr lang="en-US" sz="1600" dirty="0" smtClean="0">
                <a:solidFill>
                  <a:schemeClr val="tx1"/>
                </a:solidFill>
              </a:rPr>
              <a:t>DN/CN which </a:t>
            </a:r>
            <a:r>
              <a:rPr lang="en-US" altLang="zh-CN" sz="1600" dirty="0" smtClean="0">
                <a:solidFill>
                  <a:schemeClr val="tx1"/>
                </a:solidFill>
              </a:rPr>
              <a:t>need </a:t>
            </a:r>
            <a:r>
              <a:rPr lang="en-US" altLang="zh-CN" sz="1600" dirty="0" smtClean="0"/>
              <a:t>to do </a:t>
            </a:r>
            <a:r>
              <a:rPr lang="en-US" sz="1600" dirty="0" smtClean="0">
                <a:solidFill>
                  <a:srgbClr val="0000FF"/>
                </a:solidFill>
              </a:rPr>
              <a:t>initial</a:t>
            </a:r>
            <a:r>
              <a:rPr lang="en-US" sz="1600" dirty="0" smtClean="0"/>
              <a:t> BF training together</a:t>
            </a:r>
          </a:p>
          <a:p>
            <a:pPr marL="1200150" lvl="2" indent="-285750" algn="just"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sz="1400" dirty="0"/>
              <a:t> </a:t>
            </a:r>
            <a:r>
              <a:rPr lang="en-US" sz="1400" dirty="0" smtClean="0"/>
              <a:t>e.g., more than one DN/CN boot up simultaneously</a:t>
            </a:r>
            <a:endParaRPr lang="en-US" sz="1400" dirty="0"/>
          </a:p>
          <a:p>
            <a:pPr lvl="1" algn="just">
              <a:spcBef>
                <a:spcPts val="0"/>
              </a:spcBef>
              <a:buFont typeface="Times New Roman" panose="02020603050405020304" pitchFamily="18" charset="0"/>
              <a:buChar char="–"/>
            </a:pPr>
            <a:r>
              <a:rPr lang="en-US" sz="1600" dirty="0"/>
              <a:t>When more than one </a:t>
            </a:r>
            <a:r>
              <a:rPr lang="en-US" sz="1600" dirty="0">
                <a:solidFill>
                  <a:schemeClr val="tx1"/>
                </a:solidFill>
              </a:rPr>
              <a:t>DN/CN </a:t>
            </a:r>
            <a:r>
              <a:rPr lang="en-US" sz="1600" dirty="0" smtClean="0">
                <a:solidFill>
                  <a:schemeClr val="tx1"/>
                </a:solidFill>
              </a:rPr>
              <a:t>lose </a:t>
            </a:r>
            <a:r>
              <a:rPr lang="en-US" sz="1600" dirty="0">
                <a:solidFill>
                  <a:schemeClr val="tx1"/>
                </a:solidFill>
              </a:rPr>
              <a:t>their </a:t>
            </a:r>
            <a:r>
              <a:rPr lang="en-US" sz="1600" dirty="0" smtClean="0">
                <a:solidFill>
                  <a:schemeClr val="tx1"/>
                </a:solidFill>
              </a:rPr>
              <a:t>links because </a:t>
            </a:r>
            <a:r>
              <a:rPr lang="en-US" sz="1600" dirty="0" smtClean="0"/>
              <a:t>of, e.g., some </a:t>
            </a:r>
            <a:r>
              <a:rPr lang="en-US" sz="1600" dirty="0"/>
              <a:t>network </a:t>
            </a:r>
            <a:r>
              <a:rPr lang="en-US" sz="1600" dirty="0" smtClean="0"/>
              <a:t>failure. It requires </a:t>
            </a:r>
            <a:r>
              <a:rPr lang="en-US" sz="1600" dirty="0" smtClean="0">
                <a:solidFill>
                  <a:srgbClr val="0000FF"/>
                </a:solidFill>
              </a:rPr>
              <a:t>redoing</a:t>
            </a:r>
            <a:r>
              <a:rPr lang="en-US" sz="1600" dirty="0" smtClean="0"/>
              <a:t> </a:t>
            </a:r>
            <a:r>
              <a:rPr lang="en-US" sz="1600" dirty="0"/>
              <a:t>BF </a:t>
            </a:r>
            <a:r>
              <a:rPr lang="en-US" sz="1600" dirty="0" smtClean="0"/>
              <a:t>training.</a:t>
            </a:r>
            <a:endParaRPr lang="en-US" sz="16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Title 2"/>
          <p:cNvSpPr txBox="1">
            <a:spLocks/>
          </p:cNvSpPr>
          <p:nvPr/>
        </p:nvSpPr>
        <p:spPr bwMode="auto">
          <a:xfrm>
            <a:off x="685800" y="685800"/>
            <a:ext cx="7770813" cy="51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800" kern="0" dirty="0"/>
              <a:t>Background and motivation</a:t>
            </a:r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3910587"/>
              </p:ext>
            </p:extLst>
          </p:nvPr>
        </p:nvGraphicFramePr>
        <p:xfrm>
          <a:off x="1083158" y="3861048"/>
          <a:ext cx="7406909" cy="29001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Visio" r:id="rId5" imgW="10620533" imgH="4153071" progId="Visio.Drawing.15">
                  <p:embed/>
                </p:oleObj>
              </mc:Choice>
              <mc:Fallback>
                <p:oleObj name="Visio" r:id="rId5" imgW="10620533" imgH="4153071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3158" y="3861048"/>
                        <a:ext cx="7406909" cy="29001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133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204119"/>
            <a:ext cx="7918648" cy="323299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Hence, we propose </a:t>
            </a:r>
            <a:r>
              <a:rPr lang="en-US" sz="1800" dirty="0" smtClean="0">
                <a:solidFill>
                  <a:schemeClr val="tx1"/>
                </a:solidFill>
              </a:rPr>
              <a:t>an approach </a:t>
            </a:r>
            <a:r>
              <a:rPr lang="en-US" sz="1800" dirty="0" smtClean="0"/>
              <a:t>to enhance the scheme in [1, 6], in order to solve the </a:t>
            </a:r>
            <a:r>
              <a:rPr lang="en-US" altLang="zh-CN" sz="1800" dirty="0"/>
              <a:t>“</a:t>
            </a:r>
            <a:r>
              <a:rPr lang="en-US" altLang="zh-CN" sz="1800" dirty="0">
                <a:solidFill>
                  <a:srgbClr val="0000FF"/>
                </a:solidFill>
              </a:rPr>
              <a:t>Repeating and low efficiency</a:t>
            </a:r>
            <a:r>
              <a:rPr lang="en-US" altLang="zh-CN" sz="1800" dirty="0"/>
              <a:t>” </a:t>
            </a:r>
            <a:r>
              <a:rPr lang="en-US" altLang="zh-CN" sz="1800" dirty="0" smtClean="0"/>
              <a:t>issue, by</a:t>
            </a:r>
            <a:endParaRPr lang="en-US" sz="1800" dirty="0" smtClean="0"/>
          </a:p>
          <a:p>
            <a:pPr lvl="1" algn="just">
              <a:buFont typeface="Times New Roman" panose="02020603050405020304" pitchFamily="18" charset="0"/>
              <a:buChar char="–"/>
            </a:pPr>
            <a:r>
              <a:rPr lang="en-US" sz="1600" dirty="0" smtClean="0">
                <a:solidFill>
                  <a:schemeClr val="tx1"/>
                </a:solidFill>
              </a:rPr>
              <a:t>Adding another </a:t>
            </a:r>
            <a:r>
              <a:rPr lang="en-US" sz="1600" dirty="0" smtClean="0"/>
              <a:t>procedure for TDD MU BF</a:t>
            </a:r>
          </a:p>
          <a:p>
            <a:pPr lvl="1" algn="just">
              <a:buFont typeface="Times New Roman" panose="02020603050405020304" pitchFamily="18" charset="0"/>
              <a:buChar char="–"/>
            </a:pPr>
            <a:r>
              <a:rPr lang="en-US" sz="1600" dirty="0" smtClean="0">
                <a:solidFill>
                  <a:schemeClr val="tx1"/>
                </a:solidFill>
              </a:rPr>
              <a:t>Modifying the content </a:t>
            </a:r>
            <a:r>
              <a:rPr lang="en-US" sz="1600" dirty="0" smtClean="0"/>
              <a:t>of the following frames in the case </a:t>
            </a:r>
            <a:r>
              <a:rPr lang="en-US" sz="1600" dirty="0"/>
              <a:t>of </a:t>
            </a:r>
            <a:r>
              <a:rPr lang="en-US" sz="1600" dirty="0" smtClean="0"/>
              <a:t>TDD MU BF</a:t>
            </a:r>
          </a:p>
          <a:p>
            <a:pPr marL="1200150" lvl="2" indent="-285750" algn="just">
              <a:buFont typeface="Wingdings" panose="05000000000000000000" pitchFamily="2" charset="2"/>
              <a:buChar char="n"/>
            </a:pPr>
            <a:r>
              <a:rPr lang="en-US" sz="1400" dirty="0"/>
              <a:t>TDD SSW </a:t>
            </a:r>
            <a:r>
              <a:rPr lang="en-US" sz="1400" dirty="0" smtClean="0"/>
              <a:t>frame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Title 2"/>
          <p:cNvSpPr txBox="1">
            <a:spLocks/>
          </p:cNvSpPr>
          <p:nvPr/>
        </p:nvSpPr>
        <p:spPr bwMode="auto">
          <a:xfrm>
            <a:off x="685800" y="685800"/>
            <a:ext cx="7770813" cy="51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800" kern="0" dirty="0"/>
              <a:t>Background and motivation</a:t>
            </a:r>
          </a:p>
        </p:txBody>
      </p:sp>
    </p:spTree>
    <p:extLst>
      <p:ext uri="{BB962C8B-B14F-4D97-AF65-F5344CB8AC3E}">
        <p14:creationId xmlns:p14="http://schemas.microsoft.com/office/powerpoint/2010/main" val="69561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204120"/>
            <a:ext cx="7918648" cy="2282626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The </a:t>
            </a:r>
            <a:r>
              <a:rPr lang="en-US" sz="1800" dirty="0"/>
              <a:t>procedure </a:t>
            </a:r>
            <a:r>
              <a:rPr lang="en-US" sz="1800" dirty="0" smtClean="0"/>
              <a:t>of </a:t>
            </a:r>
            <a:r>
              <a:rPr lang="en-US" sz="1800" dirty="0"/>
              <a:t>TDD MU BF Training is </a:t>
            </a:r>
            <a:r>
              <a:rPr lang="en-US" sz="1800" dirty="0" smtClean="0"/>
              <a:t>modified as the following figure with the following changes</a:t>
            </a:r>
          </a:p>
          <a:p>
            <a:pPr marL="541338" lvl="1" indent="-187325" algn="just">
              <a:buFont typeface="Times New Roman" panose="02020603050405020304" pitchFamily="18" charset="0"/>
              <a:buChar char="–"/>
            </a:pPr>
            <a:r>
              <a:rPr lang="en-US" sz="1400" dirty="0" smtClean="0"/>
              <a:t>Different time could be </a:t>
            </a:r>
            <a:r>
              <a:rPr lang="en-US" sz="1400" dirty="0" smtClean="0">
                <a:solidFill>
                  <a:srgbClr val="0000FF"/>
                </a:solidFill>
              </a:rPr>
              <a:t>scheduled</a:t>
            </a:r>
            <a:r>
              <a:rPr lang="en-US" sz="1400" dirty="0" smtClean="0"/>
              <a:t> for different Responder (STA) to send TDD SSW </a:t>
            </a:r>
            <a:r>
              <a:rPr lang="en-US" sz="1400" dirty="0" smtClean="0">
                <a:solidFill>
                  <a:srgbClr val="0000FF"/>
                </a:solidFill>
              </a:rPr>
              <a:t>Feedback</a:t>
            </a:r>
          </a:p>
          <a:p>
            <a:pPr marL="541338" lvl="1" indent="-187325" algn="just">
              <a:buFont typeface="Times New Roman" panose="02020603050405020304" pitchFamily="18" charset="0"/>
              <a:buChar char="–"/>
            </a:pPr>
            <a:r>
              <a:rPr lang="en-US" altLang="zh-CN" sz="1400" dirty="0"/>
              <a:t>Different time could be </a:t>
            </a:r>
            <a:r>
              <a:rPr lang="en-US" altLang="zh-CN" sz="1400" dirty="0" smtClean="0">
                <a:solidFill>
                  <a:srgbClr val="0000FF"/>
                </a:solidFill>
              </a:rPr>
              <a:t>indicated</a:t>
            </a:r>
            <a:r>
              <a:rPr lang="en-US" altLang="zh-CN" sz="1400" dirty="0" smtClean="0"/>
              <a:t> for Initiator (AP) </a:t>
            </a:r>
            <a:r>
              <a:rPr lang="en-US" altLang="zh-CN" sz="1400" dirty="0"/>
              <a:t>to send TDD SSW </a:t>
            </a:r>
            <a:r>
              <a:rPr lang="en-US" altLang="zh-CN" sz="1400" dirty="0" smtClean="0">
                <a:solidFill>
                  <a:srgbClr val="0000FF"/>
                </a:solidFill>
              </a:rPr>
              <a:t>ACK</a:t>
            </a:r>
            <a:r>
              <a:rPr lang="en-US" altLang="zh-CN" sz="1400" dirty="0" smtClean="0"/>
              <a:t> for different </a:t>
            </a:r>
            <a:r>
              <a:rPr lang="en-US" altLang="zh-CN" sz="1400" dirty="0"/>
              <a:t>Responder (STA) </a:t>
            </a:r>
            <a:endParaRPr lang="en-US" sz="1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Title 2"/>
          <p:cNvSpPr txBox="1">
            <a:spLocks/>
          </p:cNvSpPr>
          <p:nvPr/>
        </p:nvSpPr>
        <p:spPr bwMode="auto">
          <a:xfrm>
            <a:off x="685800" y="685800"/>
            <a:ext cx="7770813" cy="51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TDD </a:t>
            </a:r>
            <a:r>
              <a:rPr lang="en-US" sz="2400" kern="0" dirty="0" smtClean="0"/>
              <a:t>MU BF Training Procedure</a:t>
            </a:r>
            <a:endParaRPr lang="en-US" sz="2400" kern="0" dirty="0"/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2343955"/>
              </p:ext>
            </p:extLst>
          </p:nvPr>
        </p:nvGraphicFramePr>
        <p:xfrm>
          <a:off x="637554" y="2204864"/>
          <a:ext cx="8015139" cy="45274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Visio" r:id="rId4" imgW="11224348" imgH="6339816" progId="Visio.Drawing.15">
                  <p:embed/>
                </p:oleObj>
              </mc:Choice>
              <mc:Fallback>
                <p:oleObj name="Visio" r:id="rId4" imgW="11224348" imgH="6339816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554" y="2204864"/>
                        <a:ext cx="8015139" cy="45274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922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66935"/>
          </a:xfrm>
        </p:spPr>
        <p:txBody>
          <a:bodyPr/>
          <a:lstStyle/>
          <a:p>
            <a:r>
              <a:rPr lang="en-US" sz="2400" dirty="0" smtClean="0"/>
              <a:t>TDD SSW frame for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TDD </a:t>
            </a:r>
            <a:r>
              <a:rPr lang="en-US" sz="2400" dirty="0" smtClean="0"/>
              <a:t>SU BF</a:t>
            </a:r>
            <a:endParaRPr lang="en-US" sz="2400" dirty="0"/>
          </a:p>
        </p:txBody>
      </p:sp>
      <p:sp>
        <p:nvSpPr>
          <p:cNvPr id="25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27" name="Content Placeholder 5"/>
          <p:cNvSpPr txBox="1">
            <a:spLocks/>
          </p:cNvSpPr>
          <p:nvPr/>
        </p:nvSpPr>
        <p:spPr bwMode="auto">
          <a:xfrm>
            <a:off x="685800" y="1204119"/>
            <a:ext cx="7918648" cy="201810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kern="0" dirty="0" smtClean="0"/>
              <a:t>When TDD SSW frame is only for </a:t>
            </a:r>
            <a:r>
              <a:rPr lang="en-US" sz="1600" kern="0" dirty="0" smtClean="0">
                <a:solidFill>
                  <a:srgbClr val="0000FF"/>
                </a:solidFill>
              </a:rPr>
              <a:t>one</a:t>
            </a:r>
            <a:r>
              <a:rPr lang="en-US" sz="1600" kern="0" dirty="0" smtClean="0"/>
              <a:t> Responder, then the </a:t>
            </a:r>
            <a:r>
              <a:rPr lang="en-US" sz="1600" kern="0" dirty="0" smtClean="0">
                <a:solidFill>
                  <a:srgbClr val="0000FF"/>
                </a:solidFill>
              </a:rPr>
              <a:t>same</a:t>
            </a:r>
            <a:r>
              <a:rPr lang="en-US" sz="1600" kern="0" dirty="0" smtClean="0">
                <a:solidFill>
                  <a:schemeClr val="tx1"/>
                </a:solidFill>
              </a:rPr>
              <a:t> format kept </a:t>
            </a:r>
            <a:r>
              <a:rPr lang="en-US" sz="1600" kern="0" dirty="0" smtClean="0"/>
              <a:t>as it is in [6] </a:t>
            </a:r>
            <a:r>
              <a:rPr lang="en-US" sz="1600" b="0" kern="0" dirty="0" smtClean="0"/>
              <a:t>(could </a:t>
            </a:r>
            <a:r>
              <a:rPr lang="en-US" altLang="zh-CN" sz="1600" b="0" kern="0" dirty="0"/>
              <a:t>reduce the </a:t>
            </a:r>
            <a:r>
              <a:rPr lang="en-US" altLang="zh-CN" sz="1600" b="0" kern="0" dirty="0" smtClean="0"/>
              <a:t>overhead, since if there are </a:t>
            </a:r>
            <a:r>
              <a:rPr lang="en-US" altLang="zh-CN" sz="1600" b="0" kern="0" dirty="0" smtClean="0">
                <a:solidFill>
                  <a:srgbClr val="0000FF"/>
                </a:solidFill>
              </a:rPr>
              <a:t>more than 27 bytes</a:t>
            </a:r>
            <a:r>
              <a:rPr lang="en-US" altLang="zh-CN" sz="1600" b="0" kern="0" dirty="0" smtClean="0"/>
              <a:t>, at least </a:t>
            </a:r>
            <a:r>
              <a:rPr lang="en-US" altLang="zh-CN" sz="1600" b="0" kern="0" dirty="0" smtClean="0">
                <a:solidFill>
                  <a:srgbClr val="0000FF"/>
                </a:solidFill>
              </a:rPr>
              <a:t>one more LDPC coding block</a:t>
            </a:r>
            <a:r>
              <a:rPr lang="en-US" altLang="zh-CN" sz="1600" b="0" kern="0" dirty="0" smtClean="0"/>
              <a:t> is needed</a:t>
            </a:r>
            <a:r>
              <a:rPr lang="en-US" sz="1600" b="0" kern="0" dirty="0" smtClean="0"/>
              <a:t>)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103470"/>
              </p:ext>
            </p:extLst>
          </p:nvPr>
        </p:nvGraphicFramePr>
        <p:xfrm>
          <a:off x="971600" y="3653036"/>
          <a:ext cx="4968550" cy="800100"/>
        </p:xfrm>
        <a:graphic>
          <a:graphicData uri="http://schemas.openxmlformats.org/drawingml/2006/table">
            <a:tbl>
              <a:tblPr firstRow="1" firstCol="1" bandRow="1"/>
              <a:tblGrid>
                <a:gridCol w="559772"/>
                <a:gridCol w="623510"/>
                <a:gridCol w="623510"/>
                <a:gridCol w="597809"/>
                <a:gridCol w="597809"/>
                <a:gridCol w="655380"/>
                <a:gridCol w="655380"/>
                <a:gridCol w="655380"/>
              </a:tblGrid>
              <a:tr h="596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Frame Control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u="non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Duration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TA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u="none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TDD BF Control </a:t>
                      </a:r>
                      <a:endParaRPr lang="en-US" sz="105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u="none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TDD BF  Information   </a:t>
                      </a:r>
                      <a:endParaRPr lang="en-US" sz="105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u="none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FCS</a:t>
                      </a:r>
                      <a:endParaRPr lang="en-US" sz="105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1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Octets :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2326758" y="3463305"/>
            <a:ext cx="29063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TDD SSW frame format for TDD </a:t>
            </a:r>
            <a:r>
              <a:rPr lang="en-US" sz="1200" b="1" dirty="0" smtClean="0">
                <a:solidFill>
                  <a:srgbClr val="0000FF"/>
                </a:solidFill>
              </a:rPr>
              <a:t>SU</a:t>
            </a:r>
            <a:r>
              <a:rPr lang="en-US" sz="1200" b="1" dirty="0" smtClean="0">
                <a:solidFill>
                  <a:schemeClr val="tx1"/>
                </a:solidFill>
              </a:rPr>
              <a:t> BF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 bwMode="auto">
          <a:xfrm flipH="1">
            <a:off x="3716949" y="4301108"/>
            <a:ext cx="927059" cy="122413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>
            <a:off x="5292080" y="4301108"/>
            <a:ext cx="3528392" cy="124398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flipH="1">
            <a:off x="1043608" y="4301108"/>
            <a:ext cx="2952328" cy="122413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 flipH="1">
            <a:off x="2987824" y="4301108"/>
            <a:ext cx="1584176" cy="122413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1043608" y="5165204"/>
            <a:ext cx="21094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TDD BF Control field format</a:t>
            </a:r>
            <a:endParaRPr lang="en-US" sz="1200" b="1" dirty="0">
              <a:solidFill>
                <a:schemeClr val="tx1"/>
              </a:solidFill>
            </a:endParaRPr>
          </a:p>
        </p:txBody>
      </p:sp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050572"/>
              </p:ext>
            </p:extLst>
          </p:nvPr>
        </p:nvGraphicFramePr>
        <p:xfrm>
          <a:off x="395536" y="5442203"/>
          <a:ext cx="2601333" cy="800100"/>
        </p:xfrm>
        <a:graphic>
          <a:graphicData uri="http://schemas.openxmlformats.org/drawingml/2006/table">
            <a:tbl>
              <a:tblPr firstRow="1" firstCol="1" bandRow="1"/>
              <a:tblGrid>
                <a:gridCol w="605569"/>
                <a:gridCol w="674523"/>
                <a:gridCol w="674523"/>
                <a:gridCol w="646718"/>
              </a:tblGrid>
              <a:tr h="596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u="none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TDD BF Frame Subtype </a:t>
                      </a:r>
                      <a:endParaRPr lang="en-US" sz="105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u="none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End of Training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5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u="none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Reserved </a:t>
                      </a:r>
                      <a:endParaRPr lang="en-US" sz="105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1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Bits: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2211772"/>
              </p:ext>
            </p:extLst>
          </p:nvPr>
        </p:nvGraphicFramePr>
        <p:xfrm>
          <a:off x="3153032" y="5611274"/>
          <a:ext cx="7002404" cy="797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文档" r:id="rId5" imgW="3844748" imgH="438480" progId="Word.Document.12">
                  <p:embed/>
                </p:oleObj>
              </mc:Choice>
              <mc:Fallback>
                <p:oleObj name="文档" r:id="rId5" imgW="3844748" imgH="438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153032" y="5611274"/>
                        <a:ext cx="7002404" cy="797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804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685800" y="620688"/>
            <a:ext cx="7770813" cy="370365"/>
          </a:xfrm>
        </p:spPr>
        <p:txBody>
          <a:bodyPr/>
          <a:lstStyle/>
          <a:p>
            <a:r>
              <a:rPr lang="en-US" altLang="zh-CN" sz="2400" dirty="0"/>
              <a:t>TDD SSW frame for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TDD </a:t>
            </a:r>
            <a:r>
              <a:rPr lang="en-US" altLang="zh-CN" sz="2400" dirty="0" smtClean="0"/>
              <a:t>MU </a:t>
            </a:r>
            <a:r>
              <a:rPr lang="en-US" altLang="zh-CN" sz="2400" dirty="0"/>
              <a:t>BF</a:t>
            </a:r>
            <a:endParaRPr lang="en-US" sz="2400" dirty="0"/>
          </a:p>
        </p:txBody>
      </p:sp>
      <p:sp>
        <p:nvSpPr>
          <p:cNvPr id="25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976590"/>
              </p:ext>
            </p:extLst>
          </p:nvPr>
        </p:nvGraphicFramePr>
        <p:xfrm>
          <a:off x="1403648" y="3925044"/>
          <a:ext cx="4968550" cy="800100"/>
        </p:xfrm>
        <a:graphic>
          <a:graphicData uri="http://schemas.openxmlformats.org/drawingml/2006/table">
            <a:tbl>
              <a:tblPr firstRow="1" firstCol="1" bandRow="1"/>
              <a:tblGrid>
                <a:gridCol w="559772"/>
                <a:gridCol w="623510"/>
                <a:gridCol w="623510"/>
                <a:gridCol w="597809"/>
                <a:gridCol w="597809"/>
                <a:gridCol w="655380"/>
                <a:gridCol w="655380"/>
                <a:gridCol w="655380"/>
              </a:tblGrid>
              <a:tr h="596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Frame Control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u="non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Duration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TA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u="none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TDD BF Control </a:t>
                      </a:r>
                      <a:endParaRPr lang="en-US" sz="105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50" u="none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TDD BF  Information   </a:t>
                      </a:r>
                      <a:r>
                        <a:rPr lang="en-US" sz="1050" u="none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endParaRPr lang="en-US" sz="105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u="none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FCS</a:t>
                      </a:r>
                      <a:endParaRPr lang="en-US" sz="105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1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Octets :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Variable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711517" y="3792061"/>
            <a:ext cx="30008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dirty="0">
                <a:solidFill>
                  <a:schemeClr val="tx1"/>
                </a:solidFill>
              </a:rPr>
              <a:t>TDD SSW frame format for TDD </a:t>
            </a:r>
            <a:r>
              <a:rPr lang="en-US" altLang="zh-CN" sz="1200" b="1" dirty="0" smtClean="0">
                <a:solidFill>
                  <a:srgbClr val="0000FF"/>
                </a:solidFill>
              </a:rPr>
              <a:t>MU</a:t>
            </a:r>
            <a:r>
              <a:rPr lang="en-US" altLang="zh-CN" sz="1200" b="1" dirty="0" smtClean="0">
                <a:solidFill>
                  <a:schemeClr val="tx1"/>
                </a:solidFill>
              </a:rPr>
              <a:t> </a:t>
            </a:r>
            <a:r>
              <a:rPr lang="en-US" altLang="zh-CN" sz="1200" b="1" dirty="0">
                <a:solidFill>
                  <a:schemeClr val="tx1"/>
                </a:solidFill>
              </a:rPr>
              <a:t>BF</a:t>
            </a:r>
          </a:p>
        </p:txBody>
      </p:sp>
      <p:cxnSp>
        <p:nvCxnSpPr>
          <p:cNvPr id="19" name="Straight Connector 18"/>
          <p:cNvCxnSpPr/>
          <p:nvPr/>
        </p:nvCxnSpPr>
        <p:spPr bwMode="auto">
          <a:xfrm flipH="1">
            <a:off x="4137690" y="4581128"/>
            <a:ext cx="938366" cy="49604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5702935" y="4581128"/>
            <a:ext cx="2901513" cy="49604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flipH="1">
            <a:off x="1475656" y="4581128"/>
            <a:ext cx="2880320" cy="57908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 flipH="1">
            <a:off x="3419872" y="4581128"/>
            <a:ext cx="1584176" cy="63703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1475656" y="4941168"/>
            <a:ext cx="21094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TDD BF Control field format</a:t>
            </a:r>
            <a:endParaRPr lang="en-US" sz="1200" b="1" dirty="0">
              <a:solidFill>
                <a:schemeClr val="tx1"/>
              </a:solidFill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399131"/>
              </p:ext>
            </p:extLst>
          </p:nvPr>
        </p:nvGraphicFramePr>
        <p:xfrm>
          <a:off x="827584" y="5077172"/>
          <a:ext cx="2601333" cy="800100"/>
        </p:xfrm>
        <a:graphic>
          <a:graphicData uri="http://schemas.openxmlformats.org/drawingml/2006/table">
            <a:tbl>
              <a:tblPr firstRow="1" firstCol="1" bandRow="1"/>
              <a:tblGrid>
                <a:gridCol w="605569"/>
                <a:gridCol w="674523"/>
                <a:gridCol w="674523"/>
                <a:gridCol w="646718"/>
              </a:tblGrid>
              <a:tr h="596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u="none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TDD BF Frame Subtype </a:t>
                      </a:r>
                      <a:endParaRPr lang="en-US" sz="105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u="none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End of Training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5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u="none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Reserved </a:t>
                      </a:r>
                      <a:endParaRPr lang="en-US" sz="105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1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Bits: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7" name="Content Placeholder 5"/>
          <p:cNvSpPr txBox="1">
            <a:spLocks/>
          </p:cNvSpPr>
          <p:nvPr/>
        </p:nvSpPr>
        <p:spPr bwMode="auto">
          <a:xfrm>
            <a:off x="685800" y="980728"/>
            <a:ext cx="7918648" cy="27128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kern="0" dirty="0"/>
              <a:t>When TDD SSW frame is for </a:t>
            </a:r>
            <a:r>
              <a:rPr lang="en-US" altLang="zh-CN" sz="1600" kern="0" dirty="0">
                <a:solidFill>
                  <a:srgbClr val="0000FF"/>
                </a:solidFill>
              </a:rPr>
              <a:t>more than one </a:t>
            </a:r>
            <a:r>
              <a:rPr lang="en-US" altLang="zh-CN" sz="1600" kern="0" dirty="0"/>
              <a:t>Responder, t</a:t>
            </a:r>
            <a:r>
              <a:rPr lang="en-US" sz="1600" kern="0" dirty="0"/>
              <a:t>he TDD SSW frame is modified as the following figure </a:t>
            </a:r>
            <a:r>
              <a:rPr lang="en-US" sz="1600" kern="0" dirty="0" smtClean="0"/>
              <a:t>with </a:t>
            </a:r>
            <a:r>
              <a:rPr lang="en-US" sz="1600" kern="0" dirty="0"/>
              <a:t>the following changes</a:t>
            </a:r>
          </a:p>
          <a:p>
            <a:pPr lvl="1" algn="just">
              <a:spcBef>
                <a:spcPts val="0"/>
              </a:spcBef>
              <a:buFont typeface="Times New Roman" panose="02020603050405020304" pitchFamily="18" charset="0"/>
              <a:buChar char="–"/>
            </a:pPr>
            <a:r>
              <a:rPr lang="en-US" altLang="zh-CN" sz="1400" kern="0" dirty="0"/>
              <a:t>the </a:t>
            </a:r>
            <a:r>
              <a:rPr lang="en-US" altLang="zh-CN" sz="1400" kern="0" dirty="0">
                <a:solidFill>
                  <a:srgbClr val="0000FF"/>
                </a:solidFill>
              </a:rPr>
              <a:t>RA</a:t>
            </a:r>
            <a:r>
              <a:rPr lang="en-US" altLang="zh-CN" sz="1400" kern="0" dirty="0"/>
              <a:t> </a:t>
            </a:r>
            <a:r>
              <a:rPr lang="en-US" altLang="zh-CN" sz="1400" kern="0" dirty="0" smtClean="0"/>
              <a:t>of TDD </a:t>
            </a:r>
            <a:r>
              <a:rPr lang="en-US" altLang="zh-CN" sz="1400" kern="0" dirty="0"/>
              <a:t>SSW frame is changed from </a:t>
            </a:r>
            <a:r>
              <a:rPr lang="en-US" altLang="zh-CN" sz="1400" kern="0" dirty="0">
                <a:solidFill>
                  <a:srgbClr val="0000FF"/>
                </a:solidFill>
              </a:rPr>
              <a:t>Unicast</a:t>
            </a:r>
            <a:r>
              <a:rPr lang="en-US" altLang="zh-CN" sz="1400" kern="0" dirty="0"/>
              <a:t> to </a:t>
            </a:r>
            <a:r>
              <a:rPr lang="en-US" altLang="zh-CN" sz="1400" kern="0" dirty="0">
                <a:solidFill>
                  <a:srgbClr val="0000FF"/>
                </a:solidFill>
              </a:rPr>
              <a:t>Broadcast</a:t>
            </a:r>
            <a:r>
              <a:rPr lang="en-US" altLang="zh-CN" sz="1400" kern="0" dirty="0"/>
              <a:t> </a:t>
            </a:r>
            <a:r>
              <a:rPr lang="en-US" altLang="zh-CN" sz="1400" kern="0" dirty="0" smtClean="0"/>
              <a:t>MAC address</a:t>
            </a:r>
            <a:endParaRPr lang="en-US" altLang="zh-CN" sz="1400" kern="0" dirty="0"/>
          </a:p>
          <a:p>
            <a:pPr lvl="1" algn="just">
              <a:spcBef>
                <a:spcPts val="0"/>
              </a:spcBef>
              <a:buFont typeface="Times New Roman" panose="02020603050405020304" pitchFamily="18" charset="0"/>
              <a:buChar char="–"/>
            </a:pPr>
            <a:r>
              <a:rPr lang="en-US" altLang="zh-CN" sz="1400" kern="0" dirty="0"/>
              <a:t>The </a:t>
            </a:r>
            <a:r>
              <a:rPr lang="en-US" altLang="zh-CN" sz="1400" kern="0" dirty="0">
                <a:solidFill>
                  <a:srgbClr val="0000FF"/>
                </a:solidFill>
              </a:rPr>
              <a:t>Number of </a:t>
            </a:r>
            <a:r>
              <a:rPr lang="en-US" altLang="zh-CN" sz="1400" kern="0" dirty="0" smtClean="0">
                <a:solidFill>
                  <a:srgbClr val="0000FF"/>
                </a:solidFill>
              </a:rPr>
              <a:t>Responders </a:t>
            </a:r>
            <a:r>
              <a:rPr lang="en-US" altLang="zh-CN" sz="1400" kern="0" dirty="0">
                <a:solidFill>
                  <a:srgbClr val="0000FF"/>
                </a:solidFill>
              </a:rPr>
              <a:t>subfield </a:t>
            </a:r>
            <a:r>
              <a:rPr lang="en-US" altLang="zh-CN" sz="1400" kern="0" dirty="0"/>
              <a:t>is indicated</a:t>
            </a:r>
          </a:p>
          <a:p>
            <a:pPr lvl="1" algn="just">
              <a:spcBef>
                <a:spcPts val="0"/>
              </a:spcBef>
              <a:buFont typeface="Times New Roman" panose="02020603050405020304" pitchFamily="18" charset="0"/>
              <a:buChar char="–"/>
            </a:pPr>
            <a:r>
              <a:rPr lang="en-US" altLang="zh-CN" sz="1400" kern="0" dirty="0"/>
              <a:t>Responder Feedback Offset and Initiator </a:t>
            </a:r>
            <a:r>
              <a:rPr lang="en-US" altLang="zh-CN" sz="1400" kern="0" dirty="0" err="1"/>
              <a:t>Ack</a:t>
            </a:r>
            <a:r>
              <a:rPr lang="en-US" altLang="zh-CN" sz="1400" kern="0" dirty="0"/>
              <a:t> Offset are indicated in </a:t>
            </a:r>
            <a:r>
              <a:rPr lang="en-US" altLang="zh-CN" sz="1400" kern="0" dirty="0" smtClean="0">
                <a:solidFill>
                  <a:srgbClr val="0000FF"/>
                </a:solidFill>
              </a:rPr>
              <a:t>Responder Info subfield for each responder</a:t>
            </a:r>
            <a:endParaRPr lang="en-US" altLang="zh-CN" sz="1400" kern="0" dirty="0">
              <a:solidFill>
                <a:srgbClr val="0000FF"/>
              </a:solidFill>
            </a:endParaRPr>
          </a:p>
          <a:p>
            <a:pPr lvl="1" algn="just">
              <a:spcBef>
                <a:spcPts val="0"/>
              </a:spcBef>
              <a:buFont typeface="Times New Roman" panose="02020603050405020304" pitchFamily="18" charset="0"/>
              <a:buChar char="–"/>
            </a:pPr>
            <a:r>
              <a:rPr lang="en-US" sz="1400" kern="0" dirty="0" smtClean="0"/>
              <a:t>The ID </a:t>
            </a:r>
            <a:r>
              <a:rPr lang="en-US" sz="1400" kern="0" dirty="0"/>
              <a:t>of the Responder could be </a:t>
            </a:r>
            <a:r>
              <a:rPr lang="en-US" sz="1400" kern="0" dirty="0" smtClean="0">
                <a:solidFill>
                  <a:srgbClr val="0000FF"/>
                </a:solidFill>
              </a:rPr>
              <a:t>10 </a:t>
            </a:r>
            <a:r>
              <a:rPr lang="en-US" sz="1400" kern="0" dirty="0">
                <a:solidFill>
                  <a:srgbClr val="0000FF"/>
                </a:solidFill>
              </a:rPr>
              <a:t>bits special ID</a:t>
            </a:r>
          </a:p>
          <a:p>
            <a:pPr marL="1200150" lvl="2" indent="-285750" algn="just">
              <a:buFont typeface="Wingdings" panose="05000000000000000000" pitchFamily="2" charset="2"/>
              <a:buChar char="n"/>
            </a:pPr>
            <a:r>
              <a:rPr lang="en-US" altLang="zh-CN" sz="1200" dirty="0" smtClean="0"/>
              <a:t>The 10 </a:t>
            </a:r>
            <a:r>
              <a:rPr lang="en-US" altLang="zh-CN" sz="1200" dirty="0"/>
              <a:t>special ID could be derived based on the 48 MAC address, with a predefined scheme known by DN and CN </a:t>
            </a:r>
            <a:r>
              <a:rPr lang="en-US" altLang="zh-CN" sz="1200" dirty="0" smtClean="0"/>
              <a:t>( e.g</a:t>
            </a:r>
            <a:r>
              <a:rPr lang="en-US" altLang="zh-CN" sz="1200" dirty="0"/>
              <a:t>., based on the same scheme in </a:t>
            </a:r>
            <a:r>
              <a:rPr lang="en-US" altLang="zh-CN" sz="1200" dirty="0" smtClean="0"/>
              <a:t>30.9.1.2 in [5] )</a:t>
            </a:r>
            <a:endParaRPr lang="en-US" altLang="zh-CN" sz="1200" kern="0" dirty="0" smtClean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2424" y="5077172"/>
            <a:ext cx="5319547" cy="1475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61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Users\h00316112\AppData\Roaming\eSpace_Desktop\UserData\h00316112\imagefiles\5271E457-96EB-47EA-9047-06E377133A7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6311" y="3088871"/>
            <a:ext cx="3909653" cy="330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h00316112\AppData\Roaming\eSpace_Desktop\UserData\h00316112\imagefiles\FCB290E5-3493-45A3-90DB-A9BE719BAC9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090702"/>
            <a:ext cx="4033564" cy="3300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685800" y="620688"/>
            <a:ext cx="7770813" cy="438943"/>
          </a:xfrm>
        </p:spPr>
        <p:txBody>
          <a:bodyPr/>
          <a:lstStyle/>
          <a:p>
            <a:r>
              <a:rPr lang="en-US" altLang="zh-CN" sz="2400" dirty="0" smtClean="0"/>
              <a:t>Comparison of t</a:t>
            </a:r>
            <a:r>
              <a:rPr lang="en-US" sz="2400" dirty="0" smtClean="0"/>
              <a:t>ime cost</a:t>
            </a:r>
            <a:endParaRPr lang="en-US" sz="2400" dirty="0"/>
          </a:p>
        </p:txBody>
      </p:sp>
      <p:sp>
        <p:nvSpPr>
          <p:cNvPr id="25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27" name="Content Placeholder 5"/>
          <p:cNvSpPr txBox="1">
            <a:spLocks/>
          </p:cNvSpPr>
          <p:nvPr/>
        </p:nvSpPr>
        <p:spPr bwMode="auto">
          <a:xfrm>
            <a:off x="685800" y="988095"/>
            <a:ext cx="7918648" cy="20088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kern="0" dirty="0" smtClean="0"/>
              <a:t>Assumption </a:t>
            </a:r>
            <a:r>
              <a:rPr lang="en-US" sz="1600" kern="0" dirty="0"/>
              <a:t>and configuration</a:t>
            </a:r>
            <a:endParaRPr lang="en-US" sz="1600" b="0" kern="0" dirty="0"/>
          </a:p>
          <a:p>
            <a:pPr marL="625475" lvl="1" indent="-271463" algn="just">
              <a:spcBef>
                <a:spcPts val="0"/>
              </a:spcBef>
              <a:buFont typeface="Times New Roman" panose="02020603050405020304" pitchFamily="18" charset="0"/>
              <a:buChar char="–"/>
            </a:pPr>
            <a:r>
              <a:rPr lang="en-US" altLang="zh-CN" sz="1400" kern="0" dirty="0" smtClean="0"/>
              <a:t>TDD </a:t>
            </a:r>
            <a:r>
              <a:rPr lang="en-US" altLang="zh-CN" sz="1400" kern="0" dirty="0"/>
              <a:t>slot Duration = 66us, </a:t>
            </a:r>
            <a:r>
              <a:rPr lang="en-US" altLang="zh-CN" sz="1400" kern="0" dirty="0" smtClean="0"/>
              <a:t>SBIFS </a:t>
            </a:r>
            <a:r>
              <a:rPr lang="en-US" altLang="zh-CN" sz="1400" kern="0" dirty="0"/>
              <a:t>= 1us, </a:t>
            </a:r>
          </a:p>
          <a:p>
            <a:pPr marL="625475" lvl="1" indent="-271463" algn="just">
              <a:spcBef>
                <a:spcPts val="0"/>
              </a:spcBef>
              <a:buFont typeface="Times New Roman" panose="02020603050405020304" pitchFamily="18" charset="0"/>
              <a:buChar char="–"/>
            </a:pPr>
            <a:r>
              <a:rPr lang="en-US" altLang="zh-CN" sz="1400" kern="0" dirty="0" smtClean="0">
                <a:solidFill>
                  <a:schemeClr val="tx1"/>
                </a:solidFill>
              </a:rPr>
              <a:t>For the scheme in [1, 6], every </a:t>
            </a:r>
            <a:r>
              <a:rPr lang="en-US" altLang="zh-CN" sz="1400" kern="0" dirty="0" smtClean="0"/>
              <a:t>TDD slot filled with</a:t>
            </a:r>
            <a:r>
              <a:rPr lang="en-US" altLang="zh-CN" sz="1400" kern="0" dirty="0" smtClean="0">
                <a:solidFill>
                  <a:srgbClr val="0000FF"/>
                </a:solidFill>
              </a:rPr>
              <a:t> four </a:t>
            </a:r>
            <a:r>
              <a:rPr lang="en-US" altLang="zh-CN" sz="1400" kern="0" dirty="0" smtClean="0"/>
              <a:t>TDD </a:t>
            </a:r>
            <a:r>
              <a:rPr lang="en-US" altLang="zh-CN" sz="1400" kern="0" dirty="0"/>
              <a:t>SSW </a:t>
            </a:r>
            <a:r>
              <a:rPr lang="en-US" altLang="zh-CN" sz="1400" kern="0" dirty="0" smtClean="0"/>
              <a:t>frames</a:t>
            </a:r>
          </a:p>
          <a:p>
            <a:pPr marL="625475" lvl="1" indent="-271463" algn="just">
              <a:spcBef>
                <a:spcPts val="0"/>
              </a:spcBef>
              <a:buFont typeface="Times New Roman" panose="02020603050405020304" pitchFamily="18" charset="0"/>
              <a:buChar char="–"/>
            </a:pPr>
            <a:r>
              <a:rPr lang="en-US" altLang="zh-CN" sz="1400" kern="0" dirty="0">
                <a:solidFill>
                  <a:schemeClr val="tx1"/>
                </a:solidFill>
              </a:rPr>
              <a:t>For </a:t>
            </a:r>
            <a:r>
              <a:rPr lang="en-US" altLang="zh-CN" sz="1400" kern="0" dirty="0" smtClean="0">
                <a:solidFill>
                  <a:schemeClr val="tx1"/>
                </a:solidFill>
              </a:rPr>
              <a:t>our scheme, </a:t>
            </a:r>
            <a:r>
              <a:rPr lang="en-US" altLang="zh-CN" sz="1400" kern="0" dirty="0">
                <a:solidFill>
                  <a:schemeClr val="tx1"/>
                </a:solidFill>
              </a:rPr>
              <a:t>every </a:t>
            </a:r>
            <a:r>
              <a:rPr lang="en-US" altLang="zh-CN" sz="1400" kern="0" dirty="0"/>
              <a:t>TDD slot filled with</a:t>
            </a:r>
            <a:r>
              <a:rPr lang="en-US" altLang="zh-CN" sz="1400" kern="0" dirty="0">
                <a:solidFill>
                  <a:srgbClr val="0000FF"/>
                </a:solidFill>
              </a:rPr>
              <a:t> three</a:t>
            </a:r>
            <a:r>
              <a:rPr lang="en-US" altLang="zh-CN" sz="1400" kern="0" dirty="0"/>
              <a:t> TDD SSW </a:t>
            </a:r>
            <a:r>
              <a:rPr lang="en-US" altLang="zh-CN" sz="1400" kern="0" dirty="0" smtClean="0"/>
              <a:t>frames (for 2-4 Responders), or </a:t>
            </a:r>
            <a:r>
              <a:rPr lang="en-US" altLang="zh-CN" sz="1400" kern="0" dirty="0" smtClean="0">
                <a:solidFill>
                  <a:srgbClr val="0000FF"/>
                </a:solidFill>
              </a:rPr>
              <a:t>two</a:t>
            </a:r>
            <a:r>
              <a:rPr lang="en-US" altLang="zh-CN" sz="1400" kern="0" dirty="0" smtClean="0"/>
              <a:t> TDD </a:t>
            </a:r>
            <a:r>
              <a:rPr lang="en-US" altLang="zh-CN" sz="1400" kern="0" dirty="0"/>
              <a:t>SSW frames (for </a:t>
            </a:r>
            <a:r>
              <a:rPr lang="en-US" altLang="zh-CN" sz="1400" kern="0" dirty="0" smtClean="0"/>
              <a:t>5-10 </a:t>
            </a:r>
            <a:r>
              <a:rPr lang="en-US" altLang="zh-CN" sz="1400" kern="0" dirty="0"/>
              <a:t>Responders)</a:t>
            </a:r>
          </a:p>
          <a:p>
            <a:pPr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kern="0" dirty="0" smtClean="0"/>
              <a:t>Following figures shows </a:t>
            </a:r>
            <a:r>
              <a:rPr lang="en-US" sz="1600" kern="0" dirty="0"/>
              <a:t>the</a:t>
            </a:r>
            <a:r>
              <a:rPr lang="en-US" altLang="zh-CN" sz="1600" kern="0" dirty="0"/>
              <a:t> comparison of</a:t>
            </a:r>
            <a:r>
              <a:rPr lang="en-US" sz="1600" kern="0" dirty="0"/>
              <a:t> time cost for BF training with different number of </a:t>
            </a:r>
            <a:r>
              <a:rPr lang="en-US" sz="1600" kern="0" dirty="0" smtClean="0"/>
              <a:t>Responder </a:t>
            </a:r>
            <a:r>
              <a:rPr lang="en-US" sz="1600" b="0" kern="0" dirty="0"/>
              <a:t>(calculation details could be found in Appendix I, II)</a:t>
            </a:r>
          </a:p>
          <a:p>
            <a:pPr marL="625475" lvl="1" indent="-271463" algn="just">
              <a:spcBef>
                <a:spcPts val="0"/>
              </a:spcBef>
              <a:buFont typeface="Times New Roman" panose="02020603050405020304" pitchFamily="18" charset="0"/>
              <a:buChar char="–"/>
            </a:pPr>
            <a:r>
              <a:rPr lang="en-US" altLang="zh-CN" sz="1400" kern="0" dirty="0"/>
              <a:t>Time cost for scheme in [</a:t>
            </a:r>
            <a:r>
              <a:rPr lang="en-US" altLang="zh-CN" sz="1400" kern="0" dirty="0" smtClean="0"/>
              <a:t>1, 6]: </a:t>
            </a:r>
            <a:r>
              <a:rPr lang="en-US" altLang="zh-CN" sz="1400" kern="0" dirty="0"/>
              <a:t>with </a:t>
            </a:r>
            <a:r>
              <a:rPr lang="en-US" altLang="zh-CN" sz="1400" kern="0" dirty="0" smtClean="0"/>
              <a:t>very high time </a:t>
            </a:r>
            <a:r>
              <a:rPr lang="en-US" altLang="zh-CN" sz="1400" kern="0" dirty="0"/>
              <a:t>cost</a:t>
            </a:r>
          </a:p>
          <a:p>
            <a:pPr marL="625475" lvl="1" indent="-271463" algn="just">
              <a:spcBef>
                <a:spcPts val="0"/>
              </a:spcBef>
              <a:buFont typeface="Times New Roman" panose="02020603050405020304" pitchFamily="18" charset="0"/>
              <a:buChar char="–"/>
            </a:pPr>
            <a:r>
              <a:rPr lang="en-US" altLang="zh-CN" sz="1400" kern="0" dirty="0" smtClean="0"/>
              <a:t>Our scheme: </a:t>
            </a:r>
            <a:r>
              <a:rPr lang="en-US" altLang="zh-CN" sz="1400" kern="0" dirty="0"/>
              <a:t>time cost is </a:t>
            </a:r>
            <a:r>
              <a:rPr lang="en-US" altLang="zh-CN" sz="1400" kern="0" dirty="0" smtClean="0"/>
              <a:t>much reduced</a:t>
            </a:r>
            <a:r>
              <a:rPr lang="en-US" altLang="zh-CN" sz="1400" kern="0" dirty="0"/>
              <a:t>.</a:t>
            </a:r>
          </a:p>
          <a:p>
            <a:pPr marL="625475" lvl="1" indent="-271463" algn="just">
              <a:spcBef>
                <a:spcPts val="0"/>
              </a:spcBef>
              <a:buFont typeface="Times New Roman" panose="02020603050405020304" pitchFamily="18" charset="0"/>
              <a:buChar char="–"/>
            </a:pPr>
            <a:endParaRPr lang="en-US" altLang="zh-CN" sz="1200" kern="0" dirty="0" smtClean="0"/>
          </a:p>
        </p:txBody>
      </p:sp>
      <p:sp>
        <p:nvSpPr>
          <p:cNvPr id="11" name="Oval 10"/>
          <p:cNvSpPr/>
          <p:nvPr/>
        </p:nvSpPr>
        <p:spPr>
          <a:xfrm>
            <a:off x="6727164" y="680468"/>
            <a:ext cx="1828800" cy="948332"/>
          </a:xfrm>
          <a:prstGeom prst="ellipse">
            <a:avLst/>
          </a:prstGeom>
          <a:noFill/>
          <a:ln w="63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014374" y="1064418"/>
            <a:ext cx="365760" cy="1828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600" dirty="0" smtClean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rPr>
              <a:t>TDD SSW</a:t>
            </a:r>
            <a:endParaRPr lang="en-US" sz="6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948264" y="760176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 smtClean="0">
                <a:solidFill>
                  <a:schemeClr val="tx1"/>
                </a:solidFill>
              </a:rPr>
              <a:t>Every TDD </a:t>
            </a:r>
            <a:r>
              <a:rPr lang="en-US" sz="700" dirty="0">
                <a:solidFill>
                  <a:schemeClr val="tx1"/>
                </a:solidFill>
              </a:rPr>
              <a:t>slot filled with </a:t>
            </a:r>
            <a:r>
              <a:rPr lang="en-US" sz="700" dirty="0" smtClean="0">
                <a:solidFill>
                  <a:srgbClr val="0000FF"/>
                </a:solidFill>
              </a:rPr>
              <a:t>three or four</a:t>
            </a:r>
            <a:r>
              <a:rPr lang="en-US" sz="700" dirty="0" smtClean="0">
                <a:solidFill>
                  <a:schemeClr val="tx1"/>
                </a:solidFill>
              </a:rPr>
              <a:t> TDD SSW frames</a:t>
            </a:r>
            <a:endParaRPr lang="en-US" sz="700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39584" y="1243493"/>
            <a:ext cx="16346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 smtClean="0">
                <a:solidFill>
                  <a:schemeClr val="tx1"/>
                </a:solidFill>
              </a:rPr>
              <a:t>IFS options (RIFS, SBIFS, SIFS or programmable) under study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014373" y="1064418"/>
            <a:ext cx="1374051" cy="1871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944076" y="1068664"/>
            <a:ext cx="365760" cy="1828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600" dirty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rPr>
              <a:t>TDD </a:t>
            </a:r>
            <a:r>
              <a:rPr lang="en-US" sz="600" dirty="0" smtClean="0">
                <a:solidFill>
                  <a:schemeClr val="tx1"/>
                </a:solidFill>
                <a:latin typeface="Calibri Light" charset="0"/>
                <a:ea typeface="Calibri Light" charset="0"/>
                <a:cs typeface="Calibri Light" charset="0"/>
              </a:rPr>
              <a:t>SSW</a:t>
            </a:r>
            <a:endParaRPr lang="en-US" sz="600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362398" y="1019065"/>
            <a:ext cx="5890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……</a:t>
            </a: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2346896" y="3342704"/>
            <a:ext cx="7200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2637408" y="3478436"/>
            <a:ext cx="42956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6405180" y="3342704"/>
            <a:ext cx="7200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6695692" y="3478436"/>
            <a:ext cx="42956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921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en-US" altLang="zh-CN" sz="2400" dirty="0" smtClean="0"/>
              <a:t>Comparison of t</a:t>
            </a:r>
            <a:r>
              <a:rPr lang="en-US" sz="2400" dirty="0" smtClean="0"/>
              <a:t>ime cost</a:t>
            </a:r>
            <a:endParaRPr lang="en-US" sz="2400" dirty="0"/>
          </a:p>
        </p:txBody>
      </p:sp>
      <p:sp>
        <p:nvSpPr>
          <p:cNvPr id="25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27" name="Content Placeholder 5"/>
          <p:cNvSpPr txBox="1">
            <a:spLocks/>
          </p:cNvSpPr>
          <p:nvPr/>
        </p:nvSpPr>
        <p:spPr bwMode="auto">
          <a:xfrm>
            <a:off x="685800" y="1204119"/>
            <a:ext cx="7918648" cy="23688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800" b="1" kern="0" dirty="0" smtClean="0"/>
              <a:t>Noting </a:t>
            </a:r>
            <a:r>
              <a:rPr lang="en-US" altLang="zh-CN" sz="1800" b="1" kern="0" dirty="0"/>
              <a:t>that </a:t>
            </a:r>
            <a:r>
              <a:rPr lang="en-US" altLang="zh-CN" sz="1800" b="1" kern="0" dirty="0" smtClean="0"/>
              <a:t>the </a:t>
            </a:r>
            <a:r>
              <a:rPr lang="en-US" altLang="zh-CN" sz="1800" b="1" kern="0" dirty="0"/>
              <a:t>gain of our scheme could be </a:t>
            </a:r>
            <a:r>
              <a:rPr lang="en-US" altLang="zh-CN" sz="1800" b="1" kern="0" dirty="0">
                <a:solidFill>
                  <a:srgbClr val="0000FF"/>
                </a:solidFill>
              </a:rPr>
              <a:t>larger</a:t>
            </a:r>
            <a:r>
              <a:rPr lang="en-US" altLang="zh-CN" sz="1800" b="1" kern="0" dirty="0"/>
              <a:t> when the following are </a:t>
            </a:r>
            <a:r>
              <a:rPr lang="en-US" altLang="zh-CN" sz="1800" b="1" kern="0" dirty="0" smtClean="0"/>
              <a:t>considered</a:t>
            </a:r>
            <a:endParaRPr lang="en-US" altLang="zh-CN" sz="1800" b="1" kern="0" dirty="0"/>
          </a:p>
          <a:p>
            <a:pPr lvl="1" algn="just">
              <a:spcBef>
                <a:spcPts val="0"/>
              </a:spcBef>
              <a:buFont typeface="Times New Roman" panose="02020603050405020304" pitchFamily="18" charset="0"/>
              <a:buChar char="–"/>
            </a:pPr>
            <a:r>
              <a:rPr lang="en-US" altLang="zh-CN" sz="1600" kern="0" dirty="0" smtClean="0"/>
              <a:t>If the </a:t>
            </a:r>
            <a:r>
              <a:rPr lang="en-US" altLang="zh-CN" sz="1600" kern="0" dirty="0" smtClean="0">
                <a:solidFill>
                  <a:srgbClr val="0000FF"/>
                </a:solidFill>
              </a:rPr>
              <a:t>failure of BF </a:t>
            </a:r>
            <a:r>
              <a:rPr lang="en-US" altLang="zh-CN" sz="1600" kern="0" dirty="0" smtClean="0"/>
              <a:t>is </a:t>
            </a:r>
            <a:r>
              <a:rPr lang="en-US" altLang="zh-CN" sz="1600" kern="0" dirty="0"/>
              <a:t>considered here, the gain of our scheme could be </a:t>
            </a:r>
            <a:r>
              <a:rPr lang="en-US" altLang="zh-CN" sz="1600" kern="0" dirty="0">
                <a:solidFill>
                  <a:srgbClr val="0000FF"/>
                </a:solidFill>
              </a:rPr>
              <a:t>larger</a:t>
            </a:r>
            <a:r>
              <a:rPr lang="en-US" altLang="zh-CN" sz="1600" kern="0" dirty="0"/>
              <a:t> .</a:t>
            </a:r>
            <a:endParaRPr lang="en-US" altLang="zh-CN" sz="1600" kern="0" dirty="0" smtClean="0"/>
          </a:p>
          <a:p>
            <a:pPr lvl="1" algn="just">
              <a:spcBef>
                <a:spcPts val="0"/>
              </a:spcBef>
              <a:buFont typeface="Times New Roman" panose="02020603050405020304" pitchFamily="18" charset="0"/>
              <a:buChar char="–"/>
            </a:pPr>
            <a:r>
              <a:rPr lang="en-US" altLang="zh-CN" sz="1600" kern="0" dirty="0" smtClean="0"/>
              <a:t>By the scheme proposed in [1, 6], multiple Responders could only be </a:t>
            </a:r>
            <a:r>
              <a:rPr lang="en-US" altLang="zh-CN" sz="1600" kern="0" dirty="0"/>
              <a:t>trained </a:t>
            </a:r>
            <a:r>
              <a:rPr lang="en-US" altLang="zh-CN" sz="1600" kern="0" dirty="0">
                <a:solidFill>
                  <a:srgbClr val="0000FF"/>
                </a:solidFill>
              </a:rPr>
              <a:t>sequentially</a:t>
            </a:r>
            <a:r>
              <a:rPr lang="en-US" altLang="zh-CN" sz="1600" kern="0" dirty="0"/>
              <a:t>. </a:t>
            </a:r>
            <a:r>
              <a:rPr lang="en-US" altLang="zh-CN" sz="1600" kern="0" dirty="0" smtClean="0"/>
              <a:t>Since there may be </a:t>
            </a:r>
            <a:r>
              <a:rPr lang="en-US" altLang="zh-CN" sz="1600" kern="0" dirty="0" smtClean="0">
                <a:solidFill>
                  <a:srgbClr val="0000FF"/>
                </a:solidFill>
              </a:rPr>
              <a:t>data transmission between </a:t>
            </a:r>
            <a:r>
              <a:rPr lang="en-US" altLang="zh-CN" sz="1600" kern="0" dirty="0" smtClean="0"/>
              <a:t>the BF training, the </a:t>
            </a:r>
            <a:r>
              <a:rPr lang="en-US" altLang="zh-CN" sz="1600" kern="0" dirty="0"/>
              <a:t>delay for the later on training Responder will be very large, e.g., maybe </a:t>
            </a:r>
            <a:r>
              <a:rPr lang="en-US" altLang="zh-CN" sz="1600" kern="0" dirty="0" smtClean="0"/>
              <a:t>more than hundreds </a:t>
            </a:r>
            <a:r>
              <a:rPr lang="en-US" altLang="zh-CN" sz="1600" kern="0" dirty="0"/>
              <a:t>of </a:t>
            </a:r>
            <a:r>
              <a:rPr lang="en-US" altLang="zh-CN" sz="1600" kern="0" dirty="0" err="1" smtClean="0"/>
              <a:t>ms.</a:t>
            </a:r>
            <a:r>
              <a:rPr lang="en-US" altLang="zh-CN" sz="1600" kern="0" dirty="0" smtClean="0"/>
              <a:t> However, our </a:t>
            </a:r>
            <a:r>
              <a:rPr lang="en-US" altLang="zh-CN" sz="1600" kern="0" dirty="0"/>
              <a:t>scheme </a:t>
            </a:r>
            <a:r>
              <a:rPr lang="en-US" altLang="zh-CN" sz="1600" kern="0" dirty="0" smtClean="0"/>
              <a:t>allows </a:t>
            </a:r>
            <a:r>
              <a:rPr lang="en-US" altLang="zh-CN" sz="1600" kern="0" dirty="0"/>
              <a:t>to train </a:t>
            </a:r>
            <a:r>
              <a:rPr lang="en-US" altLang="zh-CN" sz="1600" kern="0" dirty="0" smtClean="0">
                <a:solidFill>
                  <a:srgbClr val="0000FF"/>
                </a:solidFill>
              </a:rPr>
              <a:t>multiple </a:t>
            </a:r>
            <a:r>
              <a:rPr lang="en-US" altLang="zh-CN" sz="1600" kern="0" dirty="0">
                <a:solidFill>
                  <a:srgbClr val="0000FF"/>
                </a:solidFill>
              </a:rPr>
              <a:t>Responder simultaneously</a:t>
            </a:r>
            <a:r>
              <a:rPr lang="en-US" altLang="zh-CN" sz="1600" kern="0" dirty="0"/>
              <a:t>. This </a:t>
            </a:r>
            <a:r>
              <a:rPr lang="en-US" altLang="zh-CN" sz="1600" kern="0" dirty="0" smtClean="0"/>
              <a:t>will significantly </a:t>
            </a:r>
            <a:r>
              <a:rPr lang="en-US" altLang="zh-CN" sz="1600" kern="0" dirty="0"/>
              <a:t>reduce the BF training time</a:t>
            </a:r>
            <a:r>
              <a:rPr lang="en-US" altLang="zh-CN" sz="1600" kern="0" dirty="0" smtClean="0"/>
              <a:t>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3933056"/>
            <a:ext cx="8789105" cy="2450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23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47035</TotalTime>
  <Words>1466</Words>
  <Application>Microsoft Office PowerPoint</Application>
  <PresentationFormat>全屏显示(4:3)</PresentationFormat>
  <Paragraphs>299</Paragraphs>
  <Slides>15</Slides>
  <Notes>9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15</vt:i4>
      </vt:variant>
    </vt:vector>
  </HeadingPairs>
  <TitlesOfParts>
    <vt:vector size="28" baseType="lpstr">
      <vt:lpstr>Arial Unicode MS</vt:lpstr>
      <vt:lpstr>MS Gothic</vt:lpstr>
      <vt:lpstr>宋体</vt:lpstr>
      <vt:lpstr>微软雅黑</vt:lpstr>
      <vt:lpstr>Arial</vt:lpstr>
      <vt:lpstr>Calibri</vt:lpstr>
      <vt:lpstr>Calibri Light</vt:lpstr>
      <vt:lpstr>Lucida Sans Unicode</vt:lpstr>
      <vt:lpstr>Times New Roman</vt:lpstr>
      <vt:lpstr>Wingdings</vt:lpstr>
      <vt:lpstr>Office Theme</vt:lpstr>
      <vt:lpstr>Visio</vt:lpstr>
      <vt:lpstr>文档</vt:lpstr>
      <vt:lpstr>MU Beamforming for mmWave Distributed Network</vt:lpstr>
      <vt:lpstr>Outline</vt:lpstr>
      <vt:lpstr>PowerPoint 演示文稿</vt:lpstr>
      <vt:lpstr>PowerPoint 演示文稿</vt:lpstr>
      <vt:lpstr>PowerPoint 演示文稿</vt:lpstr>
      <vt:lpstr>TDD SSW frame for TDD SU BF</vt:lpstr>
      <vt:lpstr>TDD SSW frame for TDD MU BF</vt:lpstr>
      <vt:lpstr>Comparison of time cost</vt:lpstr>
      <vt:lpstr>Comparison of time cost</vt:lpstr>
      <vt:lpstr>Conclusions</vt:lpstr>
      <vt:lpstr>Straw Poll/Motion 1</vt:lpstr>
      <vt:lpstr>Straw Poll/Motion 2</vt:lpstr>
      <vt:lpstr>References</vt:lpstr>
      <vt:lpstr>Appendix I-1: TXTIME(X)   [4]</vt:lpstr>
      <vt:lpstr>Appendix II-1: Time cost example 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BF training enhancement for mmWave Distribution Networks</dc:title>
  <cp:lastModifiedBy>Hanxiao (Tony, CT Lab)</cp:lastModifiedBy>
  <cp:revision>54</cp:revision>
  <cp:lastPrinted>1601-01-01T00:00:00Z</cp:lastPrinted>
  <dcterms:created xsi:type="dcterms:W3CDTF">2016-09-11T14:22:53Z</dcterms:created>
  <dcterms:modified xsi:type="dcterms:W3CDTF">2018-01-18T15:58:41Z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5263d985-4224-47e5-8914-e0e3340231bc</vt:lpwstr>
  </property>
  <property fmtid="{D5CDD505-2E9C-101B-9397-08002B2CF9AE}" pid="3" name="CTP_TimeStamp">
    <vt:lpwstr>2017-10-30 17:26:45Z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CTP_PUBLIC</vt:lpwstr>
  </property>
  <property fmtid="{D5CDD505-2E9C-101B-9397-08002B2CF9AE}" pid="8" name="_2015_ms_pID_725343">
    <vt:lpwstr>(3)63u9hqsnCP9Pb6SuGnOQirXp9PLlY1WEHWBsoAx/Zm4xkY3HikD6sniFoLi5RBcBWFqzV5xH
gOj25mwqWb9Z4Da4FfB1Vs3CoIuST41+n5IXZO48meh/t2AO2V/Cz7Q3NJzKVRkp6aXDKceH
LPM9ve7sbHaVy/uDDqpMGOU3/DQg7+NjhHGsT3rM0lk8aiIzJNs5NiMd+oQ88MthWTWXX6c3
1FhvhWtnZ2+9toz7ED</vt:lpwstr>
  </property>
  <property fmtid="{D5CDD505-2E9C-101B-9397-08002B2CF9AE}" pid="9" name="_2015_ms_pID_7253431">
    <vt:lpwstr>slC/TWbvAQ9HdlUWYwDE485a0aOLQr1nw8Wo3sas7WgpwoCpKDkOdi
VEZ6eUbmWrOVGW9/NgSJqzUZ9CPFLsD+AdYY63vcjFOFukR7ZMweQARUl+AZhm76Fsbzutmr
xpeJEDe8a6SPDufU4ByxNCK9D/Iu8VJKzKdL2oQI17bSDDDafzoXk5iWgohcJJs3lGsLzxHA
LV0nBn1QkWCsYm8YXfNmNlZi39drYa9tIGDM</vt:lpwstr>
  </property>
  <property fmtid="{D5CDD505-2E9C-101B-9397-08002B2CF9AE}" pid="10" name="_2015_ms_pID_7253432">
    <vt:lpwstr>IA==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1515466990</vt:lpwstr>
  </property>
</Properties>
</file>