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42"/>
  </p:notesMasterIdLst>
  <p:sldIdLst>
    <p:sldId id="336" r:id="rId2"/>
    <p:sldId id="303" r:id="rId3"/>
    <p:sldId id="256" r:id="rId4"/>
    <p:sldId id="315" r:id="rId5"/>
    <p:sldId id="316" r:id="rId6"/>
    <p:sldId id="324" r:id="rId7"/>
    <p:sldId id="347" r:id="rId8"/>
    <p:sldId id="357" r:id="rId9"/>
    <p:sldId id="280" r:id="rId10"/>
    <p:sldId id="335" r:id="rId11"/>
    <p:sldId id="353" r:id="rId12"/>
    <p:sldId id="352" r:id="rId13"/>
    <p:sldId id="354" r:id="rId14"/>
    <p:sldId id="334" r:id="rId15"/>
    <p:sldId id="364" r:id="rId16"/>
    <p:sldId id="350" r:id="rId17"/>
    <p:sldId id="351" r:id="rId18"/>
    <p:sldId id="355" r:id="rId19"/>
    <p:sldId id="356" r:id="rId20"/>
    <p:sldId id="327" r:id="rId21"/>
    <p:sldId id="328" r:id="rId22"/>
    <p:sldId id="329" r:id="rId23"/>
    <p:sldId id="306" r:id="rId24"/>
    <p:sldId id="331" r:id="rId25"/>
    <p:sldId id="348" r:id="rId26"/>
    <p:sldId id="361" r:id="rId27"/>
    <p:sldId id="363" r:id="rId28"/>
    <p:sldId id="314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58" r:id="rId39"/>
    <p:sldId id="359" r:id="rId40"/>
    <p:sldId id="36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yam Torab" initials="PT" lastIdx="5" clrIdx="0">
    <p:extLst/>
  </p:cmAuthor>
  <p:cmAuthor id="2" name="Payam Torab" initials="PT [2]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13"/>
    <p:restoredTop sz="96291"/>
  </p:normalViewPr>
  <p:slideViewPr>
    <p:cSldViewPr snapToGrid="0" snapToObjects="1">
      <p:cViewPr varScale="1">
        <p:scale>
          <a:sx n="125" d="100"/>
          <a:sy n="125" d="100"/>
        </p:scale>
        <p:origin x="3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30F4-0846-0A41-A4A6-FFF8CB74C75F}" type="datetimeFigureOut">
              <a:rPr lang="en-US" smtClean="0"/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48110-B263-C843-BAEB-4A0B660EE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72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dirty="0"/>
              <a:t>September 2016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4820" indent="-34482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976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952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928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9041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98802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altLang="en-US" dirty="0"/>
              <a:t>Intel Corporation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1260" y="9000621"/>
            <a:ext cx="415177" cy="184666"/>
          </a:xfrm>
          <a:noFill/>
        </p:spPr>
        <p:txBody>
          <a:bodyPr/>
          <a:lstStyle>
            <a:lvl1pPr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7111" indent="-28735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940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916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68921" indent="-229880" defTabSz="938677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2868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8844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48202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07963" indent="-229880" defTabSz="938677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dirty="0"/>
              <a:t>Page </a:t>
            </a:r>
            <a:fld id="{07FC9C9D-9E8C-45A0-A936-072F1228F988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2200" cy="3473450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3994610" y="96239"/>
            <a:ext cx="2356158" cy="2154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en-US" dirty="0"/>
              <a:t>doc.: IEEE 802.11-16/XXXXr0</a:t>
            </a:r>
          </a:p>
        </p:txBody>
      </p:sp>
    </p:spTree>
    <p:extLst>
      <p:ext uri="{BB962C8B-B14F-4D97-AF65-F5344CB8AC3E}">
        <p14:creationId xmlns:p14="http://schemas.microsoft.com/office/powerpoint/2010/main" val="16138807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5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2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96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0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9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80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1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4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/>
              </a:rPr>
              <a:t></a:t>
            </a: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B48110-B263-C843-BAEB-4A0B660EE95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80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5077884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508759"/>
            <a:ext cx="508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594360"/>
            <a:ext cx="105156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12285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2018</a:t>
            </a:r>
            <a:endParaRPr lang="en-US" dirty="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7772400" y="365760"/>
            <a:ext cx="3657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802.11-18/0164r1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08760"/>
            <a:ext cx="10515600" cy="502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32320" y="6537960"/>
            <a:ext cx="429768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Djordje Tujkovic et al.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11957" y="6537960"/>
            <a:ext cx="1070768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88BCAC4-92DF-D546-A4C4-D4A78B6174ED}" type="slidenum">
              <a:rPr lang="en-US" smtClean="0"/>
              <a:t>‹#›</a:t>
            </a:fld>
            <a:endParaRPr lang="en-US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396" y="5943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537960"/>
            <a:ext cx="718145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537960"/>
            <a:ext cx="10515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9348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Courier New" charset="0"/>
        <a:buChar char="o"/>
        <a:defRPr sz="2000">
          <a:solidFill>
            <a:srgbClr val="000000"/>
          </a:solidFill>
          <a:latin typeface="+mn-lt"/>
          <a:ea typeface="+mn-ea"/>
        </a:defRPr>
      </a:lvl2pPr>
      <a:lvl3pPr marL="1200150" indent="-28575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Arial" charset="0"/>
        <a:buChar char="•"/>
        <a:defRPr>
          <a:solidFill>
            <a:srgbClr val="000000"/>
          </a:solidFill>
          <a:latin typeface="+mn-lt"/>
          <a:ea typeface="+mn-ea"/>
        </a:defRPr>
      </a:lvl3pPr>
      <a:lvl4pPr marL="1657350" indent="-28575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Wingdings" charset="2"/>
        <a:buChar char="§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7/11-17-1321-00-00ay-features-for-mmw-distribution-network-use-case.pdf" TargetMode="External"/><Relationship Id="rId2" Type="http://schemas.openxmlformats.org/officeDocument/2006/relationships/hyperlink" Target="https://mentor.ieee.org/802.11/dcn/17/11-17-1022-00-00ay-changes-to-ieee-802-11ay-in-support-of-mmw-mesh-network-use-cases.pptx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29217" y="1200011"/>
            <a:ext cx="10363200" cy="1470025"/>
          </a:xfrm>
        </p:spPr>
        <p:txBody>
          <a:bodyPr/>
          <a:lstStyle/>
          <a:p>
            <a:r>
              <a:rPr lang="en-US" dirty="0"/>
              <a:t>Interference Mitigation in</a:t>
            </a:r>
            <a:br>
              <a:rPr lang="en-US" dirty="0"/>
            </a:br>
            <a:r>
              <a:rPr lang="en-US" dirty="0"/>
              <a:t>mmWave Distribution Networks</a:t>
            </a:r>
            <a:endParaRPr lang="en-US" alt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r-FR"/>
              <a:t>Djordje Tujkovic et al.</a:t>
            </a:r>
            <a:endParaRPr lang="en-GB" dirty="0"/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Slide </a:t>
            </a:r>
            <a:fld id="{F53C4008-337E-4BDF-8FF3-BA2CFCA543C3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614163"/>
              </p:ext>
            </p:extLst>
          </p:nvPr>
        </p:nvGraphicFramePr>
        <p:xfrm>
          <a:off x="2059905" y="3263623"/>
          <a:ext cx="7247381" cy="1828800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16296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66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0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Djordje Tujkovic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/>
                        <a:t>Facebook</a:t>
                      </a: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en-US" sz="1400" dirty="0"/>
                        <a:t>1 Hacker</a:t>
                      </a:r>
                      <a:r>
                        <a:rPr lang="en-US" sz="1400" baseline="0" dirty="0"/>
                        <a:t> Way</a:t>
                      </a:r>
                    </a:p>
                    <a:p>
                      <a:r>
                        <a:rPr lang="en-US" sz="1400" baseline="0" dirty="0"/>
                        <a:t>Menlo Park, CA 94025</a:t>
                      </a:r>
                      <a:endParaRPr lang="en-US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djordjet@fb.com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Krishna Gomadam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kgomadam@fb.com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Alireza</a:t>
                      </a:r>
                      <a:r>
                        <a:rPr lang="en-US" sz="1400" baseline="0" dirty="0"/>
                        <a:t> Mehrabani</a:t>
                      </a:r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tarighat@fb.com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400" dirty="0"/>
                        <a:t>Payam Torab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ptorab@fb.com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72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acquisition</a:t>
            </a:r>
            <a:br>
              <a:rPr lang="en-US" dirty="0"/>
            </a:br>
            <a:r>
              <a:rPr lang="en-US" sz="2400" dirty="0"/>
              <a:t>Early-interference same Golay (simulation)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As an example, with re-acquisition triggered at +5dB RSSI jump, ~100% correct detection at SIR &gt; 5dB, with no degradation in baseline performance.</a:t>
            </a:r>
          </a:p>
          <a:p>
            <a:r>
              <a:rPr lang="en-US" dirty="0"/>
              <a:t>SIR&gt;+5dB region covers most practical scenarios in Distribution Network use case.</a:t>
            </a:r>
          </a:p>
          <a:p>
            <a:r>
              <a:rPr lang="en-US" dirty="0"/>
              <a:t>Correct detection at lower SIRs (e.g., SIR&gt;+3dB) still achievable by adjusting the trigger threshold in the implementation.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364" y="1822450"/>
            <a:ext cx="5876682" cy="46529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27924" y="2893693"/>
            <a:ext cx="301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Re-Acquisition RSSI-Jump Trigger = 5dB</a:t>
            </a:r>
          </a:p>
        </p:txBody>
      </p:sp>
    </p:spTree>
    <p:extLst>
      <p:ext uri="{BB962C8B-B14F-4D97-AF65-F5344CB8AC3E}">
        <p14:creationId xmlns:p14="http://schemas.microsoft.com/office/powerpoint/2010/main" val="926280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/>
              <a:t>(2a) Link specific signature: Different Golay sequences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711" y="1487171"/>
            <a:ext cx="10758117" cy="4988243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/>
              <a:t>Link specific preamble: Use different Golay sequences in STF and CEF portions of preamble for interfering link. </a:t>
            </a:r>
          </a:p>
          <a:p>
            <a:r>
              <a:rPr lang="en-US" sz="2400" dirty="0"/>
              <a:t>In 11ad, the Ga and Gb are generated according to the following equations:</a:t>
            </a:r>
          </a:p>
          <a:p>
            <a:pPr marL="457200" lvl="1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mr-IN" sz="2000" dirty="0" err="1">
                <a:latin typeface="+mj-lt"/>
              </a:rPr>
              <a:t>A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 )=</a:t>
            </a:r>
            <a:r>
              <a:rPr lang="mr-IN" sz="2000" dirty="0" err="1">
                <a:latin typeface="+mj-lt"/>
              </a:rPr>
              <a:t>W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 </a:t>
            </a:r>
            <a:r>
              <a:rPr lang="mr-IN" sz="2000" dirty="0" err="1">
                <a:latin typeface="+mj-lt"/>
              </a:rPr>
              <a:t>A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baseline="-25000" dirty="0">
                <a:latin typeface="+mj-lt"/>
              </a:rPr>
              <a:t> −1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) + </a:t>
            </a:r>
            <a:r>
              <a:rPr lang="mr-IN" sz="2000" dirty="0" err="1">
                <a:latin typeface="+mj-lt"/>
              </a:rPr>
              <a:t>B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baseline="-25000" dirty="0">
                <a:latin typeface="+mj-lt"/>
              </a:rPr>
              <a:t> −1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 − </a:t>
            </a:r>
            <a:r>
              <a:rPr lang="mr-IN" sz="2000" dirty="0" err="1">
                <a:latin typeface="+mj-lt"/>
              </a:rPr>
              <a:t>D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;      </a:t>
            </a:r>
            <a:r>
              <a:rPr lang="mr-IN" sz="2000" dirty="0"/>
              <a:t>A</a:t>
            </a:r>
            <a:r>
              <a:rPr lang="mr-IN" sz="2000" baseline="-25000" dirty="0"/>
              <a:t>0</a:t>
            </a:r>
            <a:r>
              <a:rPr lang="mr-IN" sz="2000" dirty="0"/>
              <a:t>(</a:t>
            </a:r>
            <a:r>
              <a:rPr lang="mr-IN" sz="2000" dirty="0" err="1"/>
              <a:t>n</a:t>
            </a:r>
            <a:r>
              <a:rPr lang="mr-IN" sz="2000" dirty="0"/>
              <a:t>)=</a:t>
            </a:r>
            <a:r>
              <a:rPr lang="mr-IN" sz="2000" dirty="0" err="1"/>
              <a:t>δ</a:t>
            </a:r>
            <a:r>
              <a:rPr lang="mr-IN" sz="2000" dirty="0"/>
              <a:t>(</a:t>
            </a:r>
            <a:r>
              <a:rPr lang="mr-IN" sz="2000" dirty="0" err="1"/>
              <a:t>n</a:t>
            </a:r>
            <a:r>
              <a:rPr lang="mr-IN" sz="2000" dirty="0"/>
              <a:t>)</a:t>
            </a:r>
            <a:endParaRPr lang="en-US" sz="2000" dirty="0">
              <a:latin typeface="+mj-lt"/>
            </a:endParaRPr>
          </a:p>
          <a:p>
            <a:pPr marL="457200" lvl="1" indent="0">
              <a:buNone/>
            </a:pPr>
            <a:r>
              <a:rPr lang="en-US" sz="2000" dirty="0">
                <a:latin typeface="+mj-lt"/>
              </a:rPr>
              <a:t> </a:t>
            </a:r>
            <a:r>
              <a:rPr lang="mr-IN" sz="2000" dirty="0" err="1">
                <a:latin typeface="+mj-lt"/>
              </a:rPr>
              <a:t>B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 )=</a:t>
            </a:r>
            <a:r>
              <a:rPr lang="mr-IN" sz="2000" dirty="0" err="1">
                <a:latin typeface="+mj-lt"/>
              </a:rPr>
              <a:t>W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 </a:t>
            </a:r>
            <a:r>
              <a:rPr lang="mr-IN" sz="2000" dirty="0" err="1">
                <a:latin typeface="+mj-lt"/>
              </a:rPr>
              <a:t>A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baseline="-25000" dirty="0">
                <a:latin typeface="+mj-lt"/>
              </a:rPr>
              <a:t> −1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) − </a:t>
            </a:r>
            <a:r>
              <a:rPr lang="mr-IN" sz="2000" dirty="0" err="1">
                <a:latin typeface="+mj-lt"/>
              </a:rPr>
              <a:t>B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baseline="-25000" dirty="0">
                <a:latin typeface="+mj-lt"/>
              </a:rPr>
              <a:t> −1</a:t>
            </a:r>
            <a:r>
              <a:rPr lang="mr-IN" sz="2000" dirty="0">
                <a:latin typeface="+mj-lt"/>
              </a:rPr>
              <a:t>(</a:t>
            </a:r>
            <a:r>
              <a:rPr lang="mr-IN" sz="2000" dirty="0" err="1">
                <a:latin typeface="+mj-lt"/>
              </a:rPr>
              <a:t>n</a:t>
            </a:r>
            <a:r>
              <a:rPr lang="mr-IN" sz="2000" dirty="0">
                <a:latin typeface="+mj-lt"/>
              </a:rPr>
              <a:t> − </a:t>
            </a:r>
            <a:r>
              <a:rPr lang="mr-IN" sz="2000" dirty="0" err="1">
                <a:latin typeface="+mj-lt"/>
              </a:rPr>
              <a:t>D</a:t>
            </a:r>
            <a:r>
              <a:rPr lang="mr-IN" sz="2000" baseline="-25000" dirty="0" err="1">
                <a:latin typeface="+mj-lt"/>
              </a:rPr>
              <a:t>k</a:t>
            </a:r>
            <a:r>
              <a:rPr lang="mr-IN" sz="2000" dirty="0">
                <a:latin typeface="+mj-lt"/>
              </a:rPr>
              <a:t>)</a:t>
            </a:r>
            <a:r>
              <a:rPr lang="en-US" sz="2000" dirty="0">
                <a:latin typeface="+mj-lt"/>
              </a:rPr>
              <a:t>;       </a:t>
            </a:r>
            <a:r>
              <a:rPr lang="mr-IN" sz="2000" dirty="0"/>
              <a:t>B</a:t>
            </a:r>
            <a:r>
              <a:rPr lang="mr-IN" sz="2000" baseline="-25000" dirty="0"/>
              <a:t>0</a:t>
            </a:r>
            <a:r>
              <a:rPr lang="mr-IN" sz="2000" dirty="0"/>
              <a:t>(</a:t>
            </a:r>
            <a:r>
              <a:rPr lang="mr-IN" sz="2000" dirty="0" err="1"/>
              <a:t>n</a:t>
            </a:r>
            <a:r>
              <a:rPr lang="mr-IN" sz="2000" dirty="0"/>
              <a:t>)=</a:t>
            </a:r>
            <a:r>
              <a:rPr lang="mr-IN" sz="2000" dirty="0" err="1"/>
              <a:t>δ</a:t>
            </a:r>
            <a:r>
              <a:rPr lang="mr-IN" sz="2000" dirty="0"/>
              <a:t>(</a:t>
            </a:r>
            <a:r>
              <a:rPr lang="mr-IN" sz="2000" dirty="0" err="1"/>
              <a:t>n</a:t>
            </a:r>
            <a:r>
              <a:rPr lang="mr-IN" sz="2000" dirty="0"/>
              <a:t>)</a:t>
            </a:r>
            <a:endParaRPr lang="mr-IN" sz="2000" dirty="0">
              <a:latin typeface="+mj-lt"/>
            </a:endParaRPr>
          </a:p>
          <a:p>
            <a:pPr marL="457200" lvl="1" indent="0">
              <a:buNone/>
            </a:pPr>
            <a:r>
              <a:rPr lang="en-US" sz="2000" dirty="0"/>
              <a:t> Ga</a:t>
            </a:r>
            <a:r>
              <a:rPr lang="en-US" sz="2000" baseline="-25000" dirty="0"/>
              <a:t>128</a:t>
            </a:r>
            <a:r>
              <a:rPr lang="en-US" sz="2000" dirty="0"/>
              <a:t>(n)=A</a:t>
            </a:r>
            <a:r>
              <a:rPr lang="en-US" sz="2000" baseline="-25000" dirty="0"/>
              <a:t>7</a:t>
            </a:r>
            <a:r>
              <a:rPr lang="en-US" sz="2000" dirty="0"/>
              <a:t>(128-n), Gb</a:t>
            </a:r>
            <a:r>
              <a:rPr lang="en-US" sz="2000" baseline="-25000" dirty="0"/>
              <a:t>128</a:t>
            </a:r>
            <a:r>
              <a:rPr lang="en-US" sz="2000" dirty="0"/>
              <a:t>(n)=B</a:t>
            </a:r>
            <a:r>
              <a:rPr lang="en-US" sz="2000" baseline="-25000" dirty="0"/>
              <a:t>7</a:t>
            </a:r>
            <a:r>
              <a:rPr lang="en-US" sz="2000" dirty="0"/>
              <a:t>(128-n) 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  <a:r>
              <a:rPr lang="en-US" sz="2000" dirty="0" err="1"/>
              <a:t>D</a:t>
            </a:r>
            <a:r>
              <a:rPr lang="en-US" sz="2000" baseline="-25000" dirty="0" err="1"/>
              <a:t>k</a:t>
            </a:r>
            <a:r>
              <a:rPr lang="en-US" sz="2000" dirty="0"/>
              <a:t> = [1 8 2 4 16 32 64]   and  </a:t>
            </a:r>
            <a:r>
              <a:rPr lang="en-US" sz="2000" dirty="0" err="1"/>
              <a:t>W</a:t>
            </a:r>
            <a:r>
              <a:rPr lang="en-US" sz="2000" baseline="-25000" dirty="0" err="1"/>
              <a:t>k</a:t>
            </a:r>
            <a:r>
              <a:rPr lang="en-US" sz="2000" dirty="0"/>
              <a:t> =[-1-1-1-1+1-1-1]</a:t>
            </a:r>
            <a:endParaRPr lang="en-US" sz="2400" dirty="0"/>
          </a:p>
          <a:p>
            <a:r>
              <a:rPr lang="en-US" sz="2400" dirty="0"/>
              <a:t>We propose to create additional Golay sequences by modifying </a:t>
            </a:r>
            <a:r>
              <a:rPr lang="en-US" sz="2400" dirty="0" err="1"/>
              <a:t>W</a:t>
            </a:r>
            <a:r>
              <a:rPr lang="en-US" sz="2400" baseline="-25000" dirty="0" err="1"/>
              <a:t>k</a:t>
            </a:r>
            <a:endParaRPr lang="en-US" sz="2400" baseline="-25000" dirty="0"/>
          </a:p>
          <a:p>
            <a:pPr lvl="1"/>
            <a:r>
              <a:rPr lang="en-US" sz="2000" dirty="0"/>
              <a:t>The correlator structure and the delays remain the same</a:t>
            </a:r>
          </a:p>
          <a:p>
            <a:pPr lvl="1"/>
            <a:r>
              <a:rPr lang="en-US" sz="2000" dirty="0"/>
              <a:t>128 (2</a:t>
            </a:r>
            <a:r>
              <a:rPr lang="en-US" sz="2000" baseline="30000" dirty="0"/>
              <a:t>7</a:t>
            </a:r>
            <a:r>
              <a:rPr lang="en-US" sz="2000" dirty="0"/>
              <a:t>) Golay sequences available with 7 elements in W</a:t>
            </a:r>
          </a:p>
          <a:p>
            <a:pPr lvl="1"/>
            <a:r>
              <a:rPr lang="en-US" sz="2000" dirty="0"/>
              <a:t>Additional sequences possible with complex entries in 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55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Golay sequence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914400" y="1508759"/>
                <a:ext cx="10515599" cy="5029200"/>
              </a:xfrm>
            </p:spPr>
            <p:txBody>
              <a:bodyPr/>
              <a:lstStyle/>
              <a:p>
                <a:r>
                  <a:rPr lang="en-US" dirty="0"/>
                  <a:t>Golay pair for index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𝒏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∈[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𝟏𝟐𝟕</m:t>
                    </m:r>
                    <m:r>
                      <a:rPr lang="en-US" b="1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dirty="0"/>
                  <a:t> is generated as follows:</a:t>
                </a:r>
              </a:p>
              <a:p>
                <a:pPr lvl="1"/>
                <a:r>
                  <a:rPr lang="en-US" dirty="0"/>
                  <a:t>Determine the 7 bit binary representation of n:  [b</a:t>
                </a:r>
                <a:r>
                  <a:rPr lang="en-US" baseline="-25000" dirty="0"/>
                  <a:t>1</a:t>
                </a:r>
                <a:r>
                  <a:rPr lang="mr-IN" dirty="0"/>
                  <a:t>…</a:t>
                </a:r>
                <a:r>
                  <a:rPr lang="en-US" dirty="0"/>
                  <a:t>b</a:t>
                </a:r>
                <a:r>
                  <a:rPr lang="en-US" baseline="-25000" dirty="0"/>
                  <a:t>7</a:t>
                </a:r>
                <a:r>
                  <a:rPr lang="en-US" dirty="0"/>
                  <a:t>]  where b</a:t>
                </a:r>
                <a:r>
                  <a:rPr lang="en-US" baseline="-25000" dirty="0"/>
                  <a:t>1</a:t>
                </a:r>
                <a:r>
                  <a:rPr lang="en-US" dirty="0"/>
                  <a:t> is the most significant bit (MSB)</a:t>
                </a:r>
              </a:p>
              <a:p>
                <a:pPr lvl="1"/>
                <a:r>
                  <a:rPr lang="en-US" dirty="0"/>
                  <a:t>Generate </a:t>
                </a:r>
                <a:r>
                  <a:rPr lang="en-US" dirty="0" err="1"/>
                  <a:t>W</a:t>
                </a:r>
                <a:r>
                  <a:rPr lang="en-US" baseline="-25000" dirty="0" err="1"/>
                  <a:t>k</a:t>
                </a:r>
                <a:r>
                  <a:rPr lang="en-US" dirty="0"/>
                  <a:t> = 2b</a:t>
                </a:r>
                <a:r>
                  <a:rPr lang="en-US" baseline="-25000" dirty="0"/>
                  <a:t>k</a:t>
                </a:r>
                <a:r>
                  <a:rPr lang="en-US" dirty="0"/>
                  <a:t>-1 and use the 11ad Golay generator expression</a:t>
                </a:r>
              </a:p>
              <a:p>
                <a:r>
                  <a:rPr lang="en-US" dirty="0"/>
                  <a:t>11ad Golay pair (Ga128 &amp; Gb128) is generated with n=4</a:t>
                </a:r>
              </a:p>
              <a:p>
                <a:r>
                  <a:rPr lang="en-US" dirty="0"/>
                  <a:t>The following sequences form a good fourth order based on worst-case cross correlation: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914400" y="1508759"/>
                <a:ext cx="10515599" cy="5029200"/>
              </a:xfrm>
              <a:blipFill rotWithShape="0">
                <a:blip r:embed="rId2"/>
                <a:stretch>
                  <a:fillRect l="-1043" t="-1091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800464"/>
              </p:ext>
            </p:extLst>
          </p:nvPr>
        </p:nvGraphicFramePr>
        <p:xfrm>
          <a:off x="4159406" y="4740434"/>
          <a:ext cx="4226311" cy="176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5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5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99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Golay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86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-1-1-1-1</a:t>
                      </a:r>
                      <a:r>
                        <a:rPr lang="en-US" sz="16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r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1-1-1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[1 -1 1 1 1 -1 -1]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 1 1 -1 -1 -1 -1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ea typeface="Calibri" charset="0"/>
                          <a:cs typeface="Calibri" charset="0"/>
                        </a:rPr>
                        <a:t>108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mr-IN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1 -1 1 1 -1 -1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</a:t>
                      </a:r>
                      <a:endParaRPr lang="mr-IN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509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 case cross correlation of Golay (4, 92, 48, 108)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001802"/>
              </p:ext>
            </p:extLst>
          </p:nvPr>
        </p:nvGraphicFramePr>
        <p:xfrm>
          <a:off x="1719821" y="1920240"/>
          <a:ext cx="79842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8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9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7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4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Worst case</a:t>
                      </a:r>
                      <a:r>
                        <a:rPr lang="en-US" baseline="0" dirty="0">
                          <a:latin typeface="+mj-lt"/>
                        </a:rPr>
                        <a:t> cross correlation in </a:t>
                      </a:r>
                      <a:r>
                        <a:rPr lang="en-US" baseline="0" dirty="0" err="1">
                          <a:latin typeface="+mj-lt"/>
                        </a:rPr>
                        <a:t>dBr</a:t>
                      </a:r>
                      <a:endParaRPr lang="en-US" dirty="0">
                        <a:latin typeface="+mj-lt"/>
                      </a:endParaRPr>
                    </a:p>
                    <a:p>
                      <a:pPr algn="ctr"/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Index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Index</a:t>
                      </a:r>
                      <a:r>
                        <a:rPr lang="en-US" baseline="0" dirty="0">
                          <a:latin typeface="+mj-lt"/>
                        </a:rPr>
                        <a:t> 92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Index 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Index 108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9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Golay</a:t>
                      </a:r>
                      <a:r>
                        <a:rPr lang="en-US" baseline="0" dirty="0">
                          <a:latin typeface="+mj-lt"/>
                        </a:rPr>
                        <a:t> index 4 (11ad)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j-lt"/>
                        </a:rPr>
                        <a:t>-11.5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-11.1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>
                          <a:latin typeface="+mj-lt"/>
                          <a:ea typeface="Calibri" charset="0"/>
                          <a:cs typeface="Calibri" charset="0"/>
                        </a:rPr>
                        <a:t> index 92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-11.5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-8.5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>
                          <a:latin typeface="+mj-lt"/>
                          <a:ea typeface="Calibri" charset="0"/>
                          <a:cs typeface="Calibri" charset="0"/>
                        </a:rPr>
                        <a:t> index 48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-9.9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-10.1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1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  <a:ea typeface="Calibri" charset="0"/>
                          <a:cs typeface="Calibri" charset="0"/>
                        </a:rPr>
                        <a:t>Golay</a:t>
                      </a:r>
                      <a:r>
                        <a:rPr lang="en-US" baseline="0" dirty="0">
                          <a:latin typeface="+mj-lt"/>
                          <a:ea typeface="Calibri" charset="0"/>
                          <a:cs typeface="Calibri" charset="0"/>
                        </a:rPr>
                        <a:t> index 108</a:t>
                      </a:r>
                      <a:endParaRPr lang="en-US" dirty="0">
                        <a:latin typeface="+mj-lt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-11.1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-10.1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j-lt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283" y="4746397"/>
            <a:ext cx="1184811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Packet detection block should be based on cross correlation of the received signal with </a:t>
            </a:r>
            <a:r>
              <a:rPr lang="en-US" dirty="0" err="1"/>
              <a:t>Golays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Autocorrelation based packet detection may not provide gains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Actual suppression gain can be enhanced with looking at the structure of the cross correlator output instead of just the peak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Thresholding and AGC tuning can further help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85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2776"/>
            <a:ext cx="12192000" cy="741926"/>
          </a:xfrm>
        </p:spPr>
        <p:txBody>
          <a:bodyPr/>
          <a:lstStyle/>
          <a:p>
            <a:r>
              <a:rPr lang="en-US" dirty="0"/>
              <a:t>Different Golay example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87171"/>
            <a:ext cx="4752656" cy="4988243"/>
          </a:xfrm>
        </p:spPr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1800" dirty="0"/>
              <a:t>Simulation scenario: only interfering packets are transmitted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Consider a receiver, receiving mismatching preambles (interfering signal with different preamble)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Full rejection of interference can be achieved (for high/low INR regions)</a:t>
            </a:r>
          </a:p>
          <a:p>
            <a:pPr>
              <a:buFont typeface="Arial" charset="0"/>
              <a:buChar char="•"/>
            </a:pPr>
            <a:r>
              <a:rPr lang="en-US" sz="1800" dirty="0"/>
              <a:t>100% “missed detection” rate below means the receiver does not lock onto any interfering signals with different preamble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74" y="1354702"/>
            <a:ext cx="6791325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42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Golay example (2): Field data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294239"/>
            <a:ext cx="7543800" cy="3423129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8698612" y="2634228"/>
            <a:ext cx="2490975" cy="19903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GB" sz="1800" b="0" kern="0" dirty="0"/>
              <a:t>MSC9 50% duty cycle (TDD) on both links transmitting simultaneously, max </a:t>
            </a:r>
            <a:r>
              <a:rPr lang="en-GB" sz="1800" b="0" kern="0" dirty="0" err="1"/>
              <a:t>Tput</a:t>
            </a:r>
            <a:r>
              <a:rPr lang="en-GB" sz="1800" b="0" kern="0" dirty="0"/>
              <a:t> per link 1.05Gbs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77200" y="539750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Interference advanced by 1us</a:t>
            </a:r>
          </a:p>
        </p:txBody>
      </p:sp>
    </p:spTree>
    <p:extLst>
      <p:ext uri="{BB962C8B-B14F-4D97-AF65-F5344CB8AC3E}">
        <p14:creationId xmlns:p14="http://schemas.microsoft.com/office/powerpoint/2010/main" val="2013520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/>
              <a:t>(2b) Link Specific Signature: IQ swap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</p:spPr>
            <p:txBody>
              <a:bodyPr/>
              <a:lstStyle/>
              <a:p>
                <a:r>
                  <a:rPr lang="en-US" dirty="0"/>
                  <a:t>In 11ad PHY, following modulation mapping, the k</a:t>
                </a:r>
                <a:r>
                  <a:rPr lang="en-US" baseline="30000" dirty="0"/>
                  <a:t>th</a:t>
                </a:r>
                <a:r>
                  <a:rPr lang="en-US" dirty="0"/>
                  <a:t> symbol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is  rotated according to the following equation: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  <m:r>
                          <a:rPr lang="en-US" b="0" i="1">
                            <a:latin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With IQ swap, the real and imaginary components of the symbol are swapped after pi/2 rotation:</a:t>
                </a:r>
              </a:p>
              <a:p>
                <a:r>
                  <a:rPr lang="en-US" dirty="0"/>
                  <a:t> 	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𝐼𝑄𝑆𝑤𝑎𝑝</m:t>
                    </m:r>
                    <m:d>
                      <m:d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>
                            <a:latin typeface="Cambria Math" charset="0"/>
                          </a:rPr>
                          <m:t>. </m:t>
                        </m:r>
                        <m:sSup>
                          <m:sSupPr>
                            <m:ctrlPr>
                              <a:rPr lang="mr-I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b="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𝑗</m:t>
                    </m:r>
                    <m:r>
                      <a:rPr lang="en-US" b="0" i="1">
                        <a:latin typeface="Cambria Math" charset="0"/>
                      </a:rPr>
                      <m:t>.</m:t>
                    </m:r>
                    <m:r>
                      <a:rPr lang="en-US" b="0" i="1">
                        <a:latin typeface="Cambria Math" charset="0"/>
                      </a:rPr>
                      <m:t>𝑐𝑜𝑛𝑗</m:t>
                    </m:r>
                    <m:d>
                      <m:d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>
                            <a:latin typeface="Cambria Math" charset="0"/>
                          </a:rPr>
                          <m:t>. </m:t>
                        </m:r>
                        <m:sSup>
                          <m:sSupPr>
                            <m:ctrlPr>
                              <a:rPr lang="mr-IN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mr-IN" b="0" i="1">
                                <a:latin typeface="Cambria Math" charset="0"/>
                              </a:rPr>
                              <m:t>𝑒</m:t>
                            </m:r>
                          </m:e>
                          <m:sup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 charset="0"/>
                                  </a:rPr>
                                  <m:t>𝑗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>
                        <a:latin typeface="Cambria Math" charset="0"/>
                      </a:rPr>
                      <m:t>𝑐𝑜𝑛𝑗</m:t>
                    </m:r>
                    <m:d>
                      <m:d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b="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>
                                    <a:latin typeface="Cambria Math" charset="0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 charset="0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𝑗</m:t>
                            </m:r>
                            <m:r>
                              <a:rPr lang="en-US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  <m:r>
                              <a:rPr lang="en-US" b="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(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𝑘</m:t>
                            </m:r>
                            <m:r>
                              <a:rPr lang="en-US" b="0" i="1">
                                <a:latin typeface="Cambria Math" charset="0"/>
                              </a:rPr>
                              <m:t>−1)</m:t>
                            </m:r>
                          </m:num>
                          <m:den>
                            <m:r>
                              <a:rPr lang="en-US" b="0" i="1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marL="0" indent="-457200"/>
                <a:r>
                  <a:rPr lang="en-US" dirty="0"/>
                  <a:t>Cross correlation between 11ad preamble and its IQ-swap is 11dB</a:t>
                </a:r>
              </a:p>
              <a:p>
                <a:pPr marL="0" indent="-457200"/>
                <a:r>
                  <a:rPr lang="en-US" dirty="0"/>
                  <a:t>IQ sample swap needs to be at the TDD slot level </a:t>
                </a:r>
              </a:p>
              <a:p>
                <a:pPr marL="457200" lvl="1" indent="-457200"/>
                <a:r>
                  <a:rPr lang="en-US" dirty="0"/>
                  <a:t>Not flexible (only two options for link specific signature)</a:t>
                </a:r>
              </a:p>
              <a:p>
                <a:pPr marL="457200" lvl="1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  <a:blipFill rotWithShape="0">
                <a:blip r:embed="rId3"/>
                <a:stretch>
                  <a:fillRect l="-1020" t="-1100" r="-2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0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36385"/>
            <a:ext cx="12192000" cy="741926"/>
          </a:xfrm>
        </p:spPr>
        <p:txBody>
          <a:bodyPr/>
          <a:lstStyle/>
          <a:p>
            <a:r>
              <a:rPr lang="en-US" dirty="0"/>
              <a:t>(2c) Link Specific Signature: Signal rotation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</p:spPr>
            <p:txBody>
              <a:bodyPr/>
              <a:lstStyle/>
              <a:p>
                <a:r>
                  <a:rPr lang="en-US" dirty="0"/>
                  <a:t>In 802.11ad, the k</a:t>
                </a:r>
                <a:r>
                  <a:rPr lang="en-US" baseline="30000" dirty="0"/>
                  <a:t>th</a:t>
                </a:r>
                <a:r>
                  <a:rPr lang="en-US" dirty="0"/>
                  <a:t> symbol after modulation mapping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) is rotated according to the following equation: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r>
                          <a:rPr lang="en-US" b="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  <m:r>
                          <a:rPr lang="en-US" b="0" i="1">
                            <a:latin typeface="Cambria Math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b="0" dirty="0"/>
              </a:p>
              <a:p>
                <a:r>
                  <a:rPr lang="en-US" dirty="0"/>
                  <a:t>We propose to use a link specific rotation instead of pi/2 (fixed)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charset="0"/>
                          </a:rPr>
                          <m:t>𝑠</m:t>
                        </m:r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b="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b="0" i="1">
                        <a:latin typeface="Cambria Math" charset="0"/>
                      </a:rPr>
                      <m:t>. </m:t>
                    </m:r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D=1,</a:t>
                </a:r>
                <a:r>
                  <a:rPr lang="mr-IN" dirty="0"/>
                  <a:t>…</a:t>
                </a:r>
                <a:r>
                  <a:rPr lang="en-US" dirty="0"/>
                  <a:t>,8 is the link specific constant</a:t>
                </a:r>
              </a:p>
              <a:p>
                <a:pPr lvl="1"/>
                <a:r>
                  <a:rPr lang="en-US" dirty="0"/>
                  <a:t>Note: D=2 results in pi/2 rotation</a:t>
                </a:r>
              </a:p>
              <a:p>
                <a:pPr>
                  <a:buFont typeface="Arial" charset="0"/>
                  <a:buChar char="•"/>
                </a:pPr>
                <a:r>
                  <a:rPr lang="en-US" dirty="0"/>
                  <a:t>Key waveform characteristics are preserved: waveform DC offset, equality of power on I and Q paths, and signal PSD.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78711" y="1487171"/>
                <a:ext cx="10758117" cy="4988243"/>
              </a:xfrm>
              <a:blipFill rotWithShape="0">
                <a:blip r:embed="rId3"/>
                <a:stretch>
                  <a:fillRect l="-1020" t="-1100" r="-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241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914400" y="616663"/>
                <a:ext cx="10515600" cy="914400"/>
              </a:xfrm>
            </p:spPr>
            <p:txBody>
              <a:bodyPr/>
              <a:lstStyle/>
              <a:p>
                <a:r>
                  <a:rPr lang="en-US" dirty="0"/>
                  <a:t>Cross correlation with various rotations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14400" y="616663"/>
                <a:ext cx="10515600" cy="914400"/>
              </a:xfrm>
              <a:blipFill rotWithShape="0">
                <a:blip r:embed="rId2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1351383"/>
              </p:ext>
            </p:extLst>
          </p:nvPr>
        </p:nvGraphicFramePr>
        <p:xfrm>
          <a:off x="495302" y="1875577"/>
          <a:ext cx="10432890" cy="3700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92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1457"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Cross correlation</a:t>
                      </a:r>
                      <a:r>
                        <a:rPr lang="en-US" sz="1800" b="0" i="0" baseline="0" dirty="0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b="0" i="0" baseline="0" dirty="0" err="1">
                          <a:solidFill>
                            <a:schemeClr val="tx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dBr</a:t>
                      </a:r>
                      <a:endParaRPr lang="en-US" sz="1800" b="0" i="0" dirty="0">
                        <a:solidFill>
                          <a:schemeClr val="tx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457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>
                          <a:latin typeface="Arial" charset="0"/>
                          <a:ea typeface="Arial" charset="0"/>
                          <a:cs typeface="Arial" charset="0"/>
                        </a:rPr>
                        <a:t>D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mr-IN" sz="1400" b="1" i="0" u="none" strike="noStrike" dirty="0"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 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12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IQ swap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of 802.11ad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mr-IN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30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-9.0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-8.1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5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Summary of rotation choices for 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mr-IN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mr-IN" b="0" i="1">
                            <a:latin typeface="Cambria Math" charset="0"/>
                          </a:rPr>
                          <m:t>𝑒</m:t>
                        </m:r>
                      </m:e>
                      <m:sup>
                        <m:r>
                          <a:rPr lang="en-US" b="0" i="1">
                            <a:latin typeface="Cambria Math" charset="0"/>
                          </a:rPr>
                          <m:t>𝑗</m:t>
                        </m:r>
                        <m:d>
                          <m:dPr>
                            <m:ctrlPr>
                              <a:rPr lang="mr-IN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2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𝜋</m:t>
                                </m:r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𝐷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8</m:t>
                                </m:r>
                              </m:den>
                            </m:f>
                          </m:e>
                        </m:d>
                        <m:r>
                          <a:rPr lang="en-US" b="0" i="1">
                            <a:latin typeface="Cambria Math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20562"/>
              </p:ext>
            </p:extLst>
          </p:nvPr>
        </p:nvGraphicFramePr>
        <p:xfrm>
          <a:off x="3224646" y="1702301"/>
          <a:ext cx="5841296" cy="3450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0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4558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dirty="0"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Comments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0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  (pi/4)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Degrades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BPSK PAPR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slightly</a:t>
                      </a:r>
                      <a:b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Improves</a:t>
                      </a:r>
                      <a:r>
                        <a:rPr lang="nb-N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QPSK PAPR </a:t>
                      </a:r>
                      <a:r>
                        <a:rPr lang="nb-NO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slightly</a:t>
                      </a:r>
                      <a:endParaRPr lang="nb-N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 (pi/2)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 (3*pi/4)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 (pi)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</a:t>
                      </a:r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constellation rotation for BPSK. </a:t>
                      </a:r>
                    </a:p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PAPR </a:t>
                      </a:r>
                      <a:r>
                        <a:rPr lang="en-US" sz="1400" b="0" i="0" u="none" strike="noStrike" baseline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is degraded for BPSK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5(5*pi/4)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 (3*pi/2)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IQ swap of 2 (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802.11ad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6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 (7*pi/4)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Same as 1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8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(2*pi)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 constellation rotation for BPSK</a:t>
                      </a:r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pPr algn="ctr" fontAlgn="b"/>
                      <a:r>
                        <a:rPr lang="en-US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PAPR for BPSK may be affected</a:t>
                      </a:r>
                      <a:endParaRPr lang="mr-I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85" y="5281655"/>
            <a:ext cx="118481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Notes: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Autocorrelation based packet detection may not provide gains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Actual suppression gain can be enhanced with looking at the structure of the cross correlator output instead of just the peak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Thresholding and AGC tuning can further help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46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presentation we share a set of PHY and MAC features that we have found useful for interference mitigation and stable performance of mmWave distribution networks</a:t>
            </a:r>
          </a:p>
          <a:p>
            <a:r>
              <a:rPr lang="en-US" dirty="0"/>
              <a:t>Discussed features</a:t>
            </a:r>
          </a:p>
          <a:p>
            <a:pPr lvl="1"/>
            <a:r>
              <a:rPr lang="en-US" b="1" dirty="0"/>
              <a:t>PHY level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Continuous acquisition (signal RSSI)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b="1" dirty="0"/>
              <a:t>Link specific signature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/>
              <a:t>Different Golay codes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/>
              <a:t>Signal rotation</a:t>
            </a:r>
          </a:p>
          <a:p>
            <a:pPr marL="1714500" lvl="3" indent="-342900">
              <a:buFont typeface="+mj-lt"/>
              <a:buAutoNum type="alphaLcParenR"/>
            </a:pPr>
            <a:r>
              <a:rPr lang="en-US" b="1" dirty="0"/>
              <a:t>I/Q swap</a:t>
            </a:r>
          </a:p>
          <a:p>
            <a:pPr lvl="1"/>
            <a:r>
              <a:rPr lang="en-US" b="1" dirty="0"/>
              <a:t>MAC level</a:t>
            </a:r>
            <a:r>
              <a:rPr lang="en-US" dirty="0"/>
              <a:t> </a:t>
            </a:r>
          </a:p>
          <a:p>
            <a:pPr lvl="2"/>
            <a:r>
              <a:rPr lang="en-US" b="1" dirty="0"/>
              <a:t>Receive Abort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507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MAC-level Features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18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9143998" y="1521219"/>
            <a:ext cx="2286002" cy="4574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1342" y="1521219"/>
            <a:ext cx="1375458" cy="45747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receive abort</a:t>
            </a:r>
            <a:br>
              <a:rPr lang="en-US" dirty="0"/>
            </a:br>
            <a:r>
              <a:rPr lang="en-US" sz="2400" dirty="0"/>
              <a:t>Missed preamble detection even with sufficient SIR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6121848" cy="5029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Interfering PPDUs can keep the radio busy at the beginning of a TDD slot, resulting in the STA missing the intended packet, even with sufficient SIR</a:t>
            </a:r>
          </a:p>
          <a:p>
            <a:r>
              <a:rPr lang="en-US" dirty="0"/>
              <a:t>Interference sources</a:t>
            </a:r>
          </a:p>
          <a:p>
            <a:pPr lvl="1"/>
            <a:r>
              <a:rPr lang="en-US" dirty="0"/>
              <a:t>DMG devices outside the distribution network</a:t>
            </a:r>
          </a:p>
          <a:p>
            <a:pPr lvl="1"/>
            <a:r>
              <a:rPr lang="en-US" dirty="0"/>
              <a:t>Neighboring links  from different distribution networks (unsynchronized) on the same channel</a:t>
            </a:r>
          </a:p>
          <a:p>
            <a:r>
              <a:rPr lang="en-US" dirty="0"/>
              <a:t>Distribution network devices need a mechanism to abort a pending receive operation on a timed basis</a:t>
            </a:r>
          </a:p>
          <a:p>
            <a:pPr lvl="1"/>
            <a:r>
              <a:rPr lang="en-US" dirty="0"/>
              <a:t>Semantics can be in the form of a receive abort (RXABORT) request at the PHY SAP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84F32A-E8F7-504F-A799-6F0A0C1FF903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868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30000" y="1524001"/>
            <a:ext cx="0" cy="4572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5279" y="1595848"/>
            <a:ext cx="1920051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TDD slot allocated to</a:t>
            </a:r>
          </a:p>
          <a:p>
            <a:pPr algn="ctr"/>
            <a:r>
              <a:rPr lang="en-US" sz="1200" dirty="0"/>
              <a:t>STA A (Rx) and STA B (Tx)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0" y="1595847"/>
            <a:ext cx="2286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TDD slot allocated to</a:t>
            </a:r>
          </a:p>
          <a:p>
            <a:pPr algn="ctr"/>
            <a:r>
              <a:rPr lang="en-US" sz="1200" dirty="0"/>
              <a:t>STA A (Rx) and STA C (Tx)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589519" y="2780515"/>
            <a:ext cx="6400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406640" y="2780515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9418319" y="2780515"/>
            <a:ext cx="182880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235440" y="2780515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541151" y="342059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PPDU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358272" y="3420595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825942" y="2506195"/>
            <a:ext cx="914400" cy="914400"/>
            <a:chOff x="5486400" y="914400"/>
            <a:chExt cx="914400" cy="9144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5486400" y="914400"/>
              <a:ext cx="914400" cy="9144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5486400" y="914400"/>
              <a:ext cx="914400" cy="914400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/>
          <p:cNvSpPr/>
          <p:nvPr/>
        </p:nvSpPr>
        <p:spPr>
          <a:xfrm>
            <a:off x="7589519" y="4632961"/>
            <a:ext cx="6400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7406640" y="4632961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9418319" y="4632961"/>
            <a:ext cx="182880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A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235440" y="4632961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541151" y="5269572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PPDU</a:t>
            </a:r>
          </a:p>
        </p:txBody>
      </p:sp>
      <p:sp>
        <p:nvSpPr>
          <p:cNvPr id="71" name="Rectangle 70"/>
          <p:cNvSpPr/>
          <p:nvPr/>
        </p:nvSpPr>
        <p:spPr>
          <a:xfrm>
            <a:off x="8358272" y="5269572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7040880" y="4003296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With receive abort at the end of the slot: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C→A PPDUs can be correctly received assuming sufficient SIR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15331" y="5818212"/>
            <a:ext cx="192978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dirty="0"/>
              <a:t>Abort receive after a guard time based on largest time synchronization error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040880" y="2150635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Without receive abort at the end of the slot: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the interfering PPDU will block the C→A PPDU even with sufficient SIR</a:t>
            </a:r>
          </a:p>
        </p:txBody>
      </p:sp>
      <p:cxnSp>
        <p:nvCxnSpPr>
          <p:cNvPr id="78" name="Straight Connector 77"/>
          <p:cNvCxnSpPr/>
          <p:nvPr/>
        </p:nvCxnSpPr>
        <p:spPr>
          <a:xfrm>
            <a:off x="8832449" y="5498172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832449" y="5164242"/>
            <a:ext cx="1655466" cy="653970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449712" y="5974467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>
            <a:off x="8832449" y="5976396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315200" y="2020059"/>
            <a:ext cx="1371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140142" y="2020059"/>
            <a:ext cx="2289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/>
          <p:cNvSpPr/>
          <p:nvPr/>
        </p:nvSpPr>
        <p:spPr>
          <a:xfrm>
            <a:off x="7270230" y="3224508"/>
            <a:ext cx="8472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Preamble</a:t>
            </a:r>
          </a:p>
        </p:txBody>
      </p:sp>
    </p:spTree>
    <p:extLst>
      <p:ext uri="{BB962C8B-B14F-4D97-AF65-F5344CB8AC3E}">
        <p14:creationId xmlns:p14="http://schemas.microsoft.com/office/powerpoint/2010/main" val="1247878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90"/>
          <p:cNvSpPr/>
          <p:nvPr/>
        </p:nvSpPr>
        <p:spPr>
          <a:xfrm>
            <a:off x="9143998" y="1771584"/>
            <a:ext cx="2286002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311342" y="1771583"/>
            <a:ext cx="1375458" cy="137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612776"/>
            <a:ext cx="12192000" cy="741926"/>
          </a:xfrm>
        </p:spPr>
        <p:txBody>
          <a:bodyPr/>
          <a:lstStyle/>
          <a:p>
            <a:r>
              <a:rPr lang="en-US" dirty="0"/>
              <a:t>Receive abort operation: Time-based abort request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914400" y="1751015"/>
            <a:ext cx="6379967" cy="43434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Relying on MAC decode (RA mismatch) is generally insufficient because PHY plus MAC decode latency could enter the next TDD slot</a:t>
            </a:r>
          </a:p>
          <a:p>
            <a:pPr>
              <a:buFont typeface="Arial" charset="0"/>
              <a:buChar char="•"/>
            </a:pPr>
            <a:r>
              <a:rPr lang="en-US" dirty="0"/>
              <a:t>We recommend to add a PHY-RXABORT Request primitive in PHY SAP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179" name="Slide Number Placeholder 17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784F32A-E8F7-504F-A799-6F0A0C1FF903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315200" y="1774364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8686800" y="1774364"/>
            <a:ext cx="0" cy="136881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9144000" y="1774364"/>
            <a:ext cx="0" cy="210312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1430000" y="1774364"/>
            <a:ext cx="0" cy="13716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95280" y="1225724"/>
            <a:ext cx="18288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TDD slot allocated to</a:t>
            </a:r>
          </a:p>
          <a:p>
            <a:pPr algn="ctr"/>
            <a:r>
              <a:rPr lang="en-US" sz="1200" dirty="0"/>
              <a:t>STA A (Rx) and STA B(Tx)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144000" y="1225724"/>
            <a:ext cx="2286000" cy="457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TDD slot allocated to</a:t>
            </a:r>
          </a:p>
          <a:p>
            <a:pPr algn="ctr"/>
            <a:r>
              <a:rPr lang="en-US" sz="1200" dirty="0"/>
              <a:t>STA A (Rx) and STA C (Tx)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541151" y="2561445"/>
            <a:ext cx="1828800" cy="457200"/>
          </a:xfrm>
          <a:prstGeom prst="rect">
            <a:avLst/>
          </a:prstGeom>
          <a:solidFill>
            <a:schemeClr val="bg1"/>
          </a:solid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Interfering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 PPDU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358272" y="2561445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040880" y="2009114"/>
            <a:ext cx="4572000" cy="45720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Without receive abort at the end of the slot:</a:t>
            </a:r>
          </a:p>
          <a:p>
            <a:pPr algn="ctr"/>
            <a:r>
              <a:rPr lang="en-US" sz="1100" dirty="0">
                <a:solidFill>
                  <a:schemeClr val="bg1"/>
                </a:solidFill>
              </a:rPr>
              <a:t>the interfering PPDU will block the C→A PPDU even with sufficient SIR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7315200" y="1878538"/>
            <a:ext cx="1371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9140142" y="1878538"/>
            <a:ext cx="228985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374336" y="3017087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8196943" y="3603164"/>
            <a:ext cx="19920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MAC processing delay</a:t>
            </a:r>
          </a:p>
          <a:p>
            <a:pPr algn="ctr"/>
            <a:r>
              <a:rPr lang="en-US" sz="1200" dirty="0"/>
              <a:t>(decode RA)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8835824" y="3064159"/>
            <a:ext cx="0" cy="59782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094296" y="3237404"/>
            <a:ext cx="1097280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aRxPHYDelay</a:t>
            </a: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9872" y="4255115"/>
            <a:ext cx="3683000" cy="2095500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8607805" y="360316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9374336" y="360316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289982" y="323740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8835824" y="3237404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595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1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536192"/>
            <a:ext cx="10700656" cy="4940808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sz="2400" dirty="0"/>
              <a:t>We discussed several interference mitigation techniques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(PHY) Continuous acquisition</a:t>
            </a:r>
          </a:p>
          <a:p>
            <a:pPr lvl="2"/>
            <a:r>
              <a:rPr lang="en-US" dirty="0"/>
              <a:t>No changes to preamble design</a:t>
            </a:r>
          </a:p>
          <a:p>
            <a:pPr lvl="2"/>
            <a:r>
              <a:rPr lang="en-US" dirty="0"/>
              <a:t>Can reliably work for SIR&gt;5dB</a:t>
            </a:r>
          </a:p>
          <a:p>
            <a:pPr lvl="2"/>
            <a:r>
              <a:rPr lang="en-US" dirty="0"/>
              <a:t>Can improve network efficiency in access/consumer applications of DMG devices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(PHY) Link specific signature (Different Golay sequences, I/Q swap, Signal Rotation)</a:t>
            </a:r>
          </a:p>
          <a:p>
            <a:pPr lvl="2"/>
            <a:r>
              <a:rPr lang="en-US" dirty="0"/>
              <a:t>The strongest (best) mechanism in terms of rejection</a:t>
            </a:r>
          </a:p>
          <a:p>
            <a:pPr lvl="2"/>
            <a:r>
              <a:rPr lang="en-US" dirty="0"/>
              <a:t>Can essentially work in any range of SIR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Exact range of coverage will depend on details of preamble acquisition algorithm</a:t>
            </a:r>
          </a:p>
          <a:p>
            <a:pPr lvl="2"/>
            <a:r>
              <a:rPr lang="en-US" dirty="0"/>
              <a:t>Co-existence with 11ad/11ay can be addressed through control plane</a:t>
            </a:r>
          </a:p>
          <a:p>
            <a:pPr lvl="3">
              <a:buFont typeface="Arial" charset="0"/>
              <a:buChar char="•"/>
            </a:pPr>
            <a:r>
              <a:rPr lang="en-US" dirty="0"/>
              <a:t>11aj faced similar problems; fixed wireless can be more systematic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MAC-level rejection</a:t>
            </a:r>
          </a:p>
          <a:p>
            <a:pPr lvl="2"/>
            <a:r>
              <a:rPr lang="en-US" dirty="0"/>
              <a:t>Additional protection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</a:t>
            </a:r>
            <a:r>
              <a:rPr lang="en-US" u="sng" dirty="0"/>
              <a:t>to recommend</a:t>
            </a:r>
            <a:r>
              <a:rPr lang="en-US" dirty="0"/>
              <a:t> to re-acquire a DMG/EDMG packet upon detecting a jump in RSSI after AGC freeze (details to be defined) for TDD networks?</a:t>
            </a:r>
          </a:p>
          <a:p>
            <a:pPr lvl="1"/>
            <a:r>
              <a:rPr lang="en-US" dirty="0"/>
              <a:t>Note: For example, +3-5 dB RSSI jump (TBD), detected through a measurement, with 3 dB bandwidth of ~ 7MHz (two Golay 128 sequences)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Y: N: 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0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agree to define a receive PHY abort (PHY-RXABORT) primitive in PHY SAP, with usage defined at least for Distribution Networks?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Y: N: A: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92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found the following </a:t>
            </a:r>
            <a:r>
              <a:rPr lang="en-US"/>
              <a:t>transformations </a:t>
            </a:r>
            <a:r>
              <a:rPr lang="en-US" u="sng"/>
              <a:t>important </a:t>
            </a:r>
            <a:r>
              <a:rPr lang="en-US" dirty="0"/>
              <a:t>for Distribution Networks (and are not seeking more research or extensions)</a:t>
            </a:r>
          </a:p>
          <a:p>
            <a:r>
              <a:rPr lang="en-US" dirty="0"/>
              <a:t>At this meeting we are not running any straw poll until further discussion</a:t>
            </a:r>
            <a:endParaRPr lang="en-US" u="sng" dirty="0"/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Use of different Golay complementary sequences; sequences limited to those that can be generated through weight, delay [W, D] formulation, with D same as in 11ad (fixed), and W variable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I, Q swap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b="1" dirty="0"/>
              <a:t>Signal rotation (exp (2 * pi * j * k /8))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waveform transformations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US" dirty="0"/>
              <a:t>“Changes to IEEE 802.11ay in support of </a:t>
            </a:r>
            <a:r>
              <a:rPr lang="en-US" dirty="0" err="1"/>
              <a:t>mmW</a:t>
            </a:r>
            <a:r>
              <a:rPr lang="en-US" dirty="0"/>
              <a:t> Distribution </a:t>
            </a:r>
            <a:r>
              <a:rPr lang="en-US" dirty="0">
                <a:solidFill>
                  <a:schemeClr val="tx1"/>
                </a:solidFill>
              </a:rPr>
              <a:t>Network Use Cases,”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IEEE 802.11-17/1022r0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dirty="0">
                <a:solidFill>
                  <a:schemeClr val="tx1"/>
                </a:solidFill>
              </a:rPr>
              <a:t>“Features for mmW Distribution Network Use Case,” </a:t>
            </a:r>
            <a:r>
              <a:rPr lang="mr-IN" dirty="0">
                <a:solidFill>
                  <a:schemeClr val="tx1"/>
                </a:solidFill>
                <a:hlinkClick r:id="rId3"/>
              </a:rPr>
              <a:t>IEEE 802.11-17/1321r0</a:t>
            </a:r>
            <a:r>
              <a:rPr lang="mr-IN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405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</a:t>
            </a:r>
            <a:br>
              <a:rPr lang="en-US" dirty="0"/>
            </a:br>
            <a:r>
              <a:rPr lang="en-US" dirty="0"/>
              <a:t>Simulation packet manual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8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PHY-level Features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67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dirty="0"/>
              <a:t>MATLAB files attached in .zip format</a:t>
            </a:r>
          </a:p>
          <a:p>
            <a:pPr>
              <a:buFont typeface="Arial" charset="0"/>
              <a:buChar char="•"/>
            </a:pPr>
            <a:r>
              <a:rPr lang="en-US" dirty="0"/>
              <a:t>Sample-level model for "AGC, packet acquisition, re-acquisition”</a:t>
            </a:r>
          </a:p>
          <a:p>
            <a:pPr>
              <a:buFont typeface="Arial" charset="0"/>
              <a:buChar char="•"/>
            </a:pPr>
            <a:r>
              <a:rPr lang="en-US" dirty="0"/>
              <a:t>DMG waveform only</a:t>
            </a:r>
          </a:p>
          <a:p>
            <a:pPr>
              <a:buFont typeface="Arial" charset="0"/>
              <a:buChar char="•"/>
            </a:pPr>
            <a:r>
              <a:rPr lang="en-US" dirty="0"/>
              <a:t>Included impairments</a:t>
            </a:r>
          </a:p>
          <a:p>
            <a:pPr lvl="1" indent="-285750"/>
            <a:r>
              <a:rPr lang="en-US" dirty="0"/>
              <a:t>ADC quantization/saturation, carrier frequency offset (ppm), gain command-line delays, channel multipath, fractionally-delayed channel taps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model: Features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7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AGC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Based on “clipping rate” and “average RSSI”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Different gain settings for IF and RF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Pause mechanism to accommodate latency of gain-change commands</a:t>
            </a:r>
          </a:p>
          <a:p>
            <a:pPr>
              <a:buFont typeface="Arial" charset="0"/>
              <a:buChar char="•"/>
            </a:pPr>
            <a:r>
              <a:rPr lang="en-US" dirty="0"/>
              <a:t>Golay/STF Acquisition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Averaging over multiple Golay blocks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Dynamic detection threshold (not a fixed absolute level)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Tracking multiple Golay peaks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End of STF detection (+1 </a:t>
            </a:r>
            <a:r>
              <a:rPr lang="en-US" dirty="0">
                <a:sym typeface="Wingdings"/>
              </a:rPr>
              <a:t> -1 transition)</a:t>
            </a:r>
          </a:p>
          <a:p>
            <a:pPr>
              <a:buFont typeface="Arial" charset="0"/>
              <a:buChar char="•"/>
            </a:pPr>
            <a:r>
              <a:rPr lang="en-US" dirty="0">
                <a:sym typeface="Wingdings"/>
              </a:rPr>
              <a:t>Continuous re-acquisition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ym typeface="Wingdings"/>
              </a:rPr>
              <a:t>Monitor RSSI/clipping rate after first detected STF for possible triggering of re-</a:t>
            </a:r>
            <a:r>
              <a:rPr lang="en-US" dirty="0" err="1">
                <a:sym typeface="Wingdings"/>
              </a:rPr>
              <a:t>aquisition</a:t>
            </a:r>
            <a:endParaRPr lang="en-US" dirty="0">
              <a:sym typeface="Wingding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model: Algorithms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11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2000" dirty="0"/>
              <a:t>Modify all simulation configurations in the file “</a:t>
            </a:r>
            <a:r>
              <a:rPr lang="en-US" sz="2000" dirty="0" err="1"/>
              <a:t>systemConfig.m</a:t>
            </a:r>
            <a:r>
              <a:rPr lang="en-US" sz="2000" dirty="0"/>
              <a:t>”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/>
              <a:t>Nominal values for all configurations are given in the following slides.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dirty="0"/>
              <a:t>Run “</a:t>
            </a:r>
            <a:r>
              <a:rPr lang="en-US" sz="2000" dirty="0" err="1"/>
              <a:t>demoPacketAcq.m</a:t>
            </a:r>
            <a:r>
              <a:rPr lang="en-US" sz="2000" dirty="0"/>
              <a:t>” to simulate a single packet acquisition instance and plots all key waveforms.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Structure: Running Single Packet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72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Parameters (1/3)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6900" y="1690688"/>
            <a:ext cx="11353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Channel Conditions for Interference/Target</a:t>
            </a:r>
          </a:p>
          <a:p>
            <a:r>
              <a:rPr lang="en-US" sz="1400" dirty="0" err="1">
                <a:latin typeface="Courier" charset="0"/>
              </a:rPr>
              <a:t>cfg.noisePwr</a:t>
            </a:r>
            <a:r>
              <a:rPr lang="en-US" sz="1400" dirty="0">
                <a:latin typeface="Courier" charset="0"/>
              </a:rPr>
              <a:t> = -80;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dBm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cfg.sir</a:t>
            </a:r>
            <a:r>
              <a:rPr lang="en-US" sz="1400" dirty="0"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%dB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cfg.snr</a:t>
            </a:r>
            <a:r>
              <a:rPr lang="en-US" sz="1400" dirty="0">
                <a:latin typeface="Courier" charset="0"/>
              </a:rPr>
              <a:t> = 15;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%dB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cfg.intPpm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ppm: frequency offset @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Int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cfg.tarPpm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ppm: frequency offset @Tar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cfg.intTxEvm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TX EVM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Int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cfg.tarTxEvm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TX EVM of Tar device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cfg.toaInt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1000 + round(rand*400);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time of arrival for interference signal</a:t>
            </a:r>
          </a:p>
          <a:p>
            <a:r>
              <a:rPr lang="en-US" sz="1400" dirty="0" err="1">
                <a:latin typeface="Courier" charset="0"/>
              </a:rPr>
              <a:t>cfg.toaTar</a:t>
            </a:r>
            <a:r>
              <a:rPr lang="en-US" sz="1400" dirty="0">
                <a:latin typeface="Courier" charset="0"/>
              </a:rPr>
              <a:t> = 1*1800+2550 + round(rand*400);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time of arrival for target signal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cfg.orthGolay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use different Golay for Interfering waveform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cfg.intChannelVal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[0 -30];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cfg.intChannelDel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2];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cfg.tarChannelVal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[0 -40 -40 -40];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relative power levels of channel taps for interference signal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cfg.tarChannelDel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[0 4 8 16];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Tc: relative power levels of channel taps for interference signal</a:t>
            </a:r>
          </a:p>
          <a:p>
            <a:endParaRPr lang="en-US" sz="14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964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Parameters (2/3)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84200" y="1690688"/>
            <a:ext cx="115062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Waveform and RF/analog Chain Configurations</a:t>
            </a:r>
          </a:p>
          <a:p>
            <a:r>
              <a:rPr lang="en-US" sz="1400" dirty="0" err="1">
                <a:latin typeface="Courier" charset="0"/>
              </a:rPr>
              <a:t>cfg.Fc</a:t>
            </a:r>
            <a:r>
              <a:rPr lang="en-US" sz="1400" dirty="0">
                <a:latin typeface="Courier" charset="0"/>
              </a:rPr>
              <a:t> = 1.76e9;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Hz: chip rate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cfg.Fcar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60e9;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Hz: carrier frequency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cfg.nDataSamples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512;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qpsk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data samples added after preamble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cfg.rfGain0 = 20;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fixed front end RF gain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cfg.rfGain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(-7:7:50);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set of variable RF gain values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cfg.bbGain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(-7:1.5:30);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set of variable BB gain values</a:t>
            </a:r>
          </a:p>
          <a:p>
            <a:r>
              <a:rPr lang="en-US" sz="1400" dirty="0" err="1">
                <a:latin typeface="Courier" charset="0"/>
              </a:rPr>
              <a:t>cfg.rfGainAct</a:t>
            </a:r>
            <a:r>
              <a:rPr lang="en-US" sz="1400" dirty="0">
                <a:latin typeface="Courier" charset="0"/>
              </a:rPr>
              <a:t> = 1.5+(-7:7:50);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actual RF gain values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latin typeface="Courier" charset="0"/>
              </a:rPr>
              <a:t>cfg.bbGainAct</a:t>
            </a:r>
            <a:r>
              <a:rPr lang="en-US" sz="1400" dirty="0">
                <a:latin typeface="Courier" charset="0"/>
              </a:rPr>
              <a:t> = -.75+(-7:1.5:30);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actual BB gain values</a:t>
            </a:r>
            <a:endParaRPr lang="en-US" sz="1400" dirty="0"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cfg.adcBits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bits: number of logical ADC bits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cfg.adcBackoff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target backoff for ADC output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cfg.adcFullSwing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-10;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dBm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: ADC input power level corresponding to full swing sine wave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data sample per block of ADC data 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cfg.rfLatency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4;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latency for propagation of effect of RF gain change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cfg.bbLatency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latency for propagation of effect of BB gain change</a:t>
            </a:r>
          </a:p>
          <a:p>
            <a:endParaRPr lang="en-US" sz="1400" dirty="0"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826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Configuration Parameters (3/3)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96900" y="1690688"/>
            <a:ext cx="11226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%% Algorithm Configurations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cfg.rssiAvgLen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values being averaged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cfg.rssiAvgForThresh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32;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values averaged to derive threshold for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outout</a:t>
            </a:r>
            <a:endParaRPr lang="en-US" sz="1400" dirty="0">
              <a:solidFill>
                <a:srgbClr val="25992D"/>
              </a:solidFill>
              <a:latin typeface="Courier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cfg.clipAvgLen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partial clipping rate values being averaged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cfg.golayAvgNum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supported values: 1, 2, 3, 4 :Number of Golay blocks to be averaged at output of Golay correlator before peak detection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cfg.rssiThreshFactor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12;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threshold set above running-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rssi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for detecting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peaks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cfg.numPeaks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7;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confirmed peaks to declare a detected STF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cfg.useClipRate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utilize clipping rate as part of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agc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gain routine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cfg.ClipRateTh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.8;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threshold for clipping rate in order to take an action by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agc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routine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cfg.enableGainFreeze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1: freeze RX gain after certain number of Golay peaks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cfg.cosEndofStf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-0.5;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threshold for cosine of phase rotation to declare end of STF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cfg.pwrDetEn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0;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enable monitoring co-channel power increase to reset AGC/Acquisition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cfg.pwrDetdB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5;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dB: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pwer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increase level to release AGC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cfg.golayWindowing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number of adjacent samples averaged at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golay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correlator output (to cover half-chip delay channel tap)</a:t>
            </a:r>
          </a:p>
          <a:p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cfg.rfWait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wait time after RF gain change before another gain adjustment</a:t>
            </a:r>
          </a:p>
          <a:p>
            <a:r>
              <a:rPr lang="en-US" sz="1400" dirty="0" err="1">
                <a:solidFill>
                  <a:srgbClr val="000000"/>
                </a:solidFill>
                <a:latin typeface="Courier" charset="0"/>
              </a:rPr>
              <a:t>cfg.bbWait</a:t>
            </a:r>
            <a:r>
              <a:rPr lang="en-US" sz="1400" dirty="0">
                <a:solidFill>
                  <a:srgbClr val="000000"/>
                </a:solidFill>
                <a:latin typeface="Courier" charset="0"/>
              </a:rPr>
              <a:t> = 16; 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% </a:t>
            </a:r>
            <a:r>
              <a:rPr lang="en-US" sz="1400" dirty="0" err="1">
                <a:solidFill>
                  <a:srgbClr val="25992D"/>
                </a:solidFill>
                <a:latin typeface="Courier" charset="0"/>
              </a:rPr>
              <a:t>cfg.agcBlk</a:t>
            </a:r>
            <a:r>
              <a:rPr lang="en-US" sz="1400" dirty="0">
                <a:solidFill>
                  <a:srgbClr val="25992D"/>
                </a:solidFill>
                <a:latin typeface="Courier" charset="0"/>
              </a:rPr>
              <a:t> * Tc: wait time after BB gain change before another gain adjustment</a:t>
            </a:r>
          </a:p>
          <a:p>
            <a:endParaRPr lang="en-US" sz="1400" dirty="0">
              <a:effectLst/>
              <a:latin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95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“</a:t>
            </a:r>
            <a:r>
              <a:rPr lang="en-US" dirty="0" err="1"/>
              <a:t>demoPacketAcq.m</a:t>
            </a:r>
            <a:r>
              <a:rPr lang="en-US" dirty="0"/>
              <a:t>”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4571" b="4951"/>
          <a:stretch/>
        </p:blipFill>
        <p:spPr>
          <a:xfrm>
            <a:off x="1636294" y="1323047"/>
            <a:ext cx="9015664" cy="51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94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“</a:t>
            </a:r>
            <a:r>
              <a:rPr lang="en-US" dirty="0" err="1"/>
              <a:t>demoPacketAcq.m</a:t>
            </a:r>
            <a:r>
              <a:rPr lang="en-US" dirty="0"/>
              <a:t>” (2)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5375"/>
          <a:stretch/>
        </p:blipFill>
        <p:spPr>
          <a:xfrm>
            <a:off x="1716504" y="1333103"/>
            <a:ext cx="8390021" cy="516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754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000" dirty="0"/>
              <a:t>Run “</a:t>
            </a:r>
            <a:r>
              <a:rPr lang="en-US" sz="2000" dirty="0" err="1"/>
              <a:t>loopPacketAcq.m</a:t>
            </a:r>
            <a:r>
              <a:rPr lang="en-US" sz="2000" dirty="0"/>
              <a:t>” to perform monte </a:t>
            </a:r>
            <a:r>
              <a:rPr lang="en-US" sz="2000" dirty="0" err="1"/>
              <a:t>carlo</a:t>
            </a:r>
            <a:r>
              <a:rPr lang="en-US" sz="2000" dirty="0"/>
              <a:t> simulations by running over </a:t>
            </a:r>
            <a:r>
              <a:rPr lang="en-US" sz="2000" dirty="0" err="1"/>
              <a:t>nPackets</a:t>
            </a:r>
            <a:r>
              <a:rPr lang="en-US" sz="2000" dirty="0"/>
              <a:t> acquisition instances and sweeping over a single configuration field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/>
              <a:t>You can modify the following three parameters in this file: 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nPackets</a:t>
            </a:r>
            <a:r>
              <a:rPr lang="en-US" sz="1600" dirty="0">
                <a:latin typeface="Courier" charset="0"/>
              </a:rPr>
              <a:t> = 100;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loopField</a:t>
            </a:r>
            <a:r>
              <a:rPr lang="en-US" sz="1600" dirty="0">
                <a:latin typeface="Courier" charset="0"/>
              </a:rPr>
              <a:t>=</a:t>
            </a:r>
            <a:r>
              <a:rPr lang="en-US" sz="1600" dirty="0">
                <a:solidFill>
                  <a:srgbClr val="B245F3"/>
                </a:solidFill>
                <a:latin typeface="Courier" charset="0"/>
              </a:rPr>
              <a:t>'snr'</a:t>
            </a:r>
            <a:r>
              <a:rPr lang="en-US" sz="1600" dirty="0">
                <a:latin typeface="Courier" charset="0"/>
              </a:rPr>
              <a:t>;</a:t>
            </a:r>
          </a:p>
          <a:p>
            <a:pPr lvl="2">
              <a:buFont typeface="Arial" charset="0"/>
              <a:buChar char="•"/>
            </a:pPr>
            <a:r>
              <a:rPr lang="en-US" sz="1600" dirty="0" err="1">
                <a:latin typeface="Courier" charset="0"/>
              </a:rPr>
              <a:t>loopRange</a:t>
            </a:r>
            <a:r>
              <a:rPr lang="en-US" sz="1600" dirty="0">
                <a:latin typeface="Courier" charset="0"/>
              </a:rPr>
              <a:t> = 5:1:15;</a:t>
            </a:r>
          </a:p>
          <a:p>
            <a:pPr lvl="1">
              <a:buFont typeface="Arial" charset="0"/>
              <a:buChar char="•"/>
            </a:pPr>
            <a:r>
              <a:rPr lang="en-US" sz="1800" dirty="0"/>
              <a:t>This scripts models and produces statistics for “correct detection”, “false detection”, “missed detection”</a:t>
            </a:r>
          </a:p>
          <a:p>
            <a:pPr>
              <a:buFont typeface="Arial" charset="0"/>
              <a:buChar char="•"/>
            </a:pPr>
            <a:r>
              <a:rPr lang="en-US" sz="2000" dirty="0"/>
              <a:t>After running “</a:t>
            </a:r>
            <a:r>
              <a:rPr lang="en-US" sz="2000" dirty="0" err="1"/>
              <a:t>loopPacketAcq.m</a:t>
            </a:r>
            <a:r>
              <a:rPr lang="en-US" sz="2000" dirty="0"/>
              <a:t>” , a .math file is generated to store simulation results. Copy the .math file name to “</a:t>
            </a:r>
            <a:r>
              <a:rPr lang="en-US" sz="2000" dirty="0" err="1"/>
              <a:t>plotLoopAcq.m</a:t>
            </a:r>
            <a:r>
              <a:rPr lang="en-US" sz="2000" dirty="0"/>
              <a:t>”, run “</a:t>
            </a:r>
            <a:r>
              <a:rPr lang="en-US" sz="2000" dirty="0" err="1"/>
              <a:t>plotLoopAcq.m</a:t>
            </a:r>
            <a:r>
              <a:rPr lang="en-US" sz="2000" dirty="0"/>
              <a:t>” to plot the results.</a:t>
            </a:r>
            <a:br>
              <a:rPr lang="en-US" sz="2000" dirty="0">
                <a:latin typeface="Courier" charset="0"/>
              </a:rPr>
            </a:br>
            <a:endParaRPr lang="en-US" sz="2000" dirty="0">
              <a:latin typeface="Courier" charset="0"/>
            </a:endParaRP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Structure: Running Large Number of Packets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603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“</a:t>
            </a:r>
            <a:r>
              <a:rPr lang="en-US" dirty="0" err="1"/>
              <a:t>loopPacketAcq.m</a:t>
            </a:r>
            <a:r>
              <a:rPr lang="en-US" dirty="0"/>
              <a:t>” (1)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101" y="1508760"/>
            <a:ext cx="6432699" cy="50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9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PHY-level rejection (1)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0839" y="1577658"/>
            <a:ext cx="6401522" cy="4988243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With fixed wireless access and scheduled time slots the interference pattern is severe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Transmission times on main (target) and interfering link highly correlated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Polarity concept in [2] mitigates self interference for collocated radios but aligns receive periods</a:t>
            </a:r>
          </a:p>
          <a:p>
            <a:pPr indent="-285750">
              <a:buFont typeface="Arial" charset="0"/>
              <a:buChar char="•"/>
            </a:pPr>
            <a:r>
              <a:rPr lang="en-US" dirty="0"/>
              <a:t>Example</a:t>
            </a:r>
          </a:p>
          <a:p>
            <a:pPr marL="800100" lvl="1">
              <a:buFont typeface="Arial" charset="0"/>
              <a:buChar char="•"/>
            </a:pPr>
            <a:r>
              <a:rPr lang="en-US" dirty="0"/>
              <a:t>Two Distribution Node (DN) radio sectors receiving from two Client Nodes (CNs) during the same TDD subframe</a:t>
            </a:r>
          </a:p>
          <a:p>
            <a:pPr marL="800100" lvl="1">
              <a:buFont typeface="Arial" charset="0"/>
              <a:buChar char="•"/>
            </a:pPr>
            <a:r>
              <a:rPr lang="en-US" dirty="0"/>
              <a:t>CN1 and CN2 can start transmitting almost at the same time, with arrival times deterministically different due to propagation delays</a:t>
            </a:r>
          </a:p>
          <a:p>
            <a:pPr marL="800100" lvl="1">
              <a:buFont typeface="Arial" charset="0"/>
              <a:buChar char="•"/>
            </a:pPr>
            <a:r>
              <a:rPr lang="en-US" dirty="0"/>
              <a:t>Conflicts cannot always be resolved through network scheduling (i.e., assigning CN1 and CN2 to different TDD subframes)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47298" y="1920486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CN1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DN1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4419" y="1920486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155" y="2490179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CN2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DN2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14276" y="2490179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7764419" y="1619333"/>
            <a:ext cx="965" cy="36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8490" y="1619333"/>
            <a:ext cx="965" cy="914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265933" y="1695969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7764419" y="1697898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9044578" y="1596415"/>
            <a:ext cx="2610126" cy="9144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en-US" sz="1400" u="sng" dirty="0"/>
              <a:t>Transmission offset components</a:t>
            </a:r>
          </a:p>
          <a:p>
            <a:r>
              <a:rPr lang="en-US" sz="1400" dirty="0"/>
              <a:t>𝜹1 : Transmit slot boundary synchronized to within ±1 µs</a:t>
            </a:r>
          </a:p>
          <a:p>
            <a:r>
              <a:rPr lang="en-US" sz="1400" dirty="0"/>
              <a:t>𝜹2 : Time of flight difference (d1 </a:t>
            </a:r>
            <a:r>
              <a:rPr lang="mr-IN" sz="1400" dirty="0"/>
              <a:t>–</a:t>
            </a:r>
            <a:r>
              <a:rPr lang="en-US" sz="1400" dirty="0"/>
              <a:t> d2)/c typically within ±1 µs</a:t>
            </a:r>
          </a:p>
          <a:p>
            <a:r>
              <a:rPr lang="en-US" sz="1400" dirty="0"/>
              <a:t>(compare with DMG STF duration of 1.2364 µs)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288839" y="1345013"/>
            <a:ext cx="731520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𝜹1 + 𝜹2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07" y="3069097"/>
            <a:ext cx="4534309" cy="3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21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E415A9-A799-4B49-B038-6FC75DDC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Matlab code to run the continuous acquisition mode is attached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71A457-A14C-4341-A1B0-C550C760B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code for continuous acquisition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563E5-1EA2-814B-9D35-F6992BA6FCF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2B32E-CE49-3746-AACD-56BC1D03A0F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1F157-CD8D-394B-AD6E-4CD41A406F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4AE871-FA69-4155-80B3-54ED11C220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354583"/>
              </p:ext>
            </p:extLst>
          </p:nvPr>
        </p:nvGraphicFramePr>
        <p:xfrm>
          <a:off x="1157288" y="2781300"/>
          <a:ext cx="17637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764000" imgH="648000" progId="Package">
                  <p:embed/>
                </p:oleObj>
              </mc:Choice>
              <mc:Fallback>
                <p:oleObj name="Packager Shell Object" showAsIcon="1" r:id="rId3" imgW="1764000" imgH="6480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7288" y="2781300"/>
                        <a:ext cx="1763712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2313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PHY-level rejection (2)</a:t>
            </a:r>
            <a:endParaRPr lang="en-US" sz="16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914401" y="1502750"/>
            <a:ext cx="6287821" cy="4988243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Interfering packet can be fully contained within the receiver slot, i.e., receive abort on slot boundary does not help</a:t>
            </a:r>
          </a:p>
          <a:p>
            <a:pPr>
              <a:buFont typeface="Arial" charset="0"/>
              <a:buChar char="•"/>
            </a:pPr>
            <a:r>
              <a:rPr lang="en-US" dirty="0"/>
              <a:t>Receiver locks onto early interference packet when △T ∈ [1.2 - 𝛼, 2.45] µs [1]</a:t>
            </a:r>
          </a:p>
          <a:p>
            <a:pPr lvl="1"/>
            <a:r>
              <a:rPr lang="en-US" dirty="0"/>
              <a:t>Exact value of 𝛼 depends on AGC and preamble detection implementation</a:t>
            </a:r>
          </a:p>
          <a:p>
            <a:pPr>
              <a:buFont typeface="Arial" charset="0"/>
              <a:buChar char="•"/>
            </a:pPr>
            <a:r>
              <a:rPr lang="en-US" dirty="0"/>
              <a:t>We discuss two mitigation mechanisms</a:t>
            </a:r>
          </a:p>
          <a:p>
            <a:pPr lvl="1"/>
            <a:r>
              <a:rPr lang="en-US" b="1" dirty="0"/>
              <a:t>Continuous acquisition</a:t>
            </a:r>
          </a:p>
          <a:p>
            <a:pPr lvl="1"/>
            <a:r>
              <a:rPr lang="en-US" b="1" dirty="0"/>
              <a:t>Link specific signature</a:t>
            </a:r>
          </a:p>
          <a:p>
            <a:pPr>
              <a:buFont typeface="Arial" charset="0"/>
              <a:buChar char="•"/>
            </a:pPr>
            <a:r>
              <a:rPr lang="en-US" dirty="0"/>
              <a:t>Mechanisms can be used together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Djordje Tujkovic et al.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562" y="1536178"/>
            <a:ext cx="3835721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236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Need for PHY-level rejection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508759"/>
            <a:ext cx="8118062" cy="846073"/>
          </a:xfrm>
        </p:spPr>
        <p:txBody>
          <a:bodyPr/>
          <a:lstStyle/>
          <a:p>
            <a:r>
              <a:rPr lang="en-US" sz="2400" dirty="0"/>
              <a:t>Following measurement data shows a severe impact on throughput if no PHY-level rejection is deployed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476740" y="1944074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CN1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DN1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293861" y="1944074"/>
            <a:ext cx="182880" cy="457200"/>
          </a:xfrm>
          <a:prstGeom prst="rec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 w="2540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226597" y="2513767"/>
            <a:ext cx="1097280" cy="453946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CN2 </a:t>
            </a:r>
            <a:r>
              <a:rPr lang="en-US" sz="1200" dirty="0">
                <a:solidFill>
                  <a:schemeClr val="tx1"/>
                </a:solidFill>
                <a:sym typeface="Wingdings"/>
              </a:rPr>
              <a:t>→ DN2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sym typeface="Wingdings"/>
              </a:rPr>
              <a:t>PPDU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43718" y="2513767"/>
            <a:ext cx="182880" cy="457200"/>
          </a:xfrm>
          <a:prstGeom prst="rect">
            <a:avLst/>
          </a:prstGeom>
          <a:pattFill prst="ltUpDiag">
            <a:fgClr>
              <a:srgbClr val="C00000"/>
            </a:fgClr>
            <a:bgClr>
              <a:schemeClr val="bg1"/>
            </a:bgClr>
          </a:pattFill>
          <a:ln w="254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9293861" y="1642921"/>
            <a:ext cx="965" cy="3657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037932" y="1642921"/>
            <a:ext cx="965" cy="91440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795375" y="1719557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9293861" y="1721486"/>
            <a:ext cx="2370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818281" y="1368601"/>
            <a:ext cx="731520" cy="27432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1200" dirty="0"/>
              <a:t>𝜹1 + 𝜹2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23098"/>
          <a:stretch/>
        </p:blipFill>
        <p:spPr>
          <a:xfrm>
            <a:off x="8238723" y="3062407"/>
            <a:ext cx="3486954" cy="3408340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391946"/>
              </p:ext>
            </p:extLst>
          </p:nvPr>
        </p:nvGraphicFramePr>
        <p:xfrm>
          <a:off x="4039342" y="2354832"/>
          <a:ext cx="4040150" cy="4055604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812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2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68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04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92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Standard Golay Sequences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Tx power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780"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(dBm)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(%)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10.4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12.8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14.2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is-I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16.9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92.00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90.00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-6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18.70%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69.00</a:t>
                      </a:r>
                      <a:endParaRPr lang="hr-HR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18.4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18.6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5.00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26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-12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</a:t>
                      </a:r>
                      <a:endParaRPr lang="hr-H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2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0.70</a:t>
                      </a:r>
                      <a:endParaRPr lang="nb-N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86" y="2311397"/>
            <a:ext cx="3456990" cy="20741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86" y="4365836"/>
            <a:ext cx="3456990" cy="2074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65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08761"/>
            <a:ext cx="10515600" cy="1008059"/>
          </a:xfrm>
        </p:spPr>
        <p:txBody>
          <a:bodyPr/>
          <a:lstStyle/>
          <a:p>
            <a:r>
              <a:rPr lang="en-US" sz="1600" dirty="0"/>
              <a:t>11ad modem is configured to use different Golay sequences (for STF and CEF) and packet acquisition’s sensitivity is intentionally degraded (higher threshold used for Golay peak detection).</a:t>
            </a:r>
          </a:p>
          <a:p>
            <a:r>
              <a:rPr lang="en-US" sz="1600" dirty="0"/>
              <a:t>Interfering link ~1 µs ahead of target link to emulate early-weak interference; low SNR operating region; MCS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PHY-level rejection: Achievable gain via mitigation (measurement data [1])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29" name="Table 28"/>
          <p:cNvGraphicFramePr>
            <a:graphicFrameLocks noGrp="1"/>
          </p:cNvGraphicFramePr>
          <p:nvPr>
            <p:extLst/>
          </p:nvPr>
        </p:nvGraphicFramePr>
        <p:xfrm>
          <a:off x="4000498" y="2647390"/>
          <a:ext cx="4289022" cy="376000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339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95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5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4045"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 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Standard Golay Sequences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Different Golay Sequences 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CN2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Input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DN1-CN1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 err="1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Tx</a:t>
                      </a:r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power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SINR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throughput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(dBm)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(dB)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(% of full rate)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9.5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10.4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11.2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12.8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14.2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14.9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-2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16.9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-4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17.5</a:t>
                      </a:r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4.60%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13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-6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18.0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-8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27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18.4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65%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-10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29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18.6</a:t>
                      </a:r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93%</a:t>
                      </a:r>
                      <a:endParaRPr lang="mr-IN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404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-12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31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18.7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99%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100" u="none" strike="noStrike" dirty="0"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100%</a:t>
                      </a:r>
                      <a:endParaRPr lang="mr-IN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5720" marR="4572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23098"/>
          <a:stretch/>
        </p:blipFill>
        <p:spPr>
          <a:xfrm>
            <a:off x="8441923" y="2701820"/>
            <a:ext cx="3486954" cy="34083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790" y="2527649"/>
            <a:ext cx="3717305" cy="1984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789" y="4512129"/>
            <a:ext cx="3717305" cy="19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18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14400" y="1508760"/>
            <a:ext cx="10515600" cy="443484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In-band digital RSSI is monitored after the AGC gain is frozen, to detect any large increase in RSSI.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This RSSI is calculated off the post-ADC I/Q data, and at 1.7Gsps domain (energy received in the 1.7GHz channel)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(1) Continuous acquisition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 bwMode="auto">
          <a:xfrm>
            <a:off x="9640697" y="35910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Rx[0]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9642627" y="387076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Rx[1]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9640697" y="45054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Rx[7]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57259" y="4206432"/>
            <a:ext cx="0" cy="2595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0265731" y="35910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Rx[8]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0267661" y="387076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Rx[9]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0265731" y="4505445"/>
            <a:ext cx="625034" cy="277792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6" charset="0"/>
                <a:ea typeface="MS Gothic" charset="-128"/>
              </a:rPr>
              <a:t>Rx[15]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10582293" y="4206432"/>
            <a:ext cx="0" cy="25956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 rot="18200956">
            <a:off x="8816213" y="5385007"/>
            <a:ext cx="1726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pwr</a:t>
            </a:r>
            <a:r>
              <a:rPr lang="en-US" sz="1200" dirty="0"/>
              <a:t>(0)=mean(|Rx(0:7)|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  <a:endParaRPr lang="en-US" sz="1200" baseline="30000" dirty="0"/>
          </a:p>
        </p:txBody>
      </p:sp>
      <p:sp>
        <p:nvSpPr>
          <p:cNvPr id="20" name="TextBox 19"/>
          <p:cNvSpPr txBox="1"/>
          <p:nvPr/>
        </p:nvSpPr>
        <p:spPr>
          <a:xfrm rot="18200956">
            <a:off x="9363882" y="5399062"/>
            <a:ext cx="18036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pwr</a:t>
            </a:r>
            <a:r>
              <a:rPr lang="en-US" sz="1200" dirty="0"/>
              <a:t>(1)=mean(|Rx(8:15)|</a:t>
            </a:r>
            <a:r>
              <a:rPr lang="en-US" sz="1200" baseline="30000" dirty="0"/>
              <a:t>2</a:t>
            </a:r>
            <a:r>
              <a:rPr lang="en-US" sz="1200" dirty="0"/>
              <a:t>)</a:t>
            </a:r>
            <a:endParaRPr lang="en-US" sz="1200" baseline="30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144847" y="4206432"/>
            <a:ext cx="71775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1263113" y="3944822"/>
            <a:ext cx="4812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Time</a:t>
            </a:r>
          </a:p>
        </p:txBody>
      </p:sp>
      <p:sp>
        <p:nvSpPr>
          <p:cNvPr id="27" name="Content Placeholder 7"/>
          <p:cNvSpPr txBox="1">
            <a:spLocks/>
          </p:cNvSpPr>
          <p:nvPr/>
        </p:nvSpPr>
        <p:spPr bwMode="auto">
          <a:xfrm>
            <a:off x="912285" y="3057524"/>
            <a:ext cx="7934814" cy="372590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100" indent="-34290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charset="0"/>
              <a:buChar char="o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200150" indent="-28575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57350" indent="-28575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charset="2"/>
              <a:buChar char="§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>
                <a:solidFill>
                  <a:schemeClr val="tx2"/>
                </a:solidFill>
              </a:rPr>
              <a:t>Example RSSI calculation procedure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Calculate </a:t>
            </a:r>
            <a:r>
              <a:rPr lang="en-US" kern="0" dirty="0" err="1">
                <a:solidFill>
                  <a:schemeClr val="tx2"/>
                </a:solidFill>
              </a:rPr>
              <a:t>pwr</a:t>
            </a:r>
            <a:r>
              <a:rPr lang="en-US" kern="0" dirty="0">
                <a:solidFill>
                  <a:schemeClr val="tx2"/>
                </a:solidFill>
              </a:rPr>
              <a:t>(n) by averaging the signal power over every 8 received samples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Calculate RSSI(n) by applying an averaging window over the last 32 values of </a:t>
            </a:r>
            <a:r>
              <a:rPr lang="en-US" kern="0" dirty="0" err="1">
                <a:solidFill>
                  <a:schemeClr val="tx2"/>
                </a:solidFill>
              </a:rPr>
              <a:t>pwr</a:t>
            </a:r>
            <a:r>
              <a:rPr lang="en-US" kern="0" dirty="0">
                <a:solidFill>
                  <a:schemeClr val="tx2"/>
                </a:solidFill>
              </a:rPr>
              <a:t>(n); i.e., RSSI(n)=mean[</a:t>
            </a:r>
            <a:r>
              <a:rPr lang="en-US" kern="0" dirty="0" err="1">
                <a:solidFill>
                  <a:schemeClr val="tx2"/>
                </a:solidFill>
              </a:rPr>
              <a:t>pwr</a:t>
            </a:r>
            <a:r>
              <a:rPr lang="en-US" kern="0" dirty="0">
                <a:solidFill>
                  <a:schemeClr val="tx2"/>
                </a:solidFill>
              </a:rPr>
              <a:t>(n:n-31)]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Whenever, RSSI(n) exceeds the value of RSSI(n) at the time of AGC freeze by e.g. 3dB (or 5dB), reset the acquisition hardware for re-acquisition.</a:t>
            </a:r>
          </a:p>
          <a:p>
            <a:pPr lvl="1"/>
            <a:r>
              <a:rPr lang="en-US" kern="0" dirty="0">
                <a:solidFill>
                  <a:schemeClr val="tx2"/>
                </a:solidFill>
              </a:rPr>
              <a:t>Effective bandwidth of RSSI calculation is 1.76GHz/(8*32)~7MHz or effective averaging over two </a:t>
            </a:r>
            <a:r>
              <a:rPr lang="en-US" kern="0" dirty="0" err="1">
                <a:solidFill>
                  <a:schemeClr val="tx2"/>
                </a:solidFill>
              </a:rPr>
              <a:t>Golay</a:t>
            </a:r>
            <a:r>
              <a:rPr lang="en-US" kern="0" dirty="0">
                <a:solidFill>
                  <a:schemeClr val="tx2"/>
                </a:solidFill>
              </a:rPr>
              <a:t> blocks </a:t>
            </a:r>
          </a:p>
        </p:txBody>
      </p:sp>
    </p:spTree>
    <p:extLst>
      <p:ext uri="{BB962C8B-B14F-4D97-AF65-F5344CB8AC3E}">
        <p14:creationId xmlns:p14="http://schemas.microsoft.com/office/powerpoint/2010/main" val="209692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acquisition</a:t>
            </a:r>
            <a:br>
              <a:rPr lang="en-US" dirty="0"/>
            </a:br>
            <a:r>
              <a:rPr lang="en-US" sz="2400" dirty="0"/>
              <a:t>Baseline with no interference (simulation)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Suggested method</a:t>
            </a:r>
          </a:p>
          <a:p>
            <a:pPr lvl="1"/>
            <a:r>
              <a:rPr lang="en-US" dirty="0"/>
              <a:t>Continue monitoring post-ADC RSSI, even after initial preamble acquisition.</a:t>
            </a:r>
          </a:p>
          <a:p>
            <a:pPr lvl="1"/>
            <a:r>
              <a:rPr lang="en-US" dirty="0"/>
              <a:t>If the RSSI jumps by more than 5dB (configurable threshold), perform the following:</a:t>
            </a:r>
          </a:p>
          <a:p>
            <a:pPr lvl="2"/>
            <a:r>
              <a:rPr lang="en-US" dirty="0"/>
              <a:t>Release AGC to re-adjust RX gain</a:t>
            </a:r>
          </a:p>
          <a:p>
            <a:pPr lvl="2"/>
            <a:r>
              <a:rPr lang="en-US" dirty="0"/>
              <a:t>Enable Golay correlators</a:t>
            </a:r>
          </a:p>
          <a:p>
            <a:pPr lvl="2"/>
            <a:r>
              <a:rPr lang="en-US" dirty="0"/>
              <a:t>Discard the current acquired time/frequency values</a:t>
            </a:r>
          </a:p>
          <a:p>
            <a:pPr lvl="2"/>
            <a:r>
              <a:rPr lang="en-US" dirty="0"/>
              <a:t>Start a new preamble acquisition</a:t>
            </a:r>
          </a:p>
          <a:p>
            <a:r>
              <a:rPr lang="en-US" dirty="0"/>
              <a:t>Typical preamble acquisition algorithm is modeled in Matlab simulation</a:t>
            </a:r>
          </a:p>
          <a:p>
            <a:r>
              <a:rPr lang="en-US" dirty="0"/>
              <a:t>It included impairments like ppm, channel multipath, ADC saturation/quantization, AGC settlement time, phase noise,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With continuous acquisition feature, there is zero probability of “missed detection” at SNR down to -5dB (for SC preamble). This confirms no chance of miss-trigger to re-acquire.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Djordje Tujkovic et 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88BCAC4-92DF-D546-A4C4-D4A78B6174E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6201" y="1953706"/>
            <a:ext cx="5809869" cy="452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56353"/>
      </p:ext>
    </p:extLst>
  </p:cSld>
  <p:clrMapOvr>
    <a:masterClrMapping/>
  </p:clrMapOvr>
</p:sld>
</file>

<file path=ppt/theme/theme1.xml><?xml version="1.0" encoding="utf-8"?>
<a:theme xmlns:a="http://schemas.openxmlformats.org/drawingml/2006/main" name="1_iee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eamforming_protocol_reuse_for_interference_measurement_and_periodic_beamforming_v1" id="{E874EAE3-F884-4049-BBC3-EEC432FBE190}" vid="{F1C2DAC2-5C99-C04B-BBA3-0D89ADD5B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</Template>
  <TotalTime>7486</TotalTime>
  <Words>3882</Words>
  <Application>Microsoft Office PowerPoint</Application>
  <PresentationFormat>Widescreen</PresentationFormat>
  <Paragraphs>807</Paragraphs>
  <Slides>40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MS Gothic</vt:lpstr>
      <vt:lpstr>Arial</vt:lpstr>
      <vt:lpstr>Arial Unicode MS</vt:lpstr>
      <vt:lpstr>Calibri</vt:lpstr>
      <vt:lpstr>Cambria Math</vt:lpstr>
      <vt:lpstr>Courier</vt:lpstr>
      <vt:lpstr>Courier New</vt:lpstr>
      <vt:lpstr>Times New Roman</vt:lpstr>
      <vt:lpstr>Wingdings</vt:lpstr>
      <vt:lpstr>1_ieee</vt:lpstr>
      <vt:lpstr>Package</vt:lpstr>
      <vt:lpstr>Interference Mitigation in mmWave Distribution Networks</vt:lpstr>
      <vt:lpstr>Overview</vt:lpstr>
      <vt:lpstr>PHY-level Features</vt:lpstr>
      <vt:lpstr>Need for PHY-level rejection (1)</vt:lpstr>
      <vt:lpstr>Need for PHY-level rejection (2)</vt:lpstr>
      <vt:lpstr>Need for PHY-level rejection (3)</vt:lpstr>
      <vt:lpstr>PHY-level rejection: Achievable gain via mitigation (measurement data [1])</vt:lpstr>
      <vt:lpstr>(1) Continuous acquisition</vt:lpstr>
      <vt:lpstr>Continuous acquisition Baseline with no interference (simulation)</vt:lpstr>
      <vt:lpstr>Continuous acquisition Early-interference same Golay (simulation)</vt:lpstr>
      <vt:lpstr>(2a) Link specific signature: Different Golay sequences</vt:lpstr>
      <vt:lpstr>Golay sequence definition</vt:lpstr>
      <vt:lpstr>Worst case cross correlation of Golay (4, 92, 48, 108)</vt:lpstr>
      <vt:lpstr>Different Golay example (1)</vt:lpstr>
      <vt:lpstr>Different Golay example (2): Field data</vt:lpstr>
      <vt:lpstr>(2b) Link Specific Signature: IQ swap</vt:lpstr>
      <vt:lpstr>(2c) Link Specific Signature: Signal rotation</vt:lpstr>
      <vt:lpstr>Cross correlation with various rotations with e^j(2πD/8)k</vt:lpstr>
      <vt:lpstr>Summary of rotation choices for D in e^j(2πD/8)k</vt:lpstr>
      <vt:lpstr>MAC-level Features</vt:lpstr>
      <vt:lpstr>Need for receive abort Missed preamble detection even with sufficient SIR</vt:lpstr>
      <vt:lpstr>Receive abort operation: Time-based abort request</vt:lpstr>
      <vt:lpstr>Summary</vt:lpstr>
      <vt:lpstr>Summary</vt:lpstr>
      <vt:lpstr>Straw Poll (1)</vt:lpstr>
      <vt:lpstr>Straw Poll (2)</vt:lpstr>
      <vt:lpstr>On the waveform transformations</vt:lpstr>
      <vt:lpstr>References</vt:lpstr>
      <vt:lpstr>Appendix: Simulation packet manual</vt:lpstr>
      <vt:lpstr>Simulation model: Features</vt:lpstr>
      <vt:lpstr>Simulation model: Algorithms</vt:lpstr>
      <vt:lpstr>Matlab Structure: Running Single Packet</vt:lpstr>
      <vt:lpstr>Configuration Parameters (1/3)</vt:lpstr>
      <vt:lpstr>Configuration Parameters (2/3)</vt:lpstr>
      <vt:lpstr>Configuration Parameters (3/3)</vt:lpstr>
      <vt:lpstr>Running “demoPacketAcq.m” (1)</vt:lpstr>
      <vt:lpstr>Running “demoPacketAcq.m” (2)</vt:lpstr>
      <vt:lpstr>Matlab Structure: Running Large Number of Packets</vt:lpstr>
      <vt:lpstr>Running “loopPacketAcq.m” (1)</vt:lpstr>
      <vt:lpstr>Matlab code for continuous acquisition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Analysis of Packet Acquisition</dc:title>
  <dc:creator>Alireza Tarighat Mehrabani</dc:creator>
  <cp:lastModifiedBy>Sam Alex</cp:lastModifiedBy>
  <cp:revision>487</cp:revision>
  <dcterms:created xsi:type="dcterms:W3CDTF">2017-09-04T23:11:18Z</dcterms:created>
  <dcterms:modified xsi:type="dcterms:W3CDTF">2018-01-25T20:44:45Z</dcterms:modified>
</cp:coreProperties>
</file>