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453" r:id="rId2"/>
    <p:sldId id="583" r:id="rId3"/>
    <p:sldId id="601" r:id="rId4"/>
    <p:sldId id="584" r:id="rId5"/>
    <p:sldId id="586" r:id="rId6"/>
    <p:sldId id="596" r:id="rId7"/>
    <p:sldId id="585" r:id="rId8"/>
    <p:sldId id="587" r:id="rId9"/>
    <p:sldId id="588" r:id="rId10"/>
    <p:sldId id="589" r:id="rId11"/>
    <p:sldId id="590" r:id="rId12"/>
    <p:sldId id="591" r:id="rId13"/>
    <p:sldId id="598" r:id="rId14"/>
    <p:sldId id="597" r:id="rId15"/>
    <p:sldId id="599" r:id="rId16"/>
    <p:sldId id="593" r:id="rId17"/>
    <p:sldId id="600" r:id="rId18"/>
    <p:sldId id="594" r:id="rId19"/>
    <p:sldId id="592" r:id="rId20"/>
    <p:sldId id="602" r:id="rId21"/>
    <p:sldId id="603" r:id="rId22"/>
  </p:sldIdLst>
  <p:sldSz cx="9144000" cy="6858000" type="screen4x3"/>
  <p:notesSz cx="6934200" cy="9280525"/>
  <p:defaultTextStyle>
    <a:defPPr>
      <a:defRPr lang="en-US"/>
    </a:defPPr>
    <a:lvl1pPr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1pPr>
    <a:lvl2pPr marL="457200"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2pPr>
    <a:lvl3pPr marL="914400"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3pPr>
    <a:lvl4pPr marL="1371600"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4pPr>
    <a:lvl5pPr marL="1828800" algn="l" rtl="0" fontAlgn="base" latinLnBrk="1">
      <a:spcBef>
        <a:spcPct val="0"/>
      </a:spcBef>
      <a:spcAft>
        <a:spcPct val="0"/>
      </a:spcAft>
      <a:defRPr kumimoji="1" sz="1200" kern="1200">
        <a:solidFill>
          <a:schemeClr val="tx1"/>
        </a:solidFill>
        <a:latin typeface="Times New Roman" pitchFamily="18" charset="0"/>
        <a:ea typeface="굴림" pitchFamily="50" charset="-127"/>
        <a:cs typeface="Arial" pitchFamily="34" charset="0"/>
      </a:defRPr>
    </a:lvl5pPr>
    <a:lvl6pPr marL="2286000" algn="l" defTabSz="914400" rtl="0" eaLnBrk="1" latinLnBrk="1" hangingPunct="1">
      <a:defRPr kumimoji="1" sz="1200" kern="1200">
        <a:solidFill>
          <a:schemeClr val="tx1"/>
        </a:solidFill>
        <a:latin typeface="Times New Roman" pitchFamily="18" charset="0"/>
        <a:ea typeface="굴림" pitchFamily="50" charset="-127"/>
        <a:cs typeface="Arial" pitchFamily="34" charset="0"/>
      </a:defRPr>
    </a:lvl6pPr>
    <a:lvl7pPr marL="2743200" algn="l" defTabSz="914400" rtl="0" eaLnBrk="1" latinLnBrk="1" hangingPunct="1">
      <a:defRPr kumimoji="1" sz="1200" kern="1200">
        <a:solidFill>
          <a:schemeClr val="tx1"/>
        </a:solidFill>
        <a:latin typeface="Times New Roman" pitchFamily="18" charset="0"/>
        <a:ea typeface="굴림" pitchFamily="50" charset="-127"/>
        <a:cs typeface="Arial" pitchFamily="34" charset="0"/>
      </a:defRPr>
    </a:lvl7pPr>
    <a:lvl8pPr marL="3200400" algn="l" defTabSz="914400" rtl="0" eaLnBrk="1" latinLnBrk="1" hangingPunct="1">
      <a:defRPr kumimoji="1" sz="1200" kern="1200">
        <a:solidFill>
          <a:schemeClr val="tx1"/>
        </a:solidFill>
        <a:latin typeface="Times New Roman" pitchFamily="18" charset="0"/>
        <a:ea typeface="굴림" pitchFamily="50" charset="-127"/>
        <a:cs typeface="Arial" pitchFamily="34" charset="0"/>
      </a:defRPr>
    </a:lvl8pPr>
    <a:lvl9pPr marL="3657600" algn="l" defTabSz="914400" rtl="0" eaLnBrk="1" latinLnBrk="1" hangingPunct="1">
      <a:defRPr kumimoji="1" sz="1200" kern="1200">
        <a:solidFill>
          <a:schemeClr val="tx1"/>
        </a:solidFill>
        <a:latin typeface="Times New Roman" pitchFamily="18" charset="0"/>
        <a:ea typeface="굴림" pitchFamily="50" charset="-127"/>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1" autoAdjust="0"/>
    <p:restoredTop sz="98005" autoAdjust="0"/>
  </p:normalViewPr>
  <p:slideViewPr>
    <p:cSldViewPr>
      <p:cViewPr varScale="1">
        <p:scale>
          <a:sx n="109" d="100"/>
          <a:sy n="109" d="100"/>
        </p:scale>
        <p:origin x="744" y="108"/>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3816"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ltLang="ko-KR"/>
              <a:t>Month Year</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ea typeface="굴림" charset="-127"/>
                <a:cs typeface="Arial" charset="0"/>
              </a:defRPr>
            </a:lvl1pPr>
          </a:lstStyle>
          <a:p>
            <a:pPr>
              <a:defRPr/>
            </a:pPr>
            <a:r>
              <a:rPr lang="en-US" altLang="ko-KR"/>
              <a:t>Page </a:t>
            </a:r>
            <a:fld id="{FA078C69-3C94-4884-9FAE-61DD046E9393}" type="slidenum">
              <a:rPr lang="en-US" altLang="ko-KR"/>
              <a:pPr>
                <a:defRPr/>
              </a:pPr>
              <a:t>‹#›</a:t>
            </a:fld>
            <a:endParaRPr lang="en-US" altLang="ko-KR"/>
          </a:p>
        </p:txBody>
      </p:sp>
      <p:sp>
        <p:nvSpPr>
          <p:cNvPr id="2560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2355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mn-cs"/>
              </a:rPr>
              <a:t>Submission</a:t>
            </a:r>
          </a:p>
        </p:txBody>
      </p:sp>
      <p:sp>
        <p:nvSpPr>
          <p:cNvPr id="2560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extLst>
      <p:ext uri="{BB962C8B-B14F-4D97-AF65-F5344CB8AC3E}">
        <p14:creationId xmlns:p14="http://schemas.microsoft.com/office/powerpoint/2010/main" val="1728775405"/>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ltLang="ko-KR"/>
              <a:t>Month Year</a:t>
            </a:r>
            <a:endParaRPr lang="en-US"/>
          </a:p>
        </p:txBody>
      </p:sp>
      <p:sp>
        <p:nvSpPr>
          <p:cNvPr id="2150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굴림" charset="-127"/>
                <a:cs typeface="Arial" charset="0"/>
              </a:defRPr>
            </a:lvl1pPr>
          </a:lstStyle>
          <a:p>
            <a:pPr>
              <a:defRPr/>
            </a:pPr>
            <a:r>
              <a:rPr lang="en-US" altLang="ko-KR"/>
              <a:t>Page </a:t>
            </a:r>
            <a:fld id="{807E55AC-B173-4AB5-9CB6-9C6379A21F13}" type="slidenum">
              <a:rPr lang="en-US" altLang="ko-KR"/>
              <a:pPr>
                <a:defRPr/>
              </a:pPr>
              <a:t>‹#›</a:t>
            </a:fld>
            <a:endParaRPr lang="en-US" altLang="ko-KR"/>
          </a:p>
        </p:txBody>
      </p:sp>
      <p:sp>
        <p:nvSpPr>
          <p:cNvPr id="2151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mn-cs"/>
              </a:rPr>
              <a:t>Submission</a:t>
            </a:r>
          </a:p>
        </p:txBody>
      </p:sp>
      <p:sp>
        <p:nvSpPr>
          <p:cNvPr id="2151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2151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extLst>
      <p:ext uri="{BB962C8B-B14F-4D97-AF65-F5344CB8AC3E}">
        <p14:creationId xmlns:p14="http://schemas.microsoft.com/office/powerpoint/2010/main" val="292194414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340110" cy="276999"/>
          </a:xfrm>
        </p:spPr>
        <p:txBody>
          <a:bodyPr/>
          <a:lstStyle>
            <a:lvl1pPr>
              <a:defRPr/>
            </a:lvl1pPr>
          </a:lstStyle>
          <a:p>
            <a:pPr>
              <a:defRPr/>
            </a:pPr>
            <a:r>
              <a:rPr lang="en-US" altLang="ko-KR" dirty="0" smtClean="0"/>
              <a:t>January 2018</a:t>
            </a:r>
            <a:endParaRPr lang="en-US" altLang="ko-KR" dirty="0"/>
          </a:p>
        </p:txBody>
      </p:sp>
      <p:sp>
        <p:nvSpPr>
          <p:cNvPr id="5" name="Rectangle 5"/>
          <p:cNvSpPr>
            <a:spLocks noGrp="1" noChangeArrowheads="1"/>
          </p:cNvSpPr>
          <p:nvPr>
            <p:ph type="ftr" sz="quarter" idx="11"/>
          </p:nvPr>
        </p:nvSpPr>
        <p:spPr>
          <a:xfrm>
            <a:off x="6634749" y="6475413"/>
            <a:ext cx="1909176" cy="184666"/>
          </a:xfrm>
        </p:spPr>
        <p:txBody>
          <a:bodyPr/>
          <a:lstStyle>
            <a:lvl1pPr>
              <a:defRPr/>
            </a:lvl1pPr>
          </a:lstStyle>
          <a:p>
            <a:pPr>
              <a:defRPr/>
            </a:pPr>
            <a:r>
              <a:rPr lang="en-US" altLang="ko-KR" dirty="0" err="1" smtClean="0"/>
              <a:t>Suhwook</a:t>
            </a:r>
            <a:r>
              <a:rPr lang="en-US" altLang="ko-KR" dirty="0" smtClean="0"/>
              <a:t> Kim,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E65F51A8-0CFE-4133-B021-42BA039B409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6634749" y="6475413"/>
            <a:ext cx="1909176" cy="184666"/>
          </a:xfrm>
        </p:spPr>
        <p:txBody>
          <a:bodyPr/>
          <a:lstStyle>
            <a:lvl1pPr>
              <a:defRPr/>
            </a:lvl1pPr>
          </a:lstStyle>
          <a:p>
            <a:pPr>
              <a:defRPr/>
            </a:pPr>
            <a:r>
              <a:rPr lang="en-US" altLang="ko-KR" dirty="0" err="1" smtClean="0"/>
              <a:t>Suhwook</a:t>
            </a:r>
            <a:r>
              <a:rPr lang="en-US" altLang="ko-KR" dirty="0" smtClean="0"/>
              <a:t> Kim, LG Electronics</a:t>
            </a:r>
            <a:endParaRPr lang="en-US" altLang="ko-KR" dirty="0"/>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2233D5FD-8890-4C4A-812D-44084668134C}" type="slidenum">
              <a:rPr lang="en-US" altLang="ko-KR"/>
              <a:pPr>
                <a:defRPr/>
              </a:pPr>
              <a:t>‹#›</a:t>
            </a:fld>
            <a:endParaRPr lang="en-US" altLang="ko-KR"/>
          </a:p>
        </p:txBody>
      </p:sp>
      <p:sp>
        <p:nvSpPr>
          <p:cNvPr id="6" name="Rectangle 4"/>
          <p:cNvSpPr>
            <a:spLocks noGrp="1" noChangeArrowheads="1"/>
          </p:cNvSpPr>
          <p:nvPr>
            <p:ph type="dt" sz="half" idx="12"/>
          </p:nvPr>
        </p:nvSpPr>
        <p:spPr>
          <a:xfrm>
            <a:off x="696913" y="332601"/>
            <a:ext cx="1340110" cy="276999"/>
          </a:xfrm>
        </p:spPr>
        <p:txBody>
          <a:bodyPr/>
          <a:lstStyle>
            <a:lvl1pPr>
              <a:defRPr/>
            </a:lvl1pPr>
          </a:lstStyle>
          <a:p>
            <a:pPr>
              <a:defRPr/>
            </a:pPr>
            <a:r>
              <a:rPr lang="en-US" altLang="ko-KR" dirty="0" smtClean="0"/>
              <a:t>January 2018</a:t>
            </a:r>
            <a:endParaRPr lang="en-US" altLang="ko-KR"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January 2018</a:t>
            </a:r>
            <a:endParaRPr lang="en-US" dirty="0"/>
          </a:p>
        </p:txBody>
      </p:sp>
      <p:sp>
        <p:nvSpPr>
          <p:cNvPr id="1029" name="Rectangle 5"/>
          <p:cNvSpPr>
            <a:spLocks noGrp="1" noChangeArrowheads="1"/>
          </p:cNvSpPr>
          <p:nvPr>
            <p:ph type="ftr" sz="quarter" idx="3"/>
          </p:nvPr>
        </p:nvSpPr>
        <p:spPr bwMode="auto">
          <a:xfrm>
            <a:off x="6634748" y="6475413"/>
            <a:ext cx="19091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smtClean="0"/>
              <a:t>Suhwook</a:t>
            </a:r>
            <a:r>
              <a:rPr lang="en-US" altLang="ko-KR" dirty="0" smtClean="0"/>
              <a:t> Kim,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ea typeface="굴림" charset="-127"/>
                <a:cs typeface="Arial" charset="0"/>
              </a:defRPr>
            </a:lvl1pPr>
          </a:lstStyle>
          <a:p>
            <a:pPr>
              <a:defRPr/>
            </a:pPr>
            <a:r>
              <a:rPr lang="en-US" altLang="ko-KR"/>
              <a:t>Slide </a:t>
            </a:r>
            <a:fld id="{CD419C17-E740-4BDF-A347-9F6D8C9B7204}"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latinLnBrk="0">
              <a:defRPr/>
            </a:pPr>
            <a:r>
              <a:rPr kumimoji="0" lang="en-US" altLang="ko-KR" sz="1800" b="1" dirty="0" smtClean="0">
                <a:cs typeface="+mn-cs"/>
              </a:rPr>
              <a:t>doc.: IEEE </a:t>
            </a:r>
            <a:r>
              <a:rPr kumimoji="0" lang="en-US" altLang="ko-KR" sz="1800" b="1" dirty="0" smtClean="0">
                <a:cs typeface="+mn-cs"/>
              </a:rPr>
              <a:t>802.11-18/0154r0</a:t>
            </a:r>
            <a:endParaRPr kumimoji="0" lang="en-US" altLang="ko-KR" sz="1800" b="1" dirty="0" smtClean="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954" r:id="rId1"/>
    <p:sldLayoutId id="2147484955"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날짜 개체 틀 5"/>
          <p:cNvSpPr>
            <a:spLocks noGrp="1"/>
          </p:cNvSpPr>
          <p:nvPr>
            <p:ph type="dt" sz="half" idx="10"/>
          </p:nvPr>
        </p:nvSpPr>
        <p:spPr>
          <a:xfrm>
            <a:off x="696913" y="332601"/>
            <a:ext cx="1340110" cy="276999"/>
          </a:xfrm>
        </p:spPr>
        <p:txBody>
          <a:bodyPr/>
          <a:lstStyle/>
          <a:p>
            <a:pPr>
              <a:defRPr/>
            </a:pPr>
            <a:r>
              <a:rPr lang="en-US" altLang="ko-KR" dirty="0"/>
              <a:t>January 2018</a:t>
            </a:r>
          </a:p>
        </p:txBody>
      </p:sp>
      <p:sp>
        <p:nvSpPr>
          <p:cNvPr id="4" name="바닥글 개체 틀 3"/>
          <p:cNvSpPr>
            <a:spLocks noGrp="1"/>
          </p:cNvSpPr>
          <p:nvPr>
            <p:ph type="ftr" sz="quarter" idx="11"/>
          </p:nvPr>
        </p:nvSpPr>
        <p:spPr/>
        <p:txBody>
          <a:bodyPr/>
          <a:lstStyle/>
          <a:p>
            <a:pPr>
              <a:defRPr/>
            </a:pPr>
            <a:r>
              <a:rPr lang="en-US" altLang="ko-KR" smtClean="0"/>
              <a:t>Suhwook Kim,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2233D5FD-8890-4C4A-812D-44084668134C}" type="slidenum">
              <a:rPr lang="en-US" altLang="ko-KR" smtClean="0"/>
              <a:pPr>
                <a:defRPr/>
              </a:pPr>
              <a:t>1</a:t>
            </a:fld>
            <a:endParaRPr lang="en-US" altLang="ko-KR"/>
          </a:p>
        </p:txBody>
      </p:sp>
      <p:sp>
        <p:nvSpPr>
          <p:cNvPr id="9" name="제목 6"/>
          <p:cNvSpPr>
            <a:spLocks noGrp="1"/>
          </p:cNvSpPr>
          <p:nvPr>
            <p:ph type="ctrTitle"/>
          </p:nvPr>
        </p:nvSpPr>
        <p:spPr>
          <a:xfrm>
            <a:off x="685800" y="741363"/>
            <a:ext cx="7772400" cy="935037"/>
          </a:xfrm>
        </p:spPr>
        <p:txBody>
          <a:bodyPr/>
          <a:lstStyle/>
          <a:p>
            <a:r>
              <a:rPr lang="en-US" altLang="ko-KR" dirty="0" smtClean="0"/>
              <a:t>Data transmission detail in WUR mode</a:t>
            </a:r>
            <a:endParaRPr lang="ko-KR" altLang="en-US"/>
          </a:p>
        </p:txBody>
      </p:sp>
      <p:sp>
        <p:nvSpPr>
          <p:cNvPr id="10" name="Rectangle 6"/>
          <p:cNvSpPr txBox="1">
            <a:spLocks noChangeArrowheads="1"/>
          </p:cNvSpPr>
          <p:nvPr/>
        </p:nvSpPr>
        <p:spPr bwMode="auto">
          <a:xfrm>
            <a:off x="685800" y="17526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n-ea"/>
                <a:cs typeface="+mn-cs"/>
              </a:defRPr>
            </a:lvl1pPr>
            <a:lvl2pPr marL="457200" indent="0" algn="ctr" rtl="0" eaLnBrk="0" fontAlgn="base" hangingPunct="0">
              <a:spcBef>
                <a:spcPct val="20000"/>
              </a:spcBef>
              <a:spcAft>
                <a:spcPct val="0"/>
              </a:spcAft>
              <a:buNone/>
              <a:defRPr sz="2000">
                <a:solidFill>
                  <a:schemeClr val="tx1"/>
                </a:solidFill>
                <a:latin typeface="+mn-lt"/>
              </a:defRPr>
            </a:lvl2pPr>
            <a:lvl3pPr marL="914400" indent="0" algn="ctr" rtl="0" eaLnBrk="0" fontAlgn="base" hangingPunct="0">
              <a:spcBef>
                <a:spcPct val="20000"/>
              </a:spcBef>
              <a:spcAft>
                <a:spcPct val="0"/>
              </a:spcAft>
              <a:buNone/>
              <a:defRPr>
                <a:solidFill>
                  <a:schemeClr val="tx1"/>
                </a:solidFill>
                <a:latin typeface="+mn-lt"/>
              </a:defRPr>
            </a:lvl3pPr>
            <a:lvl4pPr marL="1371600" indent="0" algn="ctr" rtl="0" eaLnBrk="0" fontAlgn="base" hangingPunct="0">
              <a:spcBef>
                <a:spcPct val="20000"/>
              </a:spcBef>
              <a:spcAft>
                <a:spcPct val="0"/>
              </a:spcAft>
              <a:buNone/>
              <a:defRPr sz="1600">
                <a:solidFill>
                  <a:schemeClr val="tx1"/>
                </a:solidFill>
                <a:latin typeface="+mn-lt"/>
              </a:defRPr>
            </a:lvl4pPr>
            <a:lvl5pPr marL="1828800" indent="0" algn="ctr" rtl="0" eaLnBrk="0" fontAlgn="base" hangingPunct="0">
              <a:spcBef>
                <a:spcPct val="20000"/>
              </a:spcBef>
              <a:spcAft>
                <a:spcPct val="0"/>
              </a:spcAft>
              <a:buNone/>
              <a:defRPr sz="1600">
                <a:solidFill>
                  <a:schemeClr val="tx1"/>
                </a:solidFill>
                <a:latin typeface="+mn-lt"/>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latinLnBrk="0"/>
            <a:r>
              <a:rPr kumimoji="0" lang="en-US" altLang="ko-KR" sz="2000" kern="0" dirty="0" smtClean="0">
                <a:ea typeface="굴림" panose="020B0600000101010101" pitchFamily="50" charset="-127"/>
              </a:rPr>
              <a:t>Date:</a:t>
            </a:r>
            <a:r>
              <a:rPr kumimoji="0" lang="en-US" altLang="ko-KR" sz="2000" b="0" kern="0" dirty="0" smtClean="0">
                <a:ea typeface="굴림" panose="020B0600000101010101" pitchFamily="50" charset="-127"/>
              </a:rPr>
              <a:t> 2018-01-15</a:t>
            </a:r>
          </a:p>
        </p:txBody>
      </p:sp>
      <p:sp>
        <p:nvSpPr>
          <p:cNvPr id="1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12" name="Table 12"/>
          <p:cNvGraphicFramePr>
            <a:graphicFrameLocks noGrp="1"/>
          </p:cNvGraphicFramePr>
          <p:nvPr>
            <p:extLst>
              <p:ext uri="{D42A27DB-BD31-4B8C-83A1-F6EECF244321}">
                <p14:modId xmlns:p14="http://schemas.microsoft.com/office/powerpoint/2010/main" val="2897654071"/>
              </p:ext>
            </p:extLst>
          </p:nvPr>
        </p:nvGraphicFramePr>
        <p:xfrm>
          <a:off x="762000" y="2895600"/>
          <a:ext cx="7620000" cy="1805354"/>
        </p:xfrm>
        <a:graphic>
          <a:graphicData uri="http://schemas.openxmlformats.org/drawingml/2006/table">
            <a:tbl>
              <a:tblPr/>
              <a:tblGrid>
                <a:gridCol w="1524000"/>
                <a:gridCol w="1203325"/>
                <a:gridCol w="1684338"/>
                <a:gridCol w="1363662"/>
                <a:gridCol w="1844675"/>
              </a:tblGrid>
              <a:tr h="39858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Suhwook</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suhwook.kim@lge.com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Jeongki</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jeongki.kim@lge.com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Taewon</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Song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taewon.song@lge.com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Kiseon</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Ryu</a:t>
                      </a: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kiseon.ryu@lge.com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135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42053021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U-APSD</a:t>
            </a:r>
            <a:endParaRPr lang="ko-KR" altLang="en-US"/>
          </a:p>
        </p:txBody>
      </p:sp>
      <p:sp>
        <p:nvSpPr>
          <p:cNvPr id="3" name="내용 개체 틀 2"/>
          <p:cNvSpPr>
            <a:spLocks noGrp="1"/>
          </p:cNvSpPr>
          <p:nvPr>
            <p:ph idx="1"/>
          </p:nvPr>
        </p:nvSpPr>
        <p:spPr/>
        <p:txBody>
          <a:bodyPr/>
          <a:lstStyle/>
          <a:p>
            <a:r>
              <a:rPr lang="en-US" altLang="ko-KR" dirty="0"/>
              <a:t>If the WUR STA receives the </a:t>
            </a:r>
            <a:r>
              <a:rPr lang="en-US" altLang="ko-KR" dirty="0" smtClean="0"/>
              <a:t>DL </a:t>
            </a:r>
            <a:r>
              <a:rPr lang="en-US" altLang="ko-KR" dirty="0"/>
              <a:t>data frame with MD set to </a:t>
            </a:r>
            <a:r>
              <a:rPr lang="en-US" altLang="ko-KR" dirty="0" smtClean="0"/>
              <a:t>1 </a:t>
            </a:r>
            <a:r>
              <a:rPr lang="en-US" altLang="ko-KR" dirty="0"/>
              <a:t>and </a:t>
            </a:r>
            <a:r>
              <a:rPr lang="en-US" altLang="ko-KR" dirty="0" smtClean="0"/>
              <a:t>EOSP </a:t>
            </a:r>
            <a:r>
              <a:rPr lang="en-US" altLang="ko-KR" dirty="0"/>
              <a:t>set to </a:t>
            </a:r>
            <a:r>
              <a:rPr lang="en-US" altLang="ko-KR" dirty="0" smtClean="0"/>
              <a:t>0, it just wait for receiving DL data frame with EOSP set to 1</a:t>
            </a:r>
          </a:p>
          <a:p>
            <a:pPr lvl="1"/>
            <a:r>
              <a:rPr lang="en-US" altLang="ko-KR" dirty="0" smtClean="0"/>
              <a:t>Only after receiving all remaining DL data, </a:t>
            </a:r>
            <a:r>
              <a:rPr lang="en-US" altLang="ko-KR" dirty="0"/>
              <a:t>it </a:t>
            </a:r>
            <a:r>
              <a:rPr lang="en-US" altLang="ko-KR" dirty="0" smtClean="0"/>
              <a:t>can return </a:t>
            </a:r>
            <a:r>
              <a:rPr lang="en-US" altLang="ko-KR" dirty="0"/>
              <a:t>to WUR-PM </a:t>
            </a:r>
            <a:r>
              <a:rPr lang="en-US" altLang="ko-KR" dirty="0" smtClean="0"/>
              <a:t>mode</a:t>
            </a:r>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Suhwook Kim,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10</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
        <p:nvSpPr>
          <p:cNvPr id="7" name="Rectangle 2"/>
          <p:cNvSpPr>
            <a:spLocks noChangeArrowheads="1"/>
          </p:cNvSpPr>
          <p:nvPr/>
        </p:nvSpPr>
        <p:spPr bwMode="auto">
          <a:xfrm>
            <a:off x="1143000" y="342894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pic>
        <p:nvPicPr>
          <p:cNvPr id="9" name="그림 8"/>
          <p:cNvPicPr>
            <a:picLocks noChangeAspect="1"/>
          </p:cNvPicPr>
          <p:nvPr/>
        </p:nvPicPr>
        <p:blipFill>
          <a:blip r:embed="rId2"/>
          <a:stretch>
            <a:fillRect/>
          </a:stretch>
        </p:blipFill>
        <p:spPr>
          <a:xfrm>
            <a:off x="53975" y="4341873"/>
            <a:ext cx="8582025" cy="1843075"/>
          </a:xfrm>
          <a:prstGeom prst="rect">
            <a:avLst/>
          </a:prstGeom>
        </p:spPr>
      </p:pic>
    </p:spTree>
    <p:extLst>
      <p:ext uri="{BB962C8B-B14F-4D97-AF65-F5344CB8AC3E}">
        <p14:creationId xmlns:p14="http://schemas.microsoft.com/office/powerpoint/2010/main" val="18987255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U-APSD</a:t>
            </a:r>
            <a:endParaRPr lang="ko-KR" altLang="en-US" dirty="0"/>
          </a:p>
        </p:txBody>
      </p:sp>
      <p:sp>
        <p:nvSpPr>
          <p:cNvPr id="3" name="내용 개체 틀 2"/>
          <p:cNvSpPr>
            <a:spLocks noGrp="1"/>
          </p:cNvSpPr>
          <p:nvPr>
            <p:ph idx="1"/>
          </p:nvPr>
        </p:nvSpPr>
        <p:spPr/>
        <p:txBody>
          <a:bodyPr/>
          <a:lstStyle/>
          <a:p>
            <a:r>
              <a:rPr lang="en-US" altLang="ko-KR" dirty="0"/>
              <a:t>If the WUR STA receives the </a:t>
            </a:r>
            <a:r>
              <a:rPr lang="en-US" altLang="ko-KR" dirty="0" smtClean="0"/>
              <a:t>DL </a:t>
            </a:r>
            <a:r>
              <a:rPr lang="en-US" altLang="ko-KR" dirty="0"/>
              <a:t>data frame with MD set to 1 and EOSP set to </a:t>
            </a:r>
            <a:r>
              <a:rPr lang="en-US" altLang="ko-KR" dirty="0" smtClean="0"/>
              <a:t>1, </a:t>
            </a:r>
            <a:r>
              <a:rPr lang="en-US" altLang="ko-KR" dirty="0"/>
              <a:t>it </a:t>
            </a:r>
            <a:r>
              <a:rPr lang="en-US" altLang="ko-KR" dirty="0" smtClean="0"/>
              <a:t>shall transmit MPDU with next AC to solicit remaining DL Data</a:t>
            </a:r>
          </a:p>
          <a:p>
            <a:pPr lvl="1"/>
            <a:r>
              <a:rPr lang="en-US" altLang="ko-KR" dirty="0"/>
              <a:t>If the WUR STA receives the DL data frame with MD set to 0 and End Of Service Period(EOSP) set to 1, it will return to WUR-PM mode after transmitting ACK frame </a:t>
            </a:r>
            <a:endParaRPr lang="ko-KR" altLang="en-US"/>
          </a:p>
          <a:p>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Suhwook Kim,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11</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
        <p:nvSpPr>
          <p:cNvPr id="7"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pic>
        <p:nvPicPr>
          <p:cNvPr id="9" name="그림 8"/>
          <p:cNvPicPr>
            <a:picLocks noChangeAspect="1"/>
          </p:cNvPicPr>
          <p:nvPr/>
        </p:nvPicPr>
        <p:blipFill>
          <a:blip r:embed="rId2"/>
          <a:stretch>
            <a:fillRect/>
          </a:stretch>
        </p:blipFill>
        <p:spPr>
          <a:xfrm>
            <a:off x="95250" y="4267200"/>
            <a:ext cx="8953500" cy="1606246"/>
          </a:xfrm>
          <a:prstGeom prst="rect">
            <a:avLst/>
          </a:prstGeom>
        </p:spPr>
      </p:pic>
    </p:spTree>
    <p:extLst>
      <p:ext uri="{BB962C8B-B14F-4D97-AF65-F5344CB8AC3E}">
        <p14:creationId xmlns:p14="http://schemas.microsoft.com/office/powerpoint/2010/main" val="1459426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Target Wake Time</a:t>
            </a:r>
            <a:endParaRPr lang="ko-KR" altLang="en-US"/>
          </a:p>
        </p:txBody>
      </p:sp>
      <p:sp>
        <p:nvSpPr>
          <p:cNvPr id="3" name="내용 개체 틀 2"/>
          <p:cNvSpPr>
            <a:spLocks noGrp="1"/>
          </p:cNvSpPr>
          <p:nvPr>
            <p:ph idx="1"/>
          </p:nvPr>
        </p:nvSpPr>
        <p:spPr/>
        <p:txBody>
          <a:bodyPr/>
          <a:lstStyle/>
          <a:p>
            <a:r>
              <a:rPr lang="en-US" altLang="ko-KR" dirty="0"/>
              <a:t>When </a:t>
            </a:r>
            <a:r>
              <a:rPr lang="en-US" altLang="ko-KR" dirty="0" smtClean="0"/>
              <a:t>TWT is </a:t>
            </a:r>
            <a:r>
              <a:rPr lang="en-US" altLang="ko-KR" dirty="0"/>
              <a:t>applied, </a:t>
            </a:r>
            <a:r>
              <a:rPr lang="en-US" altLang="ko-KR" dirty="0" smtClean="0"/>
              <a:t>we have two options</a:t>
            </a:r>
          </a:p>
          <a:p>
            <a:pPr lvl="1"/>
            <a:r>
              <a:rPr lang="en-US" altLang="ko-KR" dirty="0" smtClean="0"/>
              <a:t>Option 1: WUP is transmitted in TWT service period</a:t>
            </a:r>
          </a:p>
          <a:p>
            <a:pPr lvl="2"/>
            <a:r>
              <a:rPr lang="en-US" altLang="ko-KR" dirty="0" smtClean="0"/>
              <a:t>WUR operation is relatively easier but TWT SP can be wasted</a:t>
            </a:r>
          </a:p>
          <a:p>
            <a:pPr lvl="2"/>
            <a:r>
              <a:rPr lang="en-US" altLang="ko-KR" dirty="0" smtClean="0"/>
              <a:t>If transition delay is very short and PER of WUP is very low, case 1 will be more preferable</a:t>
            </a:r>
          </a:p>
          <a:p>
            <a:pPr lvl="1"/>
            <a:r>
              <a:rPr lang="en-US" altLang="ko-KR" dirty="0" smtClean="0"/>
              <a:t>Option 2: WUP is transmitted before TWT SP</a:t>
            </a:r>
          </a:p>
          <a:p>
            <a:pPr lvl="2"/>
            <a:r>
              <a:rPr lang="en-US" altLang="ko-KR" dirty="0" smtClean="0"/>
              <a:t>We can utilize TWT SP more efficient but WUR operation can be complex</a:t>
            </a:r>
          </a:p>
          <a:p>
            <a:pPr lvl="2"/>
            <a:r>
              <a:rPr lang="en-US" altLang="ko-KR" dirty="0" smtClean="0"/>
              <a:t>If transition delay is long or PER of WUP is high, case 2 is preferable</a:t>
            </a:r>
          </a:p>
          <a:p>
            <a:pPr lvl="1"/>
            <a:r>
              <a:rPr lang="en-US" altLang="ko-KR" dirty="0" smtClean="0"/>
              <a:t>We prefer option 2</a:t>
            </a:r>
          </a:p>
          <a:p>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Suhwook Kim,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12</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
        <p:nvSpPr>
          <p:cNvPr id="7" name="Rectangle 2"/>
          <p:cNvSpPr>
            <a:spLocks noChangeArrowheads="1"/>
          </p:cNvSpPr>
          <p:nvPr/>
        </p:nvSpPr>
        <p:spPr bwMode="auto">
          <a:xfrm>
            <a:off x="1350963" y="21320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
        <p:nvSpPr>
          <p:cNvPr id="9"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
        <p:nvSpPr>
          <p:cNvPr id="11" name="Rectangle 6"/>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40808572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TWT</a:t>
            </a:r>
            <a:endParaRPr lang="ko-KR" altLang="en-US"/>
          </a:p>
        </p:txBody>
      </p:sp>
      <p:sp>
        <p:nvSpPr>
          <p:cNvPr id="3" name="내용 개체 틀 2"/>
          <p:cNvSpPr>
            <a:spLocks noGrp="1"/>
          </p:cNvSpPr>
          <p:nvPr>
            <p:ph idx="1"/>
          </p:nvPr>
        </p:nvSpPr>
        <p:spPr/>
        <p:txBody>
          <a:bodyPr/>
          <a:lstStyle/>
          <a:p>
            <a:r>
              <a:rPr lang="en-US" altLang="ko-KR" dirty="0" smtClean="0"/>
              <a:t>Case 1: The </a:t>
            </a:r>
            <a:r>
              <a:rPr lang="en-US" altLang="ko-KR" dirty="0"/>
              <a:t>WUR STA has to transmit </a:t>
            </a:r>
            <a:r>
              <a:rPr lang="en-US" altLang="ko-KR" dirty="0" err="1"/>
              <a:t>QoS</a:t>
            </a:r>
            <a:r>
              <a:rPr lang="en-US" altLang="ko-KR" dirty="0"/>
              <a:t> Null frame to solicit DL Data in TWT SP </a:t>
            </a:r>
          </a:p>
          <a:p>
            <a:pPr lvl="1"/>
            <a:r>
              <a:rPr lang="en-US" altLang="ko-KR" dirty="0"/>
              <a:t>If the WUR STA receives the DL data frame with MD set to 0, </a:t>
            </a:r>
            <a:r>
              <a:rPr lang="en-US" altLang="ko-KR" dirty="0" smtClean="0"/>
              <a:t>it will </a:t>
            </a:r>
            <a:r>
              <a:rPr lang="en-US" altLang="ko-KR" dirty="0"/>
              <a:t>return to WUR-PM mode after receiving ACK frame </a:t>
            </a:r>
            <a:r>
              <a:rPr lang="en-US" altLang="ko-KR" dirty="0" smtClean="0"/>
              <a:t>or TWT SP</a:t>
            </a:r>
            <a:endParaRPr lang="ko-KR" altLang="en-US"/>
          </a:p>
          <a:p>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Suhwook Kim,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13</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pic>
        <p:nvPicPr>
          <p:cNvPr id="8" name="그림 7"/>
          <p:cNvPicPr>
            <a:picLocks noChangeAspect="1"/>
          </p:cNvPicPr>
          <p:nvPr/>
        </p:nvPicPr>
        <p:blipFill>
          <a:blip r:embed="rId2"/>
          <a:stretch>
            <a:fillRect/>
          </a:stretch>
        </p:blipFill>
        <p:spPr>
          <a:xfrm>
            <a:off x="1600200" y="4012017"/>
            <a:ext cx="6019800" cy="2297343"/>
          </a:xfrm>
          <a:prstGeom prst="rect">
            <a:avLst/>
          </a:prstGeom>
        </p:spPr>
      </p:pic>
    </p:spTree>
    <p:extLst>
      <p:ext uri="{BB962C8B-B14F-4D97-AF65-F5344CB8AC3E}">
        <p14:creationId xmlns:p14="http://schemas.microsoft.com/office/powerpoint/2010/main" val="35485552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TWT</a:t>
            </a:r>
            <a:endParaRPr lang="ko-KR" altLang="en-US"/>
          </a:p>
        </p:txBody>
      </p:sp>
      <p:sp>
        <p:nvSpPr>
          <p:cNvPr id="3" name="내용 개체 틀 2"/>
          <p:cNvSpPr>
            <a:spLocks noGrp="1"/>
          </p:cNvSpPr>
          <p:nvPr>
            <p:ph idx="1"/>
          </p:nvPr>
        </p:nvSpPr>
        <p:spPr>
          <a:xfrm>
            <a:off x="685800" y="1981199"/>
            <a:ext cx="8001000" cy="4494213"/>
          </a:xfrm>
        </p:spPr>
        <p:txBody>
          <a:bodyPr/>
          <a:lstStyle/>
          <a:p>
            <a:r>
              <a:rPr lang="en-US" altLang="ko-KR" dirty="0" smtClean="0"/>
              <a:t>Case 2: If </a:t>
            </a:r>
            <a:r>
              <a:rPr lang="en-US" altLang="ko-KR" dirty="0"/>
              <a:t>WUP is transmitted before TWT </a:t>
            </a:r>
            <a:r>
              <a:rPr lang="en-US" altLang="ko-KR" dirty="0" smtClean="0"/>
              <a:t>SP, we have two sub-options</a:t>
            </a:r>
            <a:endParaRPr lang="en-US" altLang="ko-KR" dirty="0"/>
          </a:p>
          <a:p>
            <a:pPr lvl="1"/>
            <a:r>
              <a:rPr lang="en-US" altLang="ko-KR" dirty="0" smtClean="0"/>
              <a:t>Sub-option 1: WUR STA responses by </a:t>
            </a:r>
            <a:r>
              <a:rPr lang="en-US" altLang="ko-KR" dirty="0" err="1" smtClean="0"/>
              <a:t>QoS</a:t>
            </a:r>
            <a:r>
              <a:rPr lang="en-US" altLang="ko-KR" dirty="0" smtClean="0"/>
              <a:t> Null frame in TWT SP</a:t>
            </a:r>
          </a:p>
          <a:p>
            <a:pPr lvl="2"/>
            <a:r>
              <a:rPr lang="en-US" altLang="ko-KR" dirty="0" smtClean="0"/>
              <a:t>WUR STA has to wait until TWT SP, but </a:t>
            </a:r>
            <a:r>
              <a:rPr lang="en-US" altLang="ko-KR" dirty="0" err="1" smtClean="0"/>
              <a:t>QoS</a:t>
            </a:r>
            <a:r>
              <a:rPr lang="en-US" altLang="ko-KR" dirty="0" smtClean="0"/>
              <a:t> Null frame is protected </a:t>
            </a:r>
          </a:p>
          <a:p>
            <a:pPr lvl="2"/>
            <a:r>
              <a:rPr lang="en-US" altLang="ko-KR" dirty="0" smtClean="0"/>
              <a:t>If the WUR STA missed WUP, TWT SP will be wasted </a:t>
            </a:r>
          </a:p>
          <a:p>
            <a:pPr lvl="2"/>
            <a:r>
              <a:rPr lang="en-US" altLang="ko-KR" dirty="0" smtClean="0"/>
              <a:t>Retransmission and response rule for WUP should be modified</a:t>
            </a:r>
          </a:p>
          <a:p>
            <a:pPr lvl="1"/>
            <a:r>
              <a:rPr lang="en-US" altLang="ko-KR" dirty="0" smtClean="0"/>
              <a:t>Sub-option 2: </a:t>
            </a:r>
            <a:r>
              <a:rPr lang="en-US" altLang="ko-KR" dirty="0"/>
              <a:t>WUR STA responses by </a:t>
            </a:r>
            <a:r>
              <a:rPr lang="en-US" altLang="ko-KR" dirty="0" err="1"/>
              <a:t>QoS</a:t>
            </a:r>
            <a:r>
              <a:rPr lang="en-US" altLang="ko-KR" dirty="0"/>
              <a:t> Null frame </a:t>
            </a:r>
            <a:r>
              <a:rPr lang="en-US" altLang="ko-KR" dirty="0" smtClean="0"/>
              <a:t>before </a:t>
            </a:r>
            <a:r>
              <a:rPr lang="en-US" altLang="ko-KR" dirty="0"/>
              <a:t>TWT </a:t>
            </a:r>
            <a:r>
              <a:rPr lang="en-US" altLang="ko-KR" dirty="0" smtClean="0"/>
              <a:t>SP</a:t>
            </a:r>
          </a:p>
          <a:p>
            <a:pPr lvl="2"/>
            <a:r>
              <a:rPr lang="en-US" altLang="ko-KR" dirty="0"/>
              <a:t>WUR STA </a:t>
            </a:r>
            <a:r>
              <a:rPr lang="en-US" altLang="ko-KR" dirty="0" smtClean="0"/>
              <a:t>can response immediately</a:t>
            </a:r>
            <a:endParaRPr lang="en-US" altLang="ko-KR" dirty="0"/>
          </a:p>
          <a:p>
            <a:pPr lvl="2"/>
            <a:r>
              <a:rPr lang="en-US" altLang="ko-KR" dirty="0" smtClean="0"/>
              <a:t>Even though </a:t>
            </a:r>
            <a:r>
              <a:rPr lang="en-US" altLang="ko-KR" dirty="0"/>
              <a:t>the WUR STA missed WUP, </a:t>
            </a:r>
            <a:r>
              <a:rPr lang="en-US" altLang="ko-KR" dirty="0" smtClean="0"/>
              <a:t>AP can retransmit WUP before TWT SP</a:t>
            </a:r>
            <a:endParaRPr lang="en-US" altLang="ko-KR" dirty="0"/>
          </a:p>
          <a:p>
            <a:pPr lvl="2"/>
            <a:r>
              <a:rPr lang="en-US" altLang="ko-KR" dirty="0" smtClean="0"/>
              <a:t>We don’t have to modify retransmission and response rule for WUP</a:t>
            </a:r>
          </a:p>
          <a:p>
            <a:pPr lvl="1"/>
            <a:r>
              <a:rPr lang="en-US" altLang="ko-KR" dirty="0" smtClean="0"/>
              <a:t>We prefer sub-option 2</a:t>
            </a:r>
          </a:p>
        </p:txBody>
      </p:sp>
      <p:sp>
        <p:nvSpPr>
          <p:cNvPr id="4" name="바닥글 개체 틀 3"/>
          <p:cNvSpPr>
            <a:spLocks noGrp="1"/>
          </p:cNvSpPr>
          <p:nvPr>
            <p:ph type="ftr" sz="quarter" idx="10"/>
          </p:nvPr>
        </p:nvSpPr>
        <p:spPr/>
        <p:txBody>
          <a:bodyPr/>
          <a:lstStyle/>
          <a:p>
            <a:pPr>
              <a:defRPr/>
            </a:pPr>
            <a:r>
              <a:rPr lang="en-US" altLang="ko-KR" smtClean="0"/>
              <a:t>Suhwook Kim,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14</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Tree>
    <p:extLst>
      <p:ext uri="{BB962C8B-B14F-4D97-AF65-F5344CB8AC3E}">
        <p14:creationId xmlns:p14="http://schemas.microsoft.com/office/powerpoint/2010/main" val="16478234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TWT</a:t>
            </a:r>
            <a:endParaRPr lang="ko-KR" altLang="en-US"/>
          </a:p>
        </p:txBody>
      </p:sp>
      <p:sp>
        <p:nvSpPr>
          <p:cNvPr id="3" name="내용 개체 틀 2"/>
          <p:cNvSpPr>
            <a:spLocks noGrp="1"/>
          </p:cNvSpPr>
          <p:nvPr>
            <p:ph idx="1"/>
          </p:nvPr>
        </p:nvSpPr>
        <p:spPr/>
        <p:txBody>
          <a:bodyPr/>
          <a:lstStyle/>
          <a:p>
            <a:r>
              <a:rPr lang="en-US" altLang="ko-KR" dirty="0" smtClean="0"/>
              <a:t>Sub-option 1</a:t>
            </a:r>
          </a:p>
          <a:p>
            <a:endParaRPr lang="en-US" altLang="ko-KR" dirty="0"/>
          </a:p>
          <a:p>
            <a:endParaRPr lang="en-US" altLang="ko-KR" dirty="0" smtClean="0"/>
          </a:p>
          <a:p>
            <a:endParaRPr lang="en-US" altLang="ko-KR" dirty="0"/>
          </a:p>
          <a:p>
            <a:endParaRPr lang="en-US" altLang="ko-KR" dirty="0" smtClean="0"/>
          </a:p>
          <a:p>
            <a:r>
              <a:rPr lang="en-US" altLang="ko-KR" dirty="0" smtClean="0"/>
              <a:t>Sub-option 2</a:t>
            </a:r>
            <a:endParaRPr lang="ko-KR" altLang="en-US"/>
          </a:p>
        </p:txBody>
      </p:sp>
      <p:sp>
        <p:nvSpPr>
          <p:cNvPr id="4" name="바닥글 개체 틀 3"/>
          <p:cNvSpPr>
            <a:spLocks noGrp="1"/>
          </p:cNvSpPr>
          <p:nvPr>
            <p:ph type="ftr" sz="quarter" idx="10"/>
          </p:nvPr>
        </p:nvSpPr>
        <p:spPr/>
        <p:txBody>
          <a:bodyPr/>
          <a:lstStyle/>
          <a:p>
            <a:pPr>
              <a:defRPr/>
            </a:pPr>
            <a:r>
              <a:rPr lang="en-US" altLang="ko-KR" smtClean="0"/>
              <a:t>Suhwook Kim,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15</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pic>
        <p:nvPicPr>
          <p:cNvPr id="9" name="그림 8"/>
          <p:cNvPicPr>
            <a:picLocks noChangeAspect="1"/>
          </p:cNvPicPr>
          <p:nvPr/>
        </p:nvPicPr>
        <p:blipFill>
          <a:blip r:embed="rId2"/>
          <a:stretch>
            <a:fillRect/>
          </a:stretch>
        </p:blipFill>
        <p:spPr>
          <a:xfrm>
            <a:off x="1392252" y="2132013"/>
            <a:ext cx="6965921" cy="2039032"/>
          </a:xfrm>
          <a:prstGeom prst="rect">
            <a:avLst/>
          </a:prstGeom>
        </p:spPr>
      </p:pic>
      <p:pic>
        <p:nvPicPr>
          <p:cNvPr id="10" name="그림 9"/>
          <p:cNvPicPr>
            <a:picLocks noChangeAspect="1"/>
          </p:cNvPicPr>
          <p:nvPr/>
        </p:nvPicPr>
        <p:blipFill>
          <a:blip r:embed="rId3"/>
          <a:stretch>
            <a:fillRect/>
          </a:stretch>
        </p:blipFill>
        <p:spPr>
          <a:xfrm>
            <a:off x="1239597" y="4229100"/>
            <a:ext cx="7103336" cy="2095500"/>
          </a:xfrm>
          <a:prstGeom prst="rect">
            <a:avLst/>
          </a:prstGeom>
        </p:spPr>
      </p:pic>
    </p:spTree>
    <p:extLst>
      <p:ext uri="{BB962C8B-B14F-4D97-AF65-F5344CB8AC3E}">
        <p14:creationId xmlns:p14="http://schemas.microsoft.com/office/powerpoint/2010/main" val="38357546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TWT</a:t>
            </a:r>
            <a:endParaRPr lang="ko-KR" altLang="en-US"/>
          </a:p>
        </p:txBody>
      </p:sp>
      <p:sp>
        <p:nvSpPr>
          <p:cNvPr id="3" name="내용 개체 틀 2"/>
          <p:cNvSpPr>
            <a:spLocks noGrp="1"/>
          </p:cNvSpPr>
          <p:nvPr>
            <p:ph idx="1"/>
          </p:nvPr>
        </p:nvSpPr>
        <p:spPr/>
        <p:txBody>
          <a:bodyPr/>
          <a:lstStyle/>
          <a:p>
            <a:r>
              <a:rPr lang="en-US" altLang="ko-KR" dirty="0"/>
              <a:t>If the WUR STA receives the DL data frame with MD set to </a:t>
            </a:r>
            <a:r>
              <a:rPr lang="en-US" altLang="ko-KR" dirty="0" smtClean="0"/>
              <a:t>1 and remaining TWT SP is enough, </a:t>
            </a:r>
            <a:r>
              <a:rPr lang="en-US" altLang="ko-KR" dirty="0"/>
              <a:t>WUR STA’s next operation is clear in </a:t>
            </a:r>
            <a:r>
              <a:rPr lang="en-US" altLang="ko-KR" dirty="0" smtClean="0"/>
              <a:t>TWT </a:t>
            </a:r>
            <a:r>
              <a:rPr lang="en-US" altLang="ko-KR" dirty="0"/>
              <a:t>case</a:t>
            </a:r>
          </a:p>
          <a:p>
            <a:pPr lvl="1"/>
            <a:r>
              <a:rPr lang="en-US" altLang="ko-KR" dirty="0"/>
              <a:t>The AP will transmit DL data frames </a:t>
            </a:r>
            <a:r>
              <a:rPr lang="en-US" altLang="ko-KR" dirty="0" smtClean="0"/>
              <a:t>consecutively</a:t>
            </a:r>
            <a:endParaRPr lang="en-US" altLang="ko-KR" dirty="0"/>
          </a:p>
          <a:p>
            <a:pPr lvl="1"/>
            <a:r>
              <a:rPr lang="en-US" altLang="ko-KR" dirty="0"/>
              <a:t>WUR STA can return to WUR-PM mode only after finishing DL data reception</a:t>
            </a:r>
          </a:p>
          <a:p>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Suhwook Kim,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16</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
        <p:nvSpPr>
          <p:cNvPr id="7" name="Rectangle 2"/>
          <p:cNvSpPr>
            <a:spLocks noChangeArrowheads="1"/>
          </p:cNvSpPr>
          <p:nvPr/>
        </p:nvSpPr>
        <p:spPr bwMode="auto">
          <a:xfrm>
            <a:off x="1066800" y="2438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pic>
        <p:nvPicPr>
          <p:cNvPr id="9" name="그림 8"/>
          <p:cNvPicPr>
            <a:picLocks noChangeAspect="1"/>
          </p:cNvPicPr>
          <p:nvPr/>
        </p:nvPicPr>
        <p:blipFill>
          <a:blip r:embed="rId2"/>
          <a:stretch>
            <a:fillRect/>
          </a:stretch>
        </p:blipFill>
        <p:spPr>
          <a:xfrm>
            <a:off x="228600" y="4189413"/>
            <a:ext cx="8610600" cy="2190213"/>
          </a:xfrm>
          <a:prstGeom prst="rect">
            <a:avLst/>
          </a:prstGeom>
        </p:spPr>
      </p:pic>
    </p:spTree>
    <p:extLst>
      <p:ext uri="{BB962C8B-B14F-4D97-AF65-F5344CB8AC3E}">
        <p14:creationId xmlns:p14="http://schemas.microsoft.com/office/powerpoint/2010/main" val="1990070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TWT</a:t>
            </a:r>
            <a:endParaRPr lang="ko-KR" altLang="en-US"/>
          </a:p>
        </p:txBody>
      </p:sp>
      <p:sp>
        <p:nvSpPr>
          <p:cNvPr id="3" name="내용 개체 틀 2"/>
          <p:cNvSpPr>
            <a:spLocks noGrp="1"/>
          </p:cNvSpPr>
          <p:nvPr>
            <p:ph idx="1"/>
          </p:nvPr>
        </p:nvSpPr>
        <p:spPr/>
        <p:txBody>
          <a:bodyPr/>
          <a:lstStyle/>
          <a:p>
            <a:r>
              <a:rPr lang="en-US" altLang="ko-KR" dirty="0"/>
              <a:t>If the WUR STA receives the DL data frame with MD set to </a:t>
            </a:r>
            <a:r>
              <a:rPr lang="en-US" altLang="ko-KR" dirty="0" smtClean="0"/>
              <a:t>1 and remaining TWT SP is not enough, we have to decide WUR STA’s operation</a:t>
            </a:r>
            <a:endParaRPr lang="en-US" altLang="ko-KR" dirty="0"/>
          </a:p>
          <a:p>
            <a:r>
              <a:rPr lang="en-US" altLang="ko-KR" dirty="0"/>
              <a:t>Option 1</a:t>
            </a:r>
          </a:p>
          <a:p>
            <a:pPr lvl="1"/>
            <a:r>
              <a:rPr lang="en-US" altLang="ko-KR" dirty="0"/>
              <a:t>WUR STA will return to WUR-PM mode </a:t>
            </a:r>
            <a:r>
              <a:rPr lang="en-US" altLang="ko-KR" dirty="0" smtClean="0"/>
              <a:t>after current TWT SP until next TWT SP</a:t>
            </a:r>
            <a:endParaRPr lang="ko-KR" altLang="en-US"/>
          </a:p>
          <a:p>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Suhwook Kim,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17</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
        <p:nvSpPr>
          <p:cNvPr id="7" name="Rectangle 2"/>
          <p:cNvSpPr>
            <a:spLocks noChangeArrowheads="1"/>
          </p:cNvSpPr>
          <p:nvPr/>
        </p:nvSpPr>
        <p:spPr bwMode="auto">
          <a:xfrm>
            <a:off x="1066800" y="2438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pic>
        <p:nvPicPr>
          <p:cNvPr id="8" name="그림 7"/>
          <p:cNvPicPr>
            <a:picLocks noChangeAspect="1"/>
          </p:cNvPicPr>
          <p:nvPr/>
        </p:nvPicPr>
        <p:blipFill>
          <a:blip r:embed="rId2"/>
          <a:stretch>
            <a:fillRect/>
          </a:stretch>
        </p:blipFill>
        <p:spPr>
          <a:xfrm>
            <a:off x="0" y="4293235"/>
            <a:ext cx="8915400" cy="1992472"/>
          </a:xfrm>
          <a:prstGeom prst="rect">
            <a:avLst/>
          </a:prstGeom>
        </p:spPr>
      </p:pic>
    </p:spTree>
    <p:extLst>
      <p:ext uri="{BB962C8B-B14F-4D97-AF65-F5344CB8AC3E}">
        <p14:creationId xmlns:p14="http://schemas.microsoft.com/office/powerpoint/2010/main" val="32606828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TWT</a:t>
            </a:r>
            <a:endParaRPr lang="ko-KR" altLang="en-US" dirty="0"/>
          </a:p>
        </p:txBody>
      </p:sp>
      <p:sp>
        <p:nvSpPr>
          <p:cNvPr id="3" name="내용 개체 틀 2"/>
          <p:cNvSpPr>
            <a:spLocks noGrp="1"/>
          </p:cNvSpPr>
          <p:nvPr>
            <p:ph idx="1"/>
          </p:nvPr>
        </p:nvSpPr>
        <p:spPr/>
        <p:txBody>
          <a:bodyPr/>
          <a:lstStyle/>
          <a:p>
            <a:r>
              <a:rPr lang="en-US" altLang="ko-KR" dirty="0" smtClean="0"/>
              <a:t>Option 2</a:t>
            </a:r>
          </a:p>
          <a:p>
            <a:pPr lvl="1"/>
            <a:r>
              <a:rPr lang="en-US" altLang="ko-KR" dirty="0"/>
              <a:t>WUR STA will not return to WUR-PM mode and </a:t>
            </a:r>
            <a:r>
              <a:rPr lang="en-US" altLang="ko-KR" dirty="0" smtClean="0"/>
              <a:t>wait for next TWT SP</a:t>
            </a:r>
            <a:endParaRPr lang="ko-KR" altLang="en-US" smtClean="0"/>
          </a:p>
          <a:p>
            <a:pPr lvl="1"/>
            <a:r>
              <a:rPr lang="en-US" altLang="ko-KR" dirty="0" smtClean="0"/>
              <a:t>WUR STA can operate in PCR-doze state between TWT SPs</a:t>
            </a:r>
          </a:p>
          <a:p>
            <a:r>
              <a:rPr lang="en-US" altLang="ko-KR" dirty="0" smtClean="0"/>
              <a:t>We </a:t>
            </a:r>
            <a:r>
              <a:rPr lang="en-US" altLang="ko-KR" dirty="0"/>
              <a:t>prefer option 2 because of transition latency and </a:t>
            </a:r>
            <a:r>
              <a:rPr lang="en-US" altLang="ko-KR" dirty="0" smtClean="0"/>
              <a:t>mode mismatch problem</a:t>
            </a:r>
            <a:endParaRPr lang="ko-KR" altLang="en-US"/>
          </a:p>
          <a:p>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Suhwook Kim,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18</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
        <p:nvSpPr>
          <p:cNvPr id="7"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
        <p:nvSpPr>
          <p:cNvPr id="9" name="Rectangle 4"/>
          <p:cNvSpPr>
            <a:spLocks noChangeArrowheads="1"/>
          </p:cNvSpPr>
          <p:nvPr/>
        </p:nvSpPr>
        <p:spPr bwMode="auto">
          <a:xfrm>
            <a:off x="1169377" y="396533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pic>
        <p:nvPicPr>
          <p:cNvPr id="12" name="그림 11"/>
          <p:cNvPicPr>
            <a:picLocks noChangeAspect="1"/>
          </p:cNvPicPr>
          <p:nvPr/>
        </p:nvPicPr>
        <p:blipFill>
          <a:blip r:embed="rId2"/>
          <a:stretch>
            <a:fillRect/>
          </a:stretch>
        </p:blipFill>
        <p:spPr>
          <a:xfrm>
            <a:off x="228599" y="4495800"/>
            <a:ext cx="8884631" cy="1979613"/>
          </a:xfrm>
          <a:prstGeom prst="rect">
            <a:avLst/>
          </a:prstGeom>
        </p:spPr>
      </p:pic>
    </p:spTree>
    <p:extLst>
      <p:ext uri="{BB962C8B-B14F-4D97-AF65-F5344CB8AC3E}">
        <p14:creationId xmlns:p14="http://schemas.microsoft.com/office/powerpoint/2010/main" val="25766523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a:t>
            </a:r>
            <a:endParaRPr lang="ko-KR" altLang="en-US" dirty="0"/>
          </a:p>
        </p:txBody>
      </p:sp>
      <p:sp>
        <p:nvSpPr>
          <p:cNvPr id="3" name="내용 개체 틀 2"/>
          <p:cNvSpPr>
            <a:spLocks noGrp="1"/>
          </p:cNvSpPr>
          <p:nvPr>
            <p:ph idx="1"/>
          </p:nvPr>
        </p:nvSpPr>
        <p:spPr/>
        <p:txBody>
          <a:bodyPr/>
          <a:lstStyle/>
          <a:p>
            <a:r>
              <a:rPr lang="en-US" altLang="ko-KR" dirty="0" smtClean="0"/>
              <a:t>We have analyzed detailed data transmission method when we applied existing power saving features </a:t>
            </a:r>
          </a:p>
          <a:p>
            <a:r>
              <a:rPr lang="en-US" altLang="ko-KR" dirty="0"/>
              <a:t>Through our </a:t>
            </a:r>
            <a:r>
              <a:rPr lang="en-US" altLang="ko-KR" dirty="0" smtClean="0"/>
              <a:t>analysis, </a:t>
            </a:r>
            <a:r>
              <a:rPr lang="en-US" altLang="ko-KR" dirty="0"/>
              <a:t>we propose the </a:t>
            </a:r>
            <a:r>
              <a:rPr lang="en-US" altLang="ko-KR" dirty="0" smtClean="0"/>
              <a:t>followings</a:t>
            </a:r>
          </a:p>
          <a:p>
            <a:pPr lvl="1"/>
            <a:r>
              <a:rPr lang="en-US" altLang="ko-KR" dirty="0" smtClean="0"/>
              <a:t>When an AP transmitted data </a:t>
            </a:r>
            <a:r>
              <a:rPr lang="en-US" altLang="ko-KR" dirty="0"/>
              <a:t>frame with More Data set to </a:t>
            </a:r>
            <a:r>
              <a:rPr lang="en-US" altLang="ko-KR" dirty="0" smtClean="0"/>
              <a:t>1 to a WUR STA, it shall not transmit wake up frame to the WUR STA until the WUR STA receives data frame with More Data set to 0</a:t>
            </a:r>
            <a:endParaRPr lang="en-US" altLang="ko-KR" dirty="0"/>
          </a:p>
          <a:p>
            <a:pPr lvl="1"/>
            <a:r>
              <a:rPr lang="en-US" altLang="ko-KR" dirty="0" smtClean="0"/>
              <a:t>When a WUR STA received data frame with More Data set to 1, it shall not operate in PCR OFF and WUR ON, until the WUR STA receives data frame with More Data set to 0</a:t>
            </a:r>
          </a:p>
        </p:txBody>
      </p:sp>
      <p:sp>
        <p:nvSpPr>
          <p:cNvPr id="4" name="바닥글 개체 틀 3"/>
          <p:cNvSpPr>
            <a:spLocks noGrp="1"/>
          </p:cNvSpPr>
          <p:nvPr>
            <p:ph type="ftr" sz="quarter" idx="10"/>
          </p:nvPr>
        </p:nvSpPr>
        <p:spPr/>
        <p:txBody>
          <a:bodyPr/>
          <a:lstStyle/>
          <a:p>
            <a:pPr>
              <a:defRPr/>
            </a:pPr>
            <a:r>
              <a:rPr lang="en-US" altLang="ko-KR" smtClean="0"/>
              <a:t>Suhwook Kim,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19</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
        <p:nvSpPr>
          <p:cNvPr id="7" name="Rectangle 2"/>
          <p:cNvSpPr>
            <a:spLocks noChangeArrowheads="1"/>
          </p:cNvSpPr>
          <p:nvPr/>
        </p:nvSpPr>
        <p:spPr bwMode="auto">
          <a:xfrm>
            <a:off x="914400" y="211408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3519551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Introduction</a:t>
            </a:r>
            <a:endParaRPr lang="ko-KR" altLang="en-US"/>
          </a:p>
        </p:txBody>
      </p:sp>
      <p:sp>
        <p:nvSpPr>
          <p:cNvPr id="3" name="내용 개체 틀 2"/>
          <p:cNvSpPr>
            <a:spLocks noGrp="1"/>
          </p:cNvSpPr>
          <p:nvPr>
            <p:ph idx="1"/>
          </p:nvPr>
        </p:nvSpPr>
        <p:spPr/>
        <p:txBody>
          <a:bodyPr/>
          <a:lstStyle/>
          <a:p>
            <a:r>
              <a:rPr lang="en-US" altLang="ko-KR" dirty="0" smtClean="0"/>
              <a:t>We have addressed data transmission method in WUR mode[1][2][3]</a:t>
            </a:r>
          </a:p>
          <a:p>
            <a:pPr lvl="1"/>
            <a:r>
              <a:rPr lang="en-US" altLang="ko-KR" dirty="0" smtClean="0"/>
              <a:t>Basic operation is defined in our current SFD, however, we may need more detail about it</a:t>
            </a:r>
          </a:p>
          <a:p>
            <a:r>
              <a:rPr lang="en-US" altLang="ko-KR" dirty="0" smtClean="0"/>
              <a:t>We will focus on data transmission detail when we apply existing power saving features </a:t>
            </a:r>
          </a:p>
        </p:txBody>
      </p:sp>
      <p:sp>
        <p:nvSpPr>
          <p:cNvPr id="4" name="바닥글 개체 틀 3"/>
          <p:cNvSpPr>
            <a:spLocks noGrp="1"/>
          </p:cNvSpPr>
          <p:nvPr>
            <p:ph type="ftr" sz="quarter" idx="10"/>
          </p:nvPr>
        </p:nvSpPr>
        <p:spPr/>
        <p:txBody>
          <a:bodyPr/>
          <a:lstStyle/>
          <a:p>
            <a:pPr>
              <a:defRPr/>
            </a:pPr>
            <a:r>
              <a:rPr lang="en-US" altLang="ko-KR" smtClean="0"/>
              <a:t>Suhwook Kim,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2</a:t>
            </a:fld>
            <a:endParaRPr lang="en-US" altLang="ko-KR"/>
          </a:p>
        </p:txBody>
      </p:sp>
      <p:sp>
        <p:nvSpPr>
          <p:cNvPr id="6" name="날짜 개체 틀 5"/>
          <p:cNvSpPr>
            <a:spLocks noGrp="1"/>
          </p:cNvSpPr>
          <p:nvPr>
            <p:ph type="dt" sz="half" idx="12"/>
          </p:nvPr>
        </p:nvSpPr>
        <p:spPr/>
        <p:txBody>
          <a:bodyPr/>
          <a:lstStyle/>
          <a:p>
            <a:pPr>
              <a:defRPr/>
            </a:pPr>
            <a:r>
              <a:rPr lang="en-US" altLang="ko-KR" dirty="0" smtClean="0"/>
              <a:t>January 2018</a:t>
            </a:r>
            <a:endParaRPr lang="en-US" altLang="ko-KR" dirty="0"/>
          </a:p>
        </p:txBody>
      </p:sp>
    </p:spTree>
    <p:extLst>
      <p:ext uri="{BB962C8B-B14F-4D97-AF65-F5344CB8AC3E}">
        <p14:creationId xmlns:p14="http://schemas.microsoft.com/office/powerpoint/2010/main" val="12962771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a:t>
            </a:r>
            <a:endParaRPr lang="ko-KR" altLang="en-US" dirty="0"/>
          </a:p>
        </p:txBody>
      </p:sp>
      <p:sp>
        <p:nvSpPr>
          <p:cNvPr id="3" name="내용 개체 틀 2"/>
          <p:cNvSpPr>
            <a:spLocks noGrp="1"/>
          </p:cNvSpPr>
          <p:nvPr>
            <p:ph idx="1"/>
          </p:nvPr>
        </p:nvSpPr>
        <p:spPr/>
        <p:txBody>
          <a:bodyPr/>
          <a:lstStyle/>
          <a:p>
            <a:r>
              <a:rPr lang="en-US" altLang="ko-KR" dirty="0" smtClean="0"/>
              <a:t>[1]</a:t>
            </a:r>
            <a:r>
              <a:rPr lang="ko-KR" altLang="en-US"/>
              <a:t> </a:t>
            </a:r>
            <a:r>
              <a:rPr lang="en-US" altLang="ko-KR" dirty="0" smtClean="0"/>
              <a:t>1657r7: MAC </a:t>
            </a:r>
            <a:r>
              <a:rPr lang="en-US" altLang="ko-KR" dirty="0"/>
              <a:t>operation of </a:t>
            </a:r>
            <a:r>
              <a:rPr lang="en-US" altLang="ko-KR" dirty="0" smtClean="0"/>
              <a:t>WUR</a:t>
            </a:r>
          </a:p>
          <a:p>
            <a:r>
              <a:rPr lang="en-US" altLang="ko-KR" dirty="0" smtClean="0"/>
              <a:t>[2] 630r0: SFD </a:t>
            </a:r>
            <a:r>
              <a:rPr lang="en-US" altLang="ko-KR" dirty="0"/>
              <a:t>Proposal on Retransmission</a:t>
            </a:r>
          </a:p>
          <a:p>
            <a:r>
              <a:rPr lang="en-US" altLang="ko-KR" dirty="0" smtClean="0"/>
              <a:t>[3] 379r4: SFD </a:t>
            </a:r>
            <a:r>
              <a:rPr lang="en-US" altLang="ko-KR" dirty="0"/>
              <a:t>MAC proposal</a:t>
            </a:r>
            <a:endParaRPr lang="ko-KR" altLang="en-US"/>
          </a:p>
        </p:txBody>
      </p:sp>
      <p:sp>
        <p:nvSpPr>
          <p:cNvPr id="4" name="바닥글 개체 틀 3"/>
          <p:cNvSpPr>
            <a:spLocks noGrp="1"/>
          </p:cNvSpPr>
          <p:nvPr>
            <p:ph type="ftr" sz="quarter" idx="10"/>
          </p:nvPr>
        </p:nvSpPr>
        <p:spPr/>
        <p:txBody>
          <a:bodyPr/>
          <a:lstStyle/>
          <a:p>
            <a:pPr>
              <a:defRPr/>
            </a:pPr>
            <a:r>
              <a:rPr lang="en-US" altLang="ko-KR" smtClean="0"/>
              <a:t>Suhwook Kim,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20</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
        <p:nvSpPr>
          <p:cNvPr id="7" name="Rectangle 2"/>
          <p:cNvSpPr>
            <a:spLocks noChangeArrowheads="1"/>
          </p:cNvSpPr>
          <p:nvPr/>
        </p:nvSpPr>
        <p:spPr bwMode="auto">
          <a:xfrm>
            <a:off x="914400" y="211408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22933072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a:t>
            </a:r>
            <a:endParaRPr lang="ko-KR" altLang="en-US"/>
          </a:p>
        </p:txBody>
      </p:sp>
      <p:sp>
        <p:nvSpPr>
          <p:cNvPr id="3" name="내용 개체 틀 2"/>
          <p:cNvSpPr>
            <a:spLocks noGrp="1"/>
          </p:cNvSpPr>
          <p:nvPr>
            <p:ph idx="1"/>
          </p:nvPr>
        </p:nvSpPr>
        <p:spPr/>
        <p:txBody>
          <a:bodyPr/>
          <a:lstStyle/>
          <a:p>
            <a:r>
              <a:rPr lang="en-US" altLang="ko-KR" dirty="0"/>
              <a:t>Do you agree to add following text in SFD?</a:t>
            </a:r>
          </a:p>
          <a:p>
            <a:pPr lvl="1"/>
            <a:r>
              <a:rPr lang="en-US" altLang="ko-KR" dirty="0"/>
              <a:t>When an AP transmitted data frame with More Data set to 1 to a WUR STA, it shall not transmit wake up frame to the WUR STA until the WUR STA receives data frame with More Data set to 0</a:t>
            </a:r>
          </a:p>
          <a:p>
            <a:pPr lvl="1"/>
            <a:r>
              <a:rPr lang="en-US" altLang="ko-KR" dirty="0"/>
              <a:t>When a WUR STA received data frame with More Data set to 1, it shall not operate in PCR OFF and WUR ON, until the WUR STA receives data frame with More Data set to 0</a:t>
            </a:r>
          </a:p>
          <a:p>
            <a:pPr lvl="1"/>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Suhwook Kim,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21</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Tree>
    <p:extLst>
      <p:ext uri="{BB962C8B-B14F-4D97-AF65-F5344CB8AC3E}">
        <p14:creationId xmlns:p14="http://schemas.microsoft.com/office/powerpoint/2010/main" val="3037771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WUR Mode</a:t>
            </a:r>
            <a:endParaRPr lang="ko-KR" altLang="en-US"/>
          </a:p>
        </p:txBody>
      </p:sp>
      <p:sp>
        <p:nvSpPr>
          <p:cNvPr id="3" name="내용 개체 틀 2"/>
          <p:cNvSpPr>
            <a:spLocks noGrp="1"/>
          </p:cNvSpPr>
          <p:nvPr>
            <p:ph idx="1"/>
          </p:nvPr>
        </p:nvSpPr>
        <p:spPr/>
        <p:txBody>
          <a:bodyPr/>
          <a:lstStyle/>
          <a:p>
            <a:r>
              <a:rPr lang="en-US" altLang="ko-KR" dirty="0" smtClean="0"/>
              <a:t>Once a WUR STA finished WUR mode signaling to entering WUR mode, the WUR STA enters to WUR mode</a:t>
            </a:r>
          </a:p>
          <a:p>
            <a:pPr lvl="1"/>
            <a:r>
              <a:rPr lang="en-US" altLang="ko-KR" dirty="0" smtClean="0"/>
              <a:t>If PCR is OFF and WUR is ON in WUR mode, we will call it “WUR-PM Mode”</a:t>
            </a:r>
          </a:p>
          <a:p>
            <a:pPr lvl="2"/>
            <a:r>
              <a:rPr lang="en-US" altLang="ko-KR" dirty="0" smtClean="0"/>
              <a:t>A WUR STA waits for WUP</a:t>
            </a:r>
          </a:p>
          <a:p>
            <a:pPr lvl="1"/>
            <a:r>
              <a:rPr lang="en-US" altLang="ko-KR" dirty="0" smtClean="0"/>
              <a:t> </a:t>
            </a:r>
            <a:r>
              <a:rPr lang="en-US" altLang="ko-KR" dirty="0"/>
              <a:t>If PCR is </a:t>
            </a:r>
            <a:r>
              <a:rPr lang="en-US" altLang="ko-KR" dirty="0" smtClean="0"/>
              <a:t>ON </a:t>
            </a:r>
            <a:r>
              <a:rPr lang="en-US" altLang="ko-KR" dirty="0"/>
              <a:t>and WUR is </a:t>
            </a:r>
            <a:r>
              <a:rPr lang="en-US" altLang="ko-KR" dirty="0" smtClean="0"/>
              <a:t>OF </a:t>
            </a:r>
            <a:r>
              <a:rPr lang="en-US" altLang="ko-KR" dirty="0"/>
              <a:t>in WUR mode, we will call it “</a:t>
            </a:r>
            <a:r>
              <a:rPr lang="en-US" altLang="ko-KR" dirty="0" smtClean="0"/>
              <a:t>WUR-Active </a:t>
            </a:r>
            <a:r>
              <a:rPr lang="en-US" altLang="ko-KR" dirty="0"/>
              <a:t>Mode”</a:t>
            </a:r>
          </a:p>
          <a:p>
            <a:pPr lvl="2"/>
            <a:r>
              <a:rPr lang="en-US" altLang="ko-KR" dirty="0" smtClean="0"/>
              <a:t>After reception of WUP, a WUR STA </a:t>
            </a:r>
            <a:r>
              <a:rPr lang="en-US" altLang="ko-KR" dirty="0"/>
              <a:t>will </a:t>
            </a:r>
            <a:r>
              <a:rPr lang="en-US" altLang="ko-KR" dirty="0" smtClean="0"/>
              <a:t>receive DL data from an AP</a:t>
            </a:r>
          </a:p>
          <a:p>
            <a:pPr lvl="2"/>
            <a:r>
              <a:rPr lang="en-US" altLang="ko-KR" dirty="0" smtClean="0"/>
              <a:t>A WUR STA will return to WUR-PM mode after finishing data reception</a:t>
            </a:r>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Suhwook Kim,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3</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Tree>
    <p:extLst>
      <p:ext uri="{BB962C8B-B14F-4D97-AF65-F5344CB8AC3E}">
        <p14:creationId xmlns:p14="http://schemas.microsoft.com/office/powerpoint/2010/main" val="2431697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Power Save Poll</a:t>
            </a:r>
            <a:endParaRPr lang="ko-KR" altLang="en-US" dirty="0"/>
          </a:p>
        </p:txBody>
      </p:sp>
      <p:sp>
        <p:nvSpPr>
          <p:cNvPr id="3" name="내용 개체 틀 2"/>
          <p:cNvSpPr>
            <a:spLocks noGrp="1"/>
          </p:cNvSpPr>
          <p:nvPr>
            <p:ph idx="1"/>
          </p:nvPr>
        </p:nvSpPr>
        <p:spPr/>
        <p:txBody>
          <a:bodyPr/>
          <a:lstStyle/>
          <a:p>
            <a:r>
              <a:rPr lang="en-US" altLang="ko-KR" dirty="0" smtClean="0"/>
              <a:t>When PSP is applied, the WUR STA has to transmit PS-Poll frame to solicit DL Data after WUP reception</a:t>
            </a:r>
          </a:p>
          <a:p>
            <a:pPr lvl="1"/>
            <a:r>
              <a:rPr lang="en-US" altLang="ko-KR" dirty="0" smtClean="0"/>
              <a:t>If the WUR STA receives the DL data frame with More Data set to 0, it will return to WUR-PM mode without any signaling</a:t>
            </a:r>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Suhwook Kim,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4</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
        <p:nvSpPr>
          <p:cNvPr id="7" name="Rectangle 2"/>
          <p:cNvSpPr>
            <a:spLocks noChangeArrowheads="1"/>
          </p:cNvSpPr>
          <p:nvPr/>
        </p:nvSpPr>
        <p:spPr bwMode="auto">
          <a:xfrm>
            <a:off x="1676400" y="3886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pic>
        <p:nvPicPr>
          <p:cNvPr id="11" name="그림 10"/>
          <p:cNvPicPr>
            <a:picLocks noChangeAspect="1"/>
          </p:cNvPicPr>
          <p:nvPr/>
        </p:nvPicPr>
        <p:blipFill>
          <a:blip r:embed="rId2"/>
          <a:stretch>
            <a:fillRect/>
          </a:stretch>
        </p:blipFill>
        <p:spPr>
          <a:xfrm>
            <a:off x="433987" y="3922937"/>
            <a:ext cx="7986113" cy="2362770"/>
          </a:xfrm>
          <a:prstGeom prst="rect">
            <a:avLst/>
          </a:prstGeom>
        </p:spPr>
      </p:pic>
    </p:spTree>
    <p:extLst>
      <p:ext uri="{BB962C8B-B14F-4D97-AF65-F5344CB8AC3E}">
        <p14:creationId xmlns:p14="http://schemas.microsoft.com/office/powerpoint/2010/main" val="2716457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PSP</a:t>
            </a:r>
            <a:endParaRPr lang="ko-KR" altLang="en-US"/>
          </a:p>
        </p:txBody>
      </p:sp>
      <p:sp>
        <p:nvSpPr>
          <p:cNvPr id="3" name="내용 개체 틀 2"/>
          <p:cNvSpPr>
            <a:spLocks noGrp="1"/>
          </p:cNvSpPr>
          <p:nvPr>
            <p:ph idx="1"/>
          </p:nvPr>
        </p:nvSpPr>
        <p:spPr/>
        <p:txBody>
          <a:bodyPr/>
          <a:lstStyle/>
          <a:p>
            <a:r>
              <a:rPr lang="en-US" altLang="ko-KR" dirty="0"/>
              <a:t>If the WUR STA receives the </a:t>
            </a:r>
            <a:r>
              <a:rPr lang="en-US" altLang="ko-KR" dirty="0" smtClean="0"/>
              <a:t>DL </a:t>
            </a:r>
            <a:r>
              <a:rPr lang="en-US" altLang="ko-KR" dirty="0"/>
              <a:t>data frame with More Data set to </a:t>
            </a:r>
            <a:r>
              <a:rPr lang="en-US" altLang="ko-KR" dirty="0" smtClean="0"/>
              <a:t>1, there are unclearness in WUR STA’s next operation</a:t>
            </a:r>
          </a:p>
          <a:p>
            <a:pPr lvl="1"/>
            <a:r>
              <a:rPr lang="en-US" altLang="ko-KR" dirty="0" smtClean="0"/>
              <a:t>We may have two options in this case</a:t>
            </a:r>
          </a:p>
          <a:p>
            <a:r>
              <a:rPr lang="en-US" altLang="ko-KR" dirty="0" smtClean="0"/>
              <a:t>Option 1</a:t>
            </a:r>
          </a:p>
          <a:p>
            <a:pPr lvl="1"/>
            <a:r>
              <a:rPr lang="en-US" altLang="ko-KR" dirty="0" smtClean="0"/>
              <a:t>WUR STA will return to WUR-PM mode and wait for WUP from the AP for next DL Data</a:t>
            </a:r>
            <a:endParaRPr lang="ko-KR" altLang="en-US"/>
          </a:p>
          <a:p>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Suhwook Kim,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5</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
        <p:nvSpPr>
          <p:cNvPr id="7" name="Rectangle 2"/>
          <p:cNvSpPr>
            <a:spLocks noChangeArrowheads="1"/>
          </p:cNvSpPr>
          <p:nvPr/>
        </p:nvSpPr>
        <p:spPr bwMode="auto">
          <a:xfrm>
            <a:off x="1295400" y="2504281"/>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
        <p:nvSpPr>
          <p:cNvPr id="9" name="Rectangle 4"/>
          <p:cNvSpPr>
            <a:spLocks noChangeArrowheads="1"/>
          </p:cNvSpPr>
          <p:nvPr/>
        </p:nvSpPr>
        <p:spPr bwMode="auto">
          <a:xfrm>
            <a:off x="1600200" y="428260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pic>
        <p:nvPicPr>
          <p:cNvPr id="12" name="그림 11"/>
          <p:cNvPicPr>
            <a:picLocks noChangeAspect="1"/>
          </p:cNvPicPr>
          <p:nvPr/>
        </p:nvPicPr>
        <p:blipFill>
          <a:blip r:embed="rId2"/>
          <a:stretch>
            <a:fillRect/>
          </a:stretch>
        </p:blipFill>
        <p:spPr>
          <a:xfrm>
            <a:off x="0" y="4706611"/>
            <a:ext cx="9144000" cy="1655367"/>
          </a:xfrm>
          <a:prstGeom prst="rect">
            <a:avLst/>
          </a:prstGeom>
        </p:spPr>
      </p:pic>
    </p:spTree>
    <p:extLst>
      <p:ext uri="{BB962C8B-B14F-4D97-AF65-F5344CB8AC3E}">
        <p14:creationId xmlns:p14="http://schemas.microsoft.com/office/powerpoint/2010/main" val="251110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PSP</a:t>
            </a:r>
            <a:endParaRPr lang="ko-KR" altLang="en-US"/>
          </a:p>
        </p:txBody>
      </p:sp>
      <p:sp>
        <p:nvSpPr>
          <p:cNvPr id="3" name="내용 개체 틀 2"/>
          <p:cNvSpPr>
            <a:spLocks noGrp="1"/>
          </p:cNvSpPr>
          <p:nvPr>
            <p:ph idx="1"/>
          </p:nvPr>
        </p:nvSpPr>
        <p:spPr/>
        <p:txBody>
          <a:bodyPr/>
          <a:lstStyle/>
          <a:p>
            <a:r>
              <a:rPr lang="en-US" altLang="ko-KR" dirty="0" smtClean="0"/>
              <a:t>Option 2</a:t>
            </a:r>
          </a:p>
          <a:p>
            <a:pPr lvl="1"/>
            <a:r>
              <a:rPr lang="en-US" altLang="ko-KR" dirty="0" smtClean="0"/>
              <a:t>WUR STA will not return to WUR-PM mode and transmits PS-Poll frame for next DL Data</a:t>
            </a:r>
            <a:endParaRPr lang="ko-KR" altLang="en-US"/>
          </a:p>
          <a:p>
            <a:pPr lvl="1"/>
            <a:r>
              <a:rPr lang="en-US" altLang="ko-KR" dirty="0" smtClean="0"/>
              <a:t>WUR STA can return to WUR-PM mode only after finishing all DL data reception</a:t>
            </a:r>
          </a:p>
          <a:p>
            <a:r>
              <a:rPr lang="en-US" altLang="ko-KR" dirty="0" smtClean="0"/>
              <a:t>We prefer option 2 because of transition latency and overhead</a:t>
            </a:r>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Suhwook Kim,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6</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
        <p:nvSpPr>
          <p:cNvPr id="7" name="Rectangle 2"/>
          <p:cNvSpPr>
            <a:spLocks noChangeArrowheads="1"/>
          </p:cNvSpPr>
          <p:nvPr/>
        </p:nvSpPr>
        <p:spPr bwMode="auto">
          <a:xfrm>
            <a:off x="1295400" y="2504281"/>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
        <p:nvSpPr>
          <p:cNvPr id="9" name="Rectangle 4"/>
          <p:cNvSpPr>
            <a:spLocks noChangeArrowheads="1"/>
          </p:cNvSpPr>
          <p:nvPr/>
        </p:nvSpPr>
        <p:spPr bwMode="auto">
          <a:xfrm>
            <a:off x="1600200" y="428260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pic>
        <p:nvPicPr>
          <p:cNvPr id="11" name="그림 10"/>
          <p:cNvPicPr>
            <a:picLocks noChangeAspect="1"/>
          </p:cNvPicPr>
          <p:nvPr/>
        </p:nvPicPr>
        <p:blipFill>
          <a:blip r:embed="rId2"/>
          <a:stretch>
            <a:fillRect/>
          </a:stretch>
        </p:blipFill>
        <p:spPr>
          <a:xfrm>
            <a:off x="0" y="4648200"/>
            <a:ext cx="9144000" cy="1867407"/>
          </a:xfrm>
          <a:prstGeom prst="rect">
            <a:avLst/>
          </a:prstGeom>
        </p:spPr>
      </p:pic>
    </p:spTree>
    <p:extLst>
      <p:ext uri="{BB962C8B-B14F-4D97-AF65-F5344CB8AC3E}">
        <p14:creationId xmlns:p14="http://schemas.microsoft.com/office/powerpoint/2010/main" val="3122719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Power Save Mode</a:t>
            </a:r>
            <a:endParaRPr lang="ko-KR" altLang="en-US"/>
          </a:p>
        </p:txBody>
      </p:sp>
      <p:sp>
        <p:nvSpPr>
          <p:cNvPr id="3" name="내용 개체 틀 2"/>
          <p:cNvSpPr>
            <a:spLocks noGrp="1"/>
          </p:cNvSpPr>
          <p:nvPr>
            <p:ph idx="1"/>
          </p:nvPr>
        </p:nvSpPr>
        <p:spPr/>
        <p:txBody>
          <a:bodyPr/>
          <a:lstStyle/>
          <a:p>
            <a:r>
              <a:rPr lang="en-US" altLang="ko-KR" dirty="0"/>
              <a:t>When </a:t>
            </a:r>
            <a:r>
              <a:rPr lang="en-US" altLang="ko-KR" dirty="0" smtClean="0"/>
              <a:t>PSM </a:t>
            </a:r>
            <a:r>
              <a:rPr lang="en-US" altLang="ko-KR" dirty="0"/>
              <a:t>is applied, the WUR STA has to transmit </a:t>
            </a:r>
            <a:r>
              <a:rPr lang="en-US" altLang="ko-KR" dirty="0" err="1" smtClean="0"/>
              <a:t>QoS</a:t>
            </a:r>
            <a:r>
              <a:rPr lang="en-US" altLang="ko-KR" dirty="0" smtClean="0"/>
              <a:t> Null </a:t>
            </a:r>
            <a:r>
              <a:rPr lang="en-US" altLang="ko-KR" dirty="0"/>
              <a:t>frame </a:t>
            </a:r>
            <a:r>
              <a:rPr lang="en-US" altLang="ko-KR" dirty="0" smtClean="0"/>
              <a:t>with PM bit set to 0 to </a:t>
            </a:r>
            <a:r>
              <a:rPr lang="en-US" altLang="ko-KR" dirty="0"/>
              <a:t>solicit DL Data </a:t>
            </a:r>
          </a:p>
          <a:p>
            <a:pPr lvl="1"/>
            <a:r>
              <a:rPr lang="en-US" altLang="ko-KR" dirty="0"/>
              <a:t>If the WUR STA receives the </a:t>
            </a:r>
            <a:r>
              <a:rPr lang="en-US" altLang="ko-KR" dirty="0" smtClean="0"/>
              <a:t>DL </a:t>
            </a:r>
            <a:r>
              <a:rPr lang="en-US" altLang="ko-KR" dirty="0"/>
              <a:t>data frame with </a:t>
            </a:r>
            <a:r>
              <a:rPr lang="en-US" altLang="ko-KR" dirty="0" smtClean="0"/>
              <a:t>MD </a:t>
            </a:r>
            <a:r>
              <a:rPr lang="en-US" altLang="ko-KR" dirty="0"/>
              <a:t>set to 0, </a:t>
            </a:r>
            <a:r>
              <a:rPr lang="en-US" altLang="ko-KR" dirty="0" smtClean="0"/>
              <a:t>it will transmit </a:t>
            </a:r>
            <a:r>
              <a:rPr lang="en-US" altLang="ko-KR" dirty="0" err="1" smtClean="0"/>
              <a:t>QoS</a:t>
            </a:r>
            <a:r>
              <a:rPr lang="en-US" altLang="ko-KR" dirty="0" smtClean="0"/>
              <a:t> Null frame with PM bit set 1</a:t>
            </a:r>
          </a:p>
          <a:p>
            <a:pPr lvl="1"/>
            <a:r>
              <a:rPr lang="en-US" altLang="ko-KR" dirty="0" smtClean="0"/>
              <a:t>And then it </a:t>
            </a:r>
            <a:r>
              <a:rPr lang="en-US" altLang="ko-KR" dirty="0"/>
              <a:t>will return to WUR-PM </a:t>
            </a:r>
            <a:r>
              <a:rPr lang="en-US" altLang="ko-KR" dirty="0" smtClean="0"/>
              <a:t>mode after receiving ACK frame </a:t>
            </a:r>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Suhwook Kim,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7</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
        <p:nvSpPr>
          <p:cNvPr id="7" name="Rectangle 2"/>
          <p:cNvSpPr>
            <a:spLocks noChangeArrowheads="1"/>
          </p:cNvSpPr>
          <p:nvPr/>
        </p:nvSpPr>
        <p:spPr bwMode="auto">
          <a:xfrm>
            <a:off x="2286000" y="37338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pic>
        <p:nvPicPr>
          <p:cNvPr id="9" name="그림 8"/>
          <p:cNvPicPr>
            <a:picLocks noChangeAspect="1"/>
          </p:cNvPicPr>
          <p:nvPr/>
        </p:nvPicPr>
        <p:blipFill>
          <a:blip r:embed="rId2"/>
          <a:stretch>
            <a:fillRect/>
          </a:stretch>
        </p:blipFill>
        <p:spPr>
          <a:xfrm>
            <a:off x="311467" y="4293778"/>
            <a:ext cx="8521065" cy="2046062"/>
          </a:xfrm>
          <a:prstGeom prst="rect">
            <a:avLst/>
          </a:prstGeom>
        </p:spPr>
      </p:pic>
    </p:spTree>
    <p:extLst>
      <p:ext uri="{BB962C8B-B14F-4D97-AF65-F5344CB8AC3E}">
        <p14:creationId xmlns:p14="http://schemas.microsoft.com/office/powerpoint/2010/main" val="30155039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PSM</a:t>
            </a:r>
            <a:endParaRPr lang="ko-KR" altLang="en-US"/>
          </a:p>
        </p:txBody>
      </p:sp>
      <p:sp>
        <p:nvSpPr>
          <p:cNvPr id="3" name="내용 개체 틀 2"/>
          <p:cNvSpPr>
            <a:spLocks noGrp="1"/>
          </p:cNvSpPr>
          <p:nvPr>
            <p:ph idx="1"/>
          </p:nvPr>
        </p:nvSpPr>
        <p:spPr/>
        <p:txBody>
          <a:bodyPr/>
          <a:lstStyle/>
          <a:p>
            <a:r>
              <a:rPr lang="en-US" altLang="ko-KR" dirty="0"/>
              <a:t>If the WUR STA receives the </a:t>
            </a:r>
            <a:r>
              <a:rPr lang="en-US" altLang="ko-KR" dirty="0" smtClean="0"/>
              <a:t>DL </a:t>
            </a:r>
            <a:r>
              <a:rPr lang="en-US" altLang="ko-KR" dirty="0"/>
              <a:t>data frame with </a:t>
            </a:r>
            <a:r>
              <a:rPr lang="en-US" altLang="ko-KR" dirty="0" smtClean="0"/>
              <a:t>MD </a:t>
            </a:r>
            <a:r>
              <a:rPr lang="en-US" altLang="ko-KR" dirty="0"/>
              <a:t>set to 1, WUR STA’s next operation </a:t>
            </a:r>
            <a:r>
              <a:rPr lang="en-US" altLang="ko-KR" dirty="0" smtClean="0"/>
              <a:t>is clear in PSM case</a:t>
            </a:r>
          </a:p>
          <a:p>
            <a:pPr lvl="1"/>
            <a:r>
              <a:rPr lang="en-US" altLang="ko-KR" dirty="0" smtClean="0"/>
              <a:t>The AP will transmit DL data frames consecutively until receiving </a:t>
            </a:r>
            <a:r>
              <a:rPr lang="en-US" altLang="ko-KR" dirty="0" err="1" smtClean="0"/>
              <a:t>QoS</a:t>
            </a:r>
            <a:r>
              <a:rPr lang="en-US" altLang="ko-KR" dirty="0" smtClean="0"/>
              <a:t> Null frame with PM bit set to 1</a:t>
            </a:r>
          </a:p>
          <a:p>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Suhwook Kim,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8</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
        <p:nvSpPr>
          <p:cNvPr id="7" name="Rectangle 2"/>
          <p:cNvSpPr>
            <a:spLocks noChangeArrowheads="1"/>
          </p:cNvSpPr>
          <p:nvPr/>
        </p:nvSpPr>
        <p:spPr bwMode="auto">
          <a:xfrm>
            <a:off x="1905000" y="3657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
        <p:nvSpPr>
          <p:cNvPr id="13" name="Rectangle 9"/>
          <p:cNvSpPr>
            <a:spLocks noChangeArrowheads="1"/>
          </p:cNvSpPr>
          <p:nvPr/>
        </p:nvSpPr>
        <p:spPr bwMode="auto">
          <a:xfrm>
            <a:off x="4800600" y="350073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o-KR" altLang="ko-KR" sz="1800" b="0" i="0" u="none" strike="noStrike" cap="none" normalizeH="0" baseline="0" dirty="0" smtClean="0">
              <a:ln>
                <a:noFill/>
              </a:ln>
              <a:solidFill>
                <a:schemeClr val="tx1"/>
              </a:solidFill>
              <a:effectLst/>
              <a:latin typeface="Arial" panose="020B0604020202020204" pitchFamily="34" charset="0"/>
            </a:endParaRPr>
          </a:p>
        </p:txBody>
      </p:sp>
      <p:pic>
        <p:nvPicPr>
          <p:cNvPr id="9" name="그림 8"/>
          <p:cNvPicPr>
            <a:picLocks noChangeAspect="1"/>
          </p:cNvPicPr>
          <p:nvPr/>
        </p:nvPicPr>
        <p:blipFill>
          <a:blip r:embed="rId2"/>
          <a:stretch>
            <a:fillRect/>
          </a:stretch>
        </p:blipFill>
        <p:spPr>
          <a:xfrm>
            <a:off x="121920" y="4427330"/>
            <a:ext cx="8991600" cy="1825535"/>
          </a:xfrm>
          <a:prstGeom prst="rect">
            <a:avLst/>
          </a:prstGeom>
        </p:spPr>
      </p:pic>
    </p:spTree>
    <p:extLst>
      <p:ext uri="{BB962C8B-B14F-4D97-AF65-F5344CB8AC3E}">
        <p14:creationId xmlns:p14="http://schemas.microsoft.com/office/powerpoint/2010/main" val="5174777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Unscheduled Automatic Power Save Delivery</a:t>
            </a:r>
            <a:endParaRPr lang="ko-KR" altLang="en-US"/>
          </a:p>
        </p:txBody>
      </p:sp>
      <p:sp>
        <p:nvSpPr>
          <p:cNvPr id="3" name="내용 개체 틀 2"/>
          <p:cNvSpPr>
            <a:spLocks noGrp="1"/>
          </p:cNvSpPr>
          <p:nvPr>
            <p:ph idx="1"/>
          </p:nvPr>
        </p:nvSpPr>
        <p:spPr>
          <a:xfrm>
            <a:off x="685800" y="1981200"/>
            <a:ext cx="8001000" cy="4114800"/>
          </a:xfrm>
        </p:spPr>
        <p:txBody>
          <a:bodyPr/>
          <a:lstStyle/>
          <a:p>
            <a:r>
              <a:rPr lang="en-US" altLang="ko-KR" dirty="0"/>
              <a:t>When </a:t>
            </a:r>
            <a:r>
              <a:rPr lang="en-US" altLang="ko-KR" dirty="0" smtClean="0"/>
              <a:t>U-APSD </a:t>
            </a:r>
            <a:r>
              <a:rPr lang="en-US" altLang="ko-KR" dirty="0"/>
              <a:t>is applied, the WUR STA has to </a:t>
            </a:r>
            <a:r>
              <a:rPr lang="en-US" altLang="ko-KR" dirty="0" smtClean="0"/>
              <a:t>transmit MPDU with specific access category to solicit corresponding DL </a:t>
            </a:r>
            <a:r>
              <a:rPr lang="en-US" altLang="ko-KR" dirty="0"/>
              <a:t>Data </a:t>
            </a:r>
          </a:p>
          <a:p>
            <a:pPr lvl="1"/>
            <a:r>
              <a:rPr lang="en-US" altLang="ko-KR" dirty="0"/>
              <a:t>If the WUR STA receives the </a:t>
            </a:r>
            <a:r>
              <a:rPr lang="en-US" altLang="ko-KR" dirty="0" smtClean="0"/>
              <a:t>DL </a:t>
            </a:r>
            <a:r>
              <a:rPr lang="en-US" altLang="ko-KR" dirty="0"/>
              <a:t>data frame with </a:t>
            </a:r>
            <a:r>
              <a:rPr lang="en-US" altLang="ko-KR" dirty="0" smtClean="0"/>
              <a:t>MD </a:t>
            </a:r>
            <a:r>
              <a:rPr lang="en-US" altLang="ko-KR" dirty="0"/>
              <a:t>set to </a:t>
            </a:r>
            <a:r>
              <a:rPr lang="en-US" altLang="ko-KR" dirty="0" smtClean="0"/>
              <a:t>0 and End Of Service Period(EOSP) set to 1, it </a:t>
            </a:r>
            <a:r>
              <a:rPr lang="en-US" altLang="ko-KR" dirty="0"/>
              <a:t>will return to WUR-PM mode after </a:t>
            </a:r>
            <a:r>
              <a:rPr lang="en-US" altLang="ko-KR" dirty="0" smtClean="0"/>
              <a:t>transmitting </a:t>
            </a:r>
            <a:r>
              <a:rPr lang="en-US" altLang="ko-KR" dirty="0"/>
              <a:t>ACK frame </a:t>
            </a:r>
            <a:endParaRPr lang="ko-KR" altLang="en-US"/>
          </a:p>
          <a:p>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Suhwook Kim, LG Electronics</a:t>
            </a:r>
            <a:endParaRPr lang="en-US" altLang="ko-KR" dirty="0"/>
          </a:p>
        </p:txBody>
      </p:sp>
      <p:sp>
        <p:nvSpPr>
          <p:cNvPr id="5" name="슬라이드 번호 개체 틀 4"/>
          <p:cNvSpPr>
            <a:spLocks noGrp="1"/>
          </p:cNvSpPr>
          <p:nvPr>
            <p:ph type="sldNum" sz="quarter" idx="11"/>
          </p:nvPr>
        </p:nvSpPr>
        <p:spPr/>
        <p:txBody>
          <a:bodyPr/>
          <a:lstStyle/>
          <a:p>
            <a:pPr>
              <a:defRPr/>
            </a:pPr>
            <a:r>
              <a:rPr lang="en-US" altLang="ko-KR" smtClean="0"/>
              <a:t>Slide </a:t>
            </a:r>
            <a:fld id="{2233D5FD-8890-4C4A-812D-44084668134C}" type="slidenum">
              <a:rPr lang="en-US" altLang="ko-KR" smtClean="0"/>
              <a:pPr>
                <a:defRPr/>
              </a:pPr>
              <a:t>9</a:t>
            </a:fld>
            <a:endParaRPr lang="en-US" altLang="ko-KR"/>
          </a:p>
        </p:txBody>
      </p:sp>
      <p:sp>
        <p:nvSpPr>
          <p:cNvPr id="6" name="날짜 개체 틀 5"/>
          <p:cNvSpPr>
            <a:spLocks noGrp="1"/>
          </p:cNvSpPr>
          <p:nvPr>
            <p:ph type="dt" sz="half" idx="12"/>
          </p:nvPr>
        </p:nvSpPr>
        <p:spPr/>
        <p:txBody>
          <a:bodyPr/>
          <a:lstStyle/>
          <a:p>
            <a:pPr>
              <a:defRPr/>
            </a:pPr>
            <a:r>
              <a:rPr lang="en-US" altLang="ko-KR" smtClean="0"/>
              <a:t>January 2018</a:t>
            </a:r>
            <a:endParaRPr lang="en-US" altLang="ko-KR" dirty="0"/>
          </a:p>
        </p:txBody>
      </p:sp>
      <p:sp>
        <p:nvSpPr>
          <p:cNvPr id="7" name="Rectangle 2"/>
          <p:cNvSpPr>
            <a:spLocks noChangeArrowheads="1"/>
          </p:cNvSpPr>
          <p:nvPr/>
        </p:nvSpPr>
        <p:spPr bwMode="auto">
          <a:xfrm>
            <a:off x="2438400" y="3657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pic>
        <p:nvPicPr>
          <p:cNvPr id="9" name="그림 8"/>
          <p:cNvPicPr>
            <a:picLocks noChangeAspect="1"/>
          </p:cNvPicPr>
          <p:nvPr/>
        </p:nvPicPr>
        <p:blipFill>
          <a:blip r:embed="rId2"/>
          <a:stretch>
            <a:fillRect/>
          </a:stretch>
        </p:blipFill>
        <p:spPr>
          <a:xfrm>
            <a:off x="990600" y="4494213"/>
            <a:ext cx="7010400" cy="1909529"/>
          </a:xfrm>
          <a:prstGeom prst="rect">
            <a:avLst/>
          </a:prstGeom>
        </p:spPr>
      </p:pic>
    </p:spTree>
    <p:extLst>
      <p:ext uri="{BB962C8B-B14F-4D97-AF65-F5344CB8AC3E}">
        <p14:creationId xmlns:p14="http://schemas.microsoft.com/office/powerpoint/2010/main" val="317193618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83962</TotalTime>
  <Words>1423</Words>
  <Application>Microsoft Office PowerPoint</Application>
  <PresentationFormat>화면 슬라이드 쇼(4:3)</PresentationFormat>
  <Paragraphs>183</Paragraphs>
  <Slides>21</Slides>
  <Notes>0</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21</vt:i4>
      </vt:variant>
    </vt:vector>
  </HeadingPairs>
  <TitlesOfParts>
    <vt:vector size="26" baseType="lpstr">
      <vt:lpstr>굴림</vt:lpstr>
      <vt:lpstr>맑은 고딕</vt:lpstr>
      <vt:lpstr>Arial</vt:lpstr>
      <vt:lpstr>Times New Roman</vt:lpstr>
      <vt:lpstr>802-11-Submission</vt:lpstr>
      <vt:lpstr>Data transmission detail in WUR mode</vt:lpstr>
      <vt:lpstr>Introduction</vt:lpstr>
      <vt:lpstr>WUR Mode</vt:lpstr>
      <vt:lpstr>Power Save Poll</vt:lpstr>
      <vt:lpstr>PSP</vt:lpstr>
      <vt:lpstr>PSP</vt:lpstr>
      <vt:lpstr>Power Save Mode</vt:lpstr>
      <vt:lpstr>PSM</vt:lpstr>
      <vt:lpstr>Unscheduled Automatic Power Save Delivery</vt:lpstr>
      <vt:lpstr>U-APSD</vt:lpstr>
      <vt:lpstr>U-APSD</vt:lpstr>
      <vt:lpstr>Target Wake Time</vt:lpstr>
      <vt:lpstr>TWT</vt:lpstr>
      <vt:lpstr>TWT</vt:lpstr>
      <vt:lpstr>TWT</vt:lpstr>
      <vt:lpstr>TWT</vt:lpstr>
      <vt:lpstr>TWT</vt:lpstr>
      <vt:lpstr>TWT</vt:lpstr>
      <vt:lpstr>Summary</vt:lpstr>
      <vt:lpstr>Reference</vt:lpstr>
      <vt:lpstr>Straw poll</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Efficient multicast transmission for dense WLAN environment</dc:title>
  <dc:creator>김서욱/선임연구원/차세대표준(연)IoT팀(suhwook.kim@lge.com)</dc:creator>
  <cp:lastModifiedBy>김서욱/선임연구원/차세대표준(연)IoT팀(suhwook.kim@lge.com)</cp:lastModifiedBy>
  <cp:revision>1908</cp:revision>
  <cp:lastPrinted>1998-02-10T13:28:06Z</cp:lastPrinted>
  <dcterms:created xsi:type="dcterms:W3CDTF">2007-05-21T21:00:37Z</dcterms:created>
  <dcterms:modified xsi:type="dcterms:W3CDTF">2018-01-14T05:45:21Z</dcterms:modified>
</cp:coreProperties>
</file>