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62" r:id="rId5"/>
    <p:sldId id="263" r:id="rId6"/>
    <p:sldId id="265" r:id="rId7"/>
    <p:sldId id="267" r:id="rId8"/>
    <p:sldId id="277" r:id="rId9"/>
    <p:sldId id="266" r:id="rId10"/>
    <p:sldId id="268" r:id="rId11"/>
    <p:sldId id="269" r:id="rId12"/>
    <p:sldId id="270" r:id="rId13"/>
    <p:sldId id="271" r:id="rId14"/>
    <p:sldId id="272" r:id="rId15"/>
    <p:sldId id="275" r:id="rId16"/>
    <p:sldId id="273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5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0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3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59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30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Addition Results for 62.5 kb/s:</a:t>
            </a:r>
            <a:br>
              <a:rPr lang="en-US" dirty="0"/>
            </a:br>
            <a:r>
              <a:rPr lang="en-US" dirty="0"/>
              <a:t>Symbol Structure and P-OOK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21600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116879"/>
              </p:ext>
            </p:extLst>
          </p:nvPr>
        </p:nvGraphicFramePr>
        <p:xfrm>
          <a:off x="538163" y="2971800"/>
          <a:ext cx="8129587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71800"/>
                        <a:ext cx="8129587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7212" y="26325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results for P-OOK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Assuming “on </a:t>
            </a:r>
            <a:r>
              <a:rPr lang="en-GB" dirty="0" err="1"/>
              <a:t>on</a:t>
            </a:r>
            <a:r>
              <a:rPr lang="en-GB" dirty="0"/>
              <a:t> off </a:t>
            </a:r>
            <a:r>
              <a:rPr lang="en-GB" dirty="0" err="1"/>
              <a:t>off</a:t>
            </a:r>
            <a:r>
              <a:rPr lang="en-GB" dirty="0"/>
              <a:t>”, we can shorten the “on” interval.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[2], we showed that shortening the pulse provides potential performance gains: P-OOK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concern from the group was how these results translates to a 4 MHz receiver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Here, we provide complementary results using a 4 MHz receiver</a:t>
            </a:r>
          </a:p>
        </p:txBody>
      </p:sp>
    </p:spTree>
    <p:extLst>
      <p:ext uri="{BB962C8B-B14F-4D97-AF65-F5344CB8AC3E}">
        <p14:creationId xmlns:p14="http://schemas.microsoft.com/office/powerpoint/2010/main" val="994361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A1EC-8B5C-4F5D-AC86-893E83AE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recap of P-OOK [1]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Keeping the sent bit energy constant, the received SNR will be inversely proportional to the accumulated noise.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denote the time when the ON signal is zero and non-zeros respectively, we have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  <a:blipFill>
                <a:blip r:embed="rId2"/>
                <a:stretch>
                  <a:fillRect l="-1099" t="-2899" r="-1491" b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B9546-AEBA-4738-AF58-9E1E6ECDC2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7491-1CBD-4896-B2C4-BDFE9D36D5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A3E128-C37D-406A-88E1-E12ADE66EB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/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𝑆𝑁𝑅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/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𝑔𝑎𝑖𝑛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8C37D554-C1DA-4F56-96D7-5C97F2E75B6C}"/>
              </a:ext>
            </a:extLst>
          </p:cNvPr>
          <p:cNvSpPr txBox="1"/>
          <p:nvPr/>
        </p:nvSpPr>
        <p:spPr>
          <a:xfrm>
            <a:off x="4022425" y="554974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7AE42C3-6C90-44CF-BA76-28F2A327B550}"/>
              </a:ext>
            </a:extLst>
          </p:cNvPr>
          <p:cNvGrpSpPr/>
          <p:nvPr/>
        </p:nvGrpSpPr>
        <p:grpSpPr>
          <a:xfrm>
            <a:off x="467544" y="1621819"/>
            <a:ext cx="8306266" cy="1591896"/>
            <a:chOff x="236072" y="1502573"/>
            <a:chExt cx="10445079" cy="2001799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5A96885-98C7-45EE-9A68-4E6E0F55AC8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282F582-BEAC-4D0B-B440-BFDE13EF1178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3ABE5C8-4CA9-46E9-9738-92155B8C09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38429DE-AE7D-4DCA-AF19-FC4BEC630A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01102E1-6F3B-4110-9063-311D5047DE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CC8A6D6-008F-4586-BC98-68733E494D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E4A46E-F7CC-46E0-9803-54E7AEF3C78B}"/>
                </a:ext>
              </a:extLst>
            </p:cNvPr>
            <p:cNvSpPr/>
            <p:nvPr/>
          </p:nvSpPr>
          <p:spPr bwMode="auto">
            <a:xfrm>
              <a:off x="3548762" y="2422748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9013AEA-0B5E-4ACB-B2E1-56DA148EE8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ight Brace 61">
              <a:extLst>
                <a:ext uri="{FF2B5EF4-FFF2-40B4-BE49-F238E27FC236}">
                  <a16:creationId xmlns:a16="http://schemas.microsoft.com/office/drawing/2014/main" id="{E55A72A5-4C14-4ED5-A5D1-C5DE4ACE8309}"/>
                </a:ext>
              </a:extLst>
            </p:cNvPr>
            <p:cNvSpPr/>
            <p:nvPr/>
          </p:nvSpPr>
          <p:spPr bwMode="auto">
            <a:xfrm rot="16200000">
              <a:off x="1537285" y="1210372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D7575428-A970-4718-9E75-5FE6E67CA13E}"/>
                </a:ext>
              </a:extLst>
            </p:cNvPr>
            <p:cNvSpPr/>
            <p:nvPr/>
          </p:nvSpPr>
          <p:spPr bwMode="auto">
            <a:xfrm rot="16200000">
              <a:off x="3409494" y="1206865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7355C32-AE4A-4E99-A1D1-19B457FFB2CB}"/>
                </a:ext>
              </a:extLst>
            </p:cNvPr>
            <p:cNvSpPr txBox="1"/>
            <p:nvPr/>
          </p:nvSpPr>
          <p:spPr>
            <a:xfrm>
              <a:off x="1506954" y="1531724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83B764-2624-4AA6-BDFB-F4CB4755EAE9}"/>
                </a:ext>
              </a:extLst>
            </p:cNvPr>
            <p:cNvSpPr txBox="1"/>
            <p:nvPr/>
          </p:nvSpPr>
          <p:spPr>
            <a:xfrm>
              <a:off x="3379163" y="1504077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DF383A8B-D519-4DDA-B874-3ADAA8F1AA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18722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/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blipFill>
                  <a:blip r:embed="rId5"/>
                  <a:stretch>
                    <a:fillRect l="-6000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A20EBA9-3377-4884-BE8D-C2271FD99A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62CACA-931D-463B-8F77-6024D0C3DA0A}"/>
                </a:ext>
              </a:extLst>
            </p:cNvPr>
            <p:cNvSpPr/>
            <p:nvPr/>
          </p:nvSpPr>
          <p:spPr bwMode="auto">
            <a:xfrm>
              <a:off x="6539495" y="2259297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60A1F2D-6BBE-42A5-AFDF-AE3C4245D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4BDD0C5-9AAB-4F46-A641-3A72F0A984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90FAACF-B2E4-4CBB-BC6A-0D5899614B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B3C5870-8D9B-4B85-9B4E-E551FC11D1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5BC50B6-4A10-4F2E-B809-E82DCC76F2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Right Brace 74">
              <a:extLst>
                <a:ext uri="{FF2B5EF4-FFF2-40B4-BE49-F238E27FC236}">
                  <a16:creationId xmlns:a16="http://schemas.microsoft.com/office/drawing/2014/main" id="{66069BBE-B65C-4FA5-AE53-14B75FC3AA66}"/>
                </a:ext>
              </a:extLst>
            </p:cNvPr>
            <p:cNvSpPr/>
            <p:nvPr/>
          </p:nvSpPr>
          <p:spPr bwMode="auto">
            <a:xfrm rot="16200000">
              <a:off x="7013812" y="1208868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93C8056F-BD11-4E0F-8D52-F337784DAEAB}"/>
                </a:ext>
              </a:extLst>
            </p:cNvPr>
            <p:cNvSpPr/>
            <p:nvPr/>
          </p:nvSpPr>
          <p:spPr bwMode="auto">
            <a:xfrm rot="16200000">
              <a:off x="8886021" y="1205361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6935D9-C98C-4089-A5A4-E5F2229783A7}"/>
                </a:ext>
              </a:extLst>
            </p:cNvPr>
            <p:cNvSpPr txBox="1"/>
            <p:nvPr/>
          </p:nvSpPr>
          <p:spPr>
            <a:xfrm>
              <a:off x="6983483" y="1530220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E873369-5C5D-495B-B8C9-67CCBCB30811}"/>
                </a:ext>
              </a:extLst>
            </p:cNvPr>
            <p:cNvSpPr txBox="1"/>
            <p:nvPr/>
          </p:nvSpPr>
          <p:spPr>
            <a:xfrm>
              <a:off x="8855690" y="1502573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7B5AEEAB-8E55-4459-AEDD-7BE17A9FC5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1" y="3502868"/>
              <a:ext cx="34839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CD535DF-10B0-43A9-AED7-D266E8DB5AB3}"/>
                </a:ext>
              </a:extLst>
            </p:cNvPr>
            <p:cNvSpPr/>
            <p:nvPr/>
          </p:nvSpPr>
          <p:spPr bwMode="auto">
            <a:xfrm>
              <a:off x="9327680" y="2257793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Arrow: Right 80">
              <a:extLst>
                <a:ext uri="{FF2B5EF4-FFF2-40B4-BE49-F238E27FC236}">
                  <a16:creationId xmlns:a16="http://schemas.microsoft.com/office/drawing/2014/main" id="{7A6166F0-32B0-4218-A1CE-660AC5CDD742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5E3DDAC9-20B2-42A0-9C6E-B37C2894FF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71732" y="3493044"/>
              <a:ext cx="687843" cy="106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6EE9256-F76E-45C6-BFB4-126DF843855C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4C461F-5EB8-4AA2-B0FD-4F17B9EB4B61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E3F537A-723C-46B8-87D9-0FE6FC8FF19E}"/>
                </a:ext>
              </a:extLst>
            </p:cNvPr>
            <p:cNvSpPr txBox="1"/>
            <p:nvPr/>
          </p:nvSpPr>
          <p:spPr>
            <a:xfrm>
              <a:off x="2699792" y="2399464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DEEE4ED-0401-43E2-9983-29D80C0C9EA8}"/>
                </a:ext>
              </a:extLst>
            </p:cNvPr>
            <p:cNvSpPr txBox="1"/>
            <p:nvPr/>
          </p:nvSpPr>
          <p:spPr>
            <a:xfrm>
              <a:off x="3693145" y="2406435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C2D2620-E418-4112-8EB8-762611FC42FB}"/>
                </a:ext>
              </a:extLst>
            </p:cNvPr>
            <p:cNvSpPr txBox="1"/>
            <p:nvPr/>
          </p:nvSpPr>
          <p:spPr>
            <a:xfrm>
              <a:off x="4875097" y="1918810"/>
              <a:ext cx="11240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“WFC”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83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AWGN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r="6054"/>
          <a:stretch/>
        </p:blipFill>
        <p:spPr>
          <a:xfrm>
            <a:off x="35496" y="2659190"/>
            <a:ext cx="4558700" cy="3794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5" r="7098"/>
          <a:stretch/>
        </p:blipFill>
        <p:spPr>
          <a:xfrm>
            <a:off x="4572001" y="2659190"/>
            <a:ext cx="4464496" cy="37941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15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</a:t>
            </a:r>
            <a:r>
              <a:rPr lang="en-US" dirty="0" err="1"/>
              <a:t>TGn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0416"/>
            <a:ext cx="4558700" cy="34149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00" y="3060416"/>
            <a:ext cx="4464496" cy="3344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905AD7-F6C4-47A6-A634-8C315C92A5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r="7253"/>
          <a:stretch/>
        </p:blipFill>
        <p:spPr>
          <a:xfrm>
            <a:off x="5004048" y="4509120"/>
            <a:ext cx="1807766" cy="149083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DD11E33-5015-454A-8675-6B090648A68D}"/>
              </a:ext>
            </a:extLst>
          </p:cNvPr>
          <p:cNvCxnSpPr/>
          <p:nvPr/>
        </p:nvCxnSpPr>
        <p:spPr bwMode="auto">
          <a:xfrm>
            <a:off x="6117096" y="542617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F8062E-F35B-46C8-B2BA-A38F3F1AB09B}"/>
              </a:ext>
            </a:extLst>
          </p:cNvPr>
          <p:cNvSpPr txBox="1"/>
          <p:nvPr/>
        </p:nvSpPr>
        <p:spPr>
          <a:xfrm>
            <a:off x="6044776" y="5436065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AFBBCC-9536-4268-A078-C1C1ED552770}"/>
              </a:ext>
            </a:extLst>
          </p:cNvPr>
          <p:cNvCxnSpPr/>
          <p:nvPr/>
        </p:nvCxnSpPr>
        <p:spPr bwMode="auto">
          <a:xfrm flipH="1">
            <a:off x="6811814" y="4767914"/>
            <a:ext cx="280466" cy="217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EB8F1E-034F-418B-AD0C-90DC5DC31FB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0" r="6299"/>
          <a:stretch/>
        </p:blipFill>
        <p:spPr>
          <a:xfrm>
            <a:off x="685800" y="4470812"/>
            <a:ext cx="2013992" cy="1529142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F46737-59D3-4D5E-BA06-F36164F8CD0A}"/>
              </a:ext>
            </a:extLst>
          </p:cNvPr>
          <p:cNvCxnSpPr>
            <a:cxnSpLocks/>
          </p:cNvCxnSpPr>
          <p:nvPr/>
        </p:nvCxnSpPr>
        <p:spPr bwMode="auto">
          <a:xfrm>
            <a:off x="1475656" y="5149175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27DD87-F034-4A16-868F-6A1054686B48}"/>
              </a:ext>
            </a:extLst>
          </p:cNvPr>
          <p:cNvSpPr txBox="1"/>
          <p:nvPr/>
        </p:nvSpPr>
        <p:spPr>
          <a:xfrm>
            <a:off x="1475656" y="5159066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85B1D-245B-4F53-AA2B-250307BD9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2411760" y="4720867"/>
            <a:ext cx="510706" cy="155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7724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Power amplifier limitations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802.11n, the PA operates at an output </a:t>
            </a:r>
            <a:r>
              <a:rPr lang="en-US" sz="2000" dirty="0" err="1"/>
              <a:t>backoff</a:t>
            </a:r>
            <a:r>
              <a:rPr lang="en-US" sz="2000" dirty="0"/>
              <a:t> (OBO) from full saturation of 8 dB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802.11n supports a modulation up to 64-QAM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802.11ax supports a modulation of 1024-QAM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802.11ax device must have a PA that operates at an OBO of at least 14 dB from full saturation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due to Manchester coding is 3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from 8 us to 2 us in P-OOK is additionally 6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require a boosting of 9 dB </a:t>
            </a:r>
            <a:r>
              <a:rPr lang="en-US" sz="2000" dirty="0">
                <a:sym typeface="Wingdings" panose="05000000000000000000" pitchFamily="2" charset="2"/>
              </a:rPr>
              <a:t> We can boost 14 dB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Adjacent carrier interference is not a problem since we are using smaller BW (4 MHz, 8 MHz, or 16 MHz)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1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152D-44C8-46AA-BD6F-AC4375A0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sensed idle due to &gt; 16 us silence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3B8D1-8E4D-464A-B7FD-EA086C0928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E2751-FE72-49CC-AD4C-E786761253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E9EE74-F950-4F04-8DFA-2C7E016563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522299-68F4-429E-B482-CB49DD78574F}"/>
              </a:ext>
            </a:extLst>
          </p:cNvPr>
          <p:cNvSpPr/>
          <p:nvPr/>
        </p:nvSpPr>
        <p:spPr bwMode="auto">
          <a:xfrm>
            <a:off x="2537492" y="1788422"/>
            <a:ext cx="4497118" cy="420247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77E5DF3-AD52-4052-9AFD-4FCBCACED68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05559" y="3627682"/>
            <a:ext cx="539623" cy="443564"/>
          </a:xfrm>
          <a:custGeom>
            <a:avLst/>
            <a:gdLst>
              <a:gd name="T0" fmla="*/ 2147483647 w 451"/>
              <a:gd name="T1" fmla="*/ 2147483647 h 407"/>
              <a:gd name="T2" fmla="*/ 2147483647 w 451"/>
              <a:gd name="T3" fmla="*/ 2147483647 h 407"/>
              <a:gd name="T4" fmla="*/ 2147483647 w 451"/>
              <a:gd name="T5" fmla="*/ 2147483647 h 407"/>
              <a:gd name="T6" fmla="*/ 2147483647 w 451"/>
              <a:gd name="T7" fmla="*/ 2147483647 h 407"/>
              <a:gd name="T8" fmla="*/ 2147483647 w 451"/>
              <a:gd name="T9" fmla="*/ 2147483647 h 407"/>
              <a:gd name="T10" fmla="*/ 2147483647 w 451"/>
              <a:gd name="T11" fmla="*/ 2147483647 h 407"/>
              <a:gd name="T12" fmla="*/ 2147483647 w 451"/>
              <a:gd name="T13" fmla="*/ 2147483647 h 407"/>
              <a:gd name="T14" fmla="*/ 2147483647 w 451"/>
              <a:gd name="T15" fmla="*/ 2147483647 h 407"/>
              <a:gd name="T16" fmla="*/ 2147483647 w 451"/>
              <a:gd name="T17" fmla="*/ 2147483647 h 407"/>
              <a:gd name="T18" fmla="*/ 2147483647 w 451"/>
              <a:gd name="T19" fmla="*/ 2147483647 h 407"/>
              <a:gd name="T20" fmla="*/ 2147483647 w 451"/>
              <a:gd name="T21" fmla="*/ 2147483647 h 407"/>
              <a:gd name="T22" fmla="*/ 2147483647 w 451"/>
              <a:gd name="T23" fmla="*/ 2147483647 h 407"/>
              <a:gd name="T24" fmla="*/ 2147483647 w 451"/>
              <a:gd name="T25" fmla="*/ 2147483647 h 407"/>
              <a:gd name="T26" fmla="*/ 2147483647 w 451"/>
              <a:gd name="T27" fmla="*/ 2147483647 h 407"/>
              <a:gd name="T28" fmla="*/ 2147483647 w 451"/>
              <a:gd name="T29" fmla="*/ 2147483647 h 407"/>
              <a:gd name="T30" fmla="*/ 2147483647 w 451"/>
              <a:gd name="T31" fmla="*/ 2147483647 h 407"/>
              <a:gd name="T32" fmla="*/ 2147483647 w 451"/>
              <a:gd name="T33" fmla="*/ 2147483647 h 407"/>
              <a:gd name="T34" fmla="*/ 2147483647 w 451"/>
              <a:gd name="T35" fmla="*/ 2147483647 h 407"/>
              <a:gd name="T36" fmla="*/ 2147483647 w 451"/>
              <a:gd name="T37" fmla="*/ 2147483647 h 407"/>
              <a:gd name="T38" fmla="*/ 2147483647 w 451"/>
              <a:gd name="T39" fmla="*/ 2147483647 h 407"/>
              <a:gd name="T40" fmla="*/ 2147483647 w 451"/>
              <a:gd name="T41" fmla="*/ 2147483647 h 407"/>
              <a:gd name="T42" fmla="*/ 2147483647 w 451"/>
              <a:gd name="T43" fmla="*/ 2147483647 h 407"/>
              <a:gd name="T44" fmla="*/ 2147483647 w 451"/>
              <a:gd name="T45" fmla="*/ 2147483647 h 407"/>
              <a:gd name="T46" fmla="*/ 2147483647 w 451"/>
              <a:gd name="T47" fmla="*/ 2147483647 h 407"/>
              <a:gd name="T48" fmla="*/ 2147483647 w 451"/>
              <a:gd name="T49" fmla="*/ 2147483647 h 407"/>
              <a:gd name="T50" fmla="*/ 2147483647 w 451"/>
              <a:gd name="T51" fmla="*/ 2147483647 h 407"/>
              <a:gd name="T52" fmla="*/ 2147483647 w 451"/>
              <a:gd name="T53" fmla="*/ 2147483647 h 407"/>
              <a:gd name="T54" fmla="*/ 2147483647 w 451"/>
              <a:gd name="T55" fmla="*/ 2147483647 h 407"/>
              <a:gd name="T56" fmla="*/ 2147483647 w 451"/>
              <a:gd name="T57" fmla="*/ 2147483647 h 407"/>
              <a:gd name="T58" fmla="*/ 2147483647 w 451"/>
              <a:gd name="T59" fmla="*/ 2147483647 h 407"/>
              <a:gd name="T60" fmla="*/ 2147483647 w 451"/>
              <a:gd name="T61" fmla="*/ 2147483647 h 407"/>
              <a:gd name="T62" fmla="*/ 2147483647 w 451"/>
              <a:gd name="T63" fmla="*/ 2147483647 h 407"/>
              <a:gd name="T64" fmla="*/ 2147483647 w 451"/>
              <a:gd name="T65" fmla="*/ 2147483647 h 407"/>
              <a:gd name="T66" fmla="*/ 2147483647 w 451"/>
              <a:gd name="T67" fmla="*/ 2147483647 h 407"/>
              <a:gd name="T68" fmla="*/ 2147483647 w 451"/>
              <a:gd name="T69" fmla="*/ 2147483647 h 407"/>
              <a:gd name="T70" fmla="*/ 2147483647 w 451"/>
              <a:gd name="T71" fmla="*/ 2147483647 h 407"/>
              <a:gd name="T72" fmla="*/ 2147483647 w 451"/>
              <a:gd name="T73" fmla="*/ 2147483647 h 407"/>
              <a:gd name="T74" fmla="*/ 2147483647 w 451"/>
              <a:gd name="T75" fmla="*/ 2147483647 h 407"/>
              <a:gd name="T76" fmla="*/ 2147483647 w 451"/>
              <a:gd name="T77" fmla="*/ 2147483647 h 407"/>
              <a:gd name="T78" fmla="*/ 2147483647 w 451"/>
              <a:gd name="T79" fmla="*/ 2147483647 h 407"/>
              <a:gd name="T80" fmla="*/ 2147483647 w 451"/>
              <a:gd name="T81" fmla="*/ 2147483647 h 407"/>
              <a:gd name="T82" fmla="*/ 2147483647 w 451"/>
              <a:gd name="T83" fmla="*/ 2147483647 h 407"/>
              <a:gd name="T84" fmla="*/ 2147483647 w 451"/>
              <a:gd name="T85" fmla="*/ 2147483647 h 407"/>
              <a:gd name="T86" fmla="*/ 2147483647 w 451"/>
              <a:gd name="T87" fmla="*/ 2147483647 h 407"/>
              <a:gd name="T88" fmla="*/ 2147483647 w 451"/>
              <a:gd name="T89" fmla="*/ 2147483647 h 407"/>
              <a:gd name="T90" fmla="*/ 2147483647 w 451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1"/>
              <a:gd name="T139" fmla="*/ 0 h 407"/>
              <a:gd name="T140" fmla="*/ 451 w 451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1" h="407">
                <a:moveTo>
                  <a:pt x="227" y="14"/>
                </a:moveTo>
                <a:cubicBezTo>
                  <a:pt x="251" y="38"/>
                  <a:pt x="263" y="69"/>
                  <a:pt x="263" y="99"/>
                </a:cubicBezTo>
                <a:cubicBezTo>
                  <a:pt x="263" y="130"/>
                  <a:pt x="251" y="161"/>
                  <a:pt x="227" y="185"/>
                </a:cubicBezTo>
                <a:cubicBezTo>
                  <a:pt x="224" y="188"/>
                  <a:pt x="224" y="193"/>
                  <a:pt x="227" y="196"/>
                </a:cubicBezTo>
                <a:cubicBezTo>
                  <a:pt x="229" y="198"/>
                  <a:pt x="231" y="198"/>
                  <a:pt x="233" y="198"/>
                </a:cubicBezTo>
                <a:cubicBezTo>
                  <a:pt x="235" y="198"/>
                  <a:pt x="237" y="198"/>
                  <a:pt x="239" y="196"/>
                </a:cubicBezTo>
                <a:cubicBezTo>
                  <a:pt x="265" y="169"/>
                  <a:pt x="279" y="134"/>
                  <a:pt x="279" y="99"/>
                </a:cubicBezTo>
                <a:cubicBezTo>
                  <a:pt x="279" y="65"/>
                  <a:pt x="265" y="30"/>
                  <a:pt x="239" y="3"/>
                </a:cubicBezTo>
                <a:cubicBezTo>
                  <a:pt x="236" y="0"/>
                  <a:pt x="230" y="0"/>
                  <a:pt x="227" y="3"/>
                </a:cubicBezTo>
                <a:cubicBezTo>
                  <a:pt x="224" y="6"/>
                  <a:pt x="224" y="11"/>
                  <a:pt x="227" y="14"/>
                </a:cubicBezTo>
                <a:close/>
                <a:moveTo>
                  <a:pt x="224" y="99"/>
                </a:moveTo>
                <a:cubicBezTo>
                  <a:pt x="224" y="120"/>
                  <a:pt x="216" y="141"/>
                  <a:pt x="200" y="157"/>
                </a:cubicBezTo>
                <a:cubicBezTo>
                  <a:pt x="197" y="161"/>
                  <a:pt x="197" y="166"/>
                  <a:pt x="200" y="169"/>
                </a:cubicBezTo>
                <a:cubicBezTo>
                  <a:pt x="202" y="170"/>
                  <a:pt x="204" y="171"/>
                  <a:pt x="206" y="171"/>
                </a:cubicBezTo>
                <a:cubicBezTo>
                  <a:pt x="208" y="171"/>
                  <a:pt x="210" y="170"/>
                  <a:pt x="211" y="169"/>
                </a:cubicBezTo>
                <a:cubicBezTo>
                  <a:pt x="231" y="150"/>
                  <a:pt x="240" y="125"/>
                  <a:pt x="240" y="99"/>
                </a:cubicBezTo>
                <a:cubicBezTo>
                  <a:pt x="240" y="74"/>
                  <a:pt x="231" y="49"/>
                  <a:pt x="211" y="30"/>
                </a:cubicBezTo>
                <a:cubicBezTo>
                  <a:pt x="208" y="27"/>
                  <a:pt x="203" y="27"/>
                  <a:pt x="200" y="30"/>
                </a:cubicBezTo>
                <a:cubicBezTo>
                  <a:pt x="197" y="33"/>
                  <a:pt x="197" y="38"/>
                  <a:pt x="200" y="41"/>
                </a:cubicBezTo>
                <a:cubicBezTo>
                  <a:pt x="216" y="57"/>
                  <a:pt x="224" y="78"/>
                  <a:pt x="224" y="99"/>
                </a:cubicBezTo>
                <a:close/>
                <a:moveTo>
                  <a:pt x="173" y="142"/>
                </a:moveTo>
                <a:cubicBezTo>
                  <a:pt x="174" y="143"/>
                  <a:pt x="176" y="144"/>
                  <a:pt x="179" y="144"/>
                </a:cubicBezTo>
                <a:cubicBezTo>
                  <a:pt x="181" y="144"/>
                  <a:pt x="183" y="143"/>
                  <a:pt x="184" y="142"/>
                </a:cubicBezTo>
                <a:cubicBezTo>
                  <a:pt x="196" y="130"/>
                  <a:pt x="202" y="115"/>
                  <a:pt x="202" y="99"/>
                </a:cubicBezTo>
                <a:cubicBezTo>
                  <a:pt x="202" y="84"/>
                  <a:pt x="196" y="69"/>
                  <a:pt x="184" y="57"/>
                </a:cubicBezTo>
                <a:cubicBezTo>
                  <a:pt x="181" y="54"/>
                  <a:pt x="176" y="54"/>
                  <a:pt x="173" y="57"/>
                </a:cubicBezTo>
                <a:cubicBezTo>
                  <a:pt x="170" y="60"/>
                  <a:pt x="170" y="66"/>
                  <a:pt x="173" y="69"/>
                </a:cubicBezTo>
                <a:cubicBezTo>
                  <a:pt x="181" y="77"/>
                  <a:pt x="186" y="88"/>
                  <a:pt x="186" y="99"/>
                </a:cubicBezTo>
                <a:cubicBezTo>
                  <a:pt x="186" y="111"/>
                  <a:pt x="181" y="122"/>
                  <a:pt x="173" y="130"/>
                </a:cubicBezTo>
                <a:cubicBezTo>
                  <a:pt x="170" y="133"/>
                  <a:pt x="170" y="138"/>
                  <a:pt x="173" y="142"/>
                </a:cubicBezTo>
                <a:close/>
                <a:moveTo>
                  <a:pt x="16" y="99"/>
                </a:moveTo>
                <a:cubicBezTo>
                  <a:pt x="16" y="69"/>
                  <a:pt x="28" y="38"/>
                  <a:pt x="52" y="14"/>
                </a:cubicBezTo>
                <a:cubicBezTo>
                  <a:pt x="55" y="11"/>
                  <a:pt x="55" y="6"/>
                  <a:pt x="52" y="3"/>
                </a:cubicBezTo>
                <a:cubicBezTo>
                  <a:pt x="49" y="0"/>
                  <a:pt x="44" y="0"/>
                  <a:pt x="40" y="3"/>
                </a:cubicBezTo>
                <a:cubicBezTo>
                  <a:pt x="14" y="30"/>
                  <a:pt x="0" y="65"/>
                  <a:pt x="0" y="99"/>
                </a:cubicBezTo>
                <a:cubicBezTo>
                  <a:pt x="0" y="134"/>
                  <a:pt x="14" y="169"/>
                  <a:pt x="40" y="196"/>
                </a:cubicBezTo>
                <a:cubicBezTo>
                  <a:pt x="42" y="198"/>
                  <a:pt x="44" y="198"/>
                  <a:pt x="46" y="198"/>
                </a:cubicBezTo>
                <a:cubicBezTo>
                  <a:pt x="48" y="198"/>
                  <a:pt x="50" y="198"/>
                  <a:pt x="52" y="196"/>
                </a:cubicBezTo>
                <a:cubicBezTo>
                  <a:pt x="55" y="193"/>
                  <a:pt x="55" y="188"/>
                  <a:pt x="52" y="185"/>
                </a:cubicBezTo>
                <a:cubicBezTo>
                  <a:pt x="28" y="161"/>
                  <a:pt x="16" y="130"/>
                  <a:pt x="16" y="99"/>
                </a:cubicBezTo>
                <a:close/>
                <a:moveTo>
                  <a:pt x="55" y="99"/>
                </a:moveTo>
                <a:cubicBezTo>
                  <a:pt x="55" y="78"/>
                  <a:pt x="63" y="57"/>
                  <a:pt x="79" y="41"/>
                </a:cubicBezTo>
                <a:cubicBezTo>
                  <a:pt x="82" y="38"/>
                  <a:pt x="82" y="33"/>
                  <a:pt x="79" y="30"/>
                </a:cubicBezTo>
                <a:cubicBezTo>
                  <a:pt x="76" y="27"/>
                  <a:pt x="71" y="27"/>
                  <a:pt x="68" y="30"/>
                </a:cubicBezTo>
                <a:cubicBezTo>
                  <a:pt x="49" y="49"/>
                  <a:pt x="39" y="74"/>
                  <a:pt x="39" y="99"/>
                </a:cubicBezTo>
                <a:cubicBezTo>
                  <a:pt x="39" y="124"/>
                  <a:pt x="49" y="150"/>
                  <a:pt x="68" y="169"/>
                </a:cubicBezTo>
                <a:cubicBezTo>
                  <a:pt x="69" y="170"/>
                  <a:pt x="71" y="171"/>
                  <a:pt x="73" y="171"/>
                </a:cubicBezTo>
                <a:cubicBezTo>
                  <a:pt x="75" y="171"/>
                  <a:pt x="77" y="170"/>
                  <a:pt x="79" y="169"/>
                </a:cubicBezTo>
                <a:cubicBezTo>
                  <a:pt x="82" y="166"/>
                  <a:pt x="82" y="161"/>
                  <a:pt x="79" y="157"/>
                </a:cubicBezTo>
                <a:cubicBezTo>
                  <a:pt x="63" y="141"/>
                  <a:pt x="55" y="120"/>
                  <a:pt x="55" y="99"/>
                </a:cubicBezTo>
                <a:close/>
                <a:moveTo>
                  <a:pt x="106" y="57"/>
                </a:moveTo>
                <a:cubicBezTo>
                  <a:pt x="103" y="54"/>
                  <a:pt x="98" y="54"/>
                  <a:pt x="95" y="57"/>
                </a:cubicBezTo>
                <a:cubicBezTo>
                  <a:pt x="83" y="69"/>
                  <a:pt x="77" y="84"/>
                  <a:pt x="77" y="99"/>
                </a:cubicBezTo>
                <a:cubicBezTo>
                  <a:pt x="77" y="115"/>
                  <a:pt x="83" y="130"/>
                  <a:pt x="95" y="142"/>
                </a:cubicBezTo>
                <a:cubicBezTo>
                  <a:pt x="96" y="143"/>
                  <a:pt x="98" y="144"/>
                  <a:pt x="101" y="144"/>
                </a:cubicBezTo>
                <a:cubicBezTo>
                  <a:pt x="103" y="144"/>
                  <a:pt x="105" y="143"/>
                  <a:pt x="106" y="142"/>
                </a:cubicBezTo>
                <a:cubicBezTo>
                  <a:pt x="109" y="138"/>
                  <a:pt x="109" y="133"/>
                  <a:pt x="106" y="130"/>
                </a:cubicBezTo>
                <a:cubicBezTo>
                  <a:pt x="98" y="122"/>
                  <a:pt x="93" y="111"/>
                  <a:pt x="93" y="99"/>
                </a:cubicBezTo>
                <a:cubicBezTo>
                  <a:pt x="93" y="88"/>
                  <a:pt x="98" y="77"/>
                  <a:pt x="106" y="69"/>
                </a:cubicBezTo>
                <a:cubicBezTo>
                  <a:pt x="109" y="66"/>
                  <a:pt x="109" y="60"/>
                  <a:pt x="106" y="57"/>
                </a:cubicBezTo>
                <a:close/>
                <a:moveTo>
                  <a:pt x="164" y="332"/>
                </a:moveTo>
                <a:cubicBezTo>
                  <a:pt x="164" y="375"/>
                  <a:pt x="164" y="375"/>
                  <a:pt x="164" y="375"/>
                </a:cubicBezTo>
                <a:cubicBezTo>
                  <a:pt x="164" y="379"/>
                  <a:pt x="168" y="383"/>
                  <a:pt x="172" y="383"/>
                </a:cubicBezTo>
                <a:cubicBezTo>
                  <a:pt x="177" y="383"/>
                  <a:pt x="180" y="379"/>
                  <a:pt x="180" y="375"/>
                </a:cubicBezTo>
                <a:cubicBezTo>
                  <a:pt x="180" y="332"/>
                  <a:pt x="180" y="332"/>
                  <a:pt x="180" y="332"/>
                </a:cubicBezTo>
                <a:cubicBezTo>
                  <a:pt x="180" y="327"/>
                  <a:pt x="177" y="324"/>
                  <a:pt x="172" y="324"/>
                </a:cubicBezTo>
                <a:cubicBezTo>
                  <a:pt x="168" y="324"/>
                  <a:pt x="164" y="327"/>
                  <a:pt x="164" y="332"/>
                </a:cubicBezTo>
                <a:close/>
                <a:moveTo>
                  <a:pt x="190" y="332"/>
                </a:moveTo>
                <a:cubicBezTo>
                  <a:pt x="190" y="375"/>
                  <a:pt x="190" y="375"/>
                  <a:pt x="190" y="375"/>
                </a:cubicBezTo>
                <a:cubicBezTo>
                  <a:pt x="190" y="379"/>
                  <a:pt x="194" y="383"/>
                  <a:pt x="198" y="383"/>
                </a:cubicBezTo>
                <a:cubicBezTo>
                  <a:pt x="203" y="383"/>
                  <a:pt x="206" y="379"/>
                  <a:pt x="206" y="375"/>
                </a:cubicBezTo>
                <a:cubicBezTo>
                  <a:pt x="206" y="332"/>
                  <a:pt x="206" y="332"/>
                  <a:pt x="206" y="332"/>
                </a:cubicBezTo>
                <a:cubicBezTo>
                  <a:pt x="206" y="327"/>
                  <a:pt x="203" y="324"/>
                  <a:pt x="198" y="324"/>
                </a:cubicBezTo>
                <a:cubicBezTo>
                  <a:pt x="194" y="324"/>
                  <a:pt x="190" y="327"/>
                  <a:pt x="190" y="332"/>
                </a:cubicBezTo>
                <a:close/>
                <a:moveTo>
                  <a:pt x="216" y="332"/>
                </a:moveTo>
                <a:cubicBezTo>
                  <a:pt x="216" y="375"/>
                  <a:pt x="216" y="375"/>
                  <a:pt x="216" y="375"/>
                </a:cubicBezTo>
                <a:cubicBezTo>
                  <a:pt x="216" y="379"/>
                  <a:pt x="220" y="383"/>
                  <a:pt x="224" y="383"/>
                </a:cubicBezTo>
                <a:cubicBezTo>
                  <a:pt x="229" y="383"/>
                  <a:pt x="232" y="379"/>
                  <a:pt x="232" y="375"/>
                </a:cubicBezTo>
                <a:cubicBezTo>
                  <a:pt x="232" y="332"/>
                  <a:pt x="232" y="332"/>
                  <a:pt x="232" y="332"/>
                </a:cubicBezTo>
                <a:cubicBezTo>
                  <a:pt x="232" y="327"/>
                  <a:pt x="229" y="324"/>
                  <a:pt x="224" y="324"/>
                </a:cubicBezTo>
                <a:cubicBezTo>
                  <a:pt x="220" y="324"/>
                  <a:pt x="216" y="327"/>
                  <a:pt x="216" y="332"/>
                </a:cubicBezTo>
                <a:close/>
                <a:moveTo>
                  <a:pt x="242" y="332"/>
                </a:moveTo>
                <a:cubicBezTo>
                  <a:pt x="242" y="375"/>
                  <a:pt x="242" y="375"/>
                  <a:pt x="242" y="375"/>
                </a:cubicBezTo>
                <a:cubicBezTo>
                  <a:pt x="242" y="379"/>
                  <a:pt x="246" y="383"/>
                  <a:pt x="250" y="383"/>
                </a:cubicBezTo>
                <a:cubicBezTo>
                  <a:pt x="255" y="383"/>
                  <a:pt x="258" y="379"/>
                  <a:pt x="258" y="375"/>
                </a:cubicBezTo>
                <a:cubicBezTo>
                  <a:pt x="258" y="332"/>
                  <a:pt x="258" y="332"/>
                  <a:pt x="258" y="332"/>
                </a:cubicBezTo>
                <a:cubicBezTo>
                  <a:pt x="258" y="327"/>
                  <a:pt x="255" y="324"/>
                  <a:pt x="250" y="324"/>
                </a:cubicBezTo>
                <a:cubicBezTo>
                  <a:pt x="246" y="324"/>
                  <a:pt x="242" y="327"/>
                  <a:pt x="242" y="332"/>
                </a:cubicBezTo>
                <a:close/>
                <a:moveTo>
                  <a:pt x="276" y="324"/>
                </a:moveTo>
                <a:cubicBezTo>
                  <a:pt x="272" y="324"/>
                  <a:pt x="268" y="328"/>
                  <a:pt x="268" y="332"/>
                </a:cubicBezTo>
                <a:cubicBezTo>
                  <a:pt x="268" y="374"/>
                  <a:pt x="268" y="374"/>
                  <a:pt x="268" y="374"/>
                </a:cubicBezTo>
                <a:cubicBezTo>
                  <a:pt x="268" y="378"/>
                  <a:pt x="272" y="382"/>
                  <a:pt x="276" y="382"/>
                </a:cubicBezTo>
                <a:cubicBezTo>
                  <a:pt x="306" y="382"/>
                  <a:pt x="306" y="382"/>
                  <a:pt x="306" y="382"/>
                </a:cubicBezTo>
                <a:cubicBezTo>
                  <a:pt x="311" y="382"/>
                  <a:pt x="314" y="378"/>
                  <a:pt x="314" y="374"/>
                </a:cubicBezTo>
                <a:cubicBezTo>
                  <a:pt x="314" y="332"/>
                  <a:pt x="314" y="332"/>
                  <a:pt x="314" y="332"/>
                </a:cubicBezTo>
                <a:cubicBezTo>
                  <a:pt x="314" y="328"/>
                  <a:pt x="311" y="324"/>
                  <a:pt x="306" y="324"/>
                </a:cubicBezTo>
                <a:lnTo>
                  <a:pt x="276" y="324"/>
                </a:lnTo>
                <a:close/>
                <a:moveTo>
                  <a:pt x="331" y="324"/>
                </a:moveTo>
                <a:cubicBezTo>
                  <a:pt x="327" y="324"/>
                  <a:pt x="323" y="328"/>
                  <a:pt x="323" y="332"/>
                </a:cubicBezTo>
                <a:cubicBezTo>
                  <a:pt x="323" y="374"/>
                  <a:pt x="323" y="374"/>
                  <a:pt x="323" y="374"/>
                </a:cubicBezTo>
                <a:cubicBezTo>
                  <a:pt x="323" y="378"/>
                  <a:pt x="327" y="382"/>
                  <a:pt x="331" y="382"/>
                </a:cubicBezTo>
                <a:cubicBezTo>
                  <a:pt x="361" y="382"/>
                  <a:pt x="361" y="382"/>
                  <a:pt x="361" y="382"/>
                </a:cubicBezTo>
                <a:cubicBezTo>
                  <a:pt x="366" y="382"/>
                  <a:pt x="369" y="378"/>
                  <a:pt x="369" y="374"/>
                </a:cubicBezTo>
                <a:cubicBezTo>
                  <a:pt x="369" y="332"/>
                  <a:pt x="369" y="332"/>
                  <a:pt x="369" y="332"/>
                </a:cubicBezTo>
                <a:cubicBezTo>
                  <a:pt x="369" y="328"/>
                  <a:pt x="366" y="324"/>
                  <a:pt x="361" y="324"/>
                </a:cubicBezTo>
                <a:lnTo>
                  <a:pt x="331" y="324"/>
                </a:lnTo>
                <a:close/>
                <a:moveTo>
                  <a:pt x="386" y="324"/>
                </a:moveTo>
                <a:cubicBezTo>
                  <a:pt x="382" y="324"/>
                  <a:pt x="378" y="328"/>
                  <a:pt x="378" y="332"/>
                </a:cubicBezTo>
                <a:cubicBezTo>
                  <a:pt x="378" y="374"/>
                  <a:pt x="378" y="374"/>
                  <a:pt x="378" y="374"/>
                </a:cubicBezTo>
                <a:cubicBezTo>
                  <a:pt x="378" y="378"/>
                  <a:pt x="382" y="382"/>
                  <a:pt x="386" y="382"/>
                </a:cubicBezTo>
                <a:cubicBezTo>
                  <a:pt x="416" y="382"/>
                  <a:pt x="416" y="382"/>
                  <a:pt x="416" y="382"/>
                </a:cubicBezTo>
                <a:cubicBezTo>
                  <a:pt x="421" y="382"/>
                  <a:pt x="424" y="378"/>
                  <a:pt x="424" y="374"/>
                </a:cubicBezTo>
                <a:cubicBezTo>
                  <a:pt x="424" y="332"/>
                  <a:pt x="424" y="332"/>
                  <a:pt x="424" y="332"/>
                </a:cubicBezTo>
                <a:cubicBezTo>
                  <a:pt x="424" y="328"/>
                  <a:pt x="421" y="324"/>
                  <a:pt x="416" y="324"/>
                </a:cubicBezTo>
                <a:lnTo>
                  <a:pt x="386" y="324"/>
                </a:lnTo>
                <a:close/>
                <a:moveTo>
                  <a:pt x="443" y="349"/>
                </a:moveTo>
                <a:cubicBezTo>
                  <a:pt x="448" y="349"/>
                  <a:pt x="451" y="345"/>
                  <a:pt x="451" y="341"/>
                </a:cubicBezTo>
                <a:cubicBezTo>
                  <a:pt x="451" y="315"/>
                  <a:pt x="451" y="315"/>
                  <a:pt x="451" y="315"/>
                </a:cubicBezTo>
                <a:cubicBezTo>
                  <a:pt x="451" y="306"/>
                  <a:pt x="445" y="300"/>
                  <a:pt x="436" y="300"/>
                </a:cubicBezTo>
                <a:cubicBezTo>
                  <a:pt x="146" y="300"/>
                  <a:pt x="146" y="300"/>
                  <a:pt x="146" y="300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97"/>
                  <a:pt x="142" y="93"/>
                  <a:pt x="138" y="93"/>
                </a:cubicBezTo>
                <a:cubicBezTo>
                  <a:pt x="133" y="93"/>
                  <a:pt x="130" y="97"/>
                  <a:pt x="130" y="101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92"/>
                  <a:pt x="130" y="392"/>
                  <a:pt x="130" y="392"/>
                </a:cubicBezTo>
                <a:cubicBezTo>
                  <a:pt x="130" y="400"/>
                  <a:pt x="136" y="407"/>
                  <a:pt x="145" y="407"/>
                </a:cubicBezTo>
                <a:cubicBezTo>
                  <a:pt x="436" y="407"/>
                  <a:pt x="436" y="407"/>
                  <a:pt x="436" y="407"/>
                </a:cubicBezTo>
                <a:cubicBezTo>
                  <a:pt x="445" y="407"/>
                  <a:pt x="451" y="400"/>
                  <a:pt x="451" y="392"/>
                </a:cubicBezTo>
                <a:cubicBezTo>
                  <a:pt x="451" y="369"/>
                  <a:pt x="451" y="369"/>
                  <a:pt x="451" y="369"/>
                </a:cubicBezTo>
                <a:cubicBezTo>
                  <a:pt x="451" y="364"/>
                  <a:pt x="448" y="361"/>
                  <a:pt x="443" y="361"/>
                </a:cubicBezTo>
                <a:cubicBezTo>
                  <a:pt x="439" y="361"/>
                  <a:pt x="435" y="364"/>
                  <a:pt x="435" y="369"/>
                </a:cubicBezTo>
                <a:cubicBezTo>
                  <a:pt x="435" y="391"/>
                  <a:pt x="435" y="391"/>
                  <a:pt x="435" y="391"/>
                </a:cubicBezTo>
                <a:cubicBezTo>
                  <a:pt x="146" y="391"/>
                  <a:pt x="146" y="391"/>
                  <a:pt x="146" y="391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16"/>
                  <a:pt x="146" y="316"/>
                  <a:pt x="146" y="316"/>
                </a:cubicBezTo>
                <a:cubicBezTo>
                  <a:pt x="435" y="316"/>
                  <a:pt x="435" y="316"/>
                  <a:pt x="435" y="316"/>
                </a:cubicBezTo>
                <a:cubicBezTo>
                  <a:pt x="435" y="341"/>
                  <a:pt x="435" y="341"/>
                  <a:pt x="435" y="341"/>
                </a:cubicBezTo>
                <a:cubicBezTo>
                  <a:pt x="435" y="345"/>
                  <a:pt x="439" y="349"/>
                  <a:pt x="443" y="349"/>
                </a:cubicBezTo>
                <a:close/>
              </a:path>
            </a:pathLst>
          </a:custGeom>
          <a:solidFill>
            <a:srgbClr val="E321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BBE9B004-6AFB-4D3C-822B-2E9E49793E2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37005" y="26149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87831AF1-83EA-4B70-819F-2382FBD0BC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28893" y="418899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1F196D5-88A7-4AFD-A1CC-92A34D3E705F}"/>
              </a:ext>
            </a:extLst>
          </p:cNvPr>
          <p:cNvSpPr/>
          <p:nvPr/>
        </p:nvSpPr>
        <p:spPr bwMode="auto">
          <a:xfrm>
            <a:off x="4499951" y="3554236"/>
            <a:ext cx="643931" cy="643968"/>
          </a:xfrm>
          <a:prstGeom prst="ellipse">
            <a:avLst/>
          </a:prstGeom>
          <a:solidFill>
            <a:srgbClr val="00B050">
              <a:alpha val="4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61FD77-4AC0-44CE-8E92-051403A6A06B}"/>
              </a:ext>
            </a:extLst>
          </p:cNvPr>
          <p:cNvSpPr/>
          <p:nvPr/>
        </p:nvSpPr>
        <p:spPr bwMode="auto">
          <a:xfrm>
            <a:off x="4609306" y="2268023"/>
            <a:ext cx="4497118" cy="420247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4415C4-2E98-4BC8-A5F8-44EA10685602}"/>
              </a:ext>
            </a:extLst>
          </p:cNvPr>
          <p:cNvCxnSpPr>
            <a:cxnSpLocks/>
          </p:cNvCxnSpPr>
          <p:nvPr/>
        </p:nvCxnSpPr>
        <p:spPr bwMode="auto">
          <a:xfrm>
            <a:off x="3347864" y="2046830"/>
            <a:ext cx="1261442" cy="62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6">
            <a:extLst>
              <a:ext uri="{FF2B5EF4-FFF2-40B4-BE49-F238E27FC236}">
                <a16:creationId xmlns:a16="http://schemas.microsoft.com/office/drawing/2014/main" id="{A5AB21AF-C738-41B9-B512-E92EDDA162E4}"/>
              </a:ext>
            </a:extLst>
          </p:cNvPr>
          <p:cNvSpPr txBox="1"/>
          <p:nvPr/>
        </p:nvSpPr>
        <p:spPr>
          <a:xfrm>
            <a:off x="0" y="1862164"/>
            <a:ext cx="338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Coverage area for Wake-up signal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8CC98FA1-1944-4E33-A720-FFFED23AA02C}"/>
              </a:ext>
            </a:extLst>
          </p:cNvPr>
          <p:cNvSpPr txBox="1"/>
          <p:nvPr/>
        </p:nvSpPr>
        <p:spPr>
          <a:xfrm>
            <a:off x="28195" y="2584680"/>
            <a:ext cx="285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defer using 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60FA6A-6721-4496-A571-8BED61507183}"/>
              </a:ext>
            </a:extLst>
          </p:cNvPr>
          <p:cNvCxnSpPr>
            <a:cxnSpLocks/>
          </p:cNvCxnSpPr>
          <p:nvPr/>
        </p:nvCxnSpPr>
        <p:spPr bwMode="auto">
          <a:xfrm>
            <a:off x="2022885" y="3093636"/>
            <a:ext cx="2398166" cy="676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21">
            <a:extLst>
              <a:ext uri="{FF2B5EF4-FFF2-40B4-BE49-F238E27FC236}">
                <a16:creationId xmlns:a16="http://schemas.microsoft.com/office/drawing/2014/main" id="{D96FDC81-15BC-4278-8C52-B7C3051F4E85}"/>
              </a:ext>
            </a:extLst>
          </p:cNvPr>
          <p:cNvSpPr txBox="1"/>
          <p:nvPr/>
        </p:nvSpPr>
        <p:spPr>
          <a:xfrm>
            <a:off x="150173" y="4297137"/>
            <a:ext cx="255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NOT defer using ED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74F06C-6211-45A1-A299-CC339B1FD4C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9390" y="4999673"/>
            <a:ext cx="3031409" cy="256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Freeform 28">
            <a:extLst>
              <a:ext uri="{FF2B5EF4-FFF2-40B4-BE49-F238E27FC236}">
                <a16:creationId xmlns:a16="http://schemas.microsoft.com/office/drawing/2014/main" id="{9C2556B5-56AB-456E-9D96-E03AD40C2BB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53244" y="4752498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AD964AC5-3886-4348-B81F-C8FED10E7B9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9245" y="3519899"/>
            <a:ext cx="234343" cy="430035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7AE2BA1A-E72F-40E3-BA81-264B734C26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16173" y="439196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3C43973-A652-4A8F-BE5D-A9AF0A2CFE1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146605" y="32245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C4FB833-D2F4-45D7-BC0B-D93A292F26B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61434" y="313910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" name="Freeform 28">
            <a:extLst>
              <a:ext uri="{FF2B5EF4-FFF2-40B4-BE49-F238E27FC236}">
                <a16:creationId xmlns:a16="http://schemas.microsoft.com/office/drawing/2014/main" id="{657502F3-ABF5-4C18-A156-C58B4388E08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92870" y="5325321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F23D2AF5-2A57-4119-9287-6312AA8EF8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94205" y="514505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60A0F69-35FC-435D-9A67-66108D0A4229}"/>
              </a:ext>
            </a:extLst>
          </p:cNvPr>
          <p:cNvCxnSpPr>
            <a:cxnSpLocks/>
          </p:cNvCxnSpPr>
          <p:nvPr/>
        </p:nvCxnSpPr>
        <p:spPr bwMode="auto">
          <a:xfrm>
            <a:off x="5143882" y="4071246"/>
            <a:ext cx="1265624" cy="320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37">
            <a:extLst>
              <a:ext uri="{FF2B5EF4-FFF2-40B4-BE49-F238E27FC236}">
                <a16:creationId xmlns:a16="http://schemas.microsoft.com/office/drawing/2014/main" id="{4EE7CCB5-8B5C-4361-87A0-540EB02A8678}"/>
              </a:ext>
            </a:extLst>
          </p:cNvPr>
          <p:cNvSpPr txBox="1"/>
          <p:nvPr/>
        </p:nvSpPr>
        <p:spPr>
          <a:xfrm>
            <a:off x="6114744" y="3808022"/>
            <a:ext cx="90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WUR</a:t>
            </a: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id="{883C389F-B048-4C22-82E7-0A2D442388D7}"/>
              </a:ext>
            </a:extLst>
          </p:cNvPr>
          <p:cNvSpPr txBox="1"/>
          <p:nvPr/>
        </p:nvSpPr>
        <p:spPr>
          <a:xfrm>
            <a:off x="4302625" y="3104964"/>
            <a:ext cx="57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255515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A09A-24B7-4672-B0D0-048C9E01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for P-OOK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03764-5728-42D4-B5E9-E96DD042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increase the performance by 1 dB by reducing the duration of the ON time with practical algorithms and a 4 MHz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possible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transparent to a receiver with longer receiver window, since the same energy is sent (in shorter time)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requires that the word type of the 62.5 </a:t>
            </a:r>
            <a:r>
              <a:rPr lang="en-US" dirty="0" err="1"/>
              <a:t>kbit</a:t>
            </a:r>
            <a:r>
              <a:rPr lang="en-US" dirty="0"/>
              <a:t> mode is using “ON OFF”, i.e.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7FF6F-B5F7-49FF-A946-6CC26C6C7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CA2C-D4F2-4A3D-8DA7-69873C9903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7A816-8F18-4072-BD98-DEC5CE8C4A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0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003D-70AB-48EE-95F4-70774E9B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B8A53-DD9F-4317-8AEA-7702F754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is preferable to “on off on off”?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FA91C-6E66-4236-9E29-C034A73EB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D852-2E94-4D29-851B-96FC18C3ED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E1E37-1AE9-478A-9B9B-CE9C834DF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17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ko-KR" dirty="0" err="1"/>
              <a:t>Eunsung</a:t>
            </a:r>
            <a:r>
              <a:rPr lang="en-US" altLang="ko-KR" dirty="0"/>
              <a:t> Park, </a:t>
            </a:r>
            <a:r>
              <a:rPr lang="en-US" b="0" dirty="0"/>
              <a:t>Symbol Structure Follow-up, </a:t>
            </a:r>
            <a:r>
              <a:rPr lang="en-US" altLang="ko-KR" dirty="0">
                <a:cs typeface="Arial" charset="0"/>
              </a:rPr>
              <a:t>IEEE 802.11-17/1612r3</a:t>
            </a:r>
          </a:p>
          <a:p>
            <a:r>
              <a:rPr lang="en-US" dirty="0"/>
              <a:t>[1] Leif Wilhelmsson</a:t>
            </a:r>
            <a:r>
              <a:rPr lang="en-US" b="0" dirty="0"/>
              <a:t>, </a:t>
            </a:r>
            <a:r>
              <a:rPr lang="en-US" b="0" i="1" dirty="0"/>
              <a:t>Discussion of ACI performance and ACI requirements for IEEE 802.11ax</a:t>
            </a:r>
            <a:r>
              <a:rPr lang="en-US" b="0" dirty="0"/>
              <a:t>,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802.11-17/1673r1</a:t>
            </a:r>
          </a:p>
          <a:p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[2] </a:t>
            </a:r>
            <a:r>
              <a:rPr lang="en-GB" dirty="0" err="1"/>
              <a:t>Shahrnaz</a:t>
            </a:r>
            <a:r>
              <a:rPr lang="en-GB" dirty="0"/>
              <a:t> Azizi et al.</a:t>
            </a:r>
            <a:r>
              <a:rPr lang="en-GB" b="0" dirty="0"/>
              <a:t>,</a:t>
            </a:r>
            <a:r>
              <a:rPr lang="en-GB" dirty="0"/>
              <a:t> </a:t>
            </a:r>
            <a:r>
              <a:rPr lang="en-GB" b="0" i="1" dirty="0" err="1"/>
              <a:t>TGba</a:t>
            </a:r>
            <a:r>
              <a:rPr lang="en-GB" b="0" i="1" dirty="0"/>
              <a:t> Simulation scenarios and evaluation methodology document</a:t>
            </a:r>
            <a:r>
              <a:rPr lang="en-GB" b="0" dirty="0"/>
              <a:t>, </a:t>
            </a:r>
            <a:r>
              <a:rPr lang="en-GB" dirty="0"/>
              <a:t>11-17/0188r10 </a:t>
            </a:r>
          </a:p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1D9-D9A5-46ED-A081-7BD45856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E8E4-F8FC-40B3-A84C-FD2E58B6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vs “on off on off”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results for P-OOK with a 4 MHz receiver and practical synchronization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E359B-03B4-49A0-AA76-5982BD7D10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2FC1-38E2-4E73-BC8B-92CF2EADAF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47A0B-B0A8-49F8-AE44-9F77ED5B0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0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agreed to the following: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Is this a good idea?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rgbClr val="FF0000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Actually, it is better to use “on </a:t>
            </a:r>
            <a:r>
              <a:rPr lang="en-GB" dirty="0" err="1">
                <a:solidFill>
                  <a:schemeClr val="tx1"/>
                </a:solidFill>
              </a:rPr>
              <a:t>on</a:t>
            </a:r>
            <a:r>
              <a:rPr lang="en-GB" dirty="0">
                <a:solidFill>
                  <a:schemeClr val="tx1"/>
                </a:solidFill>
              </a:rPr>
              <a:t> off </a:t>
            </a:r>
            <a:r>
              <a:rPr lang="en-GB" dirty="0" err="1">
                <a:solidFill>
                  <a:schemeClr val="tx1"/>
                </a:solidFill>
              </a:rPr>
              <a:t>off</a:t>
            </a:r>
            <a:r>
              <a:rPr lang="en-GB" dirty="0">
                <a:solidFill>
                  <a:schemeClr val="tx1"/>
                </a:solidFill>
              </a:rPr>
              <a:t>” instead of “on off on off”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73C2BDCF-F3FF-4650-926A-805C40C9C49E}"/>
              </a:ext>
            </a:extLst>
          </p:cNvPr>
          <p:cNvSpPr txBox="1">
            <a:spLocks/>
          </p:cNvSpPr>
          <p:nvPr/>
        </p:nvSpPr>
        <p:spPr bwMode="auto">
          <a:xfrm>
            <a:off x="1187624" y="2132013"/>
            <a:ext cx="7772400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kern="0" dirty="0"/>
              <a:t>Symbol structure of the data rate of 62.5Kbps for each information is as follows</a:t>
            </a:r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2"/>
            <a:r>
              <a:rPr lang="en-US" altLang="ko-KR" sz="1800" kern="0" dirty="0"/>
              <a:t>For 4us ON-signal, there is always energy</a:t>
            </a:r>
          </a:p>
          <a:p>
            <a:endParaRPr lang="ko-KR" altLang="en-US" kern="0" dirty="0"/>
          </a:p>
        </p:txBody>
      </p:sp>
      <p:graphicFrame>
        <p:nvGraphicFramePr>
          <p:cNvPr id="8" name="표 6">
            <a:extLst>
              <a:ext uri="{FF2B5EF4-FFF2-40B4-BE49-F238E27FC236}">
                <a16:creationId xmlns:a16="http://schemas.microsoft.com/office/drawing/2014/main" id="{97B02991-45A0-4F19-8698-1459FF417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92324"/>
              </p:ext>
            </p:extLst>
          </p:nvPr>
        </p:nvGraphicFramePr>
        <p:xfrm>
          <a:off x="608807" y="2988856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1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AWGN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8C60F3-C4D1-4DF5-8E56-7BF779D7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700" cy="3419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70E5D4-4DC6-4019-92C3-0088DDBE9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6" cy="334837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0E534B-8230-4E93-92E5-53C759ED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65550"/>
          </a:xfrm>
        </p:spPr>
        <p:txBody>
          <a:bodyPr/>
          <a:lstStyle/>
          <a:p>
            <a:r>
              <a:rPr lang="en-US" dirty="0"/>
              <a:t>We introduce artificial synchronization error to evaluate how synchronization error affects the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TGnB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TGnD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4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9C4-A319-4C1B-A7BB-D5D8A68C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695DE-2094-4954-96EF-C7AB31AB0F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D6D6-5E9D-4F92-98A3-3F509F89E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80E36-6477-4D8B-9F41-4CEE8D896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4CBCDD-523A-4AD3-865E-888212B4783A}"/>
              </a:ext>
            </a:extLst>
          </p:cNvPr>
          <p:cNvCxnSpPr/>
          <p:nvPr/>
        </p:nvCxnSpPr>
        <p:spPr bwMode="auto">
          <a:xfrm flipV="1">
            <a:off x="441109" y="2873861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17B0F03-997C-4747-BFB4-FE7BA11C995B}"/>
              </a:ext>
            </a:extLst>
          </p:cNvPr>
          <p:cNvSpPr/>
          <p:nvPr/>
        </p:nvSpPr>
        <p:spPr bwMode="auto">
          <a:xfrm>
            <a:off x="945165" y="2443317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A480EF-98FD-4268-9289-27BC10673227}"/>
              </a:ext>
            </a:extLst>
          </p:cNvPr>
          <p:cNvCxnSpPr/>
          <p:nvPr/>
        </p:nvCxnSpPr>
        <p:spPr bwMode="auto">
          <a:xfrm>
            <a:off x="94516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DD5ECC-3361-4414-A9CC-3F1EC3AF71C6}"/>
              </a:ext>
            </a:extLst>
          </p:cNvPr>
          <p:cNvCxnSpPr/>
          <p:nvPr/>
        </p:nvCxnSpPr>
        <p:spPr bwMode="auto">
          <a:xfrm>
            <a:off x="1881269" y="266084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13BC2C-B598-4C3A-B079-420EBBF3C0E0}"/>
              </a:ext>
            </a:extLst>
          </p:cNvPr>
          <p:cNvCxnSpPr/>
          <p:nvPr/>
        </p:nvCxnSpPr>
        <p:spPr bwMode="auto">
          <a:xfrm>
            <a:off x="281769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D0BCC8-F225-4C73-AAB0-0BA62D7B8785}"/>
              </a:ext>
            </a:extLst>
          </p:cNvPr>
          <p:cNvCxnSpPr/>
          <p:nvPr/>
        </p:nvCxnSpPr>
        <p:spPr bwMode="auto">
          <a:xfrm>
            <a:off x="3753477" y="265934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E44E05-1085-4A1F-8A96-4F553092F518}"/>
              </a:ext>
            </a:extLst>
          </p:cNvPr>
          <p:cNvCxnSpPr/>
          <p:nvPr/>
        </p:nvCxnSpPr>
        <p:spPr bwMode="auto">
          <a:xfrm>
            <a:off x="4689903" y="265783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0D2ECF61-CF02-47B0-9579-62651C5D4A8B}"/>
              </a:ext>
            </a:extLst>
          </p:cNvPr>
          <p:cNvSpPr/>
          <p:nvPr/>
        </p:nvSpPr>
        <p:spPr bwMode="auto">
          <a:xfrm rot="16200000">
            <a:off x="2678428" y="293332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3EF485-8E19-498F-8492-534FAFA28862}"/>
              </a:ext>
            </a:extLst>
          </p:cNvPr>
          <p:cNvSpPr txBox="1"/>
          <p:nvPr/>
        </p:nvSpPr>
        <p:spPr>
          <a:xfrm>
            <a:off x="2648095" y="1571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EDFC5-4BCE-409D-8E6E-6E8322B476BD}"/>
              </a:ext>
            </a:extLst>
          </p:cNvPr>
          <p:cNvSpPr txBox="1"/>
          <p:nvPr/>
        </p:nvSpPr>
        <p:spPr>
          <a:xfrm>
            <a:off x="1098066" y="244461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570493-B5FE-44AE-8D67-B9BD890D2C8A}"/>
              </a:ext>
            </a:extLst>
          </p:cNvPr>
          <p:cNvSpPr txBox="1"/>
          <p:nvPr/>
        </p:nvSpPr>
        <p:spPr>
          <a:xfrm>
            <a:off x="1979713" y="24255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A6D354-758F-4831-8025-5A6617610C5C}"/>
              </a:ext>
            </a:extLst>
          </p:cNvPr>
          <p:cNvSpPr/>
          <p:nvPr/>
        </p:nvSpPr>
        <p:spPr bwMode="auto">
          <a:xfrm>
            <a:off x="2817372" y="2438705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1A9225-67D4-4663-B901-30659A1F2604}"/>
              </a:ext>
            </a:extLst>
          </p:cNvPr>
          <p:cNvSpPr txBox="1"/>
          <p:nvPr/>
        </p:nvSpPr>
        <p:spPr>
          <a:xfrm>
            <a:off x="2970273" y="244000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60424A-5DD2-4CBD-AB64-45D0EFCA9C25}"/>
              </a:ext>
            </a:extLst>
          </p:cNvPr>
          <p:cNvSpPr txBox="1"/>
          <p:nvPr/>
        </p:nvSpPr>
        <p:spPr>
          <a:xfrm>
            <a:off x="3851920" y="2420888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0F3413-D3A3-4EFB-9BB5-F1BB8F82009D}"/>
              </a:ext>
            </a:extLst>
          </p:cNvPr>
          <p:cNvSpPr/>
          <p:nvPr/>
        </p:nvSpPr>
        <p:spPr bwMode="auto">
          <a:xfrm>
            <a:off x="1114442" y="2442565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68CF9CF-10BD-470E-9648-43F1B00C4AB5}"/>
              </a:ext>
            </a:extLst>
          </p:cNvPr>
          <p:cNvSpPr/>
          <p:nvPr/>
        </p:nvSpPr>
        <p:spPr bwMode="auto">
          <a:xfrm>
            <a:off x="2986649" y="2437953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F82E77-970E-4A81-B483-DFAF3675FB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79713" y="2908899"/>
            <a:ext cx="159975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/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blipFill>
                <a:blip r:embed="rId2"/>
                <a:stretch>
                  <a:fillRect l="-487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off on off”,</a:t>
                </a:r>
                <a:br>
                  <a:rPr lang="en-US" sz="2000" dirty="0"/>
                </a:br>
                <a:r>
                  <a:rPr lang="en-US" sz="2000" dirty="0"/>
                  <a:t>We miss signal from 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sv-SE" sz="20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</a:t>
                </a:r>
                <a:r>
                  <a:rPr lang="en-US" sz="2000" dirty="0" err="1"/>
                  <a:t>on</a:t>
                </a:r>
                <a:r>
                  <a:rPr lang="en-US" sz="2000" dirty="0"/>
                  <a:t> off </a:t>
                </a:r>
                <a:r>
                  <a:rPr lang="en-US" sz="2000" dirty="0" err="1"/>
                  <a:t>off</a:t>
                </a:r>
                <a:r>
                  <a:rPr lang="en-US" sz="2000" dirty="0"/>
                  <a:t>”,</a:t>
                </a:r>
                <a:br>
                  <a:rPr lang="en-US" sz="2000" dirty="0"/>
                </a:br>
                <a:r>
                  <a:rPr lang="en-US" sz="2000" dirty="0"/>
                  <a:t>We miss signal from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Thus, performance loss due to synchronization error is larger for “on off on off”</a:t>
                </a: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  <a:blipFill>
                <a:blip r:embed="rId3"/>
                <a:stretch>
                  <a:fillRect l="-1538" t="-741" r="-577" b="-4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1ADF4D-308A-4174-A1D9-DDAB33A0EF00}"/>
              </a:ext>
            </a:extLst>
          </p:cNvPr>
          <p:cNvCxnSpPr/>
          <p:nvPr/>
        </p:nvCxnSpPr>
        <p:spPr bwMode="auto">
          <a:xfrm flipV="1">
            <a:off x="441109" y="4953755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3A25DF2-B402-4EBA-A52D-DAB959AC926B}"/>
              </a:ext>
            </a:extLst>
          </p:cNvPr>
          <p:cNvSpPr/>
          <p:nvPr/>
        </p:nvSpPr>
        <p:spPr bwMode="auto">
          <a:xfrm>
            <a:off x="945164" y="4523211"/>
            <a:ext cx="1871887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C70D095-659F-4B4F-8D0D-008C2EA7D74E}"/>
              </a:ext>
            </a:extLst>
          </p:cNvPr>
          <p:cNvCxnSpPr/>
          <p:nvPr/>
        </p:nvCxnSpPr>
        <p:spPr bwMode="auto">
          <a:xfrm>
            <a:off x="94516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A8EEDC-72E0-40C7-A179-B9157DE957C9}"/>
              </a:ext>
            </a:extLst>
          </p:cNvPr>
          <p:cNvCxnSpPr/>
          <p:nvPr/>
        </p:nvCxnSpPr>
        <p:spPr bwMode="auto">
          <a:xfrm>
            <a:off x="1881269" y="4740740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C231BC-5380-45DA-8349-DD380A35B33B}"/>
              </a:ext>
            </a:extLst>
          </p:cNvPr>
          <p:cNvCxnSpPr/>
          <p:nvPr/>
        </p:nvCxnSpPr>
        <p:spPr bwMode="auto">
          <a:xfrm>
            <a:off x="281769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087268A-E5ED-4832-9633-7B2C857625D3}"/>
              </a:ext>
            </a:extLst>
          </p:cNvPr>
          <p:cNvCxnSpPr/>
          <p:nvPr/>
        </p:nvCxnSpPr>
        <p:spPr bwMode="auto">
          <a:xfrm>
            <a:off x="3753477" y="473923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647ECB-2478-4F28-9DA4-1151A17B9583}"/>
              </a:ext>
            </a:extLst>
          </p:cNvPr>
          <p:cNvCxnSpPr/>
          <p:nvPr/>
        </p:nvCxnSpPr>
        <p:spPr bwMode="auto">
          <a:xfrm>
            <a:off x="4689903" y="473773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F1CB5DCF-FDDD-4AB2-A1F7-9A7E9D4CC7CB}"/>
              </a:ext>
            </a:extLst>
          </p:cNvPr>
          <p:cNvSpPr/>
          <p:nvPr/>
        </p:nvSpPr>
        <p:spPr bwMode="auto">
          <a:xfrm rot="16200000">
            <a:off x="2678428" y="2373226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686BEC-4F42-4494-BCD2-1403F9509A78}"/>
              </a:ext>
            </a:extLst>
          </p:cNvPr>
          <p:cNvSpPr txBox="1"/>
          <p:nvPr/>
        </p:nvSpPr>
        <p:spPr>
          <a:xfrm>
            <a:off x="1098066" y="452451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D63001-6683-470D-B615-C2E8A5D62D55}"/>
              </a:ext>
            </a:extLst>
          </p:cNvPr>
          <p:cNvSpPr txBox="1"/>
          <p:nvPr/>
        </p:nvSpPr>
        <p:spPr>
          <a:xfrm>
            <a:off x="2951690" y="4510347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6704F2-2EF9-4870-A62C-DCA1A10282A3}"/>
              </a:ext>
            </a:extLst>
          </p:cNvPr>
          <p:cNvSpPr txBox="1"/>
          <p:nvPr/>
        </p:nvSpPr>
        <p:spPr>
          <a:xfrm>
            <a:off x="2039825" y="450765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8C5E354-EBA5-4D70-8566-213970157C47}"/>
              </a:ext>
            </a:extLst>
          </p:cNvPr>
          <p:cNvSpPr txBox="1"/>
          <p:nvPr/>
        </p:nvSpPr>
        <p:spPr>
          <a:xfrm>
            <a:off x="3851920" y="450078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8ED0AF-F6B9-4563-AF9B-9884D1117ECA}"/>
              </a:ext>
            </a:extLst>
          </p:cNvPr>
          <p:cNvSpPr/>
          <p:nvPr/>
        </p:nvSpPr>
        <p:spPr bwMode="auto">
          <a:xfrm>
            <a:off x="1114441" y="4522459"/>
            <a:ext cx="187220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ADA37D-649C-4127-9DC5-F190EA73499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15492" y="5009196"/>
            <a:ext cx="369931" cy="359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/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blipFill>
                <a:blip r:embed="rId4"/>
                <a:stretch>
                  <a:fillRect l="-487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1BABFEC2-73E1-44DB-A907-880032AD4F2D}"/>
              </a:ext>
            </a:extLst>
          </p:cNvPr>
          <p:cNvSpPr txBox="1"/>
          <p:nvPr/>
        </p:nvSpPr>
        <p:spPr>
          <a:xfrm>
            <a:off x="2655504" y="368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2717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AB1A-E263-41D6-9E9E-6B1FC57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with practical receiver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5FEE11-8C7A-4728-B155-0C94E1B1C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531" y="1981200"/>
            <a:ext cx="5491351" cy="41132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0934-C0E6-4F16-8ABE-AA99EC6B5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28A4-0F2F-4551-844E-DD01441B2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0A4D76-0350-4D2A-ADB0-58E90F79B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9911-1D5A-474A-A4E6-9F13C3C0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regarding symbol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1F00C-C9F3-48AF-85D7-4AF427D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presence of synchronization error,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significantly better than “on off on off”</a:t>
            </a:r>
          </a:p>
          <a:p>
            <a:endParaRPr lang="en-US" dirty="0"/>
          </a:p>
          <a:p>
            <a:r>
              <a:rPr lang="en-US" dirty="0"/>
              <a:t>Depending on the synchronization algorithm,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at least as good as “on off on off”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C26C-08E0-42EA-9653-0A6E4FFC1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E5FE8-2797-4869-AAE2-5C63C74E86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EAB606-38C2-43CA-B09C-1BF1A6C1CC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1901</TotalTime>
  <Words>1006</Words>
  <Application>Microsoft Office PowerPoint</Application>
  <PresentationFormat>On-screen Show (4:3)</PresentationFormat>
  <Paragraphs>208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Addition Results for 62.5 kb/s: Symbol Structure and P-OOK</vt:lpstr>
      <vt:lpstr>Outline</vt:lpstr>
      <vt:lpstr>Abstract</vt:lpstr>
      <vt:lpstr>Simulation results with artificial synchronization error – AWGN</vt:lpstr>
      <vt:lpstr>Simulation results with artificial synchronization error – TGnB</vt:lpstr>
      <vt:lpstr>Simulation results with artificial synchronization error – TGnD</vt:lpstr>
      <vt:lpstr>Why is this?</vt:lpstr>
      <vt:lpstr>Results with practical receiver</vt:lpstr>
      <vt:lpstr>Conclusions regarding symbol structure</vt:lpstr>
      <vt:lpstr>Additional results for P-OOK</vt:lpstr>
      <vt:lpstr>Short recap of P-OOK [1]</vt:lpstr>
      <vt:lpstr>Simulation results – AWGN 4 MHz receiver</vt:lpstr>
      <vt:lpstr>Simulation results – TGn 4 MHz receiver</vt:lpstr>
      <vt:lpstr>Power amplifier limitations</vt:lpstr>
      <vt:lpstr>Channel sensed idle due to &gt; 16 us silence</vt:lpstr>
      <vt:lpstr>Conclusions for P-OOK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regarding symbol structure for the 62.5 kbit mode</dc:title>
  <dc:creator>Dennis Sundman</dc:creator>
  <cp:lastModifiedBy>Dennis Sundman</cp:lastModifiedBy>
  <cp:revision>18</cp:revision>
  <cp:lastPrinted>1601-01-01T00:00:00Z</cp:lastPrinted>
  <dcterms:created xsi:type="dcterms:W3CDTF">2017-12-15T15:48:04Z</dcterms:created>
  <dcterms:modified xsi:type="dcterms:W3CDTF">2018-01-15T05:02:51Z</dcterms:modified>
</cp:coreProperties>
</file>