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304" r:id="rId3"/>
    <p:sldId id="318" r:id="rId4"/>
    <p:sldId id="311" r:id="rId5"/>
    <p:sldId id="307" r:id="rId6"/>
    <p:sldId id="324" r:id="rId7"/>
    <p:sldId id="325" r:id="rId8"/>
    <p:sldId id="309" r:id="rId9"/>
    <p:sldId id="326" r:id="rId10"/>
    <p:sldId id="331" r:id="rId11"/>
    <p:sldId id="330" r:id="rId12"/>
    <p:sldId id="313" r:id="rId13"/>
    <p:sldId id="31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Alex" initials="SA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24"/>
    <p:restoredTop sz="94648"/>
  </p:normalViewPr>
  <p:slideViewPr>
    <p:cSldViewPr snapToGrid="0" snapToObjects="1">
      <p:cViewPr>
        <p:scale>
          <a:sx n="120" d="100"/>
          <a:sy n="120" d="100"/>
        </p:scale>
        <p:origin x="-200" y="-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F6168-D9B8-514E-9BBB-00B49FB3734E}" type="datetimeFigureOut">
              <a:rPr lang="en-US" smtClean="0"/>
              <a:t>1/16/18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E65A7-7507-8942-8E96-DA8ED513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9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E65A7-7507-8942-8E96-DA8ED5136D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68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www.shutterstock.com</a:t>
            </a:r>
            <a:r>
              <a:rPr lang="en-US" dirty="0"/>
              <a:t>/pic-179448743</a:t>
            </a:r>
          </a:p>
        </p:txBody>
      </p:sp>
    </p:spTree>
    <p:extLst>
      <p:ext uri="{BB962C8B-B14F-4D97-AF65-F5344CB8AC3E}">
        <p14:creationId xmlns:p14="http://schemas.microsoft.com/office/powerpoint/2010/main" val="9494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January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974B5A-0459-704B-A64D-AB7EDD384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974B5A-0459-704B-A64D-AB7EDD384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974B5A-0459-704B-A64D-AB7EDD384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508759"/>
            <a:ext cx="5077884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508759"/>
            <a:ext cx="508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974B5A-0459-704B-A64D-AB7EDD384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974B5A-0459-704B-A64D-AB7EDD384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974B5A-0459-704B-A64D-AB7EDD384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974B5A-0459-704B-A64D-AB7EDD384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974B5A-0459-704B-A64D-AB7EDD384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974B5A-0459-704B-A64D-AB7EDD384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594360"/>
            <a:ext cx="10515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2285" y="365760"/>
            <a:ext cx="365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7772400" y="365760"/>
            <a:ext cx="365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802.11-18/0131r0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08760"/>
            <a:ext cx="105156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32320" y="6537960"/>
            <a:ext cx="429768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11957" y="6537960"/>
            <a:ext cx="1070768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07974B5A-0459-704B-A64D-AB7EDD384BFB}" type="slidenum">
              <a:rPr lang="en-US" smtClean="0"/>
              <a:t>‹#›</a:t>
            </a:fld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396" y="594360"/>
            <a:ext cx="10515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537960"/>
            <a:ext cx="71814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537960"/>
            <a:ext cx="10515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20827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urier New" charset="0"/>
        <a:buChar char="o"/>
        <a:defRPr sz="2000">
          <a:solidFill>
            <a:srgbClr val="000000"/>
          </a:solidFill>
          <a:latin typeface="+mn-lt"/>
          <a:ea typeface="+mn-ea"/>
        </a:defRPr>
      </a:lvl2pPr>
      <a:lvl3pPr marL="1200150" indent="-28575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>
          <a:solidFill>
            <a:srgbClr val="000000"/>
          </a:solidFill>
          <a:latin typeface="+mn-lt"/>
          <a:ea typeface="+mn-ea"/>
        </a:defRPr>
      </a:lvl3pPr>
      <a:lvl4pPr marL="1657350" indent="-28575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f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2.png"/><Relationship Id="rId6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502" y="1266647"/>
            <a:ext cx="10972800" cy="2673622"/>
          </a:xfrm>
        </p:spPr>
        <p:txBody>
          <a:bodyPr>
            <a:noAutofit/>
          </a:bodyPr>
          <a:lstStyle/>
          <a:p>
            <a:r>
              <a:rPr lang="en-US" sz="4400" dirty="0" smtClean="0"/>
              <a:t>Distribution </a:t>
            </a:r>
            <a:r>
              <a:rPr lang="en-US" sz="4400" dirty="0"/>
              <a:t>Networks </a:t>
            </a:r>
            <a:r>
              <a:rPr lang="en-US" sz="4400" dirty="0" smtClean="0"/>
              <a:t>and</a:t>
            </a:r>
            <a:br>
              <a:rPr lang="en-US" sz="4400" dirty="0" smtClean="0"/>
            </a:br>
            <a:r>
              <a:rPr lang="en-US" sz="4400" dirty="0" smtClean="0"/>
              <a:t>Short </a:t>
            </a:r>
            <a:r>
              <a:rPr lang="en-US" sz="4400" dirty="0"/>
              <a:t>Range </a:t>
            </a:r>
            <a:r>
              <a:rPr lang="en-US" sz="4400" dirty="0" smtClean="0"/>
              <a:t>Devices Coexistence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974B5A-0459-704B-A64D-AB7EDD384BFB}" type="slidenum">
              <a:rPr lang="en-US" smtClean="0"/>
              <a:t>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649978"/>
              </p:ext>
            </p:extLst>
          </p:nvPr>
        </p:nvGraphicFramePr>
        <p:xfrm>
          <a:off x="2342211" y="3746223"/>
          <a:ext cx="7247381" cy="225552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6296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52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366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55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703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Djordje Tujkovic</a:t>
                      </a:r>
                      <a:endParaRPr lang="en-US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400" dirty="0" smtClean="0"/>
                        <a:t>Facebook</a:t>
                      </a:r>
                      <a:endParaRPr lang="en-US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400" dirty="0" smtClean="0"/>
                        <a:t>1 Hacker</a:t>
                      </a:r>
                      <a:r>
                        <a:rPr lang="en-US" sz="1400" baseline="0" dirty="0" smtClean="0"/>
                        <a:t> Way</a:t>
                      </a:r>
                    </a:p>
                    <a:p>
                      <a:r>
                        <a:rPr lang="en-US" sz="1400" baseline="0" dirty="0" smtClean="0"/>
                        <a:t>Menlo Park, CA 94025</a:t>
                      </a:r>
                      <a:endParaRPr lang="en-US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djordjet@fb.com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</a:t>
                      </a:r>
                      <a:r>
                        <a:rPr lang="en-US" sz="1400" baseline="0" dirty="0" smtClean="0"/>
                        <a:t> Alex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sampalex@fb.com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Payam</a:t>
                      </a:r>
                      <a:r>
                        <a:rPr lang="en-US" sz="1400" baseline="0" dirty="0" smtClean="0"/>
                        <a:t> Torab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ptorab@fb.com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Michael Grigat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Deutsche Telekom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Deutsche-Telekom-</a:t>
                      </a:r>
                      <a:r>
                        <a:rPr lang="en-US" sz="1400" dirty="0" err="1" smtClean="0"/>
                        <a:t>Allee</a:t>
                      </a:r>
                      <a:r>
                        <a:rPr lang="en-US" sz="1400" dirty="0" smtClean="0"/>
                        <a:t> 7, 64372 Darmstadt, Germany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m.grigat@telekom.de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469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analyzed the interference on Short Range Devices (SRDs) resulting from outdoor to indoor penetration of Distribution Network transmissions</a:t>
            </a:r>
          </a:p>
          <a:p>
            <a:pPr lvl="1"/>
            <a:r>
              <a:rPr lang="en-US" dirty="0"/>
              <a:t>Simple yet aggressive scenario of CN STA outside an MDU room, installed on the glass, relatively small loss through the window</a:t>
            </a:r>
          </a:p>
          <a:p>
            <a:r>
              <a:rPr lang="en-US"/>
              <a:t>Results confirm </a:t>
            </a:r>
            <a:r>
              <a:rPr lang="en-US" dirty="0"/>
              <a:t>that 11ad/ay Distribution Network STAs do not harm indoor operation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040343"/>
              </p:ext>
            </p:extLst>
          </p:nvPr>
        </p:nvGraphicFramePr>
        <p:xfrm>
          <a:off x="2811779" y="4183380"/>
          <a:ext cx="6931744" cy="140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2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9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21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Scenario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CCA trigger (PD @ -68dBm)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Minimum SINR available to SRD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DN =&gt; CN transmission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45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CN =&gt; DN transmission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&lt;0.1%</a:t>
                      </a:r>
                      <a:r>
                        <a:rPr lang="en-US" sz="1400" baseline="0" dirty="0"/>
                        <a:t> (SRD stuck to window,  pointing </a:t>
                      </a:r>
                      <a:r>
                        <a:rPr lang="en-US" sz="1400" u="sng" baseline="0" dirty="0"/>
                        <a:t>outside (not realistic)</a:t>
                      </a:r>
                      <a:r>
                        <a:rPr lang="en-US" sz="1400" baseline="0" dirty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45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974B5A-0459-704B-A64D-AB7EDD384B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6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266892" y="887122"/>
            <a:ext cx="7786218" cy="5450980"/>
            <a:chOff x="1197999" y="0"/>
            <a:chExt cx="9796061" cy="68579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874EE77-9EA1-4654-8379-D5B3C0363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999" y="0"/>
              <a:ext cx="9796061" cy="6857980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DA5DA34D-5DE6-44A4-BA84-6A0ED0A9A612}"/>
                </a:ext>
              </a:extLst>
            </p:cNvPr>
            <p:cNvCxnSpPr/>
            <p:nvPr/>
          </p:nvCxnSpPr>
          <p:spPr>
            <a:xfrm>
              <a:off x="9416992" y="3511652"/>
              <a:ext cx="137505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393BDE2B-62ED-41ED-9960-3CAE1C1C3110}"/>
                </a:ext>
              </a:extLst>
            </p:cNvPr>
            <p:cNvCxnSpPr/>
            <p:nvPr/>
          </p:nvCxnSpPr>
          <p:spPr>
            <a:xfrm>
              <a:off x="9416992" y="2073001"/>
              <a:ext cx="137505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669BDE16-18E6-46AF-9F69-906B3B141339}"/>
                </a:ext>
              </a:extLst>
            </p:cNvPr>
            <p:cNvCxnSpPr/>
            <p:nvPr/>
          </p:nvCxnSpPr>
          <p:spPr>
            <a:xfrm>
              <a:off x="9485422" y="2097019"/>
              <a:ext cx="0" cy="138415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B58D661-42A3-409F-9A1E-0BBFA19D744C}"/>
                </a:ext>
              </a:extLst>
            </p:cNvPr>
            <p:cNvSpPr txBox="1"/>
            <p:nvPr/>
          </p:nvSpPr>
          <p:spPr>
            <a:xfrm>
              <a:off x="9442750" y="2666525"/>
              <a:ext cx="390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C469A60-D07E-4C27-9C7F-7A26B48B2356}"/>
                </a:ext>
              </a:extLst>
            </p:cNvPr>
            <p:cNvCxnSpPr/>
            <p:nvPr/>
          </p:nvCxnSpPr>
          <p:spPr>
            <a:xfrm>
              <a:off x="7070020" y="1274428"/>
              <a:ext cx="137505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EA149451-A2DF-4707-AED0-C0AB024F9CF3}"/>
                </a:ext>
              </a:extLst>
            </p:cNvPr>
            <p:cNvCxnSpPr/>
            <p:nvPr/>
          </p:nvCxnSpPr>
          <p:spPr>
            <a:xfrm>
              <a:off x="7070020" y="506334"/>
              <a:ext cx="137505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910E9C83-B836-436A-BF51-32F0C6A1FB11}"/>
                </a:ext>
              </a:extLst>
            </p:cNvPr>
            <p:cNvCxnSpPr>
              <a:cxnSpLocks/>
            </p:cNvCxnSpPr>
            <p:nvPr/>
          </p:nvCxnSpPr>
          <p:spPr>
            <a:xfrm>
              <a:off x="7138451" y="506334"/>
              <a:ext cx="1" cy="73761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FD78DA8-BEA5-461D-B8FE-9CEA288A207D}"/>
                </a:ext>
              </a:extLst>
            </p:cNvPr>
            <p:cNvSpPr txBox="1"/>
            <p:nvPr/>
          </p:nvSpPr>
          <p:spPr>
            <a:xfrm>
              <a:off x="7070018" y="843691"/>
              <a:ext cx="5195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1.5m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E39504A8-1B7C-4AE9-AE2D-A8D2A53CAF41}"/>
                </a:ext>
              </a:extLst>
            </p:cNvPr>
            <p:cNvCxnSpPr>
              <a:cxnSpLocks/>
            </p:cNvCxnSpPr>
            <p:nvPr/>
          </p:nvCxnSpPr>
          <p:spPr>
            <a:xfrm>
              <a:off x="8510058" y="3635650"/>
              <a:ext cx="0" cy="400257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6780F62-31E2-4978-8B2F-C248D46AC47E}"/>
                </a:ext>
              </a:extLst>
            </p:cNvPr>
            <p:cNvSpPr txBox="1"/>
            <p:nvPr/>
          </p:nvSpPr>
          <p:spPr>
            <a:xfrm>
              <a:off x="8441625" y="3672226"/>
              <a:ext cx="5195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1m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BB76F233-3D00-4602-8880-CAD264CA695A}"/>
                </a:ext>
              </a:extLst>
            </p:cNvPr>
            <p:cNvCxnSpPr>
              <a:cxnSpLocks/>
            </p:cNvCxnSpPr>
            <p:nvPr/>
          </p:nvCxnSpPr>
          <p:spPr>
            <a:xfrm>
              <a:off x="8510058" y="2701025"/>
              <a:ext cx="0" cy="400257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A1BB1A5-38AA-4C98-9855-B81FECCCE5A6}"/>
                </a:ext>
              </a:extLst>
            </p:cNvPr>
            <p:cNvSpPr txBox="1"/>
            <p:nvPr/>
          </p:nvSpPr>
          <p:spPr>
            <a:xfrm>
              <a:off x="8441625" y="2737601"/>
              <a:ext cx="5195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1m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8690FA01-1403-4D3C-A6DC-FD38D6D31B7D}"/>
                </a:ext>
              </a:extLst>
            </p:cNvPr>
            <p:cNvCxnSpPr>
              <a:cxnSpLocks/>
            </p:cNvCxnSpPr>
            <p:nvPr/>
          </p:nvCxnSpPr>
          <p:spPr>
            <a:xfrm>
              <a:off x="8501688" y="3171385"/>
              <a:ext cx="0" cy="400257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27AF340-7DB8-4B02-897A-935BA1C2B72B}"/>
                </a:ext>
              </a:extLst>
            </p:cNvPr>
            <p:cNvSpPr txBox="1"/>
            <p:nvPr/>
          </p:nvSpPr>
          <p:spPr>
            <a:xfrm>
              <a:off x="8433254" y="3207961"/>
              <a:ext cx="5195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1m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76081EB-3767-4F47-A885-82B80AE8089D}"/>
                </a:ext>
              </a:extLst>
            </p:cNvPr>
            <p:cNvSpPr txBox="1"/>
            <p:nvPr/>
          </p:nvSpPr>
          <p:spPr>
            <a:xfrm>
              <a:off x="8232689" y="4313250"/>
              <a:ext cx="390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5m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0C917C6D-007D-4DE7-AB9B-92B3238163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14067" y="3611266"/>
              <a:ext cx="2237242" cy="1486499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D1BEE81C-D31A-4D43-87CF-12E8D2C72ECB}"/>
                </a:ext>
              </a:extLst>
            </p:cNvPr>
            <p:cNvCxnSpPr>
              <a:cxnSpLocks/>
            </p:cNvCxnSpPr>
            <p:nvPr/>
          </p:nvCxnSpPr>
          <p:spPr>
            <a:xfrm>
              <a:off x="9387885" y="3553355"/>
              <a:ext cx="0" cy="10058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70A5395F-00F9-4BCD-A04F-D0F260332D14}"/>
                </a:ext>
              </a:extLst>
            </p:cNvPr>
            <p:cNvCxnSpPr>
              <a:cxnSpLocks/>
            </p:cNvCxnSpPr>
            <p:nvPr/>
          </p:nvCxnSpPr>
          <p:spPr>
            <a:xfrm>
              <a:off x="7070018" y="5071858"/>
              <a:ext cx="0" cy="10058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36465A6-EFF7-49B9-8CD6-B773D77B2F4B}"/>
                </a:ext>
              </a:extLst>
            </p:cNvPr>
            <p:cNvSpPr txBox="1"/>
            <p:nvPr/>
          </p:nvSpPr>
          <p:spPr>
            <a:xfrm>
              <a:off x="5907350" y="5818037"/>
              <a:ext cx="390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5m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04FD9F3C-F9C9-4DD7-AE8F-94C826009B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4825" y="5140436"/>
              <a:ext cx="2237242" cy="1486499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B3E659BD-F594-4336-B0D5-412BB6A121E1}"/>
                </a:ext>
              </a:extLst>
            </p:cNvPr>
            <p:cNvCxnSpPr>
              <a:cxnSpLocks/>
            </p:cNvCxnSpPr>
            <p:nvPr/>
          </p:nvCxnSpPr>
          <p:spPr>
            <a:xfrm>
              <a:off x="4750775" y="6601028"/>
              <a:ext cx="0" cy="10058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C22D3D2A-3DBA-4132-99C1-DC022B67B852}"/>
                </a:ext>
              </a:extLst>
            </p:cNvPr>
            <p:cNvSpPr txBox="1"/>
            <p:nvPr/>
          </p:nvSpPr>
          <p:spPr>
            <a:xfrm>
              <a:off x="8286947" y="1040239"/>
              <a:ext cx="3901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5m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097C0506-4C70-48AE-963F-B508450E20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41052" y="460937"/>
              <a:ext cx="2201696" cy="154027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D5745BBC-4250-4C31-A364-44B46E590E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16991" y="2011674"/>
              <a:ext cx="86719" cy="6132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D68D1DED-24C9-49AA-B89A-862CEF57E0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5467" y="405707"/>
              <a:ext cx="86719" cy="6132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I: Ray tracing model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Materials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/>
              <a:t> Wall: ITU Layered drywall 60 GHz (3-layer)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/>
              <a:t> Floor: ITU Floorboard 60 GHz (1-layer)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/>
              <a:t> Ceiling: ITU Ceiling board 60 GHz (1-layer)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/>
              <a:t> Window: ITU Glass 60 GHz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974B5A-0459-704B-A64D-AB7EDD384B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4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Times New Roman" charset="0"/>
                <a:cs typeface="Times New Roman" charset="0"/>
              </a:rPr>
              <a:t>C.R. Anderson, T. S. Rappaport: </a:t>
            </a:r>
            <a:r>
              <a:rPr lang="en-US" i="1" dirty="0">
                <a:ea typeface="Times New Roman" charset="0"/>
                <a:cs typeface="Times New Roman" charset="0"/>
              </a:rPr>
              <a:t>In-Building Wideband Partition Loss Measurements at 2.5 and 60 GHz,</a:t>
            </a:r>
            <a:r>
              <a:rPr lang="en-US" dirty="0">
                <a:ea typeface="Times New Roman" charset="0"/>
                <a:cs typeface="Times New Roman" charset="0"/>
              </a:rPr>
              <a:t> IEEE Transactions on Wireless Communications, vol. 3, NO. 3, May 2004</a:t>
            </a:r>
          </a:p>
          <a:p>
            <a:endParaRPr lang="en-US" dirty="0">
              <a:ea typeface="Times New Roman" charset="0"/>
              <a:cs typeface="Times New Roman" charset="0"/>
            </a:endParaRPr>
          </a:p>
          <a:p>
            <a:endParaRPr lang="en-US" dirty="0">
              <a:ea typeface="Times New Roman" charset="0"/>
              <a:cs typeface="Times New Roman" charset="0"/>
            </a:endParaRPr>
          </a:p>
          <a:p>
            <a:endParaRPr lang="en-US" dirty="0">
              <a:ea typeface="Times New Roman" charset="0"/>
              <a:cs typeface="Times New Roman" charset="0"/>
            </a:endParaRPr>
          </a:p>
          <a:p>
            <a:endParaRPr lang="en-US" dirty="0">
              <a:ea typeface="Times New Roman" charset="0"/>
              <a:cs typeface="Times New Roman" charset="0"/>
            </a:endParaRPr>
          </a:p>
          <a:p>
            <a:endParaRPr lang="en-US" dirty="0">
              <a:ea typeface="Times New Roman" charset="0"/>
              <a:cs typeface="Times New Roman" charset="0"/>
            </a:endParaRPr>
          </a:p>
          <a:p>
            <a:endParaRPr lang="en-US" dirty="0">
              <a:ea typeface="Times New Roman" charset="0"/>
              <a:cs typeface="Times New Roman" charset="0"/>
            </a:endParaRPr>
          </a:p>
          <a:p>
            <a:pPr marL="285750" indent="-285750"/>
            <a:endParaRPr lang="en-US" sz="1800" b="0" dirty="0"/>
          </a:p>
          <a:p>
            <a:pPr marL="285750" indent="-285750"/>
            <a:r>
              <a:rPr lang="en-US" sz="1800" b="0" dirty="0"/>
              <a:t>Minimum attenuation of -3.6dB for clear single pane 3mm window</a:t>
            </a:r>
          </a:p>
          <a:p>
            <a:pPr marL="285750" indent="-285750"/>
            <a:r>
              <a:rPr lang="en-US" sz="1800" b="0" dirty="0"/>
              <a:t>Attenuation can grow above 12dB for safety glass (see next page)</a:t>
            </a:r>
            <a:endParaRPr lang="en-US" sz="1800" b="0" dirty="0">
              <a:ea typeface="Times New Roman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II: In building penetration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390816" y="2704306"/>
            <a:ext cx="7268464" cy="2957449"/>
            <a:chOff x="2390816" y="2704306"/>
            <a:chExt cx="7268464" cy="295744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816" y="2704306"/>
              <a:ext cx="7268464" cy="2957449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 bwMode="auto">
            <a:xfrm>
              <a:off x="6875362" y="4699322"/>
              <a:ext cx="833377" cy="324091"/>
            </a:xfrm>
            <a:prstGeom prst="ellips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15" name="Footer Placeholder 1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5265170" y="4699321"/>
            <a:ext cx="833377" cy="324091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974B5A-0459-704B-A64D-AB7EDD384B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27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Kai Siwiak, IEEE P802.15-05-0382-00-003c/r0,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Transmission and Reflection Measurements of Safety Glass at 60GHz</a:t>
            </a:r>
          </a:p>
          <a:p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  <a:p>
            <a:r>
              <a:rPr lang="en-US" b="0" dirty="0"/>
              <a:t>Attenuation can grow above 12dB for safety glass</a:t>
            </a:r>
            <a:endParaRPr lang="en-US" b="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069874"/>
              </p:ext>
            </p:extLst>
          </p:nvPr>
        </p:nvGraphicFramePr>
        <p:xfrm>
          <a:off x="2823883" y="2541701"/>
          <a:ext cx="6445250" cy="2758506"/>
        </p:xfrm>
        <a:graphic>
          <a:graphicData uri="http://schemas.openxmlformats.org/drawingml/2006/table">
            <a:tbl>
              <a:tblPr/>
              <a:tblGrid>
                <a:gridCol w="15475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64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24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8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04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494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charset="0"/>
                          <a:ea typeface="MS Mincho" charset="-128"/>
                        </a:rPr>
                        <a:t>Frequency (GHz)</a:t>
                      </a:r>
                      <a:endParaRPr lang="en-US" sz="24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charset="0"/>
                          <a:ea typeface="MS Mincho" charset="-128"/>
                        </a:rPr>
                        <a:t>S11 (dB)</a:t>
                      </a:r>
                      <a:endParaRPr lang="en-US" sz="24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MS Mincho" charset="-128"/>
                        </a:rPr>
                        <a:t>S11 (Glass)(dB)</a:t>
                      </a:r>
                      <a:endParaRPr lang="en-US" sz="24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MS Mincho" charset="-128"/>
                        </a:rPr>
                        <a:t>S21 (dB)</a:t>
                      </a:r>
                      <a:endParaRPr lang="en-US" sz="24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MS Mincho" charset="-128"/>
                        </a:rPr>
                        <a:t>S21 (Glass)(dB)</a:t>
                      </a:r>
                      <a:endParaRPr lang="en-US" sz="24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31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charset="0"/>
                          <a:ea typeface="MS Mincho" charset="-128"/>
                        </a:rPr>
                        <a:t>60.22</a:t>
                      </a:r>
                      <a:endParaRPr lang="en-US" sz="24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MS Mincho" charset="-128"/>
                        </a:rPr>
                        <a:t>-15.976</a:t>
                      </a:r>
                      <a:endParaRPr lang="en-US" sz="24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charset="0"/>
                          <a:ea typeface="MS Mincho" charset="-128"/>
                        </a:rPr>
                        <a:t>-15.971</a:t>
                      </a:r>
                      <a:endParaRPr lang="en-US" sz="24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MS Mincho" charset="-128"/>
                        </a:rPr>
                        <a:t>-44.39</a:t>
                      </a:r>
                      <a:endParaRPr lang="en-US" sz="24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MS Mincho" charset="-128"/>
                        </a:rPr>
                        <a:t>-56</a:t>
                      </a:r>
                      <a:endParaRPr lang="en-US" sz="24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31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charset="0"/>
                          <a:ea typeface="MS Mincho" charset="-128"/>
                        </a:rPr>
                        <a:t>60.22125</a:t>
                      </a:r>
                      <a:endParaRPr lang="en-US" sz="24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MS Mincho" charset="-128"/>
                        </a:rPr>
                        <a:t>-12.843</a:t>
                      </a:r>
                      <a:endParaRPr lang="en-US" sz="24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MS Mincho" charset="-128"/>
                        </a:rPr>
                        <a:t>-12.6</a:t>
                      </a:r>
                      <a:endParaRPr lang="en-US" sz="24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MS Mincho" charset="-128"/>
                        </a:rPr>
                        <a:t>-40.8</a:t>
                      </a:r>
                      <a:endParaRPr lang="en-US" sz="24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MS Mincho" charset="-128"/>
                        </a:rPr>
                        <a:t>-58</a:t>
                      </a:r>
                      <a:endParaRPr lang="en-US" sz="24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31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charset="0"/>
                          <a:ea typeface="MS Mincho" charset="-128"/>
                        </a:rPr>
                        <a:t>60.2225</a:t>
                      </a:r>
                      <a:endParaRPr lang="en-US" sz="24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charset="0"/>
                          <a:ea typeface="MS Mincho" charset="-128"/>
                        </a:rPr>
                        <a:t>-18.59</a:t>
                      </a:r>
                      <a:endParaRPr lang="en-US" sz="24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MS Mincho" charset="-128"/>
                        </a:rPr>
                        <a:t>-18.6</a:t>
                      </a:r>
                      <a:endParaRPr lang="en-US" sz="24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MS Mincho" charset="-128"/>
                        </a:rPr>
                        <a:t>-46.94</a:t>
                      </a:r>
                      <a:endParaRPr lang="en-US" sz="24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MS Mincho" charset="-128"/>
                        </a:rPr>
                        <a:t>-59</a:t>
                      </a:r>
                      <a:endParaRPr lang="en-US" sz="24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31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MS Mincho" charset="-128"/>
                        </a:rPr>
                        <a:t>60.22375</a:t>
                      </a:r>
                      <a:endParaRPr lang="en-US" sz="24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charset="0"/>
                          <a:ea typeface="MS Mincho" charset="-128"/>
                        </a:rPr>
                        <a:t>-10.482</a:t>
                      </a:r>
                      <a:endParaRPr lang="en-US" sz="24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MS Mincho" charset="-128"/>
                        </a:rPr>
                        <a:t>-10.2</a:t>
                      </a:r>
                      <a:endParaRPr lang="en-US" sz="24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MS Mincho" charset="-128"/>
                        </a:rPr>
                        <a:t>-50</a:t>
                      </a:r>
                      <a:endParaRPr lang="en-US" sz="24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MS Mincho" charset="-128"/>
                        </a:rPr>
                        <a:t>-58</a:t>
                      </a:r>
                      <a:endParaRPr lang="en-US" sz="24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31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MS Mincho" charset="-128"/>
                        </a:rPr>
                        <a:t>60.225</a:t>
                      </a:r>
                      <a:endParaRPr lang="en-US" sz="24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charset="0"/>
                          <a:ea typeface="MS Mincho" charset="-128"/>
                        </a:rPr>
                        <a:t>-11.563</a:t>
                      </a:r>
                      <a:endParaRPr lang="en-US" sz="24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MS Mincho" charset="-128"/>
                        </a:rPr>
                        <a:t>-11.7</a:t>
                      </a:r>
                      <a:endParaRPr lang="en-US" sz="24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MS Mincho" charset="-128"/>
                        </a:rPr>
                        <a:t>-49</a:t>
                      </a:r>
                      <a:endParaRPr lang="en-US" sz="24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MS Mincho" charset="-128"/>
                        </a:rPr>
                        <a:t>-63</a:t>
                      </a:r>
                      <a:endParaRPr lang="en-US" sz="24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231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MS Mincho" charset="-128"/>
                        </a:rPr>
                        <a:t>60.22625</a:t>
                      </a:r>
                      <a:endParaRPr lang="en-US" sz="24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MS Mincho" charset="-128"/>
                        </a:rPr>
                        <a:t>-11.325</a:t>
                      </a:r>
                      <a:endParaRPr lang="en-US" sz="24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charset="0"/>
                          <a:ea typeface="MS Mincho" charset="-128"/>
                        </a:rPr>
                        <a:t>-11.4</a:t>
                      </a:r>
                      <a:endParaRPr lang="en-US" sz="24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MS Mincho" charset="-128"/>
                        </a:rPr>
                        <a:t>-51</a:t>
                      </a:r>
                      <a:endParaRPr lang="en-US" sz="24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MS Mincho" charset="-128"/>
                        </a:rPr>
                        <a:t>-62</a:t>
                      </a:r>
                      <a:endParaRPr lang="en-US" sz="24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231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MS Mincho" charset="-128"/>
                        </a:rPr>
                        <a:t>60.2275</a:t>
                      </a:r>
                      <a:endParaRPr lang="en-US" sz="24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MS Mincho" charset="-128"/>
                        </a:rPr>
                        <a:t>-10.674</a:t>
                      </a:r>
                      <a:endParaRPr lang="en-US" sz="24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charset="0"/>
                          <a:ea typeface="MS Mincho" charset="-128"/>
                        </a:rPr>
                        <a:t>-10.73</a:t>
                      </a:r>
                      <a:endParaRPr lang="en-US" sz="24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MS Mincho" charset="-128"/>
                        </a:rPr>
                        <a:t>-48</a:t>
                      </a:r>
                      <a:endParaRPr lang="en-US" sz="24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MS Mincho" charset="-128"/>
                        </a:rPr>
                        <a:t>-60.1</a:t>
                      </a:r>
                      <a:endParaRPr lang="en-US" sz="24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231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MS Mincho" charset="-128"/>
                        </a:rPr>
                        <a:t>60.22575</a:t>
                      </a:r>
                      <a:endParaRPr lang="en-US" sz="24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MS Mincho" charset="-128"/>
                        </a:rPr>
                        <a:t>-18.16</a:t>
                      </a:r>
                      <a:endParaRPr lang="en-US" sz="24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charset="0"/>
                          <a:ea typeface="MS Mincho" charset="-128"/>
                        </a:rPr>
                        <a:t>-18.367</a:t>
                      </a:r>
                      <a:endParaRPr lang="en-US" sz="24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charset="0"/>
                          <a:ea typeface="MS Mincho" charset="-128"/>
                        </a:rPr>
                        <a:t>-47</a:t>
                      </a:r>
                      <a:endParaRPr lang="en-US" sz="24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MS Mincho" charset="-128"/>
                        </a:rPr>
                        <a:t>-57</a:t>
                      </a:r>
                      <a:endParaRPr lang="en-US" sz="24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231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charset="0"/>
                          <a:ea typeface="MS Mincho" charset="-128"/>
                        </a:rPr>
                        <a:t>60.23</a:t>
                      </a:r>
                      <a:endParaRPr lang="en-US" sz="24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MS Mincho" charset="-128"/>
                        </a:rPr>
                        <a:t>-15.95</a:t>
                      </a:r>
                      <a:endParaRPr lang="en-US" sz="24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MS Mincho" charset="-128"/>
                        </a:rPr>
                        <a:t>-16.03</a:t>
                      </a:r>
                      <a:endParaRPr lang="en-US" sz="24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charset="0"/>
                          <a:ea typeface="MS Mincho" charset="-128"/>
                        </a:rPr>
                        <a:t>-45</a:t>
                      </a:r>
                      <a:endParaRPr lang="en-US" sz="24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charset="0"/>
                          <a:ea typeface="MS Mincho" charset="-128"/>
                        </a:rPr>
                        <a:t>-63</a:t>
                      </a:r>
                      <a:endParaRPr lang="en-US" sz="24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III: Glass penetration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974B5A-0459-704B-A64D-AB7EDD384B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28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387147"/>
            <a:ext cx="12077700" cy="50473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46033" y="3818228"/>
            <a:ext cx="169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Multi-dwelling units (MDUs)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3965" y="2650603"/>
            <a:ext cx="178484" cy="263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091" y="5858720"/>
            <a:ext cx="178484" cy="263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38" y="5726762"/>
            <a:ext cx="178484" cy="2639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mmWave Distribution Network Use Cases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974B5A-0459-704B-A64D-AB7EDD384B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0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>
              <a:spcBef>
                <a:spcPts val="600"/>
              </a:spcBef>
              <a:buFont typeface="Arial" charset="0"/>
              <a:buChar char="•"/>
            </a:pPr>
            <a:r>
              <a:rPr lang="en-US" sz="2400" dirty="0"/>
              <a:t>In building penetration (outdoor-to-indoor) from Distribution Network to Short Range Devices (SRDs)</a:t>
            </a:r>
          </a:p>
          <a:p>
            <a:pPr marL="742950" lvl="2">
              <a:spcBef>
                <a:spcPts val="600"/>
              </a:spcBef>
            </a:pPr>
            <a:r>
              <a:rPr lang="en-US" sz="2400" dirty="0"/>
              <a:t>Distribution Node (DN) to Client Node (CN) transmission</a:t>
            </a:r>
          </a:p>
          <a:p>
            <a:pPr marL="742950" lvl="2">
              <a:spcBef>
                <a:spcPts val="600"/>
              </a:spcBef>
            </a:pPr>
            <a:r>
              <a:rPr lang="en-US" sz="2400" dirty="0"/>
              <a:t>CN to DN transmission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Interference cases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974B5A-0459-704B-A64D-AB7EDD384B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62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Oval 93"/>
          <p:cNvSpPr/>
          <p:nvPr/>
        </p:nvSpPr>
        <p:spPr bwMode="auto">
          <a:xfrm rot="12467038" flipV="1">
            <a:off x="6312452" y="3280989"/>
            <a:ext cx="3520453" cy="227287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00B0F0"/>
              </a:gs>
              <a:gs pos="83000">
                <a:srgbClr val="00B0F0"/>
              </a:gs>
              <a:gs pos="100000">
                <a:srgbClr val="00B0F0"/>
              </a:gs>
            </a:gsLst>
            <a:lin ang="0" scaled="1"/>
          </a:gra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82424" tIns="41212" rIns="82424" bIns="41212" numCol="1" rtlCol="0" anchor="t" anchorCtr="0" compatLnSpc="1">
            <a:prstTxWarp prst="textNoShape">
              <a:avLst/>
            </a:prstTxWarp>
          </a:bodyPr>
          <a:lstStyle/>
          <a:p>
            <a:endParaRPr lang="en-US" sz="1000" b="1">
              <a:latin typeface="FreightSans Pro Medium"/>
              <a:cs typeface="FreightSans Pro Medium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074" y="408040"/>
            <a:ext cx="9004792" cy="60512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4261" y="3039775"/>
            <a:ext cx="1165147" cy="252288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550637" y="3930144"/>
            <a:ext cx="94051" cy="4070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solidFill>
              <a:schemeClr val="bg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l">
              <a:lnSpc>
                <a:spcPct val="120000"/>
              </a:lnSpc>
            </a:pPr>
            <a:endParaRPr lang="en-US" sz="3700">
              <a:solidFill>
                <a:srgbClr val="6A717D"/>
              </a:solidFill>
              <a:latin typeface="FreightSansLFPro"/>
              <a:ea typeface="FreightSansLFPro"/>
              <a:cs typeface="FreightSansLFPro"/>
              <a:sym typeface="FreightSansLFPro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945140" y="3930144"/>
            <a:ext cx="94051" cy="4070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l">
              <a:lnSpc>
                <a:spcPct val="120000"/>
              </a:lnSpc>
            </a:pPr>
            <a:endParaRPr lang="en-US" sz="3700">
              <a:solidFill>
                <a:srgbClr val="6A717D"/>
              </a:solidFill>
              <a:latin typeface="FreightSansLFPro"/>
              <a:ea typeface="FreightSansLFPro"/>
              <a:cs typeface="FreightSansLFPro"/>
              <a:sym typeface="FreightSansLFPro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672943" y="3930143"/>
            <a:ext cx="243943" cy="4070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defTabSz="228600" hangingPunct="0">
              <a:lnSpc>
                <a:spcPct val="120000"/>
              </a:lnSpc>
            </a:pPr>
            <a:endParaRPr lang="en-US" sz="3700">
              <a:solidFill>
                <a:srgbClr val="6A717D"/>
              </a:solidFill>
              <a:latin typeface="FreightSansLFPro"/>
              <a:ea typeface="FreightSansLFPro"/>
              <a:cs typeface="FreightSansLFPro"/>
              <a:sym typeface="FreightSansLFPro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MDU access</a:t>
            </a:r>
          </a:p>
        </p:txBody>
      </p:sp>
      <p:sp>
        <p:nvSpPr>
          <p:cNvPr id="63" name="Oval 62"/>
          <p:cNvSpPr/>
          <p:nvPr/>
        </p:nvSpPr>
        <p:spPr bwMode="auto">
          <a:xfrm rot="21381033" flipH="1" flipV="1">
            <a:off x="8091711" y="4130231"/>
            <a:ext cx="1705147" cy="20417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65000">
                <a:srgbClr val="FFFFFF">
                  <a:alpha val="0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82424" tIns="41212" rIns="82424" bIns="41212" numCol="1" rtlCol="0" anchor="t" anchorCtr="0" compatLnSpc="1">
            <a:prstTxWarp prst="textNoShape">
              <a:avLst/>
            </a:prstTxWarp>
          </a:bodyPr>
          <a:lstStyle/>
          <a:p>
            <a:endParaRPr lang="en-US" sz="1000" b="1">
              <a:latin typeface="FreightSans Pro Medium"/>
              <a:cs typeface="FreightSans Pro Medium"/>
            </a:endParaRPr>
          </a:p>
        </p:txBody>
      </p:sp>
      <p:sp>
        <p:nvSpPr>
          <p:cNvPr id="73" name="Oval 72"/>
          <p:cNvSpPr/>
          <p:nvPr/>
        </p:nvSpPr>
        <p:spPr bwMode="auto">
          <a:xfrm rot="446724" flipH="1" flipV="1">
            <a:off x="9977093" y="4205230"/>
            <a:ext cx="1160671" cy="10649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65000">
                <a:srgbClr val="FFFFFF">
                  <a:alpha val="0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82424" tIns="41212" rIns="82424" bIns="41212" numCol="1" rtlCol="0" anchor="t" anchorCtr="0" compatLnSpc="1">
            <a:prstTxWarp prst="textNoShape">
              <a:avLst/>
            </a:prstTxWarp>
          </a:bodyPr>
          <a:lstStyle/>
          <a:p>
            <a:endParaRPr lang="en-US" sz="1000" b="1">
              <a:latin typeface="FreightSans Pro Medium"/>
              <a:cs typeface="FreightSans Pro Medium"/>
            </a:endParaRPr>
          </a:p>
        </p:txBody>
      </p:sp>
      <p:sp>
        <p:nvSpPr>
          <p:cNvPr id="74" name="Oval 73"/>
          <p:cNvSpPr/>
          <p:nvPr/>
        </p:nvSpPr>
        <p:spPr bwMode="auto">
          <a:xfrm rot="446724" flipV="1">
            <a:off x="9986630" y="4207409"/>
            <a:ext cx="1160671" cy="106491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00B0F0"/>
              </a:gs>
              <a:gs pos="83000">
                <a:srgbClr val="00B0F0"/>
              </a:gs>
              <a:gs pos="100000">
                <a:srgbClr val="00B0F0"/>
              </a:gs>
            </a:gsLst>
            <a:lin ang="0" scaled="1"/>
          </a:gra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82424" tIns="41212" rIns="82424" bIns="41212" numCol="1" rtlCol="0" anchor="t" anchorCtr="0" compatLnSpc="1">
            <a:prstTxWarp prst="textNoShape">
              <a:avLst/>
            </a:prstTxWarp>
          </a:bodyPr>
          <a:lstStyle/>
          <a:p>
            <a:endParaRPr lang="en-US" sz="1000" b="1">
              <a:latin typeface="FreightSans Pro Medium"/>
              <a:cs typeface="FreightSans Pro Medium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9756" y="3814265"/>
            <a:ext cx="572751" cy="1240171"/>
          </a:xfrm>
          <a:prstGeom prst="rect">
            <a:avLst/>
          </a:prstGeom>
          <a:noFill/>
        </p:spPr>
      </p:pic>
      <p:grpSp>
        <p:nvGrpSpPr>
          <p:cNvPr id="78" name="Group 77"/>
          <p:cNvGrpSpPr/>
          <p:nvPr/>
        </p:nvGrpSpPr>
        <p:grpSpPr>
          <a:xfrm>
            <a:off x="11096789" y="4234780"/>
            <a:ext cx="251524" cy="199571"/>
            <a:chOff x="3731245" y="7775820"/>
            <a:chExt cx="1001140" cy="1288958"/>
          </a:xfrm>
        </p:grpSpPr>
        <p:sp>
          <p:nvSpPr>
            <p:cNvPr id="79" name="Rectangle 78"/>
            <p:cNvSpPr/>
            <p:nvPr/>
          </p:nvSpPr>
          <p:spPr>
            <a:xfrm>
              <a:off x="3731245" y="7775822"/>
              <a:ext cx="192728" cy="128895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l">
                <a:lnSpc>
                  <a:spcPct val="120000"/>
                </a:lnSpc>
              </a:pPr>
              <a:endParaRPr lang="en-US" sz="3700">
                <a:solidFill>
                  <a:srgbClr val="6A717D"/>
                </a:solidFill>
                <a:latin typeface="FreightSansLFPro"/>
                <a:ea typeface="FreightSansLFPro"/>
                <a:cs typeface="FreightSansLFPro"/>
                <a:sym typeface="FreightSansLFPro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539657" y="7775822"/>
              <a:ext cx="192728" cy="128895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l">
                <a:lnSpc>
                  <a:spcPct val="120000"/>
                </a:lnSpc>
              </a:pPr>
              <a:endParaRPr lang="en-US" sz="3700">
                <a:solidFill>
                  <a:srgbClr val="6A717D"/>
                </a:solidFill>
                <a:latin typeface="FreightSansLFPro"/>
                <a:ea typeface="FreightSansLFPro"/>
                <a:cs typeface="FreightSansLFPro"/>
                <a:sym typeface="FreightSansLFPro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981873" y="7775820"/>
              <a:ext cx="499885" cy="128895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defTabSz="228600" hangingPunct="0">
                <a:lnSpc>
                  <a:spcPct val="120000"/>
                </a:lnSpc>
              </a:pPr>
              <a:endParaRPr lang="en-US" sz="3700">
                <a:solidFill>
                  <a:srgbClr val="6A717D"/>
                </a:solidFill>
                <a:latin typeface="FreightSansLFPro"/>
                <a:ea typeface="FreightSansLFPro"/>
                <a:cs typeface="FreightSansLFPro"/>
                <a:sym typeface="FreightSansLFPro"/>
              </a:endParaRPr>
            </a:p>
          </p:txBody>
        </p:sp>
      </p:grpSp>
      <p:sp>
        <p:nvSpPr>
          <p:cNvPr id="10" name="Parallelogram 9"/>
          <p:cNvSpPr/>
          <p:nvPr/>
        </p:nvSpPr>
        <p:spPr>
          <a:xfrm rot="11619722" flipH="1">
            <a:off x="5909223" y="3173884"/>
            <a:ext cx="253853" cy="275220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Parallelogram 96"/>
          <p:cNvSpPr/>
          <p:nvPr/>
        </p:nvSpPr>
        <p:spPr>
          <a:xfrm rot="11619722" flipH="1">
            <a:off x="6828296" y="3454266"/>
            <a:ext cx="253853" cy="275220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Parallelogram 97"/>
          <p:cNvSpPr/>
          <p:nvPr/>
        </p:nvSpPr>
        <p:spPr>
          <a:xfrm rot="11619722" flipH="1">
            <a:off x="5116490" y="3786876"/>
            <a:ext cx="253853" cy="275220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Parallelogram 98"/>
          <p:cNvSpPr/>
          <p:nvPr/>
        </p:nvSpPr>
        <p:spPr>
          <a:xfrm rot="11619722" flipH="1">
            <a:off x="6466292" y="4141258"/>
            <a:ext cx="253853" cy="275220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154" y="2687051"/>
            <a:ext cx="1897852" cy="4109398"/>
          </a:xfrm>
          <a:prstGeom prst="rect">
            <a:avLst/>
          </a:prstGeom>
          <a:noFill/>
        </p:spPr>
      </p:pic>
      <p:sp>
        <p:nvSpPr>
          <p:cNvPr id="69" name="Rectangle 68"/>
          <p:cNvSpPr/>
          <p:nvPr/>
        </p:nvSpPr>
        <p:spPr>
          <a:xfrm>
            <a:off x="7344190" y="4020203"/>
            <a:ext cx="140240" cy="5620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l">
              <a:lnSpc>
                <a:spcPct val="120000"/>
              </a:lnSpc>
            </a:pPr>
            <a:endParaRPr lang="en-US" sz="3700">
              <a:solidFill>
                <a:srgbClr val="6A717D"/>
              </a:solidFill>
              <a:latin typeface="FreightSansLFPro"/>
              <a:ea typeface="FreightSansLFPro"/>
              <a:cs typeface="FreightSansLFPro"/>
              <a:sym typeface="FreightSansLFPro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932438" y="4020203"/>
            <a:ext cx="140240" cy="5620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l">
              <a:lnSpc>
                <a:spcPct val="120000"/>
              </a:lnSpc>
            </a:pPr>
            <a:endParaRPr lang="en-US" sz="3700">
              <a:solidFill>
                <a:srgbClr val="6A717D"/>
              </a:solidFill>
              <a:latin typeface="FreightSansLFPro"/>
              <a:ea typeface="FreightSansLFPro"/>
              <a:cs typeface="FreightSansLFPro"/>
              <a:sym typeface="FreightSansLFPro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526562" y="4020202"/>
            <a:ext cx="363746" cy="5620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defTabSz="228600" hangingPunct="0">
              <a:lnSpc>
                <a:spcPct val="120000"/>
              </a:lnSpc>
            </a:pPr>
            <a:endParaRPr lang="en-US" sz="3700">
              <a:solidFill>
                <a:srgbClr val="6A717D"/>
              </a:solidFill>
              <a:latin typeface="FreightSansLFPro"/>
              <a:ea typeface="FreightSansLFPro"/>
              <a:cs typeface="FreightSansLFPro"/>
              <a:sym typeface="FreightSansLFPro"/>
            </a:endParaRPr>
          </a:p>
        </p:txBody>
      </p:sp>
      <p:sp>
        <p:nvSpPr>
          <p:cNvPr id="101" name="Parallelogram 100"/>
          <p:cNvSpPr/>
          <p:nvPr/>
        </p:nvSpPr>
        <p:spPr>
          <a:xfrm rot="11619722" flipH="1">
            <a:off x="5388469" y="2238576"/>
            <a:ext cx="253853" cy="275220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Parallelogram 101"/>
          <p:cNvSpPr/>
          <p:nvPr/>
        </p:nvSpPr>
        <p:spPr>
          <a:xfrm rot="11619722" flipH="1">
            <a:off x="6424899" y="2453443"/>
            <a:ext cx="253853" cy="275220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83" y="3125033"/>
            <a:ext cx="1165147" cy="2522880"/>
          </a:xfrm>
          <a:prstGeom prst="rect">
            <a:avLst/>
          </a:prstGeom>
          <a:noFill/>
        </p:spPr>
      </p:pic>
      <p:grpSp>
        <p:nvGrpSpPr>
          <p:cNvPr id="105" name="Group 104"/>
          <p:cNvGrpSpPr/>
          <p:nvPr/>
        </p:nvGrpSpPr>
        <p:grpSpPr>
          <a:xfrm>
            <a:off x="375016" y="3910303"/>
            <a:ext cx="488554" cy="407024"/>
            <a:chOff x="3731245" y="7775820"/>
            <a:chExt cx="1001140" cy="1288958"/>
          </a:xfrm>
        </p:grpSpPr>
        <p:sp>
          <p:nvSpPr>
            <p:cNvPr id="106" name="Rectangle 105"/>
            <p:cNvSpPr/>
            <p:nvPr/>
          </p:nvSpPr>
          <p:spPr>
            <a:xfrm>
              <a:off x="3731245" y="7775822"/>
              <a:ext cx="192728" cy="128895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l">
                <a:lnSpc>
                  <a:spcPct val="120000"/>
                </a:lnSpc>
              </a:pPr>
              <a:endParaRPr lang="en-US" sz="3700">
                <a:solidFill>
                  <a:srgbClr val="6A717D"/>
                </a:solidFill>
                <a:latin typeface="FreightSansLFPro"/>
                <a:ea typeface="FreightSansLFPro"/>
                <a:cs typeface="FreightSansLFPro"/>
                <a:sym typeface="FreightSansLFPro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539657" y="7775822"/>
              <a:ext cx="192728" cy="128895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l">
                <a:lnSpc>
                  <a:spcPct val="120000"/>
                </a:lnSpc>
              </a:pPr>
              <a:endParaRPr lang="en-US" sz="3700">
                <a:solidFill>
                  <a:srgbClr val="6A717D"/>
                </a:solidFill>
                <a:latin typeface="FreightSansLFPro"/>
                <a:ea typeface="FreightSansLFPro"/>
                <a:cs typeface="FreightSansLFPro"/>
                <a:sym typeface="FreightSansLFPro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981873" y="7775820"/>
              <a:ext cx="499885" cy="128895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defTabSz="228600" hangingPunct="0">
                <a:lnSpc>
                  <a:spcPct val="120000"/>
                </a:lnSpc>
              </a:pPr>
              <a:endParaRPr lang="en-US" sz="3700">
                <a:solidFill>
                  <a:srgbClr val="6A717D"/>
                </a:solidFill>
                <a:latin typeface="FreightSansLFPro"/>
                <a:ea typeface="FreightSansLFPro"/>
                <a:cs typeface="FreightSansLFPro"/>
                <a:sym typeface="FreightSansLFPro"/>
              </a:endParaRPr>
            </a:p>
          </p:txBody>
        </p:sp>
      </p:grpSp>
      <p:sp>
        <p:nvSpPr>
          <p:cNvPr id="109" name="Oval 108"/>
          <p:cNvSpPr/>
          <p:nvPr/>
        </p:nvSpPr>
        <p:spPr bwMode="auto">
          <a:xfrm rot="169320" flipV="1">
            <a:off x="694432" y="4159063"/>
            <a:ext cx="6647717" cy="197471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00B0F0"/>
              </a:gs>
              <a:gs pos="83000">
                <a:srgbClr val="00B0F0"/>
              </a:gs>
              <a:gs pos="100000">
                <a:srgbClr val="00B0F0"/>
              </a:gs>
            </a:gsLst>
            <a:lin ang="0" scaled="1"/>
          </a:gra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82424" tIns="41212" rIns="82424" bIns="41212" numCol="1" rtlCol="0" anchor="t" anchorCtr="0" compatLnSpc="1">
            <a:prstTxWarp prst="textNoShape">
              <a:avLst/>
            </a:prstTxWarp>
          </a:bodyPr>
          <a:lstStyle/>
          <a:p>
            <a:endParaRPr lang="en-US" sz="1000" b="1">
              <a:latin typeface="FreightSans Pro Medium"/>
              <a:cs typeface="FreightSans Pro Medium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777695" y="1404187"/>
            <a:ext cx="197801" cy="27672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777694" y="1718849"/>
            <a:ext cx="197801" cy="4175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l">
              <a:lnSpc>
                <a:spcPct val="120000"/>
              </a:lnSpc>
            </a:pPr>
            <a:endParaRPr lang="en-US" sz="3700">
              <a:solidFill>
                <a:srgbClr val="6A717D"/>
              </a:solidFill>
              <a:latin typeface="FreightSansLFPro"/>
              <a:ea typeface="FreightSansLFPro"/>
              <a:cs typeface="FreightSansLFPro"/>
              <a:sym typeface="FreightSansLFPro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018228" y="1359381"/>
            <a:ext cx="405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CN mounted on balcony or near window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18228" y="1720855"/>
            <a:ext cx="164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DN radio sector</a:t>
            </a:r>
          </a:p>
        </p:txBody>
      </p:sp>
      <p:sp>
        <p:nvSpPr>
          <p:cNvPr id="64" name="Oval 63"/>
          <p:cNvSpPr/>
          <p:nvPr/>
        </p:nvSpPr>
        <p:spPr bwMode="auto">
          <a:xfrm rot="21381033" flipV="1">
            <a:off x="8106102" y="4131090"/>
            <a:ext cx="1705147" cy="204178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00B0F0"/>
              </a:gs>
              <a:gs pos="83000">
                <a:srgbClr val="00B0F0"/>
              </a:gs>
              <a:gs pos="100000">
                <a:srgbClr val="00B0F0"/>
              </a:gs>
            </a:gsLst>
            <a:lin ang="0" scaled="1"/>
          </a:gra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82424" tIns="41212" rIns="82424" bIns="41212" numCol="1" rtlCol="0" anchor="t" anchorCtr="0" compatLnSpc="1">
            <a:prstTxWarp prst="textNoShape">
              <a:avLst/>
            </a:prstTxWarp>
          </a:bodyPr>
          <a:lstStyle/>
          <a:p>
            <a:endParaRPr lang="en-US" sz="1000" b="1">
              <a:latin typeface="FreightSans Pro Medium"/>
              <a:cs typeface="FreightSans Pro Medium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52507" y="1268328"/>
            <a:ext cx="5014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DN STA </a:t>
            </a:r>
            <a:r>
              <a:rPr lang="en-US" dirty="0" smtClean="0"/>
              <a:t>typically serves </a:t>
            </a:r>
            <a:r>
              <a:rPr lang="en-US" dirty="0"/>
              <a:t>8-16 CN STAs (time multiplex</a:t>
            </a:r>
            <a:r>
              <a:rPr lang="en-US" dirty="0" smtClean="0"/>
              <a:t>) (no protocol limitation)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6-12% duty cycle for a DN to CN link activity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Potential interference to indoor SRDs behind the windows</a:t>
            </a:r>
          </a:p>
        </p:txBody>
      </p:sp>
      <p:sp>
        <p:nvSpPr>
          <p:cNvPr id="54" name="Oval 53"/>
          <p:cNvSpPr/>
          <p:nvPr/>
        </p:nvSpPr>
        <p:spPr bwMode="auto">
          <a:xfrm rot="20095830" flipV="1">
            <a:off x="744013" y="3441351"/>
            <a:ext cx="1886685" cy="277814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00B0F0"/>
              </a:gs>
              <a:gs pos="83000">
                <a:srgbClr val="00B0F0"/>
              </a:gs>
              <a:gs pos="100000">
                <a:srgbClr val="00B0F0"/>
              </a:gs>
            </a:gsLst>
            <a:lin ang="0" scaled="1"/>
          </a:gra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82424" tIns="41212" rIns="82424" bIns="41212" numCol="1" rtlCol="0" anchor="t" anchorCtr="0" compatLnSpc="1">
            <a:prstTxWarp prst="textNoShape">
              <a:avLst/>
            </a:prstTxWarp>
          </a:bodyPr>
          <a:lstStyle/>
          <a:p>
            <a:endParaRPr lang="en-US" sz="1000" b="1">
              <a:latin typeface="FreightSans Pro Medium"/>
              <a:cs typeface="FreightSans Pro Medium"/>
            </a:endParaRPr>
          </a:p>
        </p:txBody>
      </p:sp>
      <p:sp>
        <p:nvSpPr>
          <p:cNvPr id="57" name="Parallelogram 56"/>
          <p:cNvSpPr/>
          <p:nvPr/>
        </p:nvSpPr>
        <p:spPr>
          <a:xfrm rot="9980278">
            <a:off x="2455872" y="2919473"/>
            <a:ext cx="253853" cy="275220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Parallelogram 57"/>
          <p:cNvSpPr/>
          <p:nvPr/>
        </p:nvSpPr>
        <p:spPr>
          <a:xfrm rot="9980278">
            <a:off x="2091225" y="3812509"/>
            <a:ext cx="253853" cy="275220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Parallelogram 58"/>
          <p:cNvSpPr/>
          <p:nvPr/>
        </p:nvSpPr>
        <p:spPr>
          <a:xfrm rot="9980278">
            <a:off x="2521434" y="4513076"/>
            <a:ext cx="253853" cy="275220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44" name="Arc 43"/>
          <p:cNvSpPr/>
          <p:nvPr/>
        </p:nvSpPr>
        <p:spPr>
          <a:xfrm rot="15910227">
            <a:off x="6827797" y="2850530"/>
            <a:ext cx="2035369" cy="1390064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rot="1184728">
            <a:off x="624388" y="2911225"/>
            <a:ext cx="2035369" cy="1390064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974B5A-0459-704B-A64D-AB7EDD384B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2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3657601"/>
            <a:ext cx="10515600" cy="2882096"/>
          </a:xfrm>
        </p:spPr>
        <p:txBody>
          <a:bodyPr/>
          <a:lstStyle/>
          <a:p>
            <a:pPr marL="285750" indent="-285750"/>
            <a:r>
              <a:rPr lang="en-US" sz="1600" b="0" dirty="0" err="1">
                <a:ea typeface="Times New Roman" charset="0"/>
                <a:cs typeface="Times New Roman" charset="0"/>
              </a:rPr>
              <a:t>SNR_targ</a:t>
            </a:r>
            <a:r>
              <a:rPr lang="en-US" sz="1600" b="0" dirty="0"/>
              <a:t>: DN aggressor applies active Transmit Power Control (TPC) to drive SNR target at CN receive (MCS12 18dB)</a:t>
            </a:r>
          </a:p>
          <a:p>
            <a:pPr marL="285750" indent="-285750"/>
            <a:r>
              <a:rPr lang="en-US" sz="1600" b="0" dirty="0" err="1">
                <a:ea typeface="Times New Roman" charset="0"/>
                <a:cs typeface="Times New Roman" charset="0"/>
              </a:rPr>
              <a:t>G_rx</a:t>
            </a:r>
            <a:r>
              <a:rPr lang="en-US" sz="1600" b="0" dirty="0"/>
              <a:t>: Receive array gain of CN (30dBi)</a:t>
            </a:r>
          </a:p>
          <a:p>
            <a:pPr marL="285750" indent="-285750"/>
            <a:r>
              <a:rPr lang="en-US" sz="1600" b="0" dirty="0" err="1">
                <a:ea typeface="Times New Roman" charset="0"/>
                <a:cs typeface="Times New Roman" charset="0"/>
              </a:rPr>
              <a:t>G_srd</a:t>
            </a:r>
            <a:r>
              <a:rPr lang="en-US" sz="1600" b="0" dirty="0"/>
              <a:t>(𝛼): front-to-back BF ratio plus box isolation of SRD (AP or STA), worst case none </a:t>
            </a:r>
            <a:r>
              <a:rPr lang="en-US" sz="1600" b="0" dirty="0" err="1">
                <a:ea typeface="Times New Roman" charset="0"/>
                <a:cs typeface="Times New Roman" charset="0"/>
              </a:rPr>
              <a:t>G_srd</a:t>
            </a:r>
            <a:r>
              <a:rPr lang="en-US" sz="1600" b="0" dirty="0"/>
              <a:t>(0)=0dBi</a:t>
            </a:r>
          </a:p>
          <a:p>
            <a:pPr marL="285750" indent="-285750"/>
            <a:r>
              <a:rPr lang="en-US" sz="1600" b="0" dirty="0">
                <a:ea typeface="Times New Roman" charset="0"/>
                <a:cs typeface="Times New Roman" charset="0"/>
              </a:rPr>
              <a:t>R</a:t>
            </a:r>
            <a:r>
              <a:rPr lang="en-US" sz="1600" b="0" dirty="0"/>
              <a:t>: In building penetration loss (worst case 3.6dB when interferer perpendicular to single pane glass, safety glass 12dB)</a:t>
            </a:r>
          </a:p>
          <a:p>
            <a:pPr marL="285750" indent="-285750"/>
            <a:r>
              <a:rPr lang="en-US" sz="1600" b="0" dirty="0">
                <a:ea typeface="Times New Roman" charset="0"/>
                <a:cs typeface="Times New Roman" charset="0"/>
              </a:rPr>
              <a:t>N</a:t>
            </a:r>
            <a:r>
              <a:rPr lang="en-US" sz="1600" b="0" dirty="0"/>
              <a:t>: thermal noise, -174+10*log10(1.76e9)+NF = -72dBm</a:t>
            </a:r>
          </a:p>
          <a:p>
            <a:pPr marL="285750" indent="-285750"/>
            <a:r>
              <a:rPr lang="en-US" sz="1600" b="0" dirty="0">
                <a:ea typeface="Times New Roman" charset="0"/>
                <a:cs typeface="Times New Roman" charset="0"/>
              </a:rPr>
              <a:t>I</a:t>
            </a:r>
            <a:r>
              <a:rPr lang="en-US" sz="1600" b="0" dirty="0"/>
              <a:t>: input referred interference signal level at victim SRD antenna</a:t>
            </a:r>
          </a:p>
          <a:p>
            <a:pPr marL="285750" indent="-285750"/>
            <a:r>
              <a:rPr lang="en-US" sz="1600" b="0" dirty="0">
                <a:ea typeface="Times New Roman" charset="0"/>
                <a:cs typeface="Times New Roman" charset="0"/>
              </a:rPr>
              <a:t>CCA</a:t>
            </a:r>
            <a:r>
              <a:rPr lang="en-US" sz="1600" b="0" dirty="0"/>
              <a:t> threshold: ED -48dBm, PD -68dBm for SCPHY/CPHY</a:t>
            </a:r>
          </a:p>
          <a:p>
            <a:pPr marL="0" indent="0">
              <a:buNone/>
            </a:pPr>
            <a:r>
              <a:rPr lang="en-US" sz="1600" b="0" dirty="0">
                <a:latin typeface="Times New Roman" charset="0"/>
                <a:ea typeface="Times New Roman" charset="0"/>
                <a:cs typeface="Times New Roman" charset="0"/>
              </a:rPr>
              <a:t>	max{I} &lt; </a:t>
            </a:r>
            <a:r>
              <a:rPr lang="en-US" sz="1600" b="0" dirty="0" err="1">
                <a:latin typeface="Times New Roman" charset="0"/>
                <a:ea typeface="Times New Roman" charset="0"/>
                <a:cs typeface="Times New Roman" charset="0"/>
              </a:rPr>
              <a:t>SNR_targ</a:t>
            </a:r>
            <a:r>
              <a:rPr lang="en-US" sz="1600" b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mr-IN" sz="1600" b="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1600" b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b="0" dirty="0" err="1">
                <a:latin typeface="Times New Roman" charset="0"/>
                <a:ea typeface="Times New Roman" charset="0"/>
                <a:cs typeface="Times New Roman" charset="0"/>
              </a:rPr>
              <a:t>G_rx</a:t>
            </a:r>
            <a:r>
              <a:rPr lang="en-US" sz="1600" b="0" dirty="0">
                <a:latin typeface="Times New Roman" charset="0"/>
                <a:ea typeface="Times New Roman" charset="0"/>
                <a:cs typeface="Times New Roman" charset="0"/>
              </a:rPr>
              <a:t> + N  </a:t>
            </a:r>
            <a:r>
              <a:rPr lang="mr-IN" sz="1600" b="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1600" b="0" dirty="0">
                <a:latin typeface="Times New Roman" charset="0"/>
                <a:ea typeface="Times New Roman" charset="0"/>
                <a:cs typeface="Times New Roman" charset="0"/>
              </a:rPr>
              <a:t> R + </a:t>
            </a:r>
            <a:r>
              <a:rPr lang="en-US" sz="1600" b="0" dirty="0" err="1">
                <a:latin typeface="Times New Roman" charset="0"/>
                <a:ea typeface="Times New Roman" charset="0"/>
                <a:cs typeface="Times New Roman" charset="0"/>
              </a:rPr>
              <a:t>G_srd</a:t>
            </a:r>
            <a:r>
              <a:rPr lang="en-US" sz="1600" b="0" dirty="0">
                <a:latin typeface="Times New Roman" charset="0"/>
                <a:ea typeface="Times New Roman" charset="0"/>
                <a:cs typeface="Times New Roman" charset="0"/>
              </a:rPr>
              <a:t> &lt; </a:t>
            </a:r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-87.6dBm</a:t>
            </a:r>
            <a:endParaRPr lang="en-US" sz="1600" dirty="0"/>
          </a:p>
          <a:p>
            <a:pPr marL="285750" indent="-285750"/>
            <a:r>
              <a:rPr lang="en-US" sz="1600" b="0" dirty="0"/>
              <a:t>Interference below CCA thresholds, no impact to channel access for SRD devices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518" y="809701"/>
            <a:ext cx="1272360" cy="2755026"/>
          </a:xfrm>
          <a:prstGeom prst="rect">
            <a:avLst/>
          </a:prstGeom>
          <a:noFill/>
        </p:spPr>
      </p:pic>
      <p:sp>
        <p:nvSpPr>
          <p:cNvPr id="34" name="Right Arrow 33"/>
          <p:cNvSpPr/>
          <p:nvPr/>
        </p:nvSpPr>
        <p:spPr>
          <a:xfrm>
            <a:off x="2937132" y="2039681"/>
            <a:ext cx="4517871" cy="199124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7866095" y="258232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CN (Rx)</a:t>
            </a:r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>
            <a:off x="1433851" y="2560869"/>
            <a:ext cx="87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DN (Tx)</a:t>
            </a:r>
          </a:p>
        </p:txBody>
      </p:sp>
      <p:sp>
        <p:nvSpPr>
          <p:cNvPr id="2" name="Rectangle 1"/>
          <p:cNvSpPr/>
          <p:nvPr/>
        </p:nvSpPr>
        <p:spPr>
          <a:xfrm>
            <a:off x="1260595" y="2056283"/>
            <a:ext cx="105508" cy="1289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 rot="5400000" flipV="1">
            <a:off x="8304850" y="2061483"/>
            <a:ext cx="566348" cy="13387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 rot="5400000">
            <a:off x="7939944" y="1678192"/>
            <a:ext cx="485633" cy="930626"/>
            <a:chOff x="5350344" y="2685733"/>
            <a:chExt cx="1327968" cy="2439342"/>
          </a:xfrm>
          <a:solidFill>
            <a:srgbClr val="00B0F0"/>
          </a:solidFill>
        </p:grpSpPr>
        <p:sp>
          <p:nvSpPr>
            <p:cNvPr id="88" name="Oval 87"/>
            <p:cNvSpPr/>
            <p:nvPr/>
          </p:nvSpPr>
          <p:spPr>
            <a:xfrm>
              <a:off x="5791073" y="2917815"/>
              <a:ext cx="483851" cy="2207260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 rot="20183688">
              <a:off x="6000541" y="2839414"/>
              <a:ext cx="477592" cy="949881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 rot="1246475">
              <a:off x="5553217" y="2856738"/>
              <a:ext cx="477592" cy="909297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 rot="19665084">
              <a:off x="5515444" y="2729867"/>
              <a:ext cx="477592" cy="663984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758564" y="2685733"/>
              <a:ext cx="477592" cy="663984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 rot="1166591">
              <a:off x="6045844" y="2776441"/>
              <a:ext cx="477592" cy="663984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 rot="5400000">
              <a:off x="6107524" y="2883487"/>
              <a:ext cx="477592" cy="663984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 rot="5400000">
              <a:off x="5443540" y="2930193"/>
              <a:ext cx="477592" cy="663984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Half Frame 85"/>
          <p:cNvSpPr/>
          <p:nvPr/>
        </p:nvSpPr>
        <p:spPr>
          <a:xfrm rot="10800000">
            <a:off x="8513646" y="1851605"/>
            <a:ext cx="218650" cy="616311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Half Frame 86"/>
          <p:cNvSpPr/>
          <p:nvPr/>
        </p:nvSpPr>
        <p:spPr>
          <a:xfrm rot="10800000" flipV="1">
            <a:off x="8513646" y="1785603"/>
            <a:ext cx="218650" cy="616311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 rot="16200000" flipV="1">
            <a:off x="1235497" y="2054665"/>
            <a:ext cx="566348" cy="133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 rot="16200000">
            <a:off x="1722984" y="1667637"/>
            <a:ext cx="485633" cy="930628"/>
            <a:chOff x="5350343" y="2685733"/>
            <a:chExt cx="1327967" cy="2439351"/>
          </a:xfrm>
          <a:gradFill>
            <a:gsLst>
              <a:gs pos="0">
                <a:srgbClr val="FFFF00"/>
              </a:gs>
              <a:gs pos="30000">
                <a:srgbClr val="FFC000"/>
              </a:gs>
              <a:gs pos="83000">
                <a:srgbClr val="FF0000"/>
              </a:gs>
              <a:gs pos="100000">
                <a:srgbClr val="C00000"/>
              </a:gs>
            </a:gsLst>
            <a:lin ang="5400000" scaled="1"/>
          </a:gradFill>
        </p:grpSpPr>
        <p:sp>
          <p:nvSpPr>
            <p:cNvPr id="113" name="Oval 112"/>
            <p:cNvSpPr/>
            <p:nvPr/>
          </p:nvSpPr>
          <p:spPr>
            <a:xfrm>
              <a:off x="5791072" y="2917821"/>
              <a:ext cx="483852" cy="22072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 rot="20183688">
              <a:off x="6000539" y="2839420"/>
              <a:ext cx="477593" cy="94988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 rot="1246475">
              <a:off x="5553215" y="2856743"/>
              <a:ext cx="477593" cy="909298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 rot="19665084">
              <a:off x="5515440" y="2729870"/>
              <a:ext cx="477593" cy="663986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5758560" y="2685733"/>
              <a:ext cx="477593" cy="663985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 rot="1166591">
              <a:off x="6045838" y="2776443"/>
              <a:ext cx="477593" cy="663986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 rot="5400000">
              <a:off x="6107521" y="2883487"/>
              <a:ext cx="477593" cy="663985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 rot="5400000">
              <a:off x="5443539" y="2930194"/>
              <a:ext cx="477593" cy="663985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Half Frame 110"/>
          <p:cNvSpPr/>
          <p:nvPr/>
        </p:nvSpPr>
        <p:spPr>
          <a:xfrm>
            <a:off x="1383855" y="1796112"/>
            <a:ext cx="218650" cy="616311"/>
          </a:xfrm>
          <a:prstGeom prst="halfFram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Half Frame 111"/>
          <p:cNvSpPr/>
          <p:nvPr/>
        </p:nvSpPr>
        <p:spPr>
          <a:xfrm flipV="1">
            <a:off x="1388385" y="1862213"/>
            <a:ext cx="218650" cy="616311"/>
          </a:xfrm>
          <a:prstGeom prst="halfFram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8848933" y="1097135"/>
            <a:ext cx="2971333" cy="25965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6" name="Straight Arrow Connector 125"/>
          <p:cNvCxnSpPr/>
          <p:nvPr/>
        </p:nvCxnSpPr>
        <p:spPr>
          <a:xfrm flipV="1">
            <a:off x="8851060" y="2149832"/>
            <a:ext cx="3297151" cy="58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11848128" y="2124642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y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11103917" y="3365206"/>
            <a:ext cx="73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Room</a:t>
            </a:r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8888456" y="1366684"/>
            <a:ext cx="142295" cy="15608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l">
              <a:lnSpc>
                <a:spcPct val="120000"/>
              </a:lnSpc>
            </a:pPr>
            <a:endParaRPr lang="en-US" sz="3700" dirty="0">
              <a:solidFill>
                <a:srgbClr val="6A717D"/>
              </a:solidFill>
              <a:latin typeface="FreightSansLFPro"/>
              <a:ea typeface="FreightSansLFPro"/>
              <a:cs typeface="FreightSansLFPro"/>
              <a:sym typeface="FreightSansLFPro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8873334" y="3318873"/>
            <a:ext cx="97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Window</a:t>
            </a:r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48057" y="1999928"/>
            <a:ext cx="853544" cy="1262092"/>
          </a:xfrm>
          <a:prstGeom prst="rect">
            <a:avLst/>
          </a:prstGeom>
        </p:spPr>
      </p:pic>
      <p:grpSp>
        <p:nvGrpSpPr>
          <p:cNvPr id="132" name="Group 131"/>
          <p:cNvGrpSpPr/>
          <p:nvPr/>
        </p:nvGrpSpPr>
        <p:grpSpPr>
          <a:xfrm rot="6943876">
            <a:off x="10214469" y="1725666"/>
            <a:ext cx="240259" cy="384573"/>
            <a:chOff x="5350344" y="2685733"/>
            <a:chExt cx="1327968" cy="2439342"/>
          </a:xfrm>
          <a:solidFill>
            <a:srgbClr val="00B0F0"/>
          </a:solidFill>
        </p:grpSpPr>
        <p:sp>
          <p:nvSpPr>
            <p:cNvPr id="133" name="Oval 132"/>
            <p:cNvSpPr/>
            <p:nvPr/>
          </p:nvSpPr>
          <p:spPr>
            <a:xfrm>
              <a:off x="5791073" y="2917815"/>
              <a:ext cx="483851" cy="2207260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 rot="20183688">
              <a:off x="6000541" y="2839414"/>
              <a:ext cx="477592" cy="949881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 rot="1246475">
              <a:off x="5553217" y="2856738"/>
              <a:ext cx="477592" cy="909297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 rot="19665084">
              <a:off x="5515444" y="2729867"/>
              <a:ext cx="477592" cy="663984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5758564" y="2685733"/>
              <a:ext cx="477592" cy="663984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 rot="1166591">
              <a:off x="6045844" y="2776441"/>
              <a:ext cx="477592" cy="663984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 rot="5400000">
              <a:off x="6107524" y="2883487"/>
              <a:ext cx="477592" cy="663984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 rot="5400000">
              <a:off x="5443540" y="2930193"/>
              <a:ext cx="477592" cy="663984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10494838" y="1550904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SRD</a:t>
            </a:r>
            <a:endParaRPr lang="en-US" dirty="0"/>
          </a:p>
        </p:txBody>
      </p:sp>
      <p:sp>
        <p:nvSpPr>
          <p:cNvPr id="142" name="Rectangle 141"/>
          <p:cNvSpPr/>
          <p:nvPr/>
        </p:nvSpPr>
        <p:spPr>
          <a:xfrm>
            <a:off x="8741778" y="2064674"/>
            <a:ext cx="105508" cy="1289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Outdoor to indoor penetration (DN➭CN)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/>
              <a:t>CCI thresholds</a:t>
            </a:r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974B5A-0459-704B-A64D-AB7EDD384B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46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508760"/>
            <a:ext cx="7084035" cy="2409160"/>
          </a:xfrm>
        </p:spPr>
        <p:txBody>
          <a:bodyPr/>
          <a:lstStyle/>
          <a:p>
            <a:r>
              <a:rPr lang="en-US" sz="1100" b="0" dirty="0"/>
              <a:t>SRD CCA (-68dBm) not triggered anywhere within the room</a:t>
            </a:r>
            <a:r>
              <a:rPr lang="en-US" sz="1100" b="0" dirty="0">
                <a:sym typeface="Wingdings" panose="05000000000000000000" pitchFamily="2" charset="2"/>
              </a:rPr>
              <a:t> (DN transmissions does not  block SRD transmission)</a:t>
            </a:r>
          </a:p>
          <a:p>
            <a:r>
              <a:rPr lang="en-US" sz="1100" b="0" dirty="0"/>
              <a:t>DN transmission could however interfere with SRDs reception, just like any other SRD device</a:t>
            </a:r>
          </a:p>
          <a:p>
            <a:pPr lvl="1"/>
            <a:r>
              <a:rPr lang="en-US" sz="1050" dirty="0"/>
              <a:t>Depends on the pointing of SRD’s directional antenna (worst case directly towards window)</a:t>
            </a:r>
          </a:p>
          <a:p>
            <a:r>
              <a:rPr lang="en-US" sz="1100" b="0" dirty="0"/>
              <a:t>CDF of received signal at SRD simulated using antenna pattern shown below</a:t>
            </a:r>
          </a:p>
          <a:p>
            <a:pPr lvl="1"/>
            <a:r>
              <a:rPr lang="en-US" sz="1050" dirty="0"/>
              <a:t>19dBi antenna gain (32 RF chains, 4dBi patch gain, zero trace loss assumption)</a:t>
            </a:r>
          </a:p>
          <a:p>
            <a:pPr lvl="1"/>
            <a:r>
              <a:rPr lang="en-US" sz="1050" dirty="0"/>
              <a:t>Front-to-back ratio of only 20dB assumed for SRDs </a:t>
            </a:r>
            <a:endParaRPr lang="en-US" sz="1100" b="0" dirty="0"/>
          </a:p>
          <a:p>
            <a:pPr marL="285750" indent="-285750"/>
            <a:r>
              <a:rPr lang="en-US" sz="1100" b="0" dirty="0"/>
              <a:t>CDF of SINR shows healthy levels at SRD receiver, assuming its AP transmitting at EIRP = 40dBm</a:t>
            </a:r>
          </a:p>
          <a:p>
            <a:pPr marL="742950" lvl="2">
              <a:spcBef>
                <a:spcPts val="600"/>
              </a:spcBef>
            </a:pPr>
            <a:r>
              <a:rPr lang="en-US" sz="900" dirty="0">
                <a:cs typeface="+mn-cs"/>
              </a:rPr>
              <a:t>Duty cycle of DN to CN communication (6-12%) would reduce interference further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/>
              <a:t>Outdoor to indoor penetration (DN➭CN)</a:t>
            </a:r>
            <a:br>
              <a:rPr lang="en-US" dirty="0"/>
            </a:br>
            <a:r>
              <a:rPr lang="en-US" sz="2400" dirty="0"/>
              <a:t>SINR (1)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321DDEE-B115-4073-BDF5-B64BE67EB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09" y="3520440"/>
            <a:ext cx="4032030" cy="3017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78D8F5C-DB7C-43C3-8E55-9D8B817CC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783" y="3520440"/>
            <a:ext cx="4032030" cy="3017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6D6475C-CC68-4AD1-B296-7A1C73292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0717" y="608062"/>
            <a:ext cx="3431566" cy="28623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54871" y="4697863"/>
            <a:ext cx="853544" cy="126209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 rot="6943876">
            <a:off x="2929382" y="4483157"/>
            <a:ext cx="240259" cy="384573"/>
            <a:chOff x="5350344" y="2685733"/>
            <a:chExt cx="1327968" cy="2439342"/>
          </a:xfrm>
          <a:solidFill>
            <a:srgbClr val="00B0F0"/>
          </a:solidFill>
        </p:grpSpPr>
        <p:sp>
          <p:nvSpPr>
            <p:cNvPr id="21" name="Oval 20"/>
            <p:cNvSpPr/>
            <p:nvPr/>
          </p:nvSpPr>
          <p:spPr>
            <a:xfrm>
              <a:off x="5791073" y="2917815"/>
              <a:ext cx="483851" cy="2207260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 rot="20183688">
              <a:off x="6000541" y="2839414"/>
              <a:ext cx="477592" cy="949881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 rot="1246475">
              <a:off x="5553217" y="2856738"/>
              <a:ext cx="477592" cy="909297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 rot="19665084">
              <a:off x="5515444" y="2729867"/>
              <a:ext cx="477592" cy="663984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5758564" y="2685733"/>
              <a:ext cx="477592" cy="663984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 rot="1166591">
              <a:off x="6045844" y="2776441"/>
              <a:ext cx="477592" cy="663984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 rot="5400000">
              <a:off x="6107524" y="2883487"/>
              <a:ext cx="477592" cy="663984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 rot="5400000">
              <a:off x="5443540" y="2930193"/>
              <a:ext cx="477592" cy="663984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31BB6D1-BFAA-4186-A902-20D0207473F0}"/>
              </a:ext>
            </a:extLst>
          </p:cNvPr>
          <p:cNvSpPr/>
          <p:nvPr/>
        </p:nvSpPr>
        <p:spPr>
          <a:xfrm>
            <a:off x="9732162" y="3128103"/>
            <a:ext cx="70796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6D0306F-2E5F-4643-B294-DC65DB47B4D6}"/>
              </a:ext>
            </a:extLst>
          </p:cNvPr>
          <p:cNvSpPr txBox="1"/>
          <p:nvPr/>
        </p:nvSpPr>
        <p:spPr>
          <a:xfrm>
            <a:off x="9719711" y="2834341"/>
            <a:ext cx="797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Window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958CE0B-FF27-44D9-975C-663A2E7346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0802" y="3520440"/>
            <a:ext cx="4032030" cy="3017520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382526" y="5873660"/>
            <a:ext cx="2442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w/ SRD antenna pattern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341336" y="5866477"/>
            <a:ext cx="2442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w/ SRD antenna pattern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974B5A-0459-704B-A64D-AB7EDD384B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92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13EFBAC-E6D8-444F-AF2F-7AC707B9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012" y="3520440"/>
            <a:ext cx="4032031" cy="3017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15FACF-6021-4F55-8C42-AAE9D7B80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20" y="3520440"/>
            <a:ext cx="3983886" cy="3017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C49CA8-505A-4C2B-9FB7-CDCF21B02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488" y="3520440"/>
            <a:ext cx="4032030" cy="301752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6E43D681-8A80-43C5-A0CF-18DF18B8B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508760"/>
            <a:ext cx="10891777" cy="1779489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/>
              <a:t>Incident signal comes in at an angle of 45 &amp; 25 degree </a:t>
            </a:r>
            <a:r>
              <a:rPr lang="en-US" b="0" dirty="0" err="1"/>
              <a:t>wrt</a:t>
            </a:r>
            <a:r>
              <a:rPr lang="en-US" b="0" dirty="0"/>
              <a:t> the normal to the window</a:t>
            </a:r>
          </a:p>
          <a:p>
            <a:r>
              <a:rPr lang="en-US" b="0" dirty="0"/>
              <a:t>Shallower incidence angles (larger angle from normal) results in more reflections from and lesser transmissions through the wall, and slightly increases interference within the room</a:t>
            </a:r>
          </a:p>
          <a:p>
            <a:r>
              <a:rPr lang="en-US" b="0" dirty="0"/>
              <a:t>SRD CCA (-68dBm) not triggered anywhere within the room</a:t>
            </a:r>
            <a:r>
              <a:rPr lang="en-US" b="0" dirty="0">
                <a:sym typeface="Wingdings" panose="05000000000000000000" pitchFamily="2" charset="2"/>
              </a:rPr>
              <a:t> (DN transmissions does not  block SRD transmission)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953899-8D0B-40C4-9B6F-497B0545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Outdoor to indoor penetration (DN➭CN)</a:t>
            </a:r>
            <a:br>
              <a:rPr lang="en-US" dirty="0"/>
            </a:br>
            <a:r>
              <a:rPr lang="en-US" sz="2400" dirty="0"/>
              <a:t>SINR (2)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536FED4-77E8-4925-A983-35F3B333E725}"/>
              </a:ext>
            </a:extLst>
          </p:cNvPr>
          <p:cNvSpPr/>
          <p:nvPr/>
        </p:nvSpPr>
        <p:spPr>
          <a:xfrm>
            <a:off x="5587042" y="6157994"/>
            <a:ext cx="821266" cy="6773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012AC05-BEC0-4F08-ADF7-ABEF28F8172C}"/>
              </a:ext>
            </a:extLst>
          </p:cNvPr>
          <p:cNvSpPr txBox="1"/>
          <p:nvPr/>
        </p:nvSpPr>
        <p:spPr>
          <a:xfrm>
            <a:off x="5665700" y="5895723"/>
            <a:ext cx="709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Window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9EA06E8-5279-4AC1-9194-9EF8FECA628A}"/>
              </a:ext>
            </a:extLst>
          </p:cNvPr>
          <p:cNvSpPr/>
          <p:nvPr/>
        </p:nvSpPr>
        <p:spPr>
          <a:xfrm>
            <a:off x="1783801" y="6123368"/>
            <a:ext cx="821266" cy="6773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C2E02CB-3419-427E-8926-53DDADBB8AA7}"/>
              </a:ext>
            </a:extLst>
          </p:cNvPr>
          <p:cNvSpPr txBox="1"/>
          <p:nvPr/>
        </p:nvSpPr>
        <p:spPr>
          <a:xfrm>
            <a:off x="1842797" y="5857893"/>
            <a:ext cx="709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Window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095563" y="5849556"/>
            <a:ext cx="2442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w/ SRD antenna pattern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974B5A-0459-704B-A64D-AB7EDD384B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15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657600"/>
            <a:ext cx="10515600" cy="2880360"/>
          </a:xfrm>
        </p:spPr>
        <p:txBody>
          <a:bodyPr>
            <a:noAutofit/>
          </a:bodyPr>
          <a:lstStyle/>
          <a:p>
            <a:pPr marL="285750" indent="-285750"/>
            <a:r>
              <a:rPr lang="en-US" sz="1600" b="0" dirty="0">
                <a:ea typeface="Times New Roman" charset="0"/>
                <a:cs typeface="Times New Roman" charset="0"/>
              </a:rPr>
              <a:t>EIRP</a:t>
            </a:r>
            <a:r>
              <a:rPr lang="en-US" sz="1600" b="0" dirty="0"/>
              <a:t>: 40/43dBmi </a:t>
            </a:r>
            <a:r>
              <a:rPr lang="en-US" sz="1600" b="0" dirty="0" err="1"/>
              <a:t>avr</a:t>
            </a:r>
            <a:r>
              <a:rPr lang="en-US" sz="1600" b="0" dirty="0"/>
              <a:t>/ peak</a:t>
            </a:r>
          </a:p>
          <a:p>
            <a:pPr marL="285750" indent="-285750"/>
            <a:r>
              <a:rPr lang="en-US" sz="1600" b="0" dirty="0">
                <a:ea typeface="Times New Roman" charset="0"/>
                <a:cs typeface="Times New Roman" charset="0"/>
              </a:rPr>
              <a:t>B</a:t>
            </a:r>
            <a:r>
              <a:rPr lang="en-US" sz="1600" b="0" dirty="0"/>
              <a:t>: front-to-back BF ratio plus box isolation of CN, e.g., 50dB conservative (ETSI simulation assumes 90dB)</a:t>
            </a:r>
          </a:p>
          <a:p>
            <a:pPr marL="285750" indent="-285750"/>
            <a:r>
              <a:rPr lang="en-US" sz="1600" b="0" dirty="0" err="1">
                <a:ea typeface="Times New Roman" charset="0"/>
                <a:cs typeface="Times New Roman" charset="0"/>
              </a:rPr>
              <a:t>G_srd</a:t>
            </a:r>
            <a:r>
              <a:rPr lang="en-US" sz="1600" b="0" dirty="0"/>
              <a:t>(𝛼): front-to-back BF ratio plus box isolation of SRD (AP or STA), worst case </a:t>
            </a:r>
            <a:r>
              <a:rPr lang="en-US" sz="1600" b="0" dirty="0" err="1"/>
              <a:t>G_srd</a:t>
            </a:r>
            <a:r>
              <a:rPr lang="en-US" sz="1600" b="0" dirty="0"/>
              <a:t>(0)=0dBi</a:t>
            </a:r>
          </a:p>
          <a:p>
            <a:pPr marL="285750" indent="-285750"/>
            <a:r>
              <a:rPr lang="en-US" sz="1600" b="0" dirty="0">
                <a:ea typeface="Times New Roman" charset="0"/>
                <a:cs typeface="Times New Roman" charset="0"/>
              </a:rPr>
              <a:t>L</a:t>
            </a:r>
            <a:r>
              <a:rPr lang="en-US" sz="1600" b="0" dirty="0"/>
              <a:t>: Free space propagation loss (delta between CN and SRD), </a:t>
            </a:r>
            <a:r>
              <a:rPr lang="en-US" sz="1600" b="0" dirty="0">
                <a:ea typeface="Times New Roman" charset="0"/>
                <a:cs typeface="Times New Roman" charset="0"/>
              </a:rPr>
              <a:t>L</a:t>
            </a:r>
            <a:r>
              <a:rPr lang="en-US" sz="1600" b="0" dirty="0"/>
              <a:t>(1m)=68dB</a:t>
            </a:r>
          </a:p>
          <a:p>
            <a:pPr marL="285750" indent="-285750"/>
            <a:r>
              <a:rPr lang="en-US" sz="1600" b="0" dirty="0">
                <a:ea typeface="Times New Roman" charset="0"/>
                <a:cs typeface="Times New Roman" charset="0"/>
              </a:rPr>
              <a:t>R</a:t>
            </a:r>
            <a:r>
              <a:rPr lang="en-US" sz="1600" b="0" dirty="0"/>
              <a:t>: In building penetration loss (worst case 3.6dB when interferer perpendicular to single pane glass, safety glass 12dB)</a:t>
            </a:r>
          </a:p>
          <a:p>
            <a:pPr marL="285750" indent="-285750"/>
            <a:r>
              <a:rPr lang="en-US" sz="1600" b="0" dirty="0">
                <a:ea typeface="Times New Roman" charset="0"/>
                <a:cs typeface="Times New Roman" charset="0"/>
              </a:rPr>
              <a:t>I</a:t>
            </a:r>
            <a:r>
              <a:rPr lang="en-US" sz="1600" b="0" dirty="0"/>
              <a:t>: input referred interference signal level at victim SRD antenna</a:t>
            </a:r>
          </a:p>
          <a:p>
            <a:pPr marL="285750" indent="-285750"/>
            <a:r>
              <a:rPr lang="en-US" sz="1600" b="0" dirty="0">
                <a:ea typeface="Times New Roman" charset="0"/>
                <a:cs typeface="Times New Roman" charset="0"/>
              </a:rPr>
              <a:t>CCA </a:t>
            </a:r>
            <a:r>
              <a:rPr lang="en-US" sz="1600" b="0" dirty="0"/>
              <a:t>threshold: ED -48dBm, PD -68dBm for SCPHY/CPHY</a:t>
            </a:r>
          </a:p>
          <a:p>
            <a:pPr marL="0" indent="0">
              <a:buNone/>
            </a:pPr>
            <a:r>
              <a:rPr lang="en-US" sz="1600" b="0" dirty="0">
                <a:latin typeface="Times New Roman" charset="0"/>
                <a:ea typeface="Times New Roman" charset="0"/>
                <a:cs typeface="Times New Roman" charset="0"/>
              </a:rPr>
              <a:t>	max{I} &lt; EIRP </a:t>
            </a:r>
            <a:r>
              <a:rPr lang="mr-IN" sz="1600" b="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1600" b="0" dirty="0">
                <a:latin typeface="Times New Roman" charset="0"/>
                <a:ea typeface="Times New Roman" charset="0"/>
                <a:cs typeface="Times New Roman" charset="0"/>
              </a:rPr>
              <a:t> B </a:t>
            </a:r>
            <a:r>
              <a:rPr lang="mr-IN" sz="1600" b="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1600" b="0" dirty="0">
                <a:latin typeface="Times New Roman" charset="0"/>
                <a:ea typeface="Times New Roman" charset="0"/>
                <a:cs typeface="Times New Roman" charset="0"/>
              </a:rPr>
              <a:t> L(y) </a:t>
            </a:r>
            <a:r>
              <a:rPr lang="mr-IN" sz="1600" b="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1600" b="0" dirty="0">
                <a:latin typeface="Times New Roman" charset="0"/>
                <a:ea typeface="Times New Roman" charset="0"/>
                <a:cs typeface="Times New Roman" charset="0"/>
              </a:rPr>
              <a:t> R + </a:t>
            </a:r>
            <a:r>
              <a:rPr lang="en-US" sz="1600" b="0" dirty="0" err="1">
                <a:latin typeface="Times New Roman" charset="0"/>
                <a:ea typeface="Times New Roman" charset="0"/>
                <a:cs typeface="Times New Roman" charset="0"/>
              </a:rPr>
              <a:t>G_srd</a:t>
            </a:r>
            <a:r>
              <a:rPr lang="en-US" sz="1600" b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b="0" dirty="0"/>
              <a:t>&lt; </a:t>
            </a:r>
            <a:r>
              <a:rPr lang="en-US" sz="1600" dirty="0"/>
              <a:t>-81.6dBm</a:t>
            </a:r>
          </a:p>
          <a:p>
            <a:pPr marL="285750" indent="-285750"/>
            <a:r>
              <a:rPr lang="en-US" sz="1600" b="0" dirty="0"/>
              <a:t>Interference below CCA thresholds, no impact to channel access for SRD devices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518" y="809701"/>
            <a:ext cx="1272360" cy="2755026"/>
          </a:xfrm>
          <a:prstGeom prst="rect">
            <a:avLst/>
          </a:prstGeom>
          <a:noFill/>
        </p:spPr>
      </p:pic>
      <p:sp>
        <p:nvSpPr>
          <p:cNvPr id="56" name="Right Arrow 55"/>
          <p:cNvSpPr/>
          <p:nvPr/>
        </p:nvSpPr>
        <p:spPr>
          <a:xfrm rot="10800000">
            <a:off x="2937132" y="2039681"/>
            <a:ext cx="4517871" cy="199124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7866095" y="258232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CN (Rx)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433851" y="2560869"/>
            <a:ext cx="87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DN (Tx)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260595" y="2056283"/>
            <a:ext cx="105508" cy="1289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 rot="5400000" flipV="1">
            <a:off x="8304850" y="2061483"/>
            <a:ext cx="566348" cy="13387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Half Frame 72"/>
          <p:cNvSpPr/>
          <p:nvPr/>
        </p:nvSpPr>
        <p:spPr>
          <a:xfrm rot="10800000">
            <a:off x="8513646" y="1851605"/>
            <a:ext cx="218650" cy="616311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Half Frame 73"/>
          <p:cNvSpPr/>
          <p:nvPr/>
        </p:nvSpPr>
        <p:spPr>
          <a:xfrm rot="10800000" flipV="1">
            <a:off x="8513646" y="1785603"/>
            <a:ext cx="218650" cy="616311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 rot="16200000" flipV="1">
            <a:off x="1235497" y="2054665"/>
            <a:ext cx="566348" cy="133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 rot="5400000" flipH="1">
            <a:off x="7935470" y="1674959"/>
            <a:ext cx="485633" cy="930628"/>
            <a:chOff x="5350343" y="2685733"/>
            <a:chExt cx="1327967" cy="2439351"/>
          </a:xfrm>
          <a:gradFill>
            <a:gsLst>
              <a:gs pos="0">
                <a:srgbClr val="FFFF00"/>
              </a:gs>
              <a:gs pos="30000">
                <a:srgbClr val="FFC000"/>
              </a:gs>
              <a:gs pos="83000">
                <a:srgbClr val="FF0000"/>
              </a:gs>
              <a:gs pos="100000">
                <a:srgbClr val="C00000"/>
              </a:gs>
            </a:gsLst>
            <a:lin ang="5400000" scaled="1"/>
          </a:gradFill>
        </p:grpSpPr>
        <p:sp>
          <p:nvSpPr>
            <p:cNvPr id="77" name="Oval 76"/>
            <p:cNvSpPr/>
            <p:nvPr/>
          </p:nvSpPr>
          <p:spPr>
            <a:xfrm>
              <a:off x="5791072" y="2917821"/>
              <a:ext cx="483852" cy="22072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 rot="20183688">
              <a:off x="6000539" y="2839420"/>
              <a:ext cx="477593" cy="94988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 rot="1246475">
              <a:off x="5553213" y="2856741"/>
              <a:ext cx="477592" cy="909298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 rot="19665084">
              <a:off x="5515440" y="2729870"/>
              <a:ext cx="477593" cy="663986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5758560" y="2685733"/>
              <a:ext cx="477593" cy="663985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 rot="1166591">
              <a:off x="6045838" y="2776443"/>
              <a:ext cx="477593" cy="663986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 rot="5400000">
              <a:off x="6107521" y="2883487"/>
              <a:ext cx="477593" cy="663985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 rot="5400000">
              <a:off x="5443539" y="2930194"/>
              <a:ext cx="477593" cy="663985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Half Frame 97"/>
          <p:cNvSpPr/>
          <p:nvPr/>
        </p:nvSpPr>
        <p:spPr>
          <a:xfrm>
            <a:off x="1383855" y="1796112"/>
            <a:ext cx="218650" cy="616311"/>
          </a:xfrm>
          <a:prstGeom prst="halfFrame">
            <a:avLst/>
          </a:prstGeom>
          <a:solidFill>
            <a:schemeClr val="bg2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Half Frame 98"/>
          <p:cNvSpPr/>
          <p:nvPr/>
        </p:nvSpPr>
        <p:spPr>
          <a:xfrm flipV="1">
            <a:off x="1388385" y="1862213"/>
            <a:ext cx="218650" cy="616311"/>
          </a:xfrm>
          <a:prstGeom prst="halfFrame">
            <a:avLst/>
          </a:prstGeom>
          <a:solidFill>
            <a:schemeClr val="bg2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8848933" y="1097135"/>
            <a:ext cx="2971333" cy="25965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 flipV="1">
            <a:off x="8851060" y="2149832"/>
            <a:ext cx="3297151" cy="58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11848128" y="2124642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y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1103917" y="3365206"/>
            <a:ext cx="73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Room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8873334" y="3318873"/>
            <a:ext cx="97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Window</a:t>
            </a: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48057" y="1999928"/>
            <a:ext cx="853544" cy="1262092"/>
          </a:xfrm>
          <a:prstGeom prst="rect">
            <a:avLst/>
          </a:prstGeom>
        </p:spPr>
      </p:pic>
      <p:grpSp>
        <p:nvGrpSpPr>
          <p:cNvPr id="113" name="Group 112"/>
          <p:cNvGrpSpPr/>
          <p:nvPr/>
        </p:nvGrpSpPr>
        <p:grpSpPr>
          <a:xfrm rot="6943876">
            <a:off x="10214469" y="1725666"/>
            <a:ext cx="240259" cy="384573"/>
            <a:chOff x="5350344" y="2685733"/>
            <a:chExt cx="1327968" cy="2439342"/>
          </a:xfrm>
          <a:solidFill>
            <a:srgbClr val="00B0F0"/>
          </a:solidFill>
        </p:grpSpPr>
        <p:sp>
          <p:nvSpPr>
            <p:cNvPr id="114" name="Oval 113"/>
            <p:cNvSpPr/>
            <p:nvPr/>
          </p:nvSpPr>
          <p:spPr>
            <a:xfrm>
              <a:off x="5791073" y="2917815"/>
              <a:ext cx="483851" cy="2207260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 rot="20183688">
              <a:off x="6000541" y="2839414"/>
              <a:ext cx="477592" cy="949881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 rot="1246475">
              <a:off x="5553217" y="2856738"/>
              <a:ext cx="477592" cy="909297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 rot="19665084">
              <a:off x="5515444" y="2729867"/>
              <a:ext cx="477592" cy="663984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5758564" y="2685733"/>
              <a:ext cx="477592" cy="663984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 rot="1166591">
              <a:off x="6045844" y="2776441"/>
              <a:ext cx="477592" cy="663984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 rot="5400000">
              <a:off x="6107524" y="2883487"/>
              <a:ext cx="477592" cy="663984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 rot="5400000">
              <a:off x="5443540" y="2930193"/>
              <a:ext cx="477592" cy="663984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10494838" y="1550904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SRD</a:t>
            </a:r>
            <a:endParaRPr lang="en-US" dirty="0"/>
          </a:p>
        </p:txBody>
      </p:sp>
      <p:sp>
        <p:nvSpPr>
          <p:cNvPr id="143" name="Rectangle 142"/>
          <p:cNvSpPr/>
          <p:nvPr/>
        </p:nvSpPr>
        <p:spPr>
          <a:xfrm>
            <a:off x="8741778" y="2064674"/>
            <a:ext cx="105508" cy="1289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itle 2"/>
          <p:cNvSpPr>
            <a:spLocks noGrp="1"/>
          </p:cNvSpPr>
          <p:nvPr>
            <p:ph type="title"/>
          </p:nvPr>
        </p:nvSpPr>
        <p:spPr>
          <a:xfrm>
            <a:off x="914401" y="594360"/>
            <a:ext cx="10515600" cy="914400"/>
          </a:xfrm>
        </p:spPr>
        <p:txBody>
          <a:bodyPr>
            <a:noAutofit/>
          </a:bodyPr>
          <a:lstStyle/>
          <a:p>
            <a:r>
              <a:rPr lang="en-US" dirty="0"/>
              <a:t>Outdoor to indoor penetration (CN➭DN)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/>
              <a:t>CCI thresholds</a:t>
            </a:r>
            <a:endParaRPr lang="en-US" sz="2800" dirty="0"/>
          </a:p>
        </p:txBody>
      </p:sp>
      <p:grpSp>
        <p:nvGrpSpPr>
          <p:cNvPr id="61" name="Group 60"/>
          <p:cNvGrpSpPr/>
          <p:nvPr/>
        </p:nvGrpSpPr>
        <p:grpSpPr>
          <a:xfrm rot="16200000" flipH="1">
            <a:off x="1706442" y="1641950"/>
            <a:ext cx="485633" cy="930626"/>
            <a:chOff x="5350344" y="2685733"/>
            <a:chExt cx="1327968" cy="2439342"/>
          </a:xfrm>
          <a:solidFill>
            <a:srgbClr val="00B0F0"/>
          </a:solidFill>
        </p:grpSpPr>
        <p:sp>
          <p:nvSpPr>
            <p:cNvPr id="62" name="Oval 61"/>
            <p:cNvSpPr/>
            <p:nvPr/>
          </p:nvSpPr>
          <p:spPr>
            <a:xfrm>
              <a:off x="5791073" y="2917815"/>
              <a:ext cx="483851" cy="2207260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20183688">
              <a:off x="6000541" y="2839414"/>
              <a:ext cx="477592" cy="949881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1246475">
              <a:off x="5553217" y="2856738"/>
              <a:ext cx="477592" cy="909297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 rot="19665084">
              <a:off x="5515444" y="2729867"/>
              <a:ext cx="477592" cy="663984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5758564" y="2685733"/>
              <a:ext cx="477592" cy="663984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1166591">
              <a:off x="6045844" y="2776441"/>
              <a:ext cx="477592" cy="663984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 rot="5400000">
              <a:off x="6107524" y="2883487"/>
              <a:ext cx="477592" cy="663984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 rot="5400000">
              <a:off x="5443540" y="2930193"/>
              <a:ext cx="477592" cy="663984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888456" y="1366684"/>
            <a:ext cx="142295" cy="15608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l">
              <a:lnSpc>
                <a:spcPct val="120000"/>
              </a:lnSpc>
            </a:pPr>
            <a:endParaRPr lang="en-US" sz="3700" dirty="0">
              <a:solidFill>
                <a:srgbClr val="6A717D"/>
              </a:solidFill>
              <a:latin typeface="FreightSansLFPro"/>
              <a:ea typeface="FreightSansLFPro"/>
              <a:cs typeface="FreightSansLFPro"/>
              <a:sym typeface="FreightSansLFPr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974B5A-0459-704B-A64D-AB7EDD384B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33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A91467E-B96E-4EF0-A7B7-F00272BF3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814" y="3520440"/>
            <a:ext cx="4032030" cy="3017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FC1CBF6-B12A-471C-B12E-51AEB29EF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80" y="3520440"/>
            <a:ext cx="4032031" cy="30175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752D492-DE0C-4E63-8E42-A71113BB6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2707" y="770866"/>
            <a:ext cx="3479832" cy="2902575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CE2FFE17-B1F8-442F-BA6A-6EE4C3004455}"/>
              </a:ext>
            </a:extLst>
          </p:cNvPr>
          <p:cNvCxnSpPr>
            <a:cxnSpLocks/>
          </p:cNvCxnSpPr>
          <p:nvPr/>
        </p:nvCxnSpPr>
        <p:spPr>
          <a:xfrm flipH="1">
            <a:off x="3143250" y="3760495"/>
            <a:ext cx="3016" cy="2454729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43EF472-7AB6-49D2-8E27-7495FD5A1EFA}"/>
              </a:ext>
            </a:extLst>
          </p:cNvPr>
          <p:cNvSpPr/>
          <p:nvPr/>
        </p:nvSpPr>
        <p:spPr>
          <a:xfrm>
            <a:off x="9770257" y="3305345"/>
            <a:ext cx="821266" cy="6773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E488D5B-C163-4F4A-8573-F18B5073DBDF}"/>
              </a:ext>
            </a:extLst>
          </p:cNvPr>
          <p:cNvSpPr txBox="1"/>
          <p:nvPr/>
        </p:nvSpPr>
        <p:spPr>
          <a:xfrm>
            <a:off x="9830222" y="3061333"/>
            <a:ext cx="708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Window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C13EAB-6BFA-497F-8D1A-D6B88848B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8358" y="3520440"/>
            <a:ext cx="4032030" cy="3017520"/>
          </a:xfrm>
          <a:prstGeom prst="rect">
            <a:avLst/>
          </a:prstGeom>
        </p:spPr>
      </p:pic>
      <p:sp>
        <p:nvSpPr>
          <p:cNvPr id="12" name="Arrow: Curved Left 11">
            <a:extLst>
              <a:ext uri="{FF2B5EF4-FFF2-40B4-BE49-F238E27FC236}">
                <a16:creationId xmlns:a16="http://schemas.microsoft.com/office/drawing/2014/main" xmlns="" id="{429DC2F2-3B0B-4B3A-9601-D5D9687CBB5A}"/>
              </a:ext>
            </a:extLst>
          </p:cNvPr>
          <p:cNvSpPr/>
          <p:nvPr/>
        </p:nvSpPr>
        <p:spPr>
          <a:xfrm rot="21325455">
            <a:off x="11712443" y="2857751"/>
            <a:ext cx="430908" cy="1253076"/>
          </a:xfrm>
          <a:prstGeom prst="curvedLef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63CD302-73D7-42FB-97A7-99AD0C5B47D1}"/>
              </a:ext>
            </a:extLst>
          </p:cNvPr>
          <p:cNvSpPr txBox="1"/>
          <p:nvPr/>
        </p:nvSpPr>
        <p:spPr>
          <a:xfrm>
            <a:off x="11603156" y="3338332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CDF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F656E81C-CCB6-41AA-BDD5-5206F05C7EF5}"/>
              </a:ext>
            </a:extLst>
          </p:cNvPr>
          <p:cNvCxnSpPr>
            <a:cxnSpLocks/>
          </p:cNvCxnSpPr>
          <p:nvPr/>
        </p:nvCxnSpPr>
        <p:spPr>
          <a:xfrm>
            <a:off x="11338681" y="3760495"/>
            <a:ext cx="0" cy="2454729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508760"/>
            <a:ext cx="7587111" cy="2011680"/>
          </a:xfrm>
        </p:spPr>
        <p:txBody>
          <a:bodyPr/>
          <a:lstStyle/>
          <a:p>
            <a:pPr marL="285750" indent="-285750"/>
            <a:r>
              <a:rPr lang="en-US" sz="1400" b="0" dirty="0"/>
              <a:t>SRD CCA (-68dBm) not triggered except when SRD is few centimeters directly behind the CN, and SRD pointing to CN, which happens with P(P</a:t>
            </a:r>
            <a:r>
              <a:rPr lang="en-US" sz="1400" b="0" baseline="-25000" dirty="0"/>
              <a:t>RX</a:t>
            </a:r>
            <a:r>
              <a:rPr lang="en-US" sz="1400" b="0" dirty="0"/>
              <a:t>&gt;= </a:t>
            </a:r>
            <a:r>
              <a:rPr lang="en-US" sz="1400" b="0" dirty="0" err="1"/>
              <a:t>P</a:t>
            </a:r>
            <a:r>
              <a:rPr lang="en-US" sz="1400" b="0" baseline="-25000" dirty="0" err="1"/>
              <a:t>th</a:t>
            </a:r>
            <a:r>
              <a:rPr lang="en-US" sz="1400" b="0" dirty="0"/>
              <a:t>)&lt;0.1% probability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/>
              <a:t>When SRD pointing away from window, no CCA triggered</a:t>
            </a:r>
          </a:p>
          <a:p>
            <a:pPr marL="285750" indent="-285750"/>
            <a:r>
              <a:rPr lang="en-US" sz="1400" b="0" dirty="0" smtClean="0"/>
              <a:t>CDF </a:t>
            </a:r>
            <a:r>
              <a:rPr lang="en-US" sz="1400" b="0" dirty="0"/>
              <a:t>shows healthy levels at SRD receiver, assuming its AP transmitting at EIRP = 40dBm</a:t>
            </a:r>
          </a:p>
          <a:p>
            <a:pPr marL="742950" lvl="3">
              <a:spcBef>
                <a:spcPts val="600"/>
              </a:spcBef>
            </a:pPr>
            <a:r>
              <a:rPr lang="en-US" sz="1200" dirty="0"/>
              <a:t>This is even without taking into account the duty cycle of DN to CN communication (6-12%)</a:t>
            </a:r>
          </a:p>
          <a:p>
            <a:pPr marL="285750" indent="-285750"/>
            <a:endParaRPr lang="en-US" sz="1400" b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/>
              <a:t>Outdoor to indoor penetration (CN➭DN)</a:t>
            </a:r>
            <a:br>
              <a:rPr lang="en-US" dirty="0"/>
            </a:br>
            <a:r>
              <a:rPr lang="en-US" sz="2400" dirty="0"/>
              <a:t>SINR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92361" y="5886995"/>
            <a:ext cx="2442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w/ SRD antenna pattern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7106" y="5837368"/>
            <a:ext cx="2442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w/ SRD antenna pattern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974B5A-0459-704B-A64D-AB7EDD384B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6877"/>
      </p:ext>
    </p:extLst>
  </p:cSld>
  <p:clrMapOvr>
    <a:masterClrMapping/>
  </p:clrMapOvr>
</p:sld>
</file>

<file path=ppt/theme/theme1.xml><?xml version="1.0" encoding="utf-8"?>
<a:theme xmlns:a="http://schemas.openxmlformats.org/drawingml/2006/main" name="iee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eamforming_protocol_reuse_for_interference_measurement_and_periodic_beamforming_v1" id="{E874EAE3-F884-4049-BBC3-EEC432FBE190}" vid="{F1C2DAC2-5C99-C04B-BBA3-0D89ADD5B9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</Template>
  <TotalTime>9734</TotalTime>
  <Words>1149</Words>
  <Application>Microsoft Macintosh PowerPoint</Application>
  <PresentationFormat>Widescreen</PresentationFormat>
  <Paragraphs>218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 Unicode MS</vt:lpstr>
      <vt:lpstr>Calibri</vt:lpstr>
      <vt:lpstr>Courier New</vt:lpstr>
      <vt:lpstr>FreightSans Pro Medium</vt:lpstr>
      <vt:lpstr>FreightSansLFPro</vt:lpstr>
      <vt:lpstr>MS Gothic</vt:lpstr>
      <vt:lpstr>MS Mincho</vt:lpstr>
      <vt:lpstr>Times New Roman</vt:lpstr>
      <vt:lpstr>Wingdings</vt:lpstr>
      <vt:lpstr>Arial</vt:lpstr>
      <vt:lpstr>ieee</vt:lpstr>
      <vt:lpstr>Distribution Networks and Short Range Devices Coexistence</vt:lpstr>
      <vt:lpstr>mmWave Distribution Network Use Cases</vt:lpstr>
      <vt:lpstr>Interference cases</vt:lpstr>
      <vt:lpstr>MDU access</vt:lpstr>
      <vt:lpstr>Outdoor to indoor penetration (DN➭CN)  CCI thresholds</vt:lpstr>
      <vt:lpstr>Outdoor to indoor penetration (DN➭CN) SINR (1)</vt:lpstr>
      <vt:lpstr>Outdoor to indoor penetration (DN➭CN) SINR (2)</vt:lpstr>
      <vt:lpstr>Outdoor to indoor penetration (CN➭DN)  CCI thresholds</vt:lpstr>
      <vt:lpstr>Outdoor to indoor penetration (CN➭DN) SINR</vt:lpstr>
      <vt:lpstr>Summary</vt:lpstr>
      <vt:lpstr>Appendix I: Ray tracing model</vt:lpstr>
      <vt:lpstr>Appendix II: In building penetration </vt:lpstr>
      <vt:lpstr>Appendix III: Glass penetration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Krishna Gomadam</dc:creator>
  <cp:lastModifiedBy>Payam Torab</cp:lastModifiedBy>
  <cp:revision>477</cp:revision>
  <cp:lastPrinted>2017-12-11T04:35:37Z</cp:lastPrinted>
  <dcterms:created xsi:type="dcterms:W3CDTF">2017-08-31T17:55:43Z</dcterms:created>
  <dcterms:modified xsi:type="dcterms:W3CDTF">2018-01-16T18:00:36Z</dcterms:modified>
</cp:coreProperties>
</file>