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6"/>
  </p:notesMasterIdLst>
  <p:sldIdLst>
    <p:sldId id="256" r:id="rId2"/>
    <p:sldId id="271" r:id="rId3"/>
    <p:sldId id="257" r:id="rId4"/>
    <p:sldId id="272" r:id="rId5"/>
    <p:sldId id="258" r:id="rId6"/>
    <p:sldId id="279" r:id="rId7"/>
    <p:sldId id="280" r:id="rId8"/>
    <p:sldId id="281" r:id="rId9"/>
    <p:sldId id="282" r:id="rId10"/>
    <p:sldId id="283" r:id="rId11"/>
    <p:sldId id="264" r:id="rId12"/>
    <p:sldId id="263" r:id="rId13"/>
    <p:sldId id="265" r:id="rId14"/>
    <p:sldId id="275" r:id="rId15"/>
    <p:sldId id="259" r:id="rId16"/>
    <p:sldId id="261" r:id="rId17"/>
    <p:sldId id="276" r:id="rId18"/>
    <p:sldId id="260" r:id="rId19"/>
    <p:sldId id="266" r:id="rId20"/>
    <p:sldId id="269" r:id="rId21"/>
    <p:sldId id="267" r:id="rId22"/>
    <p:sldId id="270" r:id="rId23"/>
    <p:sldId id="277"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91"/>
    <p:restoredTop sz="94590"/>
  </p:normalViewPr>
  <p:slideViewPr>
    <p:cSldViewPr snapToGrid="0" snapToObjects="1">
      <p:cViewPr>
        <p:scale>
          <a:sx n="110" d="100"/>
          <a:sy n="110" d="100"/>
        </p:scale>
        <p:origin x="336" y="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31"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86FC30-D7CE-214B-8ECC-1497654F4675}" type="datetimeFigureOut">
              <a:rPr lang="en-US" smtClean="0"/>
              <a:t>1/15/18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C30881-2D54-7B43-905D-3111D3A953E8}" type="slidenum">
              <a:rPr lang="en-US" smtClean="0"/>
              <a:t>‹#›</a:t>
            </a:fld>
            <a:endParaRPr lang="en-US"/>
          </a:p>
        </p:txBody>
      </p:sp>
    </p:spTree>
    <p:extLst>
      <p:ext uri="{BB962C8B-B14F-4D97-AF65-F5344CB8AC3E}">
        <p14:creationId xmlns:p14="http://schemas.microsoft.com/office/powerpoint/2010/main" val="1861431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C30881-2D54-7B43-905D-3111D3A953E8}" type="slidenum">
              <a:rPr lang="en-US" smtClean="0"/>
              <a:t>1</a:t>
            </a:fld>
            <a:endParaRPr lang="en-US"/>
          </a:p>
        </p:txBody>
      </p:sp>
    </p:spTree>
    <p:extLst>
      <p:ext uri="{BB962C8B-B14F-4D97-AF65-F5344CB8AC3E}">
        <p14:creationId xmlns:p14="http://schemas.microsoft.com/office/powerpoint/2010/main" val="538224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US" dirty="0"/>
          </a:p>
        </p:txBody>
      </p:sp>
      <p:sp>
        <p:nvSpPr>
          <p:cNvPr id="5" name="Footer Placeholder 4"/>
          <p:cNvSpPr>
            <a:spLocks noGrp="1"/>
          </p:cNvSpPr>
          <p:nvPr>
            <p:ph type="ftr" idx="11"/>
          </p:nvPr>
        </p:nvSpPr>
        <p:spPr/>
        <p:txBody>
          <a:bodyPr/>
          <a:lstStyle>
            <a:lvl1pPr>
              <a:defRPr/>
            </a:lvl1pPr>
          </a:lstStyle>
          <a:p>
            <a:r>
              <a:rPr lang="en-US" smtClean="0"/>
              <a:t>Djordje Tujkovic et al.</a:t>
            </a:r>
            <a:endParaRPr lang="en-US"/>
          </a:p>
        </p:txBody>
      </p:sp>
      <p:sp>
        <p:nvSpPr>
          <p:cNvPr id="6" name="Slide Number Placeholder 5"/>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idx="10"/>
          </p:nvPr>
        </p:nvSpPr>
        <p:spPr/>
        <p:txBody>
          <a:bodyPr/>
          <a:lstStyle/>
          <a:p>
            <a:r>
              <a:rPr lang="en-US" smtClean="0"/>
              <a:t>January 2018</a:t>
            </a:r>
            <a:endParaRPr lang="en-US"/>
          </a:p>
        </p:txBody>
      </p:sp>
      <p:sp>
        <p:nvSpPr>
          <p:cNvPr id="6" name="Footer Placeholder 5"/>
          <p:cNvSpPr>
            <a:spLocks noGrp="1"/>
          </p:cNvSpPr>
          <p:nvPr>
            <p:ph type="ftr" idx="11"/>
          </p:nvPr>
        </p:nvSpPr>
        <p:spPr/>
        <p:txBody>
          <a:bodyPr/>
          <a:lstStyle/>
          <a:p>
            <a:r>
              <a:rPr lang="en-US" smtClean="0"/>
              <a:t>Djordje Tujkovic et al.</a:t>
            </a:r>
            <a:endParaRPr lang="en-US"/>
          </a:p>
        </p:txBody>
      </p:sp>
      <p:sp>
        <p:nvSpPr>
          <p:cNvPr id="10" name="Slide Number Placeholder 9"/>
          <p:cNvSpPr>
            <a:spLocks noGrp="1"/>
          </p:cNvSpPr>
          <p:nvPr>
            <p:ph type="sldNum" idx="12"/>
          </p:nvPr>
        </p:nvSpPr>
        <p:spPr/>
        <p:txBody>
          <a:body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2018</a:t>
            </a:r>
            <a:endParaRPr lang="en-US"/>
          </a:p>
        </p:txBody>
      </p:sp>
      <p:sp>
        <p:nvSpPr>
          <p:cNvPr id="5" name="Footer Placeholder 4"/>
          <p:cNvSpPr>
            <a:spLocks noGrp="1"/>
          </p:cNvSpPr>
          <p:nvPr>
            <p:ph type="ftr" idx="11"/>
          </p:nvPr>
        </p:nvSpPr>
        <p:spPr/>
        <p:txBody>
          <a:bodyPr/>
          <a:lstStyle>
            <a:lvl1pPr>
              <a:defRPr/>
            </a:lvl1pPr>
          </a:lstStyle>
          <a:p>
            <a:r>
              <a:rPr lang="en-US" smtClean="0"/>
              <a:t>Djordje Tujkovic et al.</a:t>
            </a:r>
            <a:endParaRPr lang="en-US"/>
          </a:p>
        </p:txBody>
      </p:sp>
      <p:sp>
        <p:nvSpPr>
          <p:cNvPr id="6" name="Slide Number Placeholder 5"/>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508759"/>
            <a:ext cx="5077884"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508759"/>
            <a:ext cx="508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2018</a:t>
            </a:r>
            <a:endParaRPr lang="en-US"/>
          </a:p>
        </p:txBody>
      </p:sp>
      <p:sp>
        <p:nvSpPr>
          <p:cNvPr id="6" name="Footer Placeholder 5"/>
          <p:cNvSpPr>
            <a:spLocks noGrp="1"/>
          </p:cNvSpPr>
          <p:nvPr>
            <p:ph type="ftr" idx="11"/>
          </p:nvPr>
        </p:nvSpPr>
        <p:spPr/>
        <p:txBody>
          <a:bodyPr/>
          <a:lstStyle>
            <a:lvl1pPr>
              <a:defRPr/>
            </a:lvl1pPr>
          </a:lstStyle>
          <a:p>
            <a:r>
              <a:rPr lang="en-US" smtClean="0"/>
              <a:t>Djordje Tujkovic et al.</a:t>
            </a:r>
            <a:endParaRPr lang="en-US"/>
          </a:p>
        </p:txBody>
      </p:sp>
      <p:sp>
        <p:nvSpPr>
          <p:cNvPr id="7" name="Slide Number Placeholder 6"/>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2018</a:t>
            </a:r>
            <a:endParaRPr lang="en-US"/>
          </a:p>
        </p:txBody>
      </p:sp>
      <p:sp>
        <p:nvSpPr>
          <p:cNvPr id="8" name="Footer Placeholder 7"/>
          <p:cNvSpPr>
            <a:spLocks noGrp="1"/>
          </p:cNvSpPr>
          <p:nvPr>
            <p:ph type="ftr" idx="11"/>
          </p:nvPr>
        </p:nvSpPr>
        <p:spPr>
          <a:xfrm>
            <a:off x="7132320" y="6537960"/>
            <a:ext cx="4297680" cy="228600"/>
          </a:xfrm>
        </p:spPr>
        <p:txBody>
          <a:bodyPr/>
          <a:lstStyle>
            <a:lvl1pPr>
              <a:defRPr/>
            </a:lvl1pPr>
          </a:lstStyle>
          <a:p>
            <a:r>
              <a:rPr lang="en-US" smtClean="0"/>
              <a:t>Djordje Tujkovic et al.</a:t>
            </a:r>
            <a:endParaRPr lang="en-US"/>
          </a:p>
        </p:txBody>
      </p:sp>
      <p:sp>
        <p:nvSpPr>
          <p:cNvPr id="9" name="Slide Number Placeholder 8"/>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2018</a:t>
            </a:r>
            <a:endParaRPr lang="en-US"/>
          </a:p>
        </p:txBody>
      </p:sp>
      <p:sp>
        <p:nvSpPr>
          <p:cNvPr id="4" name="Footer Placeholder 3"/>
          <p:cNvSpPr>
            <a:spLocks noGrp="1"/>
          </p:cNvSpPr>
          <p:nvPr>
            <p:ph type="ftr" idx="11"/>
          </p:nvPr>
        </p:nvSpPr>
        <p:spPr/>
        <p:txBody>
          <a:bodyPr/>
          <a:lstStyle>
            <a:lvl1pPr>
              <a:defRPr/>
            </a:lvl1pPr>
          </a:lstStyle>
          <a:p>
            <a:r>
              <a:rPr lang="en-US" smtClean="0"/>
              <a:t>Djordje Tujkovic et al.</a:t>
            </a:r>
            <a:endParaRPr lang="en-US"/>
          </a:p>
        </p:txBody>
      </p:sp>
      <p:sp>
        <p:nvSpPr>
          <p:cNvPr id="5" name="Slide Number Placeholder 4"/>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2018</a:t>
            </a:r>
            <a:endParaRPr lang="en-US"/>
          </a:p>
        </p:txBody>
      </p:sp>
      <p:sp>
        <p:nvSpPr>
          <p:cNvPr id="3" name="Footer Placeholder 2"/>
          <p:cNvSpPr>
            <a:spLocks noGrp="1"/>
          </p:cNvSpPr>
          <p:nvPr>
            <p:ph type="ftr" idx="11"/>
          </p:nvPr>
        </p:nvSpPr>
        <p:spPr/>
        <p:txBody>
          <a:bodyPr/>
          <a:lstStyle>
            <a:lvl1pPr>
              <a:defRPr/>
            </a:lvl1pPr>
          </a:lstStyle>
          <a:p>
            <a:r>
              <a:rPr lang="en-US" smtClean="0"/>
              <a:t>Djordje Tujkovic et al.</a:t>
            </a:r>
            <a:endParaRPr lang="en-US"/>
          </a:p>
        </p:txBody>
      </p:sp>
      <p:sp>
        <p:nvSpPr>
          <p:cNvPr id="4" name="Slide Number Placeholder 3"/>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US"/>
          </a:p>
        </p:txBody>
      </p:sp>
      <p:sp>
        <p:nvSpPr>
          <p:cNvPr id="5" name="Footer Placeholder 4"/>
          <p:cNvSpPr>
            <a:spLocks noGrp="1"/>
          </p:cNvSpPr>
          <p:nvPr>
            <p:ph type="ftr" idx="11"/>
          </p:nvPr>
        </p:nvSpPr>
        <p:spPr/>
        <p:txBody>
          <a:bodyPr/>
          <a:lstStyle>
            <a:lvl1pPr>
              <a:defRPr/>
            </a:lvl1pPr>
          </a:lstStyle>
          <a:p>
            <a:r>
              <a:rPr lang="en-US" smtClean="0"/>
              <a:t>Djordje Tujkovic et al.</a:t>
            </a:r>
            <a:endParaRPr lang="en-US"/>
          </a:p>
        </p:txBody>
      </p:sp>
      <p:sp>
        <p:nvSpPr>
          <p:cNvPr id="6" name="Slide Number Placeholder 5"/>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US"/>
          </a:p>
        </p:txBody>
      </p:sp>
      <p:sp>
        <p:nvSpPr>
          <p:cNvPr id="5" name="Footer Placeholder 4"/>
          <p:cNvSpPr>
            <a:spLocks noGrp="1"/>
          </p:cNvSpPr>
          <p:nvPr>
            <p:ph type="ftr" idx="11"/>
          </p:nvPr>
        </p:nvSpPr>
        <p:spPr/>
        <p:txBody>
          <a:bodyPr/>
          <a:lstStyle>
            <a:lvl1pPr>
              <a:defRPr/>
            </a:lvl1pPr>
          </a:lstStyle>
          <a:p>
            <a:r>
              <a:rPr lang="en-US" smtClean="0"/>
              <a:t>Djordje Tujkovic et al.</a:t>
            </a:r>
            <a:endParaRPr lang="en-US"/>
          </a:p>
        </p:txBody>
      </p:sp>
      <p:sp>
        <p:nvSpPr>
          <p:cNvPr id="6" name="Slide Number Placeholder 5"/>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594360"/>
            <a:ext cx="1051560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7" name="Rectangle 3"/>
          <p:cNvSpPr>
            <a:spLocks noGrp="1" noChangeArrowheads="1"/>
          </p:cNvSpPr>
          <p:nvPr>
            <p:ph type="dt"/>
          </p:nvPr>
        </p:nvSpPr>
        <p:spPr bwMode="auto">
          <a:xfrm>
            <a:off x="912285" y="365760"/>
            <a:ext cx="36576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US" dirty="0"/>
          </a:p>
        </p:txBody>
      </p:sp>
      <p:sp>
        <p:nvSpPr>
          <p:cNvPr id="10" name="Date Placeholder 3"/>
          <p:cNvSpPr txBox="1">
            <a:spLocks/>
          </p:cNvSpPr>
          <p:nvPr/>
        </p:nvSpPr>
        <p:spPr bwMode="auto">
          <a:xfrm>
            <a:off x="7772400" y="365760"/>
            <a:ext cx="36576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802.11-17/0130r0</a:t>
            </a:r>
          </a:p>
        </p:txBody>
      </p:sp>
      <p:sp>
        <p:nvSpPr>
          <p:cNvPr id="1026" name="Rectangle 2"/>
          <p:cNvSpPr>
            <a:spLocks noGrp="1" noChangeArrowheads="1"/>
          </p:cNvSpPr>
          <p:nvPr>
            <p:ph type="body" idx="1"/>
          </p:nvPr>
        </p:nvSpPr>
        <p:spPr bwMode="auto">
          <a:xfrm>
            <a:off x="914400" y="1508760"/>
            <a:ext cx="10515600" cy="5029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8" name="Rectangle 4"/>
          <p:cNvSpPr>
            <a:spLocks noGrp="1" noChangeArrowheads="1"/>
          </p:cNvSpPr>
          <p:nvPr>
            <p:ph type="ftr"/>
          </p:nvPr>
        </p:nvSpPr>
        <p:spPr bwMode="auto">
          <a:xfrm>
            <a:off x="7132320" y="6537960"/>
            <a:ext cx="429768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Djordje Tujkovic et al.</a:t>
            </a:r>
            <a:endParaRPr lang="en-US" dirty="0"/>
          </a:p>
        </p:txBody>
      </p:sp>
      <p:sp>
        <p:nvSpPr>
          <p:cNvPr id="1029" name="Rectangle 5"/>
          <p:cNvSpPr>
            <a:spLocks noGrp="1" noChangeArrowheads="1"/>
          </p:cNvSpPr>
          <p:nvPr>
            <p:ph type="sldNum"/>
          </p:nvPr>
        </p:nvSpPr>
        <p:spPr bwMode="auto">
          <a:xfrm>
            <a:off x="5711957" y="6537960"/>
            <a:ext cx="1070768"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E7098A24-1AEE-5640-A321-184094239E49}" type="slidenum">
              <a:rPr lang="en-US" smtClean="0"/>
              <a:t>‹#›</a:t>
            </a:fld>
            <a:endParaRPr lang="en-US"/>
          </a:p>
        </p:txBody>
      </p:sp>
      <p:sp>
        <p:nvSpPr>
          <p:cNvPr id="1030" name="Line 6"/>
          <p:cNvSpPr>
            <a:spLocks noChangeShapeType="1"/>
          </p:cNvSpPr>
          <p:nvPr/>
        </p:nvSpPr>
        <p:spPr bwMode="auto">
          <a:xfrm>
            <a:off x="914396" y="594360"/>
            <a:ext cx="10515600" cy="1588"/>
          </a:xfrm>
          <a:prstGeom prst="line">
            <a:avLst/>
          </a:prstGeom>
          <a:noFill/>
          <a:ln w="12600">
            <a:solidFill>
              <a:srgbClr val="000000"/>
            </a:solidFill>
            <a:miter lim="800000"/>
            <a:headEnd/>
            <a:tailEnd/>
          </a:ln>
          <a:effectLst/>
        </p:spPr>
        <p:txBody>
          <a:bodyPr/>
          <a:lstStyle/>
          <a:p>
            <a:endParaRPr lang="en-GB" sz="1800" dirty="0"/>
          </a:p>
        </p:txBody>
      </p:sp>
      <p:sp>
        <p:nvSpPr>
          <p:cNvPr id="1031" name="Rectangle 7"/>
          <p:cNvSpPr>
            <a:spLocks noChangeArrowheads="1"/>
          </p:cNvSpPr>
          <p:nvPr/>
        </p:nvSpPr>
        <p:spPr bwMode="auto">
          <a:xfrm>
            <a:off x="912285" y="6537960"/>
            <a:ext cx="718145" cy="228600"/>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537960"/>
            <a:ext cx="10515600" cy="1588"/>
          </a:xfrm>
          <a:prstGeom prst="line">
            <a:avLst/>
          </a:prstGeom>
          <a:noFill/>
          <a:ln w="12600">
            <a:solidFill>
              <a:srgbClr val="000000"/>
            </a:solidFill>
            <a:miter lim="800000"/>
            <a:headEnd/>
            <a:tailEnd/>
          </a:ln>
          <a:effectLst/>
        </p:spPr>
        <p:txBody>
          <a:bodyPr/>
          <a:lstStyle/>
          <a:p>
            <a:endParaRPr lang="en-GB" sz="1800" dirty="0"/>
          </a:p>
        </p:txBody>
      </p:sp>
    </p:spTree>
    <p:extLst>
      <p:ext uri="{BB962C8B-B14F-4D97-AF65-F5344CB8AC3E}">
        <p14:creationId xmlns:p14="http://schemas.microsoft.com/office/powerpoint/2010/main" val="3070682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Courier New" charset="0"/>
        <a:buChar char="o"/>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charset="2"/>
        <a:buChar char="§"/>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png"/><Relationship Id="rId3"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019-02-00ay-mmwave-mesh-network-usage-model.pptx" TargetMode="External"/><Relationship Id="rId3" Type="http://schemas.openxmlformats.org/officeDocument/2006/relationships/hyperlink" Target="https://mentor.ieee.org/802.11/dcn/17/11-17-1321-00-00ay-features-for-mmw-distribution-network-use-case.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 Id="rId3"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96570"/>
            <a:ext cx="10363200" cy="1470025"/>
          </a:xfrm>
        </p:spPr>
        <p:txBody>
          <a:bodyPr/>
          <a:lstStyle/>
          <a:p>
            <a:r>
              <a:rPr lang="en-US" dirty="0" smtClean="0"/>
              <a:t>Link Maintenance for</a:t>
            </a:r>
            <a:br>
              <a:rPr lang="en-US" dirty="0" smtClean="0"/>
            </a:br>
            <a:r>
              <a:rPr lang="en-US" dirty="0" smtClean="0"/>
              <a:t>Distribution Networks</a:t>
            </a:r>
            <a:endParaRPr lang="en-US" dirty="0"/>
          </a:p>
        </p:txBody>
      </p:sp>
      <p:sp>
        <p:nvSpPr>
          <p:cNvPr id="7" name="Footer Placeholder 6"/>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995083126"/>
              </p:ext>
            </p:extLst>
          </p:nvPr>
        </p:nvGraphicFramePr>
        <p:xfrm>
          <a:off x="2472309" y="2774344"/>
          <a:ext cx="9110091" cy="2346960"/>
        </p:xfrm>
        <a:graphic>
          <a:graphicData uri="http://schemas.openxmlformats.org/drawingml/2006/table">
            <a:tbl>
              <a:tblPr firstRow="1">
                <a:tableStyleId>{5940675A-B579-460E-94D1-54222C63F5DA}</a:tableStyleId>
              </a:tblPr>
              <a:tblGrid>
                <a:gridCol w="2048535">
                  <a:extLst>
                    <a:ext uri="{9D8B030D-6E8A-4147-A177-3AD203B41FA5}">
                      <a16:colId xmlns="" xmlns:a16="http://schemas.microsoft.com/office/drawing/2014/main" val="20000"/>
                    </a:ext>
                  </a:extLst>
                </a:gridCol>
                <a:gridCol w="1594821">
                  <a:extLst>
                    <a:ext uri="{9D8B030D-6E8A-4147-A177-3AD203B41FA5}">
                      <a16:colId xmlns="" xmlns:a16="http://schemas.microsoft.com/office/drawing/2014/main" val="20001"/>
                    </a:ext>
                  </a:extLst>
                </a:gridCol>
                <a:gridCol w="2251587">
                  <a:extLst>
                    <a:ext uri="{9D8B030D-6E8A-4147-A177-3AD203B41FA5}">
                      <a16:colId xmlns="" xmlns:a16="http://schemas.microsoft.com/office/drawing/2014/main" val="20002"/>
                    </a:ext>
                  </a:extLst>
                </a:gridCol>
                <a:gridCol w="738426">
                  <a:extLst>
                    <a:ext uri="{9D8B030D-6E8A-4147-A177-3AD203B41FA5}">
                      <a16:colId xmlns="" xmlns:a16="http://schemas.microsoft.com/office/drawing/2014/main" val="20003"/>
                    </a:ext>
                  </a:extLst>
                </a:gridCol>
                <a:gridCol w="2476722">
                  <a:extLst>
                    <a:ext uri="{9D8B030D-6E8A-4147-A177-3AD203B41FA5}">
                      <a16:colId xmlns="" xmlns:a16="http://schemas.microsoft.com/office/drawing/2014/main"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04800">
                <a:tc>
                  <a:txBody>
                    <a:bodyPr/>
                    <a:lstStyle/>
                    <a:p>
                      <a:r>
                        <a:rPr lang="en-US" sz="1400" dirty="0" smtClean="0"/>
                        <a:t>Djordje Tujkovic</a:t>
                      </a:r>
                      <a:endParaRPr lang="en-US" sz="1400" dirty="0"/>
                    </a:p>
                  </a:txBody>
                  <a:tcPr/>
                </a:tc>
                <a:tc rowSpan="5">
                  <a:txBody>
                    <a:bodyPr/>
                    <a:lstStyle/>
                    <a:p>
                      <a:r>
                        <a:rPr lang="en-US" sz="1400" dirty="0" smtClean="0"/>
                        <a:t>Facebook</a:t>
                      </a:r>
                      <a:endParaRPr lang="en-US" sz="1400" dirty="0"/>
                    </a:p>
                  </a:txBody>
                  <a:tcPr/>
                </a:tc>
                <a:tc rowSpan="5">
                  <a:txBody>
                    <a:bodyPr/>
                    <a:lstStyle/>
                    <a:p>
                      <a:r>
                        <a:rPr lang="en-US" sz="1400" dirty="0" smtClean="0"/>
                        <a:t>1 Hacker</a:t>
                      </a:r>
                      <a:r>
                        <a:rPr lang="en-US" sz="1400" baseline="0" dirty="0" smtClean="0"/>
                        <a:t> Way</a:t>
                      </a:r>
                    </a:p>
                    <a:p>
                      <a:r>
                        <a:rPr lang="en-US" sz="1400" baseline="0" dirty="0" smtClean="0"/>
                        <a:t>Menlo Park, CA 94025</a:t>
                      </a:r>
                      <a:endParaRPr lang="en-US" sz="1400" dirty="0"/>
                    </a:p>
                  </a:txBody>
                  <a:tcPr/>
                </a:tc>
                <a:tc rowSpan="5">
                  <a:txBody>
                    <a:bodyPr/>
                    <a:lstStyle/>
                    <a:p>
                      <a:endParaRPr lang="en-US" sz="1400" dirty="0"/>
                    </a:p>
                  </a:txBody>
                  <a:tcPr/>
                </a:tc>
                <a:tc>
                  <a:txBody>
                    <a:bodyPr/>
                    <a:lstStyle/>
                    <a:p>
                      <a:r>
                        <a:rPr lang="en-US" sz="1400" dirty="0" err="1" smtClean="0"/>
                        <a:t>djordjet@fb.com</a:t>
                      </a:r>
                      <a:endParaRPr lang="en-US" sz="1400" dirty="0"/>
                    </a:p>
                  </a:txBody>
                  <a:tcPr/>
                </a:tc>
                <a:extLst>
                  <a:ext uri="{0D108BD9-81ED-4DB2-BD59-A6C34878D82A}">
                    <a16:rowId xmlns="" xmlns:a16="http://schemas.microsoft.com/office/drawing/2014/main" val="10001"/>
                  </a:ext>
                </a:extLst>
              </a:tr>
              <a:tr h="304800">
                <a:tc>
                  <a:txBody>
                    <a:bodyPr/>
                    <a:lstStyle/>
                    <a:p>
                      <a:r>
                        <a:rPr lang="en-US" sz="1400" dirty="0" smtClean="0"/>
                        <a:t>Nabeel</a:t>
                      </a:r>
                      <a:r>
                        <a:rPr lang="en-US" sz="1400" baseline="0" dirty="0" smtClean="0"/>
                        <a:t> Ahmed</a:t>
                      </a:r>
                      <a:endParaRPr lang="en-US" sz="1400" dirty="0"/>
                    </a:p>
                  </a:txBody>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400" dirty="0" err="1" smtClean="0"/>
                        <a:t>nabeel@fb.com</a:t>
                      </a:r>
                      <a:endParaRPr lang="en-US" sz="1400" dirty="0"/>
                    </a:p>
                  </a:txBody>
                  <a:tcPr/>
                </a:tc>
                <a:extLst>
                  <a:ext uri="{0D108BD9-81ED-4DB2-BD59-A6C34878D82A}">
                    <a16:rowId xmlns="" xmlns:a16="http://schemas.microsoft.com/office/drawing/2014/main" val="10002"/>
                  </a:ext>
                </a:extLst>
              </a:tr>
              <a:tr h="304800">
                <a:tc>
                  <a:txBody>
                    <a:bodyPr/>
                    <a:lstStyle/>
                    <a:p>
                      <a:r>
                        <a:rPr lang="en-US" sz="1400" dirty="0" smtClean="0"/>
                        <a:t>Praveen</a:t>
                      </a:r>
                      <a:r>
                        <a:rPr lang="en-US" sz="1400" baseline="0" dirty="0" smtClean="0"/>
                        <a:t> Gopala</a:t>
                      </a:r>
                      <a:endParaRPr lang="en-US" sz="1400" dirty="0"/>
                    </a:p>
                  </a:txBody>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400" dirty="0" err="1" smtClean="0"/>
                        <a:t>gopalap@fb.com</a:t>
                      </a:r>
                      <a:endParaRPr lang="en-US" sz="1400" dirty="0"/>
                    </a:p>
                  </a:txBody>
                  <a:tcPr/>
                </a:tc>
                <a:extLst>
                  <a:ext uri="{0D108BD9-81ED-4DB2-BD59-A6C34878D82A}">
                    <a16:rowId xmlns="" xmlns:a16="http://schemas.microsoft.com/office/drawing/2014/main" val="10003"/>
                  </a:ext>
                </a:extLst>
              </a:tr>
              <a:tr h="304800">
                <a:tc>
                  <a:txBody>
                    <a:bodyPr/>
                    <a:lstStyle/>
                    <a:p>
                      <a:r>
                        <a:rPr lang="en-US" sz="1400" dirty="0" smtClean="0"/>
                        <a:t>Alireza</a:t>
                      </a:r>
                      <a:r>
                        <a:rPr lang="en-US" sz="1400" baseline="0" dirty="0" smtClean="0"/>
                        <a:t> Mehrabani</a:t>
                      </a:r>
                      <a:endParaRPr lang="en-US" sz="1400" dirty="0"/>
                    </a:p>
                  </a:txBody>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400" dirty="0" err="1" smtClean="0"/>
                        <a:t>tarighat@fb.com</a:t>
                      </a:r>
                      <a:endParaRPr lang="en-US" sz="1400" dirty="0"/>
                    </a:p>
                  </a:txBody>
                  <a:tcPr/>
                </a:tc>
                <a:extLst>
                  <a:ext uri="{0D108BD9-81ED-4DB2-BD59-A6C34878D82A}">
                    <a16:rowId xmlns="" xmlns:a16="http://schemas.microsoft.com/office/drawing/2014/main" val="10004"/>
                  </a:ext>
                </a:extLst>
              </a:tr>
              <a:tr h="304800">
                <a:tc>
                  <a:txBody>
                    <a:bodyPr/>
                    <a:lstStyle/>
                    <a:p>
                      <a:r>
                        <a:rPr lang="en-US" sz="1400" dirty="0" smtClean="0"/>
                        <a:t>Payam Torab</a:t>
                      </a:r>
                      <a:endParaRPr lang="en-US" sz="1400" dirty="0"/>
                    </a:p>
                  </a:txBody>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400" dirty="0" err="1" smtClean="0"/>
                        <a:t>ptorab@fb.com</a:t>
                      </a:r>
                      <a:endParaRPr lang="en-US" sz="1400" dirty="0"/>
                    </a:p>
                  </a:txBody>
                  <a:tcPr/>
                </a:tc>
              </a:tr>
              <a:tr h="304800">
                <a:tc>
                  <a:txBody>
                    <a:bodyPr/>
                    <a:lstStyle/>
                    <a:p>
                      <a:r>
                        <a:rPr lang="en-US" sz="1400" dirty="0" smtClean="0"/>
                        <a:t>Michael Grigat</a:t>
                      </a:r>
                      <a:endParaRPr lang="en-US" sz="1400" dirty="0"/>
                    </a:p>
                  </a:txBody>
                  <a:tcPr/>
                </a:tc>
                <a:tc>
                  <a:txBody>
                    <a:bodyPr/>
                    <a:lstStyle/>
                    <a:p>
                      <a:r>
                        <a:rPr lang="en-US" sz="1400" dirty="0" smtClean="0"/>
                        <a:t>Deutsche Telekom</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Deutsche-Telekom-</a:t>
                      </a:r>
                      <a:r>
                        <a:rPr lang="en-US" sz="1400" dirty="0" err="1" smtClean="0"/>
                        <a:t>Allee</a:t>
                      </a:r>
                      <a:r>
                        <a:rPr lang="en-US" sz="1400" dirty="0" smtClean="0"/>
                        <a:t> 7, 64372 Darmstadt, Germany </a:t>
                      </a:r>
                      <a:endParaRPr lang="en-US" sz="1400" dirty="0"/>
                    </a:p>
                  </a:txBody>
                  <a:tcPr/>
                </a:tc>
                <a:tc>
                  <a:txBody>
                    <a:bodyPr/>
                    <a:lstStyle/>
                    <a:p>
                      <a:endParaRPr lang="en-US" sz="1400" dirty="0"/>
                    </a:p>
                  </a:txBody>
                  <a:tcPr/>
                </a:tc>
                <a:tc>
                  <a:txBody>
                    <a:bodyPr/>
                    <a:lstStyle/>
                    <a:p>
                      <a:r>
                        <a:rPr lang="en-US" sz="1400" dirty="0" err="1" smtClean="0"/>
                        <a:t>m.grigat@telekom.de</a:t>
                      </a:r>
                      <a:endParaRPr lang="en-US" sz="1400" dirty="0"/>
                    </a:p>
                  </a:txBody>
                  <a:tcPr/>
                </a:tc>
              </a:tr>
            </a:tbl>
          </a:graphicData>
        </a:graphic>
      </p:graphicFrame>
      <p:sp>
        <p:nvSpPr>
          <p:cNvPr id="13" name="Date Placeholder 12"/>
          <p:cNvSpPr>
            <a:spLocks noGrp="1"/>
          </p:cNvSpPr>
          <p:nvPr>
            <p:ph type="dt" idx="10"/>
          </p:nvPr>
        </p:nvSpPr>
        <p:spPr/>
        <p:txBody>
          <a:bodyPr/>
          <a:lstStyle/>
          <a:p>
            <a:r>
              <a:rPr lang="en-US" smtClean="0"/>
              <a:t>January 2018</a:t>
            </a:r>
            <a:endParaRPr lang="en-US" dirty="0"/>
          </a:p>
        </p:txBody>
      </p:sp>
    </p:spTree>
    <p:extLst>
      <p:ext uri="{BB962C8B-B14F-4D97-AF65-F5344CB8AC3E}">
        <p14:creationId xmlns:p14="http://schemas.microsoft.com/office/powerpoint/2010/main" val="517695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5374215" cy="5029200"/>
          </a:xfrm>
        </p:spPr>
        <p:txBody>
          <a:bodyPr/>
          <a:lstStyle/>
          <a:p>
            <a:r>
              <a:rPr lang="en-US" sz="2000" dirty="0" smtClean="0"/>
              <a:t>Consider a desired PPDU with 100 LDPC blocks: MCS=9</a:t>
            </a:r>
          </a:p>
          <a:p>
            <a:r>
              <a:rPr lang="en-US" sz="2000" dirty="0" smtClean="0"/>
              <a:t>Only the last 20% of PPDU duration is hit </a:t>
            </a:r>
            <a:r>
              <a:rPr lang="en-US" sz="2000" dirty="0"/>
              <a:t>by co-channel interference</a:t>
            </a:r>
          </a:p>
          <a:p>
            <a:r>
              <a:rPr lang="en-US" sz="2000" dirty="0" err="1" smtClean="0"/>
              <a:t>avg</a:t>
            </a:r>
            <a:r>
              <a:rPr lang="en-US" sz="2000" dirty="0" smtClean="0"/>
              <a:t>(Iteration</a:t>
            </a:r>
            <a:r>
              <a:rPr lang="en-US" sz="2000" dirty="0"/>
              <a:t>) over </a:t>
            </a:r>
            <a:r>
              <a:rPr lang="en-US" sz="2000" dirty="0" smtClean="0"/>
              <a:t>the PPDU </a:t>
            </a:r>
            <a:r>
              <a:rPr lang="en-US" sz="2000" dirty="0"/>
              <a:t>= 0.8 </a:t>
            </a:r>
            <a:r>
              <a:rPr lang="en-US" sz="2000" dirty="0">
                <a:sym typeface="Wingdings"/>
              </a:rPr>
              <a:t> </a:t>
            </a:r>
            <a:r>
              <a:rPr lang="en-US" sz="2000" dirty="0" smtClean="0">
                <a:sym typeface="Wingdings"/>
              </a:rPr>
              <a:t>maps to SINR=9dB</a:t>
            </a:r>
            <a:endParaRPr lang="en-US" sz="2000" dirty="0">
              <a:sym typeface="Wingdings"/>
            </a:endParaRPr>
          </a:p>
          <a:p>
            <a:pPr lvl="1"/>
            <a:r>
              <a:rPr lang="en-US" sz="1600" dirty="0">
                <a:sym typeface="Wingdings"/>
              </a:rPr>
              <a:t>Too optimistic for link adaptation</a:t>
            </a:r>
          </a:p>
          <a:p>
            <a:r>
              <a:rPr lang="en-US" sz="2000" dirty="0" smtClean="0"/>
              <a:t>max(Iteration</a:t>
            </a:r>
            <a:r>
              <a:rPr lang="en-US" sz="2000" dirty="0"/>
              <a:t>) over </a:t>
            </a:r>
            <a:r>
              <a:rPr lang="en-US" sz="2000" dirty="0" smtClean="0"/>
              <a:t>the PPDU </a:t>
            </a:r>
            <a:r>
              <a:rPr lang="en-US" sz="2000" dirty="0"/>
              <a:t>= </a:t>
            </a:r>
            <a:r>
              <a:rPr lang="en-US" sz="2000" dirty="0" smtClean="0"/>
              <a:t>4 </a:t>
            </a:r>
            <a:r>
              <a:rPr lang="en-US" sz="2000" dirty="0">
                <a:sym typeface="Wingdings"/>
              </a:rPr>
              <a:t> </a:t>
            </a:r>
            <a:r>
              <a:rPr lang="en-US" sz="2000" dirty="0" smtClean="0">
                <a:sym typeface="Wingdings"/>
              </a:rPr>
              <a:t>maps to SINR=5.9dB</a:t>
            </a:r>
          </a:p>
          <a:p>
            <a:pPr lvl="1"/>
            <a:r>
              <a:rPr lang="en-US" sz="1600" dirty="0" smtClean="0">
                <a:sym typeface="Wingdings"/>
              </a:rPr>
              <a:t>Suitable for link adaptation (0.6dB margin to actual SINR floor of 6.5dB) </a:t>
            </a:r>
            <a:endParaRPr lang="en-US" sz="1600" dirty="0">
              <a:sym typeface="Wingdings"/>
            </a:endParaRPr>
          </a:p>
          <a:p>
            <a:endParaRPr lang="en-US" sz="2000" dirty="0"/>
          </a:p>
        </p:txBody>
      </p:sp>
      <p:sp>
        <p:nvSpPr>
          <p:cNvPr id="3" name="Title 2"/>
          <p:cNvSpPr>
            <a:spLocks noGrp="1"/>
          </p:cNvSpPr>
          <p:nvPr>
            <p:ph type="title"/>
          </p:nvPr>
        </p:nvSpPr>
        <p:spPr/>
        <p:txBody>
          <a:bodyPr/>
          <a:lstStyle/>
          <a:p>
            <a:r>
              <a:rPr lang="en-US" dirty="0" smtClean="0"/>
              <a:t>Link adaptation</a:t>
            </a:r>
            <a:br>
              <a:rPr lang="en-US" dirty="0" smtClean="0"/>
            </a:br>
            <a:r>
              <a:rPr lang="en-US" sz="2400" dirty="0" smtClean="0"/>
              <a:t>LDPC Iteration to Predict </a:t>
            </a:r>
            <a:r>
              <a:rPr lang="en-US" sz="2400" i="1" dirty="0" smtClean="0"/>
              <a:t>min(SINR)</a:t>
            </a:r>
            <a:r>
              <a:rPr lang="en-US" sz="2400" dirty="0" smtClean="0"/>
              <a:t> (2/2)</a:t>
            </a:r>
            <a:endParaRPr lang="en-US" sz="2400"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10</a:t>
            </a:fld>
            <a:endParaRPr lang="en-US"/>
          </a:p>
        </p:txBody>
      </p:sp>
      <p:sp>
        <p:nvSpPr>
          <p:cNvPr id="7" name="Rectangle 6"/>
          <p:cNvSpPr/>
          <p:nvPr/>
        </p:nvSpPr>
        <p:spPr bwMode="auto">
          <a:xfrm>
            <a:off x="1333500" y="5676900"/>
            <a:ext cx="9385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tx1">
                  <a:lumMod val="65000"/>
                  <a:lumOff val="35000"/>
                </a:schemeClr>
              </a:solidFill>
              <a:effectLst/>
              <a:latin typeface="Times New Roman" pitchFamily="16" charset="0"/>
              <a:ea typeface="MS Gothic" charset="-128"/>
            </a:endParaRPr>
          </a:p>
        </p:txBody>
      </p:sp>
      <p:sp>
        <p:nvSpPr>
          <p:cNvPr id="8" name="Rectangle 7"/>
          <p:cNvSpPr/>
          <p:nvPr/>
        </p:nvSpPr>
        <p:spPr bwMode="auto">
          <a:xfrm>
            <a:off x="1955799"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rPr>
              <a:t>LDPC #2</a:t>
            </a:r>
          </a:p>
        </p:txBody>
      </p:sp>
      <p:sp>
        <p:nvSpPr>
          <p:cNvPr id="9" name="Rectangle 8"/>
          <p:cNvSpPr/>
          <p:nvPr/>
        </p:nvSpPr>
        <p:spPr bwMode="auto">
          <a:xfrm>
            <a:off x="1333499"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smtClean="0">
                <a:ln>
                  <a:noFill/>
                </a:ln>
                <a:solidFill>
                  <a:schemeClr val="tx1">
                    <a:lumMod val="65000"/>
                    <a:lumOff val="35000"/>
                  </a:schemeClr>
                </a:solidFill>
                <a:effectLst/>
                <a:latin typeface="Times New Roman" pitchFamily="16" charset="0"/>
                <a:ea typeface="MS Gothic" charset="-128"/>
              </a:rPr>
              <a:t>LDPC #1</a:t>
            </a:r>
            <a:endPar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endParaRPr>
          </a:p>
        </p:txBody>
      </p:sp>
      <p:cxnSp>
        <p:nvCxnSpPr>
          <p:cNvPr id="11" name="Straight Arrow Connector 10"/>
          <p:cNvCxnSpPr/>
          <p:nvPr/>
        </p:nvCxnSpPr>
        <p:spPr bwMode="auto">
          <a:xfrm>
            <a:off x="1333499" y="6341287"/>
            <a:ext cx="938530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2" name="TextBox 11"/>
          <p:cNvSpPr txBox="1"/>
          <p:nvPr/>
        </p:nvSpPr>
        <p:spPr>
          <a:xfrm>
            <a:off x="5124211" y="6145696"/>
            <a:ext cx="1414939" cy="369332"/>
          </a:xfrm>
          <a:prstGeom prst="rect">
            <a:avLst/>
          </a:prstGeom>
          <a:solidFill>
            <a:schemeClr val="bg1"/>
          </a:solidFill>
        </p:spPr>
        <p:txBody>
          <a:bodyPr wrap="none" rtlCol="0">
            <a:spAutoFit/>
          </a:bodyPr>
          <a:lstStyle/>
          <a:p>
            <a:r>
              <a:rPr lang="en-US" dirty="0" smtClean="0"/>
              <a:t>Target PPDU</a:t>
            </a:r>
            <a:endParaRPr lang="en-US" dirty="0"/>
          </a:p>
        </p:txBody>
      </p:sp>
      <p:sp>
        <p:nvSpPr>
          <p:cNvPr id="13" name="Rectangle 12"/>
          <p:cNvSpPr/>
          <p:nvPr/>
        </p:nvSpPr>
        <p:spPr bwMode="auto">
          <a:xfrm>
            <a:off x="7259320"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smtClean="0">
                <a:ln>
                  <a:noFill/>
                </a:ln>
                <a:solidFill>
                  <a:schemeClr val="tx1">
                    <a:lumMod val="65000"/>
                    <a:lumOff val="35000"/>
                  </a:schemeClr>
                </a:solidFill>
                <a:effectLst/>
                <a:latin typeface="Times New Roman" pitchFamily="16" charset="0"/>
                <a:ea typeface="MS Gothic" charset="-128"/>
              </a:rPr>
              <a:t>LDPC #80</a:t>
            </a:r>
            <a:endPar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endParaRPr>
          </a:p>
        </p:txBody>
      </p:sp>
      <p:sp>
        <p:nvSpPr>
          <p:cNvPr id="14" name="Rectangle 13"/>
          <p:cNvSpPr/>
          <p:nvPr/>
        </p:nvSpPr>
        <p:spPr bwMode="auto">
          <a:xfrm>
            <a:off x="7881620"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rPr>
              <a:t>LDPC #81</a:t>
            </a:r>
          </a:p>
        </p:txBody>
      </p:sp>
      <p:sp>
        <p:nvSpPr>
          <p:cNvPr id="15" name="Rectangle 14"/>
          <p:cNvSpPr/>
          <p:nvPr/>
        </p:nvSpPr>
        <p:spPr bwMode="auto">
          <a:xfrm>
            <a:off x="10096500"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rPr>
              <a:t>LDPC #100</a:t>
            </a:r>
          </a:p>
        </p:txBody>
      </p:sp>
      <p:sp>
        <p:nvSpPr>
          <p:cNvPr id="18" name="Rectangle 17"/>
          <p:cNvSpPr/>
          <p:nvPr/>
        </p:nvSpPr>
        <p:spPr bwMode="auto">
          <a:xfrm>
            <a:off x="7881195" y="5174089"/>
            <a:ext cx="2837180" cy="431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smtClean="0">
                <a:solidFill>
                  <a:schemeClr val="tx1">
                    <a:lumMod val="65000"/>
                    <a:lumOff val="35000"/>
                  </a:schemeClr>
                </a:solidFill>
                <a:latin typeface="Times New Roman" pitchFamily="16" charset="0"/>
                <a:ea typeface="MS Gothic" charset="-128"/>
              </a:rPr>
              <a:t>Co-Channel Interference</a:t>
            </a:r>
            <a:endParaRPr kumimoji="0" lang="en-US" sz="2000" b="0" i="0" u="none" strike="noStrike" cap="none" normalizeH="0" baseline="0" smtClean="0">
              <a:ln>
                <a:noFill/>
              </a:ln>
              <a:solidFill>
                <a:schemeClr val="tx1">
                  <a:lumMod val="65000"/>
                  <a:lumOff val="35000"/>
                </a:schemeClr>
              </a:solidFill>
              <a:effectLst/>
              <a:latin typeface="Times New Roman" pitchFamily="16" charset="0"/>
              <a:ea typeface="MS Gothic" charset="-128"/>
            </a:endParaRPr>
          </a:p>
        </p:txBody>
      </p:sp>
      <p:cxnSp>
        <p:nvCxnSpPr>
          <p:cNvPr id="20" name="Straight Arrow Connector 19"/>
          <p:cNvCxnSpPr/>
          <p:nvPr/>
        </p:nvCxnSpPr>
        <p:spPr bwMode="auto">
          <a:xfrm>
            <a:off x="1333074" y="5505321"/>
            <a:ext cx="648504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1" name="TextBox 20"/>
          <p:cNvSpPr txBox="1"/>
          <p:nvPr/>
        </p:nvSpPr>
        <p:spPr>
          <a:xfrm>
            <a:off x="3812241" y="5375780"/>
            <a:ext cx="1625766" cy="261610"/>
          </a:xfrm>
          <a:prstGeom prst="rect">
            <a:avLst/>
          </a:prstGeom>
          <a:solidFill>
            <a:schemeClr val="bg1"/>
          </a:solidFill>
        </p:spPr>
        <p:txBody>
          <a:bodyPr wrap="none" rtlCol="0">
            <a:spAutoFit/>
          </a:bodyPr>
          <a:lstStyle/>
          <a:p>
            <a:r>
              <a:rPr lang="en-US" sz="1100" smtClean="0"/>
              <a:t>SNR=10dB, SINR=10dB</a:t>
            </a:r>
            <a:endParaRPr lang="en-US" sz="1100" dirty="0"/>
          </a:p>
        </p:txBody>
      </p:sp>
      <p:cxnSp>
        <p:nvCxnSpPr>
          <p:cNvPr id="22" name="Straight Arrow Connector 21"/>
          <p:cNvCxnSpPr/>
          <p:nvPr/>
        </p:nvCxnSpPr>
        <p:spPr bwMode="auto">
          <a:xfrm flipV="1">
            <a:off x="7881195" y="4994812"/>
            <a:ext cx="2837180" cy="708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3" name="TextBox 22"/>
          <p:cNvSpPr txBox="1"/>
          <p:nvPr/>
        </p:nvSpPr>
        <p:spPr>
          <a:xfrm>
            <a:off x="8103443" y="4872379"/>
            <a:ext cx="2399032" cy="261610"/>
          </a:xfrm>
          <a:prstGeom prst="rect">
            <a:avLst/>
          </a:prstGeom>
          <a:solidFill>
            <a:schemeClr val="bg1"/>
          </a:solidFill>
        </p:spPr>
        <p:txBody>
          <a:bodyPr wrap="square" rtlCol="0">
            <a:spAutoFit/>
          </a:bodyPr>
          <a:lstStyle/>
          <a:p>
            <a:r>
              <a:rPr lang="en-US" sz="1100" dirty="0" smtClean="0"/>
              <a:t>SNR=10dB</a:t>
            </a:r>
            <a:r>
              <a:rPr lang="en-US" sz="1100" smtClean="0"/>
              <a:t>, SIR=9dB, SINR=6.5dB</a:t>
            </a:r>
            <a:endParaRPr lang="en-US" sz="1100" dirty="0"/>
          </a:p>
        </p:txBody>
      </p:sp>
      <p:pic>
        <p:nvPicPr>
          <p:cNvPr id="30" name="Picture 29"/>
          <p:cNvPicPr>
            <a:picLocks noChangeAspect="1"/>
          </p:cNvPicPr>
          <p:nvPr/>
        </p:nvPicPr>
        <p:blipFill>
          <a:blip r:embed="rId2"/>
          <a:stretch>
            <a:fillRect/>
          </a:stretch>
        </p:blipFill>
        <p:spPr>
          <a:xfrm>
            <a:off x="5643673" y="1508760"/>
            <a:ext cx="6701672" cy="2527654"/>
          </a:xfrm>
          <a:prstGeom prst="rect">
            <a:avLst/>
          </a:prstGeom>
        </p:spPr>
      </p:pic>
    </p:spTree>
    <p:extLst>
      <p:ext uri="{BB962C8B-B14F-4D97-AF65-F5344CB8AC3E}">
        <p14:creationId xmlns:p14="http://schemas.microsoft.com/office/powerpoint/2010/main" val="2012276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marL="457200" indent="-457200">
              <a:buFont typeface="+mj-lt"/>
              <a:buAutoNum type="arabicParenR"/>
            </a:pPr>
            <a:r>
              <a:rPr lang="en-US" dirty="0"/>
              <a:t>SNR measurement method</a:t>
            </a:r>
          </a:p>
          <a:p>
            <a:pPr lvl="1"/>
            <a:r>
              <a:rPr lang="en-US" dirty="0"/>
              <a:t>Post equalization</a:t>
            </a:r>
          </a:p>
          <a:p>
            <a:pPr marL="457200" indent="-457200">
              <a:buFont typeface="+mj-lt"/>
              <a:buAutoNum type="arabicParenR"/>
            </a:pPr>
            <a:r>
              <a:rPr lang="en-US" dirty="0"/>
              <a:t>SNR measurement period</a:t>
            </a:r>
          </a:p>
          <a:p>
            <a:pPr lvl="1"/>
            <a:r>
              <a:rPr lang="en-US" dirty="0"/>
              <a:t>Start and end time for measurement</a:t>
            </a:r>
          </a:p>
          <a:p>
            <a:pPr marL="457200" indent="-457200">
              <a:buFont typeface="+mj-lt"/>
              <a:buAutoNum type="arabicParenR"/>
            </a:pPr>
            <a:r>
              <a:rPr lang="en-US" dirty="0"/>
              <a:t>RSSI</a:t>
            </a:r>
          </a:p>
          <a:p>
            <a:pPr marL="457200" indent="-457200">
              <a:buFont typeface="+mj-lt"/>
              <a:buAutoNum type="arabicParenR"/>
            </a:pPr>
            <a:r>
              <a:rPr lang="en-US" dirty="0" smtClean="0"/>
              <a:t>Short-term PER measurement (LDPC statistics)</a:t>
            </a:r>
          </a:p>
          <a:p>
            <a:pPr marL="457200" indent="-457200">
              <a:buFont typeface="+mj-lt"/>
              <a:buAutoNum type="arabicParenR"/>
            </a:pPr>
            <a:r>
              <a:rPr lang="en-US" dirty="0"/>
              <a:t>Confidence interval (number of PPDUs used for measurement</a:t>
            </a:r>
            <a:r>
              <a:rPr lang="en-US" dirty="0" smtClean="0"/>
              <a:t>)</a:t>
            </a:r>
            <a:endParaRPr lang="en-US" dirty="0"/>
          </a:p>
          <a:p>
            <a:pPr marL="457200" indent="-457200">
              <a:buFont typeface="+mj-lt"/>
              <a:buAutoNum type="arabicParenR"/>
            </a:pPr>
            <a:endParaRPr lang="en-US" dirty="0"/>
          </a:p>
        </p:txBody>
      </p:sp>
      <p:sp>
        <p:nvSpPr>
          <p:cNvPr id="2" name="Title 1"/>
          <p:cNvSpPr>
            <a:spLocks noGrp="1"/>
          </p:cNvSpPr>
          <p:nvPr>
            <p:ph type="title"/>
          </p:nvPr>
        </p:nvSpPr>
        <p:spPr/>
        <p:txBody>
          <a:bodyPr/>
          <a:lstStyle/>
          <a:p>
            <a:r>
              <a:rPr lang="en-US" dirty="0"/>
              <a:t>Link </a:t>
            </a:r>
            <a:r>
              <a:rPr lang="en-US" dirty="0" smtClean="0"/>
              <a:t>adaptation</a:t>
            </a:r>
            <a:r>
              <a:rPr lang="en-US" dirty="0"/>
              <a:t/>
            </a:r>
            <a:br>
              <a:rPr lang="en-US" dirty="0"/>
            </a:br>
            <a:r>
              <a:rPr lang="en-US" sz="2400" dirty="0" smtClean="0"/>
              <a:t>802.11 functional </a:t>
            </a:r>
            <a:r>
              <a:rPr lang="en-US" sz="2400" dirty="0"/>
              <a:t>gaps</a:t>
            </a:r>
          </a:p>
        </p:txBody>
      </p:sp>
      <p:sp>
        <p:nvSpPr>
          <p:cNvPr id="9" name="Footer Placeholder 8"/>
          <p:cNvSpPr>
            <a:spLocks noGrp="1"/>
          </p:cNvSpPr>
          <p:nvPr>
            <p:ph type="ftr" idx="11"/>
          </p:nvPr>
        </p:nvSpPr>
        <p:spPr/>
        <p:txBody>
          <a:bodyPr/>
          <a:lstStyle/>
          <a:p>
            <a:r>
              <a:rPr lang="en-US" smtClean="0"/>
              <a:t>Djordje Tujkovic et al.</a:t>
            </a:r>
            <a:endParaRPr lang="en-US"/>
          </a:p>
        </p:txBody>
      </p:sp>
      <p:sp>
        <p:nvSpPr>
          <p:cNvPr id="8" name="Slide Number Placeholder 7"/>
          <p:cNvSpPr>
            <a:spLocks noGrp="1"/>
          </p:cNvSpPr>
          <p:nvPr>
            <p:ph type="sldNum" idx="12"/>
          </p:nvPr>
        </p:nvSpPr>
        <p:spPr/>
        <p:txBody>
          <a:bodyPr/>
          <a:lstStyle/>
          <a:p>
            <a:fld id="{E7098A24-1AEE-5640-A321-184094239E49}" type="slidenum">
              <a:rPr lang="en-US" smtClean="0"/>
              <a:pPr/>
              <a:t>11</a:t>
            </a:fld>
            <a:endParaRPr lang="en-US"/>
          </a:p>
        </p:txBody>
      </p:sp>
      <p:sp>
        <p:nvSpPr>
          <p:cNvPr id="3" name="Date Placeholder 2"/>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693891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3822"/>
            <a:ext cx="10972800" cy="1143000"/>
          </a:xfrm>
        </p:spPr>
        <p:txBody>
          <a:bodyPr/>
          <a:lstStyle/>
          <a:p>
            <a:r>
              <a:rPr lang="en-US" dirty="0" smtClean="0"/>
              <a:t>(2) Bandwidth request</a:t>
            </a:r>
            <a:br>
              <a:rPr lang="en-US" dirty="0" smtClean="0"/>
            </a:br>
            <a:r>
              <a:rPr lang="en-US" sz="2400" dirty="0" smtClean="0"/>
              <a:t>Frames, information</a:t>
            </a:r>
            <a:endParaRPr lang="en-US" sz="2400" dirty="0"/>
          </a:p>
        </p:txBody>
      </p:sp>
      <p:sp>
        <p:nvSpPr>
          <p:cNvPr id="12" name="Text Placeholder 11"/>
          <p:cNvSpPr>
            <a:spLocks noGrp="1"/>
          </p:cNvSpPr>
          <p:nvPr>
            <p:ph type="body" idx="1"/>
          </p:nvPr>
        </p:nvSpPr>
        <p:spPr/>
        <p:txBody>
          <a:bodyPr/>
          <a:lstStyle/>
          <a:p>
            <a:r>
              <a:rPr lang="en-US" dirty="0" smtClean="0"/>
              <a:t>Sample Distribution Network</a:t>
            </a:r>
            <a:endParaRPr lang="en-US" dirty="0"/>
          </a:p>
        </p:txBody>
      </p:sp>
      <p:sp>
        <p:nvSpPr>
          <p:cNvPr id="4" name="Content Placeholder 3"/>
          <p:cNvSpPr>
            <a:spLocks noGrp="1"/>
          </p:cNvSpPr>
          <p:nvPr>
            <p:ph sz="half" idx="2"/>
          </p:nvPr>
        </p:nvSpPr>
        <p:spPr/>
        <p:txBody>
          <a:bodyPr>
            <a:normAutofit/>
          </a:bodyPr>
          <a:lstStyle/>
          <a:p>
            <a:pPr>
              <a:lnSpc>
                <a:spcPct val="100000"/>
              </a:lnSpc>
              <a:spcBef>
                <a:spcPts val="0"/>
              </a:spcBef>
            </a:pPr>
            <a:r>
              <a:rPr lang="en-US" sz="1800" dirty="0" smtClean="0"/>
              <a:t>Frames</a:t>
            </a:r>
          </a:p>
          <a:p>
            <a:pPr lvl="1">
              <a:lnSpc>
                <a:spcPct val="100000"/>
              </a:lnSpc>
              <a:spcBef>
                <a:spcPts val="0"/>
              </a:spcBef>
            </a:pPr>
            <a:r>
              <a:rPr lang="en-US" sz="1400" dirty="0" smtClean="0"/>
              <a:t>Uplink Bandwidth Request (CN =&gt; DN)</a:t>
            </a:r>
          </a:p>
          <a:p>
            <a:pPr lvl="1">
              <a:lnSpc>
                <a:spcPct val="100000"/>
              </a:lnSpc>
              <a:spcBef>
                <a:spcPts val="0"/>
              </a:spcBef>
            </a:pPr>
            <a:r>
              <a:rPr lang="en-US" sz="1400" dirty="0" smtClean="0"/>
              <a:t>Keepalive (DN </a:t>
            </a:r>
            <a:r>
              <a:rPr lang="en-US" sz="1400" dirty="0" smtClean="0">
                <a:sym typeface="Wingdings"/>
              </a:rPr>
              <a:t>&lt; = &gt; DN)</a:t>
            </a:r>
            <a:endParaRPr lang="en-US" sz="1400" dirty="0" smtClean="0"/>
          </a:p>
          <a:p>
            <a:pPr>
              <a:lnSpc>
                <a:spcPct val="100000"/>
              </a:lnSpc>
              <a:spcBef>
                <a:spcPts val="0"/>
              </a:spcBef>
            </a:pPr>
            <a:r>
              <a:rPr lang="en-US" sz="1800" dirty="0" smtClean="0"/>
              <a:t>Parameters (not all used at the same time)</a:t>
            </a:r>
          </a:p>
          <a:p>
            <a:pPr marL="457200" lvl="1" indent="0">
              <a:lnSpc>
                <a:spcPct val="100000"/>
              </a:lnSpc>
              <a:spcBef>
                <a:spcPts val="0"/>
              </a:spcBef>
              <a:buNone/>
            </a:pPr>
            <a:r>
              <a:rPr lang="en-US" sz="1200" dirty="0" err="1" smtClean="0">
                <a:solidFill>
                  <a:schemeClr val="tx1"/>
                </a:solidFill>
                <a:latin typeface="Courier" charset="0"/>
                <a:ea typeface="Courier" charset="0"/>
                <a:cs typeface="Courier" charset="0"/>
              </a:rPr>
              <a:t>typedef</a:t>
            </a:r>
            <a:r>
              <a:rPr lang="en-US" sz="1200" dirty="0" smtClean="0">
                <a:solidFill>
                  <a:schemeClr val="tx1"/>
                </a:solidFill>
                <a:latin typeface="Courier" charset="0"/>
                <a:ea typeface="Courier" charset="0"/>
                <a:cs typeface="Courier" charset="0"/>
              </a:rPr>
              <a:t> struct _l2SchedulerStats {</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 Queue size (in 256-byte units)</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usint16 </a:t>
            </a:r>
            <a:r>
              <a:rPr lang="en-US" sz="1200" dirty="0" err="1" smtClean="0">
                <a:solidFill>
                  <a:schemeClr val="tx1"/>
                </a:solidFill>
                <a:latin typeface="Courier" charset="0"/>
                <a:ea typeface="Courier" charset="0"/>
                <a:cs typeface="Courier" charset="0"/>
              </a:rPr>
              <a:t>queueSize</a:t>
            </a:r>
            <a:r>
              <a:rPr lang="en-US" sz="1200" dirty="0" smtClean="0">
                <a:solidFill>
                  <a:schemeClr val="tx1"/>
                </a:solidFill>
                <a:latin typeface="Courier" charset="0"/>
                <a:ea typeface="Courier" charset="0"/>
                <a:cs typeface="Courier" charset="0"/>
              </a:rPr>
              <a:t>;</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 Arrival rate (in units of 128 Kbps or 16 bytes/ms)</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usint16 </a:t>
            </a:r>
            <a:r>
              <a:rPr lang="en-US" sz="1200" dirty="0" err="1" smtClean="0">
                <a:solidFill>
                  <a:schemeClr val="tx1"/>
                </a:solidFill>
                <a:latin typeface="Courier" charset="0"/>
                <a:ea typeface="Courier" charset="0"/>
                <a:cs typeface="Courier" charset="0"/>
              </a:rPr>
              <a:t>arrivalRate</a:t>
            </a:r>
            <a:r>
              <a:rPr lang="en-US" sz="1200" dirty="0" smtClean="0">
                <a:solidFill>
                  <a:schemeClr val="tx1"/>
                </a:solidFill>
                <a:latin typeface="Courier" charset="0"/>
                <a:ea typeface="Courier" charset="0"/>
                <a:cs typeface="Courier" charset="0"/>
              </a:rPr>
              <a:t>;</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 MCS value</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usint8 </a:t>
            </a:r>
            <a:r>
              <a:rPr lang="en-US" sz="1200" dirty="0" err="1" smtClean="0">
                <a:solidFill>
                  <a:schemeClr val="tx1"/>
                </a:solidFill>
                <a:latin typeface="Courier" charset="0"/>
                <a:ea typeface="Courier" charset="0"/>
                <a:cs typeface="Courier" charset="0"/>
              </a:rPr>
              <a:t>mcs</a:t>
            </a:r>
            <a:r>
              <a:rPr lang="en-US" sz="1200" dirty="0" smtClean="0">
                <a:solidFill>
                  <a:schemeClr val="tx1"/>
                </a:solidFill>
                <a:latin typeface="Courier" charset="0"/>
                <a:ea typeface="Courier" charset="0"/>
                <a:cs typeface="Courier" charset="0"/>
              </a:rPr>
              <a:t>;</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 Requested Tx percentage in unit of 0.01 </a:t>
            </a:r>
            <a:r>
              <a:rPr lang="en-US" sz="1200" dirty="0" smtClean="0">
                <a:solidFill>
                  <a:schemeClr val="tx1"/>
                </a:solidFill>
                <a:latin typeface="Courier" charset="0"/>
                <a:ea typeface="Courier" charset="0"/>
                <a:cs typeface="Courier" charset="0"/>
              </a:rPr>
              <a:t>percent (used only for DN-DN links)</a:t>
            </a:r>
            <a:endParaRPr lang="en-US" sz="1200" dirty="0" smtClean="0">
              <a:solidFill>
                <a:schemeClr val="tx1"/>
              </a:solidFill>
              <a:latin typeface="Courier" charset="0"/>
              <a:ea typeface="Courier" charset="0"/>
              <a:cs typeface="Courier" charset="0"/>
            </a:endParaRP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usint16 </a:t>
            </a:r>
            <a:r>
              <a:rPr lang="en-US" sz="1200" dirty="0" err="1" smtClean="0">
                <a:solidFill>
                  <a:schemeClr val="tx1"/>
                </a:solidFill>
                <a:latin typeface="Courier" charset="0"/>
                <a:ea typeface="Courier" charset="0"/>
                <a:cs typeface="Courier" charset="0"/>
              </a:rPr>
              <a:t>reqTxPercent</a:t>
            </a:r>
            <a:r>
              <a:rPr lang="en-US" sz="1200" dirty="0" smtClean="0">
                <a:solidFill>
                  <a:schemeClr val="tx1"/>
                </a:solidFill>
                <a:latin typeface="Courier" charset="0"/>
                <a:ea typeface="Courier" charset="0"/>
                <a:cs typeface="Courier" charset="0"/>
              </a:rPr>
              <a:t>;</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__attribute__((__packed__)) l2SchedulerStats;</a:t>
            </a:r>
            <a:endParaRPr lang="en-US" sz="1200" dirty="0">
              <a:solidFill>
                <a:schemeClr val="tx1"/>
              </a:solidFill>
              <a:latin typeface="Courier" charset="0"/>
              <a:ea typeface="Courier" charset="0"/>
              <a:cs typeface="Courier" charset="0"/>
            </a:endParaRPr>
          </a:p>
        </p:txBody>
      </p:sp>
      <p:sp>
        <p:nvSpPr>
          <p:cNvPr id="13" name="Text Placeholder 12"/>
          <p:cNvSpPr>
            <a:spLocks noGrp="1"/>
          </p:cNvSpPr>
          <p:nvPr>
            <p:ph type="body" sz="quarter" idx="3"/>
          </p:nvPr>
        </p:nvSpPr>
        <p:spPr/>
        <p:txBody>
          <a:bodyPr/>
          <a:lstStyle/>
          <a:p>
            <a:r>
              <a:rPr lang="en-US" smtClean="0"/>
              <a:t>802.11</a:t>
            </a:r>
            <a:endParaRPr lang="en-US" dirty="0"/>
          </a:p>
        </p:txBody>
      </p:sp>
      <p:sp>
        <p:nvSpPr>
          <p:cNvPr id="14" name="Content Placeholder 13"/>
          <p:cNvSpPr>
            <a:spLocks noGrp="1"/>
          </p:cNvSpPr>
          <p:nvPr>
            <p:ph sz="quarter" idx="4"/>
          </p:nvPr>
        </p:nvSpPr>
        <p:spPr/>
        <p:txBody>
          <a:bodyPr>
            <a:normAutofit/>
          </a:bodyPr>
          <a:lstStyle/>
          <a:p>
            <a:r>
              <a:rPr lang="en-US" sz="1800" dirty="0" smtClean="0"/>
              <a:t>Frames</a:t>
            </a:r>
          </a:p>
          <a:p>
            <a:pPr lvl="1"/>
            <a:r>
              <a:rPr lang="en-US" sz="1600" dirty="0" smtClean="0"/>
              <a:t>QoS Data frames (non-DMG)</a:t>
            </a:r>
          </a:p>
          <a:p>
            <a:r>
              <a:rPr lang="en-US" sz="1800" dirty="0" smtClean="0"/>
              <a:t>Information Elements / Fields</a:t>
            </a:r>
          </a:p>
          <a:p>
            <a:pPr lvl="1"/>
            <a:r>
              <a:rPr lang="en-US" sz="1600" dirty="0" smtClean="0"/>
              <a:t>Queue Size (non-DMG)</a:t>
            </a:r>
          </a:p>
          <a:p>
            <a:pPr lvl="2"/>
            <a:r>
              <a:rPr lang="en-US" sz="1400" dirty="0" smtClean="0"/>
              <a:t>8 bits, in units of 256 bytes (per TID)</a:t>
            </a:r>
          </a:p>
          <a:p>
            <a:pPr lvl="1"/>
            <a:r>
              <a:rPr lang="en-US" sz="1600" dirty="0" smtClean="0"/>
              <a:t>TSPEC</a:t>
            </a:r>
          </a:p>
          <a:p>
            <a:pPr lvl="2"/>
            <a:r>
              <a:rPr lang="en-US" sz="1400" dirty="0" smtClean="0"/>
              <a:t>Some metrics (arrival rate, Tx air percentage) missing</a:t>
            </a:r>
          </a:p>
          <a:p>
            <a:pPr lvl="1"/>
            <a:r>
              <a:rPr lang="en-US" sz="1600" dirty="0" smtClean="0"/>
              <a:t>DMG TSPEC</a:t>
            </a:r>
            <a:endParaRPr lang="en-US" sz="1400" dirty="0"/>
          </a:p>
          <a:p>
            <a:pPr lvl="2"/>
            <a:r>
              <a:rPr lang="en-US" sz="1400" dirty="0" smtClean="0"/>
              <a:t>Not a good fit (good for creating SP/CBAP allocations)</a:t>
            </a:r>
          </a:p>
        </p:txBody>
      </p:sp>
      <p:sp>
        <p:nvSpPr>
          <p:cNvPr id="9" name="Footer Placeholder 8"/>
          <p:cNvSpPr>
            <a:spLocks noGrp="1"/>
          </p:cNvSpPr>
          <p:nvPr>
            <p:ph type="ftr" idx="11"/>
          </p:nvPr>
        </p:nvSpPr>
        <p:spPr/>
        <p:txBody>
          <a:bodyPr/>
          <a:lstStyle/>
          <a:p>
            <a:r>
              <a:rPr lang="en-US" smtClean="0"/>
              <a:t>Djordje Tujkovic et al.</a:t>
            </a:r>
            <a:endParaRPr lang="en-US"/>
          </a:p>
        </p:txBody>
      </p:sp>
      <p:sp>
        <p:nvSpPr>
          <p:cNvPr id="8" name="Slide Number Placeholder 7"/>
          <p:cNvSpPr>
            <a:spLocks noGrp="1"/>
          </p:cNvSpPr>
          <p:nvPr>
            <p:ph type="sldNum" idx="12"/>
          </p:nvPr>
        </p:nvSpPr>
        <p:spPr/>
        <p:txBody>
          <a:bodyPr/>
          <a:lstStyle/>
          <a:p>
            <a:fld id="{E7098A24-1AEE-5640-A321-184094239E49}" type="slidenum">
              <a:rPr lang="en-US" smtClean="0"/>
              <a:t>12</a:t>
            </a:fld>
            <a:endParaRPr lang="en-US"/>
          </a:p>
        </p:txBody>
      </p:sp>
      <p:sp>
        <p:nvSpPr>
          <p:cNvPr id="3" name="Date Placeholder 2"/>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1978788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Queue size (and with TID granularity)</a:t>
            </a:r>
          </a:p>
          <a:p>
            <a:pPr lvl="1"/>
            <a:r>
              <a:rPr lang="en-US" dirty="0" smtClean="0"/>
              <a:t>Removed from DMG</a:t>
            </a:r>
          </a:p>
          <a:p>
            <a:r>
              <a:rPr lang="en-US" dirty="0" smtClean="0"/>
              <a:t>Derivative feedback (queue size change rate)</a:t>
            </a:r>
          </a:p>
          <a:p>
            <a:pPr lvl="1"/>
            <a:r>
              <a:rPr lang="en-US" dirty="0" smtClean="0"/>
              <a:t>Start and end time for measurement</a:t>
            </a:r>
          </a:p>
          <a:p>
            <a:r>
              <a:rPr lang="en-US" dirty="0" smtClean="0"/>
              <a:t>Measurement period</a:t>
            </a:r>
            <a:endParaRPr lang="en-US" dirty="0"/>
          </a:p>
        </p:txBody>
      </p:sp>
      <p:sp>
        <p:nvSpPr>
          <p:cNvPr id="2" name="Title 1"/>
          <p:cNvSpPr>
            <a:spLocks noGrp="1"/>
          </p:cNvSpPr>
          <p:nvPr>
            <p:ph type="title"/>
          </p:nvPr>
        </p:nvSpPr>
        <p:spPr/>
        <p:txBody>
          <a:bodyPr/>
          <a:lstStyle/>
          <a:p>
            <a:r>
              <a:rPr lang="en-US" dirty="0" smtClean="0"/>
              <a:t>Bandwidth request </a:t>
            </a:r>
            <a:br>
              <a:rPr lang="en-US" dirty="0" smtClean="0"/>
            </a:br>
            <a:r>
              <a:rPr lang="en-US" sz="2400" dirty="0" smtClean="0"/>
              <a:t>802.11 functional gaps</a:t>
            </a:r>
            <a:endParaRPr lang="en-US" dirty="0"/>
          </a:p>
        </p:txBody>
      </p:sp>
      <p:sp>
        <p:nvSpPr>
          <p:cNvPr id="3" name="Date Placeholder 2"/>
          <p:cNvSpPr>
            <a:spLocks noGrp="1"/>
          </p:cNvSpPr>
          <p:nvPr>
            <p:ph type="dt" idx="10"/>
          </p:nvPr>
        </p:nvSpPr>
        <p:spPr/>
        <p:txBody>
          <a:bodyPr/>
          <a:lstStyle/>
          <a:p>
            <a:r>
              <a:rPr lang="en-US" smtClean="0"/>
              <a:t>January 2018</a:t>
            </a:r>
            <a:endParaRPr lang="en-US"/>
          </a:p>
        </p:txBody>
      </p:sp>
      <p:sp>
        <p:nvSpPr>
          <p:cNvPr id="9" name="Footer Placeholder 8"/>
          <p:cNvSpPr>
            <a:spLocks noGrp="1"/>
          </p:cNvSpPr>
          <p:nvPr>
            <p:ph type="ftr" idx="11"/>
          </p:nvPr>
        </p:nvSpPr>
        <p:spPr/>
        <p:txBody>
          <a:bodyPr/>
          <a:lstStyle/>
          <a:p>
            <a:r>
              <a:rPr lang="en-US" smtClean="0"/>
              <a:t>Djordje Tujkovic et al.</a:t>
            </a:r>
            <a:endParaRPr lang="en-US"/>
          </a:p>
        </p:txBody>
      </p:sp>
      <p:sp>
        <p:nvSpPr>
          <p:cNvPr id="8" name="Slide Number Placeholder 7"/>
          <p:cNvSpPr>
            <a:spLocks noGrp="1"/>
          </p:cNvSpPr>
          <p:nvPr>
            <p:ph type="sldNum" idx="12"/>
          </p:nvPr>
        </p:nvSpPr>
        <p:spPr/>
        <p:txBody>
          <a:bodyPr/>
          <a:lstStyle/>
          <a:p>
            <a:fld id="{E7098A24-1AEE-5640-A321-184094239E49}" type="slidenum">
              <a:rPr lang="en-US" smtClean="0"/>
              <a:pPr/>
              <a:t>13</a:t>
            </a:fld>
            <a:endParaRPr lang="en-US"/>
          </a:p>
        </p:txBody>
      </p:sp>
    </p:spTree>
    <p:extLst>
      <p:ext uri="{BB962C8B-B14F-4D97-AF65-F5344CB8AC3E}">
        <p14:creationId xmlns:p14="http://schemas.microsoft.com/office/powerpoint/2010/main" val="1230826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Network time divided into time periods over which slot allocation (map) is valid (called Bandwidth Grant Duration (BWGD = 25,600 µs))</a:t>
            </a:r>
          </a:p>
          <a:p>
            <a:r>
              <a:rPr lang="en-US" dirty="0" smtClean="0"/>
              <a:t>Slots are allocated through a 3-stage pipeline process</a:t>
            </a:r>
          </a:p>
          <a:p>
            <a:pPr lvl="1"/>
            <a:r>
              <a:rPr lang="en-US" b="1" dirty="0" smtClean="0"/>
              <a:t>BWGD N+0</a:t>
            </a:r>
          </a:p>
          <a:p>
            <a:pPr lvl="2"/>
            <a:r>
              <a:rPr lang="en-US" dirty="0" smtClean="0"/>
              <a:t>CNs communicate </a:t>
            </a:r>
            <a:r>
              <a:rPr lang="en-US" dirty="0"/>
              <a:t>their </a:t>
            </a:r>
            <a:r>
              <a:rPr lang="en-US" dirty="0" smtClean="0"/>
              <a:t>bandwidth requirements to the parent DN (Uplink bandwidth request)</a:t>
            </a:r>
          </a:p>
          <a:p>
            <a:pPr lvl="3"/>
            <a:r>
              <a:rPr lang="en-US" dirty="0" smtClean="0"/>
              <a:t>Communicated information: Queue size (in units of 256 bytes), arrival rate (in units of 128 kbps)</a:t>
            </a:r>
          </a:p>
          <a:p>
            <a:pPr lvl="2"/>
            <a:r>
              <a:rPr lang="en-US" dirty="0" smtClean="0"/>
              <a:t>DNs communicate their bandwidth requirement to peer DNs (Keepalive message)</a:t>
            </a:r>
          </a:p>
          <a:p>
            <a:pPr lvl="3"/>
            <a:r>
              <a:rPr lang="en-US" dirty="0" smtClean="0"/>
              <a:t>Communicated information: Queue size, desired transmit airtime percentage to peer DN</a:t>
            </a:r>
          </a:p>
          <a:p>
            <a:pPr lvl="2"/>
            <a:r>
              <a:rPr lang="en-US" dirty="0" smtClean="0"/>
              <a:t>Using above pieces each DN assigns its own Rx slots (slots where other STAs will transmit to it)</a:t>
            </a:r>
          </a:p>
          <a:p>
            <a:pPr lvl="1"/>
            <a:r>
              <a:rPr lang="en-US" b="1" dirty="0" smtClean="0"/>
              <a:t>BWGD N+1</a:t>
            </a:r>
          </a:p>
          <a:p>
            <a:pPr lvl="2"/>
            <a:r>
              <a:rPr lang="en-US" dirty="0" smtClean="0"/>
              <a:t>DNs communicate their assigned Rx slot bitmap to each other (Keepalive message)</a:t>
            </a:r>
          </a:p>
          <a:p>
            <a:pPr lvl="2"/>
            <a:r>
              <a:rPr lang="en-US" dirty="0" smtClean="0"/>
              <a:t>With all DN-DN slots decided, each DN allocates remaining airtime (TX map) to its own CNs</a:t>
            </a:r>
          </a:p>
          <a:p>
            <a:pPr lvl="1"/>
            <a:r>
              <a:rPr lang="en-US" b="1" dirty="0" smtClean="0"/>
              <a:t>BWGD N+2</a:t>
            </a:r>
          </a:p>
          <a:p>
            <a:pPr lvl="2"/>
            <a:r>
              <a:rPr lang="en-US" dirty="0" smtClean="0"/>
              <a:t>Each DN communicates full Tx/Rx slot bitmap to CNs under its control</a:t>
            </a:r>
          </a:p>
          <a:p>
            <a:pPr lvl="1"/>
            <a:r>
              <a:rPr lang="en-US" b="1" dirty="0" smtClean="0"/>
              <a:t>BWGD N+3</a:t>
            </a:r>
          </a:p>
          <a:p>
            <a:pPr lvl="2"/>
            <a:r>
              <a:rPr lang="en-US" dirty="0" smtClean="0"/>
              <a:t>Slot map takes effect</a:t>
            </a:r>
          </a:p>
        </p:txBody>
      </p:sp>
      <p:sp>
        <p:nvSpPr>
          <p:cNvPr id="2" name="Title 1"/>
          <p:cNvSpPr>
            <a:spLocks noGrp="1"/>
          </p:cNvSpPr>
          <p:nvPr>
            <p:ph type="title"/>
          </p:nvPr>
        </p:nvSpPr>
        <p:spPr/>
        <p:txBody>
          <a:bodyPr/>
          <a:lstStyle/>
          <a:p>
            <a:r>
              <a:rPr lang="en-US" dirty="0" smtClean="0"/>
              <a:t>(3) Bandwidth reservation (slot allocation)</a:t>
            </a:r>
            <a:br>
              <a:rPr lang="en-US" dirty="0" smtClean="0"/>
            </a:br>
            <a:r>
              <a:rPr lang="en-US" sz="2400" dirty="0" smtClean="0"/>
              <a:t>Overview</a:t>
            </a:r>
            <a:endParaRPr lang="en-US" sz="2400" dirty="0"/>
          </a:p>
        </p:txBody>
      </p:sp>
      <p:sp>
        <p:nvSpPr>
          <p:cNvPr id="7" name="Footer Placeholder 6"/>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t>14</a:t>
            </a:fld>
            <a:endParaRPr lang="en-US"/>
          </a:p>
        </p:txBody>
      </p:sp>
      <p:sp>
        <p:nvSpPr>
          <p:cNvPr id="4" name="Date Placeholder 3"/>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626882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9881" y="726141"/>
            <a:ext cx="5282511" cy="5911494"/>
          </a:xfrm>
          <a:prstGeom prst="rect">
            <a:avLst/>
          </a:prstGeom>
        </p:spPr>
      </p:pic>
      <p:sp>
        <p:nvSpPr>
          <p:cNvPr id="9" name="Title 8"/>
          <p:cNvSpPr>
            <a:spLocks noGrp="1"/>
          </p:cNvSpPr>
          <p:nvPr>
            <p:ph type="title"/>
          </p:nvPr>
        </p:nvSpPr>
        <p:spPr>
          <a:xfrm>
            <a:off x="914401" y="594360"/>
            <a:ext cx="5038343" cy="914400"/>
          </a:xfrm>
        </p:spPr>
        <p:txBody>
          <a:bodyPr/>
          <a:lstStyle/>
          <a:p>
            <a:pPr algn="l"/>
            <a:r>
              <a:rPr lang="en-US" dirty="0" smtClean="0"/>
              <a:t>Bandwidth reservation flow</a:t>
            </a:r>
            <a:br>
              <a:rPr lang="en-US" dirty="0" smtClean="0"/>
            </a:br>
            <a:r>
              <a:rPr lang="en-US" sz="2400" dirty="0" smtClean="0"/>
              <a:t>3-stage pipelining</a:t>
            </a:r>
            <a:endParaRPr lang="en-US" sz="2400" dirty="0"/>
          </a:p>
        </p:txBody>
      </p:sp>
      <p:sp>
        <p:nvSpPr>
          <p:cNvPr id="3" name="Date Placeholder 2"/>
          <p:cNvSpPr>
            <a:spLocks noGrp="1"/>
          </p:cNvSpPr>
          <p:nvPr>
            <p:ph type="dt" idx="10"/>
          </p:nvPr>
        </p:nvSpPr>
        <p:spPr/>
        <p:txBody>
          <a:bodyPr/>
          <a:lstStyle/>
          <a:p>
            <a:r>
              <a:rPr lang="en-US" smtClean="0"/>
              <a:t>January 2018</a:t>
            </a:r>
            <a:endParaRPr lang="en-US"/>
          </a:p>
        </p:txBody>
      </p:sp>
      <p:sp>
        <p:nvSpPr>
          <p:cNvPr id="7" name="Footer Placeholder 6"/>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a:xfrm>
            <a:off x="6937253" y="6537960"/>
            <a:ext cx="1070768" cy="228600"/>
          </a:xfrm>
        </p:spPr>
        <p:txBody>
          <a:bodyPr/>
          <a:lstStyle/>
          <a:p>
            <a:fld id="{E7098A24-1AEE-5640-A321-184094239E49}" type="slidenum">
              <a:rPr lang="en-US" smtClean="0"/>
              <a:t>15</a:t>
            </a:fld>
            <a:endParaRPr lang="en-US"/>
          </a:p>
        </p:txBody>
      </p:sp>
      <p:pic>
        <p:nvPicPr>
          <p:cNvPr id="8" name="Picture 7">
            <a:extLst>
              <a:ext uri="{FF2B5EF4-FFF2-40B4-BE49-F238E27FC236}">
                <a16:creationId xmlns:a16="http://schemas.microsoft.com/office/drawing/2014/main" xmlns="" id="{B195F577-7896-45D2-8F30-779AFC64BD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3936" y="2089902"/>
            <a:ext cx="2705711" cy="1417580"/>
          </a:xfrm>
          <a:prstGeom prst="rect">
            <a:avLst/>
          </a:prstGeom>
        </p:spPr>
      </p:pic>
      <p:sp>
        <p:nvSpPr>
          <p:cNvPr id="10" name="Rectangle 9">
            <a:extLst>
              <a:ext uri="{FF2B5EF4-FFF2-40B4-BE49-F238E27FC236}">
                <a16:creationId xmlns:a16="http://schemas.microsoft.com/office/drawing/2014/main" xmlns="" id="{12827704-3BB5-4D2E-AD79-737DDFD55BDB}"/>
              </a:ext>
            </a:extLst>
          </p:cNvPr>
          <p:cNvSpPr/>
          <p:nvPr/>
        </p:nvSpPr>
        <p:spPr>
          <a:xfrm>
            <a:off x="7692601" y="2022597"/>
            <a:ext cx="1508295" cy="246221"/>
          </a:xfrm>
          <a:prstGeom prst="rect">
            <a:avLst/>
          </a:prstGeom>
        </p:spPr>
        <p:txBody>
          <a:bodyPr wrap="square">
            <a:spAutoFit/>
          </a:bodyPr>
          <a:lstStyle/>
          <a:p>
            <a:pPr algn="ctr"/>
            <a:r>
              <a:rPr lang="en-US" sz="1000" b="1" dirty="0">
                <a:solidFill>
                  <a:schemeClr val="accent5"/>
                </a:solidFill>
              </a:rPr>
              <a:t>Keepalive message</a:t>
            </a:r>
          </a:p>
        </p:txBody>
      </p:sp>
      <p:sp>
        <p:nvSpPr>
          <p:cNvPr id="12" name="Rectangle 11">
            <a:extLst>
              <a:ext uri="{FF2B5EF4-FFF2-40B4-BE49-F238E27FC236}">
                <a16:creationId xmlns:a16="http://schemas.microsoft.com/office/drawing/2014/main" xmlns="" id="{640A0AB5-8D7C-4F55-A968-843BB15F976C}"/>
              </a:ext>
            </a:extLst>
          </p:cNvPr>
          <p:cNvSpPr/>
          <p:nvPr/>
        </p:nvSpPr>
        <p:spPr>
          <a:xfrm>
            <a:off x="7692601" y="3980717"/>
            <a:ext cx="1508295" cy="246221"/>
          </a:xfrm>
          <a:prstGeom prst="rect">
            <a:avLst/>
          </a:prstGeom>
        </p:spPr>
        <p:txBody>
          <a:bodyPr wrap="square">
            <a:spAutoFit/>
          </a:bodyPr>
          <a:lstStyle/>
          <a:p>
            <a:pPr algn="ctr"/>
            <a:r>
              <a:rPr lang="en-US" sz="1000" b="1" dirty="0">
                <a:solidFill>
                  <a:schemeClr val="accent5"/>
                </a:solidFill>
              </a:rPr>
              <a:t>Keepalive message</a:t>
            </a:r>
          </a:p>
        </p:txBody>
      </p:sp>
      <p:sp>
        <p:nvSpPr>
          <p:cNvPr id="13" name="Rectangle 12">
            <a:extLst>
              <a:ext uri="{FF2B5EF4-FFF2-40B4-BE49-F238E27FC236}">
                <a16:creationId xmlns:a16="http://schemas.microsoft.com/office/drawing/2014/main" xmlns="" id="{097D5D12-8ED2-4775-9ED4-B877CC08BEAB}"/>
              </a:ext>
            </a:extLst>
          </p:cNvPr>
          <p:cNvSpPr/>
          <p:nvPr/>
        </p:nvSpPr>
        <p:spPr>
          <a:xfrm>
            <a:off x="9668256" y="2398766"/>
            <a:ext cx="1217006" cy="400110"/>
          </a:xfrm>
          <a:prstGeom prst="rect">
            <a:avLst/>
          </a:prstGeom>
        </p:spPr>
        <p:txBody>
          <a:bodyPr wrap="square">
            <a:spAutoFit/>
          </a:bodyPr>
          <a:lstStyle/>
          <a:p>
            <a:pPr algn="r"/>
            <a:r>
              <a:rPr lang="en-US" sz="1000" b="1" dirty="0">
                <a:solidFill>
                  <a:schemeClr val="accent5"/>
                </a:solidFill>
              </a:rPr>
              <a:t>Uplink BW Request                            message    </a:t>
            </a:r>
          </a:p>
        </p:txBody>
      </p:sp>
      <p:sp>
        <p:nvSpPr>
          <p:cNvPr id="14" name="Rectangle 13">
            <a:extLst>
              <a:ext uri="{FF2B5EF4-FFF2-40B4-BE49-F238E27FC236}">
                <a16:creationId xmlns:a16="http://schemas.microsoft.com/office/drawing/2014/main" xmlns="" id="{62089934-B2EB-41BF-9EDB-45F9065D7D2E}"/>
              </a:ext>
            </a:extLst>
          </p:cNvPr>
          <p:cNvSpPr/>
          <p:nvPr/>
        </p:nvSpPr>
        <p:spPr>
          <a:xfrm>
            <a:off x="6222346" y="2239351"/>
            <a:ext cx="1508295" cy="400110"/>
          </a:xfrm>
          <a:prstGeom prst="rect">
            <a:avLst/>
          </a:prstGeom>
        </p:spPr>
        <p:txBody>
          <a:bodyPr wrap="square">
            <a:spAutoFit/>
          </a:bodyPr>
          <a:lstStyle/>
          <a:p>
            <a:pPr algn="ctr"/>
            <a:r>
              <a:rPr lang="en-US" sz="1000" b="1" dirty="0">
                <a:solidFill>
                  <a:schemeClr val="accent5"/>
                </a:solidFill>
              </a:rPr>
              <a:t>Uplink BW Request message</a:t>
            </a:r>
          </a:p>
        </p:txBody>
      </p:sp>
      <p:sp>
        <p:nvSpPr>
          <p:cNvPr id="15" name="Rectangle 14">
            <a:extLst>
              <a:ext uri="{FF2B5EF4-FFF2-40B4-BE49-F238E27FC236}">
                <a16:creationId xmlns:a16="http://schemas.microsoft.com/office/drawing/2014/main" xmlns="" id="{E4D4986C-F438-4F9D-B12A-5677DB20812A}"/>
              </a:ext>
            </a:extLst>
          </p:cNvPr>
          <p:cNvSpPr/>
          <p:nvPr/>
        </p:nvSpPr>
        <p:spPr>
          <a:xfrm>
            <a:off x="6222346" y="5512557"/>
            <a:ext cx="1508295" cy="246221"/>
          </a:xfrm>
          <a:prstGeom prst="rect">
            <a:avLst/>
          </a:prstGeom>
        </p:spPr>
        <p:txBody>
          <a:bodyPr wrap="square">
            <a:spAutoFit/>
          </a:bodyPr>
          <a:lstStyle/>
          <a:p>
            <a:pPr algn="ctr"/>
            <a:r>
              <a:rPr lang="en-US" sz="1000" b="1" dirty="0">
                <a:solidFill>
                  <a:schemeClr val="accent5"/>
                </a:solidFill>
              </a:rPr>
              <a:t>Heartbeat message</a:t>
            </a:r>
          </a:p>
        </p:txBody>
      </p:sp>
      <p:sp>
        <p:nvSpPr>
          <p:cNvPr id="16" name="Rectangle 15">
            <a:extLst>
              <a:ext uri="{FF2B5EF4-FFF2-40B4-BE49-F238E27FC236}">
                <a16:creationId xmlns:a16="http://schemas.microsoft.com/office/drawing/2014/main" xmlns="" id="{CE61A2D4-9015-48AC-9BC8-A60BEC8783FF}"/>
              </a:ext>
            </a:extLst>
          </p:cNvPr>
          <p:cNvSpPr/>
          <p:nvPr/>
        </p:nvSpPr>
        <p:spPr>
          <a:xfrm>
            <a:off x="9346486" y="5710458"/>
            <a:ext cx="1508295" cy="246221"/>
          </a:xfrm>
          <a:prstGeom prst="rect">
            <a:avLst/>
          </a:prstGeom>
        </p:spPr>
        <p:txBody>
          <a:bodyPr wrap="square">
            <a:spAutoFit/>
          </a:bodyPr>
          <a:lstStyle/>
          <a:p>
            <a:pPr algn="ctr"/>
            <a:r>
              <a:rPr lang="en-US" sz="1000" b="1" dirty="0">
                <a:solidFill>
                  <a:schemeClr val="accent5"/>
                </a:solidFill>
              </a:rPr>
              <a:t>Heartbeat message</a:t>
            </a:r>
          </a:p>
        </p:txBody>
      </p:sp>
    </p:spTree>
    <p:extLst>
      <p:ext uri="{BB962C8B-B14F-4D97-AF65-F5344CB8AC3E}">
        <p14:creationId xmlns:p14="http://schemas.microsoft.com/office/powerpoint/2010/main" val="54472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7370CAB1-5DFB-4B97-8331-C356E04CC2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62500" y="1234016"/>
            <a:ext cx="6708248" cy="4716862"/>
          </a:xfrm>
          <a:prstGeom prst="rect">
            <a:avLst/>
          </a:prstGeom>
        </p:spPr>
      </p:pic>
      <p:sp>
        <p:nvSpPr>
          <p:cNvPr id="9" name="Footer Placeholder 8"/>
          <p:cNvSpPr>
            <a:spLocks noGrp="1"/>
          </p:cNvSpPr>
          <p:nvPr>
            <p:ph type="ftr" idx="11"/>
          </p:nvPr>
        </p:nvSpPr>
        <p:spPr/>
        <p:txBody>
          <a:bodyPr/>
          <a:lstStyle/>
          <a:p>
            <a:r>
              <a:rPr lang="en-US" smtClean="0"/>
              <a:t>Djordje Tujkovic et al.</a:t>
            </a:r>
            <a:endParaRPr lang="en-US"/>
          </a:p>
        </p:txBody>
      </p:sp>
      <p:sp>
        <p:nvSpPr>
          <p:cNvPr id="5" name="Slide Number Placeholder 4"/>
          <p:cNvSpPr>
            <a:spLocks noGrp="1"/>
          </p:cNvSpPr>
          <p:nvPr>
            <p:ph type="sldNum" idx="12"/>
          </p:nvPr>
        </p:nvSpPr>
        <p:spPr/>
        <p:txBody>
          <a:bodyPr/>
          <a:lstStyle/>
          <a:p>
            <a:fld id="{E7098A24-1AEE-5640-A321-184094239E49}" type="slidenum">
              <a:rPr lang="en-US" smtClean="0"/>
              <a:t>16</a:t>
            </a:fld>
            <a:endParaRPr lang="en-US"/>
          </a:p>
        </p:txBody>
      </p:sp>
      <p:sp>
        <p:nvSpPr>
          <p:cNvPr id="2" name="Date Placeholder 1"/>
          <p:cNvSpPr>
            <a:spLocks noGrp="1"/>
          </p:cNvSpPr>
          <p:nvPr>
            <p:ph type="dt" idx="10"/>
          </p:nvPr>
        </p:nvSpPr>
        <p:spPr/>
        <p:txBody>
          <a:bodyPr/>
          <a:lstStyle/>
          <a:p>
            <a:r>
              <a:rPr lang="en-US" smtClean="0"/>
              <a:t>January 2018</a:t>
            </a:r>
            <a:endParaRPr lang="en-US"/>
          </a:p>
        </p:txBody>
      </p:sp>
      <p:sp>
        <p:nvSpPr>
          <p:cNvPr id="10" name="Title 8"/>
          <p:cNvSpPr>
            <a:spLocks noGrp="1"/>
          </p:cNvSpPr>
          <p:nvPr>
            <p:ph type="title"/>
          </p:nvPr>
        </p:nvSpPr>
        <p:spPr>
          <a:xfrm>
            <a:off x="914401" y="594360"/>
            <a:ext cx="5038343" cy="1188720"/>
          </a:xfrm>
        </p:spPr>
        <p:txBody>
          <a:bodyPr/>
          <a:lstStyle/>
          <a:p>
            <a:pPr algn="l"/>
            <a:r>
              <a:rPr lang="en-US" dirty="0" smtClean="0"/>
              <a:t>Bandwidth reservation flow</a:t>
            </a:r>
            <a:br>
              <a:rPr lang="en-US" dirty="0" smtClean="0"/>
            </a:br>
            <a:r>
              <a:rPr lang="en-US" sz="2400" dirty="0" smtClean="0"/>
              <a:t>3-stage pipelining</a:t>
            </a:r>
            <a:br>
              <a:rPr lang="en-US" sz="2400" dirty="0" smtClean="0"/>
            </a:br>
            <a:r>
              <a:rPr lang="en-US" sz="2400" dirty="0" smtClean="0"/>
              <a:t>(another view)</a:t>
            </a:r>
            <a:endParaRPr lang="en-US" sz="2400" dirty="0"/>
          </a:p>
        </p:txBody>
      </p:sp>
    </p:spTree>
    <p:extLst>
      <p:ext uri="{BB962C8B-B14F-4D97-AF65-F5344CB8AC3E}">
        <p14:creationId xmlns:p14="http://schemas.microsoft.com/office/powerpoint/2010/main" val="1235290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sz="3200" dirty="0" smtClean="0"/>
              <a:t>Bandwidth reservation example</a:t>
            </a:r>
            <a:endParaRPr lang="en-US" sz="3200" dirty="0"/>
          </a:p>
        </p:txBody>
      </p:sp>
      <p:sp>
        <p:nvSpPr>
          <p:cNvPr id="4" name="Date Placeholder 3"/>
          <p:cNvSpPr>
            <a:spLocks noGrp="1"/>
          </p:cNvSpPr>
          <p:nvPr>
            <p:ph type="dt" idx="10"/>
          </p:nvPr>
        </p:nvSpPr>
        <p:spPr/>
        <p:txBody>
          <a:bodyPr/>
          <a:lstStyle/>
          <a:p>
            <a:r>
              <a:rPr lang="en-US" smtClean="0"/>
              <a:t>January 2018</a:t>
            </a:r>
            <a:endParaRPr lang="en-US"/>
          </a:p>
        </p:txBody>
      </p:sp>
      <p:sp>
        <p:nvSpPr>
          <p:cNvPr id="5" name="Footer Placeholder 4"/>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t>17</a:t>
            </a:fld>
            <a:endParaRPr lang="en-US"/>
          </a:p>
        </p:txBody>
      </p:sp>
      <p:sp>
        <p:nvSpPr>
          <p:cNvPr id="7" name="Title 6"/>
          <p:cNvSpPr>
            <a:spLocks noGrp="1"/>
          </p:cNvSpPr>
          <p:nvPr>
            <p:ph type="title"/>
          </p:nvPr>
        </p:nvSpPr>
        <p:spPr/>
        <p:txBody>
          <a:bodyPr/>
          <a:lstStyle/>
          <a:p>
            <a:endParaRPr lang="en-US" dirty="0"/>
          </a:p>
        </p:txBody>
      </p:sp>
    </p:spTree>
    <p:extLst>
      <p:ext uri="{BB962C8B-B14F-4D97-AF65-F5344CB8AC3E}">
        <p14:creationId xmlns:p14="http://schemas.microsoft.com/office/powerpoint/2010/main" val="1773215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F3716F1D-2E7F-4FAE-84BC-B98D45489BB6}"/>
              </a:ext>
            </a:extLst>
          </p:cNvPr>
          <p:cNvPicPr>
            <a:picLocks noChangeAspect="1"/>
          </p:cNvPicPr>
          <p:nvPr/>
        </p:nvPicPr>
        <p:blipFill>
          <a:blip r:embed="rId2"/>
          <a:stretch>
            <a:fillRect/>
          </a:stretch>
        </p:blipFill>
        <p:spPr>
          <a:xfrm>
            <a:off x="1440552" y="3669790"/>
            <a:ext cx="3880112" cy="2139700"/>
          </a:xfrm>
          <a:prstGeom prst="rect">
            <a:avLst/>
          </a:prstGeom>
        </p:spPr>
      </p:pic>
      <p:sp>
        <p:nvSpPr>
          <p:cNvPr id="2" name="Title 1"/>
          <p:cNvSpPr>
            <a:spLocks noGrp="1"/>
          </p:cNvSpPr>
          <p:nvPr>
            <p:ph type="title"/>
          </p:nvPr>
        </p:nvSpPr>
        <p:spPr/>
        <p:txBody>
          <a:bodyPr/>
          <a:lstStyle/>
          <a:p>
            <a:r>
              <a:rPr lang="en-US" dirty="0" smtClean="0"/>
              <a:t>Bandwidth reservation example</a:t>
            </a:r>
            <a:br>
              <a:rPr lang="en-US" dirty="0" smtClean="0"/>
            </a:br>
            <a:r>
              <a:rPr lang="en-US" sz="2400" dirty="0" smtClean="0"/>
              <a:t>BWGD N + 0</a:t>
            </a:r>
            <a:endParaRPr lang="en-US" sz="2400" dirty="0"/>
          </a:p>
        </p:txBody>
      </p:sp>
      <p:sp>
        <p:nvSpPr>
          <p:cNvPr id="3" name="Content Placeholder 2"/>
          <p:cNvSpPr>
            <a:spLocks noGrp="1"/>
          </p:cNvSpPr>
          <p:nvPr>
            <p:ph sz="half" idx="1"/>
          </p:nvPr>
        </p:nvSpPr>
        <p:spPr>
          <a:xfrm>
            <a:off x="914401" y="1508759"/>
            <a:ext cx="5077884" cy="2161031"/>
          </a:xfrm>
        </p:spPr>
        <p:txBody>
          <a:bodyPr>
            <a:normAutofit fontScale="70000" lnSpcReduction="20000"/>
          </a:bodyPr>
          <a:lstStyle/>
          <a:p>
            <a:r>
              <a:rPr lang="en-US" dirty="0" smtClean="0"/>
              <a:t>Each </a:t>
            </a:r>
            <a:r>
              <a:rPr lang="en-US" dirty="0"/>
              <a:t>DN sends/receives desired Tx slot bitmaps (or time %) and L2 scheduler statistics to/from all peer DNs </a:t>
            </a:r>
            <a:r>
              <a:rPr lang="en-US" dirty="0" smtClean="0"/>
              <a:t>through Keepalive messages</a:t>
            </a:r>
            <a:endParaRPr lang="en-US" dirty="0"/>
          </a:p>
          <a:p>
            <a:r>
              <a:rPr lang="en-US" dirty="0"/>
              <a:t>Each DN receives </a:t>
            </a:r>
            <a:r>
              <a:rPr lang="en-US" dirty="0" smtClean="0"/>
              <a:t>bandwidth requirements </a:t>
            </a:r>
            <a:r>
              <a:rPr lang="en-US" dirty="0"/>
              <a:t>from all its associated CNs </a:t>
            </a:r>
            <a:r>
              <a:rPr lang="en-US" dirty="0" smtClean="0"/>
              <a:t>through Uplink </a:t>
            </a:r>
            <a:r>
              <a:rPr lang="en-US" dirty="0"/>
              <a:t>BW request </a:t>
            </a:r>
            <a:r>
              <a:rPr lang="en-US" dirty="0" smtClean="0"/>
              <a:t>messages</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18</a:t>
            </a:fld>
            <a:endParaRPr lang="en-US"/>
          </a:p>
        </p:txBody>
      </p:sp>
      <p:graphicFrame>
        <p:nvGraphicFramePr>
          <p:cNvPr id="14" name="Table 13">
            <a:extLst>
              <a:ext uri="{FF2B5EF4-FFF2-40B4-BE49-F238E27FC236}">
                <a16:creationId xmlns:a16="http://schemas.microsoft.com/office/drawing/2014/main" xmlns="" id="{DE633592-1C3E-461A-ADCF-D0EEA92251EA}"/>
              </a:ext>
            </a:extLst>
          </p:cNvPr>
          <p:cNvGraphicFramePr>
            <a:graphicFrameLocks noGrp="1"/>
          </p:cNvGraphicFramePr>
          <p:nvPr>
            <p:extLst>
              <p:ext uri="{D42A27DB-BD31-4B8C-83A1-F6EECF244321}">
                <p14:modId xmlns:p14="http://schemas.microsoft.com/office/powerpoint/2010/main" val="447161763"/>
              </p:ext>
            </p:extLst>
          </p:nvPr>
        </p:nvGraphicFramePr>
        <p:xfrm>
          <a:off x="1017271" y="5028482"/>
          <a:ext cx="1426210" cy="869950"/>
        </p:xfrm>
        <a:graphic>
          <a:graphicData uri="http://schemas.openxmlformats.org/drawingml/2006/table">
            <a:tbl>
              <a:tblPr/>
              <a:tblGrid>
                <a:gridCol w="263300">
                  <a:extLst>
                    <a:ext uri="{9D8B030D-6E8A-4147-A177-3AD203B41FA5}">
                      <a16:colId xmlns:a16="http://schemas.microsoft.com/office/drawing/2014/main" xmlns="" val="9284166"/>
                    </a:ext>
                  </a:extLst>
                </a:gridCol>
                <a:gridCol w="263300">
                  <a:extLst>
                    <a:ext uri="{9D8B030D-6E8A-4147-A177-3AD203B41FA5}">
                      <a16:colId xmlns:a16="http://schemas.microsoft.com/office/drawing/2014/main" xmlns="" val="24867457"/>
                    </a:ext>
                  </a:extLst>
                </a:gridCol>
                <a:gridCol w="117023">
                  <a:extLst>
                    <a:ext uri="{9D8B030D-6E8A-4147-A177-3AD203B41FA5}">
                      <a16:colId xmlns:a16="http://schemas.microsoft.com/office/drawing/2014/main" xmlns="" val="3306645509"/>
                    </a:ext>
                  </a:extLst>
                </a:gridCol>
                <a:gridCol w="138964">
                  <a:extLst>
                    <a:ext uri="{9D8B030D-6E8A-4147-A177-3AD203B41FA5}">
                      <a16:colId xmlns:a16="http://schemas.microsoft.com/office/drawing/2014/main" xmlns="" val="3458044522"/>
                    </a:ext>
                  </a:extLst>
                </a:gridCol>
                <a:gridCol w="263300">
                  <a:extLst>
                    <a:ext uri="{9D8B030D-6E8A-4147-A177-3AD203B41FA5}">
                      <a16:colId xmlns:a16="http://schemas.microsoft.com/office/drawing/2014/main" xmlns="" val="2065147929"/>
                    </a:ext>
                  </a:extLst>
                </a:gridCol>
                <a:gridCol w="263300">
                  <a:extLst>
                    <a:ext uri="{9D8B030D-6E8A-4147-A177-3AD203B41FA5}">
                      <a16:colId xmlns:a16="http://schemas.microsoft.com/office/drawing/2014/main" xmlns="" val="3499308737"/>
                    </a:ext>
                  </a:extLst>
                </a:gridCol>
                <a:gridCol w="117023">
                  <a:extLst>
                    <a:ext uri="{9D8B030D-6E8A-4147-A177-3AD203B41FA5}">
                      <a16:colId xmlns:a16="http://schemas.microsoft.com/office/drawing/2014/main" xmlns="" val="1877890035"/>
                    </a:ext>
                  </a:extLst>
                </a:gridCol>
              </a:tblGrid>
              <a:tr h="131119">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412140426"/>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214309793"/>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2866359935"/>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062720530"/>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746434873"/>
                  </a:ext>
                </a:extLst>
              </a:tr>
            </a:tbl>
          </a:graphicData>
        </a:graphic>
      </p:graphicFrame>
      <p:graphicFrame>
        <p:nvGraphicFramePr>
          <p:cNvPr id="16" name="Table 15">
            <a:extLst>
              <a:ext uri="{FF2B5EF4-FFF2-40B4-BE49-F238E27FC236}">
                <a16:creationId xmlns:a16="http://schemas.microsoft.com/office/drawing/2014/main" xmlns="" id="{509FBFE9-3748-4B3E-BA4A-916A656300E3}"/>
              </a:ext>
            </a:extLst>
          </p:cNvPr>
          <p:cNvGraphicFramePr>
            <a:graphicFrameLocks noGrp="1"/>
          </p:cNvGraphicFramePr>
          <p:nvPr>
            <p:extLst>
              <p:ext uri="{D42A27DB-BD31-4B8C-83A1-F6EECF244321}">
                <p14:modId xmlns:p14="http://schemas.microsoft.com/office/powerpoint/2010/main" val="2101643859"/>
              </p:ext>
            </p:extLst>
          </p:nvPr>
        </p:nvGraphicFramePr>
        <p:xfrm>
          <a:off x="4475479" y="5028482"/>
          <a:ext cx="1426210" cy="869950"/>
        </p:xfrm>
        <a:graphic>
          <a:graphicData uri="http://schemas.openxmlformats.org/drawingml/2006/table">
            <a:tbl>
              <a:tblPr/>
              <a:tblGrid>
                <a:gridCol w="263300">
                  <a:extLst>
                    <a:ext uri="{9D8B030D-6E8A-4147-A177-3AD203B41FA5}">
                      <a16:colId xmlns:a16="http://schemas.microsoft.com/office/drawing/2014/main" xmlns="" val="9284166"/>
                    </a:ext>
                  </a:extLst>
                </a:gridCol>
                <a:gridCol w="263300">
                  <a:extLst>
                    <a:ext uri="{9D8B030D-6E8A-4147-A177-3AD203B41FA5}">
                      <a16:colId xmlns:a16="http://schemas.microsoft.com/office/drawing/2014/main" xmlns="" val="24867457"/>
                    </a:ext>
                  </a:extLst>
                </a:gridCol>
                <a:gridCol w="117023">
                  <a:extLst>
                    <a:ext uri="{9D8B030D-6E8A-4147-A177-3AD203B41FA5}">
                      <a16:colId xmlns:a16="http://schemas.microsoft.com/office/drawing/2014/main" xmlns="" val="3306645509"/>
                    </a:ext>
                  </a:extLst>
                </a:gridCol>
                <a:gridCol w="138964">
                  <a:extLst>
                    <a:ext uri="{9D8B030D-6E8A-4147-A177-3AD203B41FA5}">
                      <a16:colId xmlns:a16="http://schemas.microsoft.com/office/drawing/2014/main" xmlns="" val="3458044522"/>
                    </a:ext>
                  </a:extLst>
                </a:gridCol>
                <a:gridCol w="263300">
                  <a:extLst>
                    <a:ext uri="{9D8B030D-6E8A-4147-A177-3AD203B41FA5}">
                      <a16:colId xmlns:a16="http://schemas.microsoft.com/office/drawing/2014/main" xmlns="" val="2065147929"/>
                    </a:ext>
                  </a:extLst>
                </a:gridCol>
                <a:gridCol w="263300">
                  <a:extLst>
                    <a:ext uri="{9D8B030D-6E8A-4147-A177-3AD203B41FA5}">
                      <a16:colId xmlns:a16="http://schemas.microsoft.com/office/drawing/2014/main" xmlns="" val="3499308737"/>
                    </a:ext>
                  </a:extLst>
                </a:gridCol>
                <a:gridCol w="117023">
                  <a:extLst>
                    <a:ext uri="{9D8B030D-6E8A-4147-A177-3AD203B41FA5}">
                      <a16:colId xmlns:a16="http://schemas.microsoft.com/office/drawing/2014/main" xmlns="" val="1877890035"/>
                    </a:ext>
                  </a:extLst>
                </a:gridCol>
              </a:tblGrid>
              <a:tr h="131119">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412140426"/>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214309793"/>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2866359935"/>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062720530"/>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746434873"/>
                  </a:ext>
                </a:extLst>
              </a:tr>
            </a:tbl>
          </a:graphicData>
        </a:graphic>
      </p:graphicFrame>
      <p:pic>
        <p:nvPicPr>
          <p:cNvPr id="19" name="Picture 18">
            <a:extLst>
              <a:ext uri="{FF2B5EF4-FFF2-40B4-BE49-F238E27FC236}">
                <a16:creationId xmlns:a16="http://schemas.microsoft.com/office/drawing/2014/main" xmlns="" id="{A2B5272F-9D78-4D46-B976-9E4558E7200E}"/>
              </a:ext>
            </a:extLst>
          </p:cNvPr>
          <p:cNvPicPr>
            <a:picLocks noChangeAspect="1"/>
          </p:cNvPicPr>
          <p:nvPr/>
        </p:nvPicPr>
        <p:blipFill>
          <a:blip r:embed="rId3"/>
          <a:stretch>
            <a:fillRect/>
          </a:stretch>
        </p:blipFill>
        <p:spPr>
          <a:xfrm>
            <a:off x="6523096" y="4300726"/>
            <a:ext cx="4285497" cy="2240285"/>
          </a:xfrm>
          <a:prstGeom prst="rect">
            <a:avLst/>
          </a:prstGeom>
        </p:spPr>
      </p:pic>
      <p:sp>
        <p:nvSpPr>
          <p:cNvPr id="6" name="Rectangle 5"/>
          <p:cNvSpPr/>
          <p:nvPr/>
        </p:nvSpPr>
        <p:spPr>
          <a:xfrm>
            <a:off x="7610899" y="1167149"/>
            <a:ext cx="4358640" cy="1938992"/>
          </a:xfrm>
          <a:prstGeom prst="rect">
            <a:avLst/>
          </a:prstGeom>
          <a:solidFill>
            <a:schemeClr val="accent3">
              <a:lumMod val="95000"/>
            </a:schemeClr>
          </a:solidFill>
        </p:spPr>
        <p:txBody>
          <a:bodyPr wrap="square">
            <a:spAutoFit/>
          </a:bodyPr>
          <a:lstStyle/>
          <a:p>
            <a:r>
              <a:rPr lang="en-US" sz="800" dirty="0" err="1">
                <a:latin typeface="Courier" charset="0"/>
                <a:ea typeface="Courier" charset="0"/>
                <a:cs typeface="Courier" charset="0"/>
              </a:rPr>
              <a:t>typedef</a:t>
            </a:r>
            <a:r>
              <a:rPr lang="en-US" sz="800" dirty="0">
                <a:latin typeface="Courier" charset="0"/>
                <a:ea typeface="Courier" charset="0"/>
                <a:cs typeface="Courier" charset="0"/>
              </a:rPr>
              <a:t> struct _</a:t>
            </a:r>
            <a:r>
              <a:rPr lang="en-US" sz="800" dirty="0" err="1">
                <a:latin typeface="Courier" charset="0"/>
                <a:ea typeface="Courier" charset="0"/>
                <a:cs typeface="Courier" charset="0"/>
              </a:rPr>
              <a:t>fbKeepaliveElement</a:t>
            </a:r>
            <a:r>
              <a:rPr lang="en-US" sz="800" dirty="0">
                <a:latin typeface="Courier" charset="0"/>
                <a:ea typeface="Courier" charset="0"/>
                <a:cs typeface="Courier" charset="0"/>
              </a:rPr>
              <a:t> {</a:t>
            </a:r>
          </a:p>
          <a:p>
            <a:r>
              <a:rPr lang="en-US" sz="800" dirty="0">
                <a:latin typeface="Courier" charset="0"/>
                <a:ea typeface="Courier" charset="0"/>
                <a:cs typeface="Courier" charset="0"/>
              </a:rPr>
              <a:t>    /* timestamp and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 are byte arrays to avoid unaligned accesses */</a:t>
            </a:r>
          </a:p>
          <a:p>
            <a:r>
              <a:rPr lang="en-US" sz="800" dirty="0">
                <a:latin typeface="Courier" charset="0"/>
                <a:ea typeface="Courier" charset="0"/>
                <a:cs typeface="Courier" charset="0"/>
              </a:rPr>
              <a:t>    usint8 timestamp[8];   /* hardware timestamp */</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[8]; /* </a:t>
            </a:r>
            <a:r>
              <a:rPr lang="en-US" sz="800" dirty="0" err="1">
                <a:latin typeface="Courier" charset="0"/>
                <a:ea typeface="Courier" charset="0"/>
                <a:cs typeface="Courier" charset="0"/>
              </a:rPr>
              <a:t>sw</a:t>
            </a:r>
            <a:r>
              <a:rPr lang="en-US" sz="800" dirty="0">
                <a:latin typeface="Courier" charset="0"/>
                <a:ea typeface="Courier" charset="0"/>
                <a:cs typeface="Courier" charset="0"/>
              </a:rPr>
              <a:t> timestamp offset from </a:t>
            </a:r>
            <a:r>
              <a:rPr lang="en-US" sz="800" dirty="0" err="1">
                <a:latin typeface="Courier" charset="0"/>
                <a:ea typeface="Courier" charset="0"/>
                <a:cs typeface="Courier" charset="0"/>
              </a:rPr>
              <a:t>hw</a:t>
            </a:r>
            <a:r>
              <a:rPr lang="en-US" sz="800" dirty="0">
                <a:latin typeface="Courier" charset="0"/>
                <a:ea typeface="Courier" charset="0"/>
                <a:cs typeface="Courier" charset="0"/>
              </a:rPr>
              <a:t> timestamp */</a:t>
            </a:r>
          </a:p>
          <a:p>
            <a:r>
              <a:rPr lang="en-US" sz="800" dirty="0">
                <a:latin typeface="Courier" charset="0"/>
                <a:ea typeface="Courier" charset="0"/>
                <a:cs typeface="Courier" charset="0"/>
              </a:rPr>
              <a:t>    usint16 </a:t>
            </a:r>
            <a:r>
              <a:rPr lang="en-US" sz="800" dirty="0" err="1">
                <a:latin typeface="Courier" charset="0"/>
                <a:ea typeface="Courier" charset="0"/>
                <a:cs typeface="Courier" charset="0"/>
              </a:rPr>
              <a:t>bwgdNumber</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bfAssocIndication</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finalRxSlotBitmap</a:t>
            </a:r>
            <a:r>
              <a:rPr lang="en-US" sz="800" dirty="0">
                <a:latin typeface="Courier" charset="0"/>
                <a:ea typeface="Courier" charset="0"/>
                <a:cs typeface="Courier" charset="0"/>
              </a:rPr>
              <a:t>[TGF_CEIL(SLOTS_IN_BWGD, BITS_PER_BYTE)];</a:t>
            </a:r>
          </a:p>
          <a:p>
            <a:r>
              <a:rPr lang="en-US" sz="800" dirty="0">
                <a:latin typeface="Courier" charset="0"/>
                <a:ea typeface="Courier" charset="0"/>
                <a:cs typeface="Courier" charset="0"/>
              </a:rPr>
              <a:t>    </a:t>
            </a:r>
            <a:r>
              <a:rPr lang="en-US" sz="800" b="1" dirty="0">
                <a:latin typeface="Courier" charset="0"/>
                <a:ea typeface="Courier" charset="0"/>
                <a:cs typeface="Courier" charset="0"/>
              </a:rPr>
              <a:t>usint8 </a:t>
            </a:r>
            <a:r>
              <a:rPr lang="en-US" sz="800" b="1" dirty="0" err="1">
                <a:latin typeface="Courier" charset="0"/>
                <a:ea typeface="Courier" charset="0"/>
                <a:cs typeface="Courier" charset="0"/>
              </a:rPr>
              <a:t>rsvdMgmtBitmap</a:t>
            </a:r>
            <a:r>
              <a:rPr lang="en-US" sz="800" b="1" dirty="0">
                <a:latin typeface="Courier" charset="0"/>
                <a:ea typeface="Courier" charset="0"/>
                <a:cs typeface="Courier" charset="0"/>
              </a:rPr>
              <a:t>[TGF_CEIL(NSF, BITS_PER_BYTE)]; // </a:t>
            </a:r>
            <a:r>
              <a:rPr lang="en-US" sz="800" b="1" dirty="0" smtClean="0">
                <a:latin typeface="Courier" charset="0"/>
                <a:ea typeface="Courier" charset="0"/>
                <a:cs typeface="Courier" charset="0"/>
              </a:rPr>
              <a:t>constraints (do </a:t>
            </a:r>
            <a:r>
              <a:rPr lang="en-US" sz="800" b="1" dirty="0">
                <a:latin typeface="Courier" charset="0"/>
                <a:ea typeface="Courier" charset="0"/>
                <a:cs typeface="Courier" charset="0"/>
              </a:rPr>
              <a:t>not ask me to transmit during these </a:t>
            </a:r>
            <a:r>
              <a:rPr lang="en-US" sz="800" b="1" dirty="0" smtClean="0">
                <a:latin typeface="Courier" charset="0"/>
                <a:ea typeface="Courier" charset="0"/>
                <a:cs typeface="Courier" charset="0"/>
              </a:rPr>
              <a:t>slots)</a:t>
            </a:r>
            <a:endParaRPr lang="en-US" sz="800" b="1" dirty="0">
              <a:latin typeface="Courier" charset="0"/>
              <a:ea typeface="Courier" charset="0"/>
              <a:cs typeface="Courier" charset="0"/>
            </a:endParaRPr>
          </a:p>
          <a:p>
            <a:r>
              <a:rPr lang="en-US" sz="800" dirty="0">
                <a:latin typeface="Courier" charset="0"/>
                <a:ea typeface="Courier" charset="0"/>
                <a:cs typeface="Courier" charset="0"/>
              </a:rPr>
              <a:t>    </a:t>
            </a:r>
            <a:r>
              <a:rPr lang="en-US" sz="800" dirty="0" err="1">
                <a:latin typeface="Courier" charset="0"/>
                <a:ea typeface="Courier" charset="0"/>
                <a:cs typeface="Courier" charset="0"/>
              </a:rPr>
              <a:t>laFeedbackParams</a:t>
            </a:r>
            <a:r>
              <a:rPr lang="en-US" sz="800" dirty="0">
                <a:latin typeface="Courier" charset="0"/>
                <a:ea typeface="Courier" charset="0"/>
                <a:cs typeface="Courier" charset="0"/>
              </a:rPr>
              <a:t> </a:t>
            </a:r>
            <a:r>
              <a:rPr lang="en-US" sz="800" dirty="0" err="1">
                <a:latin typeface="Courier" charset="0"/>
                <a:ea typeface="Courier" charset="0"/>
                <a:cs typeface="Courier" charset="0"/>
              </a:rPr>
              <a:t>laFbParams</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syncMode</a:t>
            </a:r>
            <a:r>
              <a:rPr lang="en-US" sz="800" dirty="0">
                <a:latin typeface="Courier" charset="0"/>
                <a:ea typeface="Courier" charset="0"/>
                <a:cs typeface="Courier" charset="0"/>
              </a:rPr>
              <a:t> : 1;</a:t>
            </a:r>
          </a:p>
          <a:p>
            <a:r>
              <a:rPr lang="en-US" sz="800" dirty="0">
                <a:latin typeface="Courier" charset="0"/>
                <a:ea typeface="Courier" charset="0"/>
                <a:cs typeface="Courier" charset="0"/>
              </a:rPr>
              <a:t>    </a:t>
            </a:r>
            <a:r>
              <a:rPr lang="en-US" sz="800" b="1" dirty="0">
                <a:latin typeface="Courier" charset="0"/>
                <a:ea typeface="Courier" charset="0"/>
                <a:cs typeface="Courier" charset="0"/>
              </a:rPr>
              <a:t>l2SchedulerStats l2SchedStats; </a:t>
            </a:r>
            <a:r>
              <a:rPr lang="en-US" sz="800" b="1" dirty="0" smtClean="0">
                <a:latin typeface="Courier" charset="0"/>
                <a:ea typeface="Courier" charset="0"/>
                <a:cs typeface="Courier" charset="0"/>
              </a:rPr>
              <a:t>// entire structure is used</a:t>
            </a:r>
            <a:endParaRPr lang="en-US" sz="800" b="1" dirty="0">
              <a:latin typeface="Courier" charset="0"/>
              <a:ea typeface="Courier" charset="0"/>
              <a:cs typeface="Courier" charset="0"/>
            </a:endParaRPr>
          </a:p>
          <a:p>
            <a:r>
              <a:rPr lang="en-US" sz="800" dirty="0">
                <a:latin typeface="Courier" charset="0"/>
                <a:ea typeface="Courier" charset="0"/>
                <a:cs typeface="Courier" charset="0"/>
              </a:rPr>
              <a:t>} __attribute__((__packed__)) </a:t>
            </a:r>
            <a:r>
              <a:rPr lang="en-US" sz="800" dirty="0" err="1">
                <a:latin typeface="Courier" charset="0"/>
                <a:ea typeface="Courier" charset="0"/>
                <a:cs typeface="Courier" charset="0"/>
              </a:rPr>
              <a:t>fbKeepaliveElement</a:t>
            </a:r>
            <a:r>
              <a:rPr lang="en-US" sz="800" dirty="0">
                <a:latin typeface="Courier" charset="0"/>
                <a:ea typeface="Courier" charset="0"/>
                <a:cs typeface="Courier" charset="0"/>
              </a:rPr>
              <a:t>;</a:t>
            </a:r>
          </a:p>
        </p:txBody>
      </p:sp>
      <p:sp>
        <p:nvSpPr>
          <p:cNvPr id="7" name="Rectangle 6"/>
          <p:cNvSpPr/>
          <p:nvPr/>
        </p:nvSpPr>
        <p:spPr>
          <a:xfrm>
            <a:off x="7610898" y="3273076"/>
            <a:ext cx="4358641" cy="707886"/>
          </a:xfrm>
          <a:prstGeom prst="rect">
            <a:avLst/>
          </a:prstGeom>
          <a:solidFill>
            <a:schemeClr val="accent3">
              <a:lumMod val="95000"/>
            </a:schemeClr>
          </a:solidFill>
        </p:spPr>
        <p:txBody>
          <a:bodyPr wrap="square">
            <a:spAutoFit/>
          </a:bodyPr>
          <a:lstStyle/>
          <a:p>
            <a:r>
              <a:rPr lang="en-US" sz="800" dirty="0" err="1">
                <a:latin typeface="Courier" charset="0"/>
                <a:ea typeface="Courier" charset="0"/>
                <a:cs typeface="Courier" charset="0"/>
              </a:rPr>
              <a:t>typedef</a:t>
            </a:r>
            <a:r>
              <a:rPr lang="en-US" sz="800" dirty="0">
                <a:latin typeface="Courier" charset="0"/>
                <a:ea typeface="Courier" charset="0"/>
                <a:cs typeface="Courier" charset="0"/>
              </a:rPr>
              <a:t> struct _</a:t>
            </a:r>
            <a:r>
              <a:rPr lang="en-US" sz="800" dirty="0" err="1">
                <a:latin typeface="Courier" charset="0"/>
                <a:ea typeface="Courier" charset="0"/>
                <a:cs typeface="Courier" charset="0"/>
              </a:rPr>
              <a:t>fbUplinkBwReqElement</a:t>
            </a:r>
            <a:r>
              <a:rPr lang="en-US" sz="800" dirty="0">
                <a:latin typeface="Courier" charset="0"/>
                <a:ea typeface="Courier" charset="0"/>
                <a:cs typeface="Courier" charset="0"/>
              </a:rPr>
              <a:t> {</a:t>
            </a:r>
            <a:br>
              <a:rPr lang="en-US" sz="800" dirty="0">
                <a:latin typeface="Courier" charset="0"/>
                <a:ea typeface="Courier" charset="0"/>
                <a:cs typeface="Courier" charset="0"/>
              </a:rPr>
            </a:br>
            <a:r>
              <a:rPr lang="en-US" sz="800" b="1" dirty="0">
                <a:latin typeface="Courier" charset="0"/>
                <a:ea typeface="Courier" charset="0"/>
                <a:cs typeface="Courier" charset="0"/>
              </a:rPr>
              <a:t>l2SchedulerStats l2SchedStats; </a:t>
            </a:r>
            <a:r>
              <a:rPr lang="en-US" sz="800" b="1" dirty="0" smtClean="0">
                <a:latin typeface="Courier" charset="0"/>
                <a:ea typeface="Courier" charset="0"/>
                <a:cs typeface="Courier" charset="0"/>
              </a:rPr>
              <a:t>// entire </a:t>
            </a:r>
            <a:r>
              <a:rPr lang="en-US" sz="800" b="1" dirty="0">
                <a:latin typeface="Courier" charset="0"/>
                <a:ea typeface="Courier" charset="0"/>
                <a:cs typeface="Courier" charset="0"/>
              </a:rPr>
              <a:t>structure except </a:t>
            </a:r>
            <a:r>
              <a:rPr lang="en-US" sz="800" b="1" dirty="0" smtClean="0">
                <a:latin typeface="Courier" charset="0"/>
                <a:ea typeface="Courier" charset="0"/>
                <a:cs typeface="Courier" charset="0"/>
              </a:rPr>
              <a:t>requested Tx Percentage; </a:t>
            </a:r>
            <a:r>
              <a:rPr lang="en-US" sz="800" b="1" dirty="0" err="1" smtClean="0">
                <a:latin typeface="Courier" charset="0"/>
                <a:ea typeface="Courier" charset="0"/>
                <a:cs typeface="Courier" charset="0"/>
              </a:rPr>
              <a:t>wich</a:t>
            </a:r>
            <a:r>
              <a:rPr lang="en-US" sz="800" b="1" dirty="0" smtClean="0">
                <a:latin typeface="Courier" charset="0"/>
                <a:ea typeface="Courier" charset="0"/>
                <a:cs typeface="Courier" charset="0"/>
              </a:rPr>
              <a:t> is used only for DNs</a:t>
            </a:r>
            <a:r>
              <a:rPr lang="en-US" sz="800" dirty="0">
                <a:latin typeface="Courier" charset="0"/>
                <a:ea typeface="Courier" charset="0"/>
                <a:cs typeface="Courier" charset="0"/>
              </a:rPr>
              <a:t/>
            </a:r>
            <a:br>
              <a:rPr lang="en-US" sz="800" dirty="0">
                <a:latin typeface="Courier" charset="0"/>
                <a:ea typeface="Courier" charset="0"/>
                <a:cs typeface="Courier" charset="0"/>
              </a:rPr>
            </a:br>
            <a:r>
              <a:rPr lang="en-US" sz="800" dirty="0" err="1">
                <a:latin typeface="Courier" charset="0"/>
                <a:ea typeface="Courier" charset="0"/>
                <a:cs typeface="Courier" charset="0"/>
              </a:rPr>
              <a:t>laFeedbackParams</a:t>
            </a:r>
            <a:r>
              <a:rPr lang="en-US" sz="800" dirty="0">
                <a:latin typeface="Courier" charset="0"/>
                <a:ea typeface="Courier" charset="0"/>
                <a:cs typeface="Courier" charset="0"/>
              </a:rPr>
              <a:t> </a:t>
            </a:r>
            <a:r>
              <a:rPr lang="en-US" sz="800" dirty="0" err="1">
                <a:latin typeface="Courier" charset="0"/>
                <a:ea typeface="Courier" charset="0"/>
                <a:cs typeface="Courier" charset="0"/>
              </a:rPr>
              <a:t>laFbParams</a:t>
            </a:r>
            <a:r>
              <a:rPr lang="en-US" sz="800" dirty="0">
                <a:latin typeface="Courier" charset="0"/>
                <a:ea typeface="Courier" charset="0"/>
                <a:cs typeface="Courier" charset="0"/>
              </a:rPr>
              <a:t>;</a:t>
            </a:r>
            <a:br>
              <a:rPr lang="en-US" sz="800" dirty="0">
                <a:latin typeface="Courier" charset="0"/>
                <a:ea typeface="Courier" charset="0"/>
                <a:cs typeface="Courier" charset="0"/>
              </a:rPr>
            </a:br>
            <a:r>
              <a:rPr lang="en-US" sz="800" dirty="0">
                <a:latin typeface="Courier" charset="0"/>
                <a:ea typeface="Courier" charset="0"/>
                <a:cs typeface="Courier" charset="0"/>
              </a:rPr>
              <a:t>} </a:t>
            </a:r>
            <a:r>
              <a:rPr lang="en-US" sz="800" i="1" dirty="0">
                <a:latin typeface="Courier" charset="0"/>
                <a:ea typeface="Courier" charset="0"/>
                <a:cs typeface="Courier" charset="0"/>
              </a:rPr>
              <a:t>_attribute__((__packed_</a:t>
            </a:r>
            <a:r>
              <a:rPr lang="en-US" sz="800" dirty="0">
                <a:latin typeface="Courier" charset="0"/>
                <a:ea typeface="Courier" charset="0"/>
                <a:cs typeface="Courier" charset="0"/>
              </a:rPr>
              <a:t>)) </a:t>
            </a:r>
            <a:r>
              <a:rPr lang="en-US" sz="800" dirty="0" err="1">
                <a:latin typeface="Courier" charset="0"/>
                <a:ea typeface="Courier" charset="0"/>
                <a:cs typeface="Courier" charset="0"/>
              </a:rPr>
              <a:t>fbUplinkBwReqElement</a:t>
            </a:r>
            <a:r>
              <a:rPr lang="en-US" sz="800" dirty="0">
                <a:latin typeface="Courier" charset="0"/>
                <a:ea typeface="Courier" charset="0"/>
                <a:cs typeface="Courier" charset="0"/>
              </a:rPr>
              <a:t>;</a:t>
            </a:r>
          </a:p>
        </p:txBody>
      </p:sp>
      <p:sp>
        <p:nvSpPr>
          <p:cNvPr id="5" name="TextBox 4"/>
          <p:cNvSpPr txBox="1"/>
          <p:nvPr/>
        </p:nvSpPr>
        <p:spPr>
          <a:xfrm>
            <a:off x="2352137" y="4976950"/>
            <a:ext cx="2196435" cy="215444"/>
          </a:xfrm>
          <a:prstGeom prst="rect">
            <a:avLst/>
          </a:prstGeom>
          <a:noFill/>
        </p:spPr>
        <p:txBody>
          <a:bodyPr wrap="none" rtlCol="0">
            <a:spAutoFit/>
          </a:bodyPr>
          <a:lstStyle/>
          <a:p>
            <a:r>
              <a:rPr lang="en-US" sz="800" dirty="0" smtClean="0">
                <a:solidFill>
                  <a:srgbClr val="0070C0"/>
                </a:solidFill>
              </a:rPr>
              <a:t>and other bandwidth information same as in CNs</a:t>
            </a:r>
            <a:endParaRPr lang="en-US" sz="800" dirty="0">
              <a:solidFill>
                <a:srgbClr val="0070C0"/>
              </a:solidFill>
            </a:endParaRPr>
          </a:p>
        </p:txBody>
      </p:sp>
      <p:sp>
        <p:nvSpPr>
          <p:cNvPr id="15" name="TextBox 14"/>
          <p:cNvSpPr txBox="1"/>
          <p:nvPr/>
        </p:nvSpPr>
        <p:spPr>
          <a:xfrm>
            <a:off x="2339473" y="4524196"/>
            <a:ext cx="2196435" cy="215444"/>
          </a:xfrm>
          <a:prstGeom prst="rect">
            <a:avLst/>
          </a:prstGeom>
          <a:noFill/>
        </p:spPr>
        <p:txBody>
          <a:bodyPr wrap="none" rtlCol="0">
            <a:spAutoFit/>
          </a:bodyPr>
          <a:lstStyle/>
          <a:p>
            <a:r>
              <a:rPr lang="en-US" sz="800" dirty="0" smtClean="0">
                <a:solidFill>
                  <a:srgbClr val="0070C0"/>
                </a:solidFill>
              </a:rPr>
              <a:t>and other bandwidth information same as in CNs</a:t>
            </a:r>
            <a:endParaRPr lang="en-US" sz="800" dirty="0">
              <a:solidFill>
                <a:srgbClr val="0070C0"/>
              </a:solidFill>
            </a:endParaRPr>
          </a:p>
        </p:txBody>
      </p:sp>
    </p:spTree>
    <p:extLst>
      <p:ext uri="{BB962C8B-B14F-4D97-AF65-F5344CB8AC3E}">
        <p14:creationId xmlns:p14="http://schemas.microsoft.com/office/powerpoint/2010/main" val="695542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p:txBody>
          <a:bodyPr/>
          <a:lstStyle/>
          <a:p>
            <a:r>
              <a:rPr lang="en-US" dirty="0" smtClean="0"/>
              <a:t>Bandwidth reservation example</a:t>
            </a:r>
            <a:br>
              <a:rPr lang="en-US" dirty="0" smtClean="0"/>
            </a:br>
            <a:r>
              <a:rPr lang="en-US" sz="2400" dirty="0" smtClean="0"/>
              <a:t>BWGD N + 1</a:t>
            </a:r>
            <a:endParaRPr lang="en-US" sz="2400" dirty="0"/>
          </a:p>
        </p:txBody>
      </p:sp>
      <p:sp>
        <p:nvSpPr>
          <p:cNvPr id="3" name="Content Placeholder 2"/>
          <p:cNvSpPr>
            <a:spLocks noGrp="1"/>
          </p:cNvSpPr>
          <p:nvPr>
            <p:ph sz="half" idx="1"/>
          </p:nvPr>
        </p:nvSpPr>
        <p:spPr>
          <a:xfrm>
            <a:off x="914401" y="1508759"/>
            <a:ext cx="5077884" cy="2087881"/>
          </a:xfrm>
        </p:spPr>
        <p:txBody>
          <a:bodyPr>
            <a:normAutofit/>
          </a:bodyPr>
          <a:lstStyle/>
          <a:p>
            <a:r>
              <a:rPr lang="en-US" dirty="0" smtClean="0"/>
              <a:t>Each </a:t>
            </a:r>
            <a:r>
              <a:rPr lang="en-US" dirty="0"/>
              <a:t>DN generates its full Rx slot map </a:t>
            </a:r>
            <a:r>
              <a:rPr lang="en-US" dirty="0" smtClean="0"/>
              <a:t>with </a:t>
            </a:r>
            <a:r>
              <a:rPr lang="en-US" dirty="0"/>
              <a:t>slots for all associated </a:t>
            </a:r>
            <a:r>
              <a:rPr lang="en-US" dirty="0" smtClean="0"/>
              <a:t>peers</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19</a:t>
            </a:fld>
            <a:endParaRPr lang="en-US"/>
          </a:p>
        </p:txBody>
      </p:sp>
      <p:pic>
        <p:nvPicPr>
          <p:cNvPr id="5" name="Picture 4">
            <a:extLst>
              <a:ext uri="{FF2B5EF4-FFF2-40B4-BE49-F238E27FC236}">
                <a16:creationId xmlns:a16="http://schemas.microsoft.com/office/drawing/2014/main" xmlns="" id="{F4E64D22-5636-4FBA-8AE8-5129245369E5}"/>
              </a:ext>
            </a:extLst>
          </p:cNvPr>
          <p:cNvPicPr>
            <a:picLocks noChangeAspect="1"/>
          </p:cNvPicPr>
          <p:nvPr/>
        </p:nvPicPr>
        <p:blipFill>
          <a:blip r:embed="rId2"/>
          <a:stretch>
            <a:fillRect/>
          </a:stretch>
        </p:blipFill>
        <p:spPr>
          <a:xfrm>
            <a:off x="3495544" y="3596640"/>
            <a:ext cx="3880112" cy="2139700"/>
          </a:xfrm>
          <a:prstGeom prst="rect">
            <a:avLst/>
          </a:prstGeom>
        </p:spPr>
      </p:pic>
      <p:graphicFrame>
        <p:nvGraphicFramePr>
          <p:cNvPr id="11" name="Table 10">
            <a:extLst>
              <a:ext uri="{FF2B5EF4-FFF2-40B4-BE49-F238E27FC236}">
                <a16:creationId xmlns:a16="http://schemas.microsoft.com/office/drawing/2014/main" xmlns="" id="{304543A1-D80B-40B1-A615-F3B4CC4EC3A0}"/>
              </a:ext>
            </a:extLst>
          </p:cNvPr>
          <p:cNvGraphicFramePr>
            <a:graphicFrameLocks noGrp="1"/>
          </p:cNvGraphicFramePr>
          <p:nvPr>
            <p:extLst>
              <p:ext uri="{D42A27DB-BD31-4B8C-83A1-F6EECF244321}">
                <p14:modId xmlns:p14="http://schemas.microsoft.com/office/powerpoint/2010/main" val="685396925"/>
              </p:ext>
            </p:extLst>
          </p:nvPr>
        </p:nvGraphicFramePr>
        <p:xfrm>
          <a:off x="1656080" y="4124958"/>
          <a:ext cx="1463044" cy="869950"/>
        </p:xfrm>
        <a:graphic>
          <a:graphicData uri="http://schemas.openxmlformats.org/drawingml/2006/table">
            <a:tbl>
              <a:tblPr/>
              <a:tblGrid>
                <a:gridCol w="270100">
                  <a:extLst>
                    <a:ext uri="{9D8B030D-6E8A-4147-A177-3AD203B41FA5}">
                      <a16:colId xmlns:a16="http://schemas.microsoft.com/office/drawing/2014/main" xmlns="" val="4201480995"/>
                    </a:ext>
                  </a:extLst>
                </a:gridCol>
                <a:gridCol w="270100">
                  <a:extLst>
                    <a:ext uri="{9D8B030D-6E8A-4147-A177-3AD203B41FA5}">
                      <a16:colId xmlns:a16="http://schemas.microsoft.com/office/drawing/2014/main" xmlns="" val="649707925"/>
                    </a:ext>
                  </a:extLst>
                </a:gridCol>
                <a:gridCol w="120045">
                  <a:extLst>
                    <a:ext uri="{9D8B030D-6E8A-4147-A177-3AD203B41FA5}">
                      <a16:colId xmlns:a16="http://schemas.microsoft.com/office/drawing/2014/main" xmlns="" val="1981472127"/>
                    </a:ext>
                  </a:extLst>
                </a:gridCol>
                <a:gridCol w="142554">
                  <a:extLst>
                    <a:ext uri="{9D8B030D-6E8A-4147-A177-3AD203B41FA5}">
                      <a16:colId xmlns:a16="http://schemas.microsoft.com/office/drawing/2014/main" xmlns="" val="1300127895"/>
                    </a:ext>
                  </a:extLst>
                </a:gridCol>
                <a:gridCol w="270100">
                  <a:extLst>
                    <a:ext uri="{9D8B030D-6E8A-4147-A177-3AD203B41FA5}">
                      <a16:colId xmlns:a16="http://schemas.microsoft.com/office/drawing/2014/main" xmlns="" val="151007338"/>
                    </a:ext>
                  </a:extLst>
                </a:gridCol>
                <a:gridCol w="270100">
                  <a:extLst>
                    <a:ext uri="{9D8B030D-6E8A-4147-A177-3AD203B41FA5}">
                      <a16:colId xmlns:a16="http://schemas.microsoft.com/office/drawing/2014/main" xmlns="" val="1666484649"/>
                    </a:ext>
                  </a:extLst>
                </a:gridCol>
                <a:gridCol w="120045">
                  <a:extLst>
                    <a:ext uri="{9D8B030D-6E8A-4147-A177-3AD203B41FA5}">
                      <a16:colId xmlns:a16="http://schemas.microsoft.com/office/drawing/2014/main" xmlns="" val="353478718"/>
                    </a:ext>
                  </a:extLst>
                </a:gridCol>
              </a:tblGrid>
              <a:tr h="157988">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848927087"/>
                  </a:ext>
                </a:extLst>
              </a:tr>
              <a:tr h="157988">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4088506596"/>
                  </a:ext>
                </a:extLst>
              </a:tr>
              <a:tr h="15798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690253659"/>
                  </a:ext>
                </a:extLst>
              </a:tr>
              <a:tr h="15798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869607869"/>
                  </a:ext>
                </a:extLst>
              </a:tr>
              <a:tr h="15798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374412206"/>
                  </a:ext>
                </a:extLst>
              </a:tr>
            </a:tbl>
          </a:graphicData>
        </a:graphic>
      </p:graphicFrame>
      <p:graphicFrame>
        <p:nvGraphicFramePr>
          <p:cNvPr id="10" name="Table 9">
            <a:extLst>
              <a:ext uri="{FF2B5EF4-FFF2-40B4-BE49-F238E27FC236}">
                <a16:creationId xmlns:a16="http://schemas.microsoft.com/office/drawing/2014/main" xmlns="" id="{F4B85B0C-97A8-4999-8F1D-CAEC86BA6022}"/>
              </a:ext>
            </a:extLst>
          </p:cNvPr>
          <p:cNvGraphicFramePr>
            <a:graphicFrameLocks noGrp="1"/>
          </p:cNvGraphicFramePr>
          <p:nvPr>
            <p:extLst>
              <p:ext uri="{D42A27DB-BD31-4B8C-83A1-F6EECF244321}">
                <p14:modId xmlns:p14="http://schemas.microsoft.com/office/powerpoint/2010/main" val="1645352627"/>
              </p:ext>
            </p:extLst>
          </p:nvPr>
        </p:nvGraphicFramePr>
        <p:xfrm>
          <a:off x="7711436" y="4124958"/>
          <a:ext cx="1573525" cy="869950"/>
        </p:xfrm>
        <a:graphic>
          <a:graphicData uri="http://schemas.openxmlformats.org/drawingml/2006/table">
            <a:tbl>
              <a:tblPr/>
              <a:tblGrid>
                <a:gridCol w="290497">
                  <a:extLst>
                    <a:ext uri="{9D8B030D-6E8A-4147-A177-3AD203B41FA5}">
                      <a16:colId xmlns:a16="http://schemas.microsoft.com/office/drawing/2014/main" xmlns="" val="381663804"/>
                    </a:ext>
                  </a:extLst>
                </a:gridCol>
                <a:gridCol w="290497">
                  <a:extLst>
                    <a:ext uri="{9D8B030D-6E8A-4147-A177-3AD203B41FA5}">
                      <a16:colId xmlns:a16="http://schemas.microsoft.com/office/drawing/2014/main" xmlns="" val="4121636576"/>
                    </a:ext>
                  </a:extLst>
                </a:gridCol>
                <a:gridCol w="129110">
                  <a:extLst>
                    <a:ext uri="{9D8B030D-6E8A-4147-A177-3AD203B41FA5}">
                      <a16:colId xmlns:a16="http://schemas.microsoft.com/office/drawing/2014/main" xmlns="" val="2405341075"/>
                    </a:ext>
                  </a:extLst>
                </a:gridCol>
                <a:gridCol w="153317">
                  <a:extLst>
                    <a:ext uri="{9D8B030D-6E8A-4147-A177-3AD203B41FA5}">
                      <a16:colId xmlns:a16="http://schemas.microsoft.com/office/drawing/2014/main" xmlns="" val="3528501679"/>
                    </a:ext>
                  </a:extLst>
                </a:gridCol>
                <a:gridCol w="290497">
                  <a:extLst>
                    <a:ext uri="{9D8B030D-6E8A-4147-A177-3AD203B41FA5}">
                      <a16:colId xmlns:a16="http://schemas.microsoft.com/office/drawing/2014/main" xmlns="" val="4251664453"/>
                    </a:ext>
                  </a:extLst>
                </a:gridCol>
                <a:gridCol w="290497">
                  <a:extLst>
                    <a:ext uri="{9D8B030D-6E8A-4147-A177-3AD203B41FA5}">
                      <a16:colId xmlns:a16="http://schemas.microsoft.com/office/drawing/2014/main" xmlns="" val="980992253"/>
                    </a:ext>
                  </a:extLst>
                </a:gridCol>
                <a:gridCol w="129110">
                  <a:extLst>
                    <a:ext uri="{9D8B030D-6E8A-4147-A177-3AD203B41FA5}">
                      <a16:colId xmlns:a16="http://schemas.microsoft.com/office/drawing/2014/main" xmlns="" val="2589778024"/>
                    </a:ext>
                  </a:extLst>
                </a:gridCol>
              </a:tblGrid>
              <a:tr h="163830">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364854342"/>
                  </a:ext>
                </a:extLst>
              </a:tr>
              <a:tr h="16383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115314424"/>
                  </a:ext>
                </a:extLst>
              </a:tr>
              <a:tr h="16383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663328257"/>
                  </a:ext>
                </a:extLst>
              </a:tr>
              <a:tr h="16383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060909706"/>
                  </a:ext>
                </a:extLst>
              </a:tr>
              <a:tr h="16383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2489708275"/>
                  </a:ext>
                </a:extLst>
              </a:tr>
            </a:tbl>
          </a:graphicData>
        </a:graphic>
      </p:graphicFrame>
    </p:spTree>
    <p:extLst>
      <p:ext uri="{BB962C8B-B14F-4D97-AF65-F5344CB8AC3E}">
        <p14:creationId xmlns:p14="http://schemas.microsoft.com/office/powerpoint/2010/main" val="246988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present a set of functions to maintain operational links in mmWave Distribution Networks [1, 2], together with our example implementation</a:t>
            </a:r>
          </a:p>
          <a:p>
            <a:r>
              <a:rPr lang="en-US" dirty="0" smtClean="0"/>
              <a:t>Discussed functions</a:t>
            </a:r>
          </a:p>
          <a:p>
            <a:pPr marL="914400" lvl="1" indent="-457200">
              <a:buFont typeface="+mj-lt"/>
              <a:buAutoNum type="arabicParenR"/>
            </a:pPr>
            <a:r>
              <a:rPr lang="en-US" dirty="0" smtClean="0"/>
              <a:t>Link adaptation</a:t>
            </a:r>
          </a:p>
          <a:p>
            <a:pPr marL="914400" lvl="1" indent="-457200">
              <a:buFont typeface="+mj-lt"/>
              <a:buAutoNum type="arabicParenR"/>
            </a:pPr>
            <a:r>
              <a:rPr lang="en-US" dirty="0" smtClean="0"/>
              <a:t>Bandwidth request</a:t>
            </a:r>
          </a:p>
          <a:p>
            <a:pPr marL="914400" lvl="1" indent="-457200">
              <a:buFont typeface="+mj-lt"/>
              <a:buAutoNum type="arabicParenR"/>
            </a:pPr>
            <a:r>
              <a:rPr lang="en-US" dirty="0" smtClean="0"/>
              <a:t>Bandwidth reservation (TDD slot assignment)</a:t>
            </a:r>
          </a:p>
          <a:p>
            <a:r>
              <a:rPr lang="en-US" dirty="0" smtClean="0"/>
              <a:t>For the first two we point to parallels with 802.11 existing mechanisms and highlight potential gaps</a:t>
            </a:r>
          </a:p>
          <a:p>
            <a:r>
              <a:rPr lang="en-US" dirty="0" smtClean="0"/>
              <a:t>The slides could be viewed as a set of requirements for tools (packets, protocols) needed to operate mmWave Distribution Networks</a:t>
            </a:r>
          </a:p>
          <a:p>
            <a:endParaRPr lang="en-US" dirty="0"/>
          </a:p>
        </p:txBody>
      </p:sp>
      <p:sp>
        <p:nvSpPr>
          <p:cNvPr id="3" name="Title 2"/>
          <p:cNvSpPr>
            <a:spLocks noGrp="1"/>
          </p:cNvSpPr>
          <p:nvPr>
            <p:ph type="title"/>
          </p:nvPr>
        </p:nvSpPr>
        <p:spPr/>
        <p:txBody>
          <a:bodyPr/>
          <a:lstStyle/>
          <a:p>
            <a:r>
              <a:rPr lang="en-US" dirty="0" smtClean="0"/>
              <a:t>Overview</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5" name="Footer Placeholder 4"/>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t>2</a:t>
            </a:fld>
            <a:endParaRPr lang="en-US"/>
          </a:p>
        </p:txBody>
      </p:sp>
    </p:spTree>
    <p:extLst>
      <p:ext uri="{BB962C8B-B14F-4D97-AF65-F5344CB8AC3E}">
        <p14:creationId xmlns:p14="http://schemas.microsoft.com/office/powerpoint/2010/main" val="1336305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p:txBody>
          <a:bodyPr/>
          <a:lstStyle/>
          <a:p>
            <a:r>
              <a:rPr lang="en-US" dirty="0" smtClean="0"/>
              <a:t>Bandwidth reservation example</a:t>
            </a:r>
            <a:br>
              <a:rPr lang="en-US" dirty="0" smtClean="0"/>
            </a:br>
            <a:r>
              <a:rPr lang="en-US" sz="2400" dirty="0" smtClean="0"/>
              <a:t>BWGD N + 1</a:t>
            </a:r>
            <a:endParaRPr lang="en-US" sz="2400" dirty="0"/>
          </a:p>
        </p:txBody>
      </p:sp>
      <p:sp>
        <p:nvSpPr>
          <p:cNvPr id="3" name="Content Placeholder 2"/>
          <p:cNvSpPr>
            <a:spLocks noGrp="1"/>
          </p:cNvSpPr>
          <p:nvPr>
            <p:ph sz="half" idx="1"/>
          </p:nvPr>
        </p:nvSpPr>
        <p:spPr>
          <a:xfrm>
            <a:off x="914401" y="1508759"/>
            <a:ext cx="5077884" cy="1932531"/>
          </a:xfrm>
        </p:spPr>
        <p:txBody>
          <a:bodyPr>
            <a:normAutofit/>
          </a:bodyPr>
          <a:lstStyle/>
          <a:p>
            <a:r>
              <a:rPr lang="en-US" dirty="0" smtClean="0"/>
              <a:t>Each DN sends/receives the decided (final) Rx slot bitmaps to/from all peer DNs through KeepAlive messages</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20</a:t>
            </a:fld>
            <a:endParaRPr lang="en-US"/>
          </a:p>
        </p:txBody>
      </p:sp>
      <p:pic>
        <p:nvPicPr>
          <p:cNvPr id="5" name="Picture 4">
            <a:extLst>
              <a:ext uri="{FF2B5EF4-FFF2-40B4-BE49-F238E27FC236}">
                <a16:creationId xmlns:a16="http://schemas.microsoft.com/office/drawing/2014/main" xmlns="" id="{F4E64D22-5636-4FBA-8AE8-5129245369E5}"/>
              </a:ext>
            </a:extLst>
          </p:cNvPr>
          <p:cNvPicPr>
            <a:picLocks noChangeAspect="1"/>
          </p:cNvPicPr>
          <p:nvPr/>
        </p:nvPicPr>
        <p:blipFill>
          <a:blip r:embed="rId2"/>
          <a:stretch>
            <a:fillRect/>
          </a:stretch>
        </p:blipFill>
        <p:spPr>
          <a:xfrm>
            <a:off x="3495544" y="3601720"/>
            <a:ext cx="3880112" cy="2139700"/>
          </a:xfrm>
          <a:prstGeom prst="rect">
            <a:avLst/>
          </a:prstGeom>
        </p:spPr>
      </p:pic>
      <p:graphicFrame>
        <p:nvGraphicFramePr>
          <p:cNvPr id="6" name="Table 5">
            <a:extLst>
              <a:ext uri="{FF2B5EF4-FFF2-40B4-BE49-F238E27FC236}">
                <a16:creationId xmlns:a16="http://schemas.microsoft.com/office/drawing/2014/main" xmlns="" id="{671B729A-A14B-4DBC-A8D9-3E1BC962DAD3}"/>
              </a:ext>
            </a:extLst>
          </p:cNvPr>
          <p:cNvGraphicFramePr>
            <a:graphicFrameLocks noGrp="1"/>
          </p:cNvGraphicFramePr>
          <p:nvPr>
            <p:extLst>
              <p:ext uri="{D42A27DB-BD31-4B8C-83A1-F6EECF244321}">
                <p14:modId xmlns:p14="http://schemas.microsoft.com/office/powerpoint/2010/main" val="336680695"/>
              </p:ext>
            </p:extLst>
          </p:nvPr>
        </p:nvGraphicFramePr>
        <p:xfrm>
          <a:off x="1635760" y="4130038"/>
          <a:ext cx="1480188" cy="869950"/>
        </p:xfrm>
        <a:graphic>
          <a:graphicData uri="http://schemas.openxmlformats.org/drawingml/2006/table">
            <a:tbl>
              <a:tblPr/>
              <a:tblGrid>
                <a:gridCol w="273265">
                  <a:extLst>
                    <a:ext uri="{9D8B030D-6E8A-4147-A177-3AD203B41FA5}">
                      <a16:colId xmlns:a16="http://schemas.microsoft.com/office/drawing/2014/main" xmlns="" val="1950724970"/>
                    </a:ext>
                  </a:extLst>
                </a:gridCol>
                <a:gridCol w="273265">
                  <a:extLst>
                    <a:ext uri="{9D8B030D-6E8A-4147-A177-3AD203B41FA5}">
                      <a16:colId xmlns:a16="http://schemas.microsoft.com/office/drawing/2014/main" xmlns="" val="2136121842"/>
                    </a:ext>
                  </a:extLst>
                </a:gridCol>
                <a:gridCol w="121452">
                  <a:extLst>
                    <a:ext uri="{9D8B030D-6E8A-4147-A177-3AD203B41FA5}">
                      <a16:colId xmlns:a16="http://schemas.microsoft.com/office/drawing/2014/main" xmlns="" val="986129292"/>
                    </a:ext>
                  </a:extLst>
                </a:gridCol>
                <a:gridCol w="144224">
                  <a:extLst>
                    <a:ext uri="{9D8B030D-6E8A-4147-A177-3AD203B41FA5}">
                      <a16:colId xmlns:a16="http://schemas.microsoft.com/office/drawing/2014/main" xmlns="" val="1975617959"/>
                    </a:ext>
                  </a:extLst>
                </a:gridCol>
                <a:gridCol w="273265">
                  <a:extLst>
                    <a:ext uri="{9D8B030D-6E8A-4147-A177-3AD203B41FA5}">
                      <a16:colId xmlns:a16="http://schemas.microsoft.com/office/drawing/2014/main" xmlns="" val="3942694174"/>
                    </a:ext>
                  </a:extLst>
                </a:gridCol>
                <a:gridCol w="273265">
                  <a:extLst>
                    <a:ext uri="{9D8B030D-6E8A-4147-A177-3AD203B41FA5}">
                      <a16:colId xmlns:a16="http://schemas.microsoft.com/office/drawing/2014/main" xmlns="" val="1518561173"/>
                    </a:ext>
                  </a:extLst>
                </a:gridCol>
                <a:gridCol w="121452">
                  <a:extLst>
                    <a:ext uri="{9D8B030D-6E8A-4147-A177-3AD203B41FA5}">
                      <a16:colId xmlns:a16="http://schemas.microsoft.com/office/drawing/2014/main" xmlns="" val="2281640729"/>
                    </a:ext>
                  </a:extLst>
                </a:gridCol>
              </a:tblGrid>
              <a:tr h="166878">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dirty="0">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621175289"/>
                  </a:ext>
                </a:extLst>
              </a:tr>
              <a:tr h="166878">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960292118"/>
                  </a:ext>
                </a:extLst>
              </a:tr>
              <a:tr h="166878">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370954349"/>
                  </a:ext>
                </a:extLst>
              </a:tr>
              <a:tr h="166878">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464979061"/>
                  </a:ext>
                </a:extLst>
              </a:tr>
              <a:tr h="166878">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2960091339"/>
                  </a:ext>
                </a:extLst>
              </a:tr>
            </a:tbl>
          </a:graphicData>
        </a:graphic>
      </p:graphicFrame>
      <p:graphicFrame>
        <p:nvGraphicFramePr>
          <p:cNvPr id="7" name="Table 6">
            <a:extLst>
              <a:ext uri="{FF2B5EF4-FFF2-40B4-BE49-F238E27FC236}">
                <a16:creationId xmlns:a16="http://schemas.microsoft.com/office/drawing/2014/main" xmlns="" id="{9478163B-769F-4A81-B9EF-EABF92526D0A}"/>
              </a:ext>
            </a:extLst>
          </p:cNvPr>
          <p:cNvGraphicFramePr>
            <a:graphicFrameLocks noGrp="1"/>
          </p:cNvGraphicFramePr>
          <p:nvPr>
            <p:extLst>
              <p:ext uri="{D42A27DB-BD31-4B8C-83A1-F6EECF244321}">
                <p14:modId xmlns:p14="http://schemas.microsoft.com/office/powerpoint/2010/main" val="786835010"/>
              </p:ext>
            </p:extLst>
          </p:nvPr>
        </p:nvGraphicFramePr>
        <p:xfrm>
          <a:off x="7709532" y="4130038"/>
          <a:ext cx="1573525" cy="869950"/>
        </p:xfrm>
        <a:graphic>
          <a:graphicData uri="http://schemas.openxmlformats.org/drawingml/2006/table">
            <a:tbl>
              <a:tblPr/>
              <a:tblGrid>
                <a:gridCol w="290497">
                  <a:extLst>
                    <a:ext uri="{9D8B030D-6E8A-4147-A177-3AD203B41FA5}">
                      <a16:colId xmlns:a16="http://schemas.microsoft.com/office/drawing/2014/main" xmlns="" val="4151855887"/>
                    </a:ext>
                  </a:extLst>
                </a:gridCol>
                <a:gridCol w="290497">
                  <a:extLst>
                    <a:ext uri="{9D8B030D-6E8A-4147-A177-3AD203B41FA5}">
                      <a16:colId xmlns:a16="http://schemas.microsoft.com/office/drawing/2014/main" xmlns="" val="3253084894"/>
                    </a:ext>
                  </a:extLst>
                </a:gridCol>
                <a:gridCol w="129110">
                  <a:extLst>
                    <a:ext uri="{9D8B030D-6E8A-4147-A177-3AD203B41FA5}">
                      <a16:colId xmlns:a16="http://schemas.microsoft.com/office/drawing/2014/main" xmlns="" val="1534595110"/>
                    </a:ext>
                  </a:extLst>
                </a:gridCol>
                <a:gridCol w="153317">
                  <a:extLst>
                    <a:ext uri="{9D8B030D-6E8A-4147-A177-3AD203B41FA5}">
                      <a16:colId xmlns:a16="http://schemas.microsoft.com/office/drawing/2014/main" xmlns="" val="3720544426"/>
                    </a:ext>
                  </a:extLst>
                </a:gridCol>
                <a:gridCol w="290497">
                  <a:extLst>
                    <a:ext uri="{9D8B030D-6E8A-4147-A177-3AD203B41FA5}">
                      <a16:colId xmlns:a16="http://schemas.microsoft.com/office/drawing/2014/main" xmlns="" val="3001164191"/>
                    </a:ext>
                  </a:extLst>
                </a:gridCol>
                <a:gridCol w="290497">
                  <a:extLst>
                    <a:ext uri="{9D8B030D-6E8A-4147-A177-3AD203B41FA5}">
                      <a16:colId xmlns:a16="http://schemas.microsoft.com/office/drawing/2014/main" xmlns="" val="1533439128"/>
                    </a:ext>
                  </a:extLst>
                </a:gridCol>
                <a:gridCol w="129110">
                  <a:extLst>
                    <a:ext uri="{9D8B030D-6E8A-4147-A177-3AD203B41FA5}">
                      <a16:colId xmlns:a16="http://schemas.microsoft.com/office/drawing/2014/main" xmlns="" val="21203681"/>
                    </a:ext>
                  </a:extLst>
                </a:gridCol>
              </a:tblGrid>
              <a:tr h="155956">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516855873"/>
                  </a:ext>
                </a:extLst>
              </a:tr>
              <a:tr h="155956">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011135636"/>
                  </a:ext>
                </a:extLst>
              </a:tr>
              <a:tr h="155956">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911880536"/>
                  </a:ext>
                </a:extLst>
              </a:tr>
              <a:tr h="155956">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083066275"/>
                  </a:ext>
                </a:extLst>
              </a:tr>
              <a:tr h="155956">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479855638"/>
                  </a:ext>
                </a:extLst>
              </a:tr>
            </a:tbl>
          </a:graphicData>
        </a:graphic>
      </p:graphicFrame>
      <p:sp>
        <p:nvSpPr>
          <p:cNvPr id="10" name="Rectangle 9"/>
          <p:cNvSpPr/>
          <p:nvPr/>
        </p:nvSpPr>
        <p:spPr>
          <a:xfrm>
            <a:off x="6773934" y="1633790"/>
            <a:ext cx="5014452" cy="1569660"/>
          </a:xfrm>
          <a:prstGeom prst="rect">
            <a:avLst/>
          </a:prstGeom>
          <a:solidFill>
            <a:schemeClr val="accent3">
              <a:lumMod val="95000"/>
            </a:schemeClr>
          </a:solidFill>
        </p:spPr>
        <p:txBody>
          <a:bodyPr wrap="square">
            <a:spAutoFit/>
          </a:bodyPr>
          <a:lstStyle/>
          <a:p>
            <a:r>
              <a:rPr lang="en-US" sz="800" dirty="0" err="1">
                <a:latin typeface="Courier" charset="0"/>
                <a:ea typeface="Courier" charset="0"/>
                <a:cs typeface="Courier" charset="0"/>
              </a:rPr>
              <a:t>typedef</a:t>
            </a:r>
            <a:r>
              <a:rPr lang="en-US" sz="800" dirty="0">
                <a:latin typeface="Courier" charset="0"/>
                <a:ea typeface="Courier" charset="0"/>
                <a:cs typeface="Courier" charset="0"/>
              </a:rPr>
              <a:t> struct _</a:t>
            </a:r>
            <a:r>
              <a:rPr lang="en-US" sz="800" dirty="0" err="1">
                <a:latin typeface="Courier" charset="0"/>
                <a:ea typeface="Courier" charset="0"/>
                <a:cs typeface="Courier" charset="0"/>
              </a:rPr>
              <a:t>fbKeepaliveElement</a:t>
            </a:r>
            <a:r>
              <a:rPr lang="en-US" sz="800" dirty="0">
                <a:latin typeface="Courier" charset="0"/>
                <a:ea typeface="Courier" charset="0"/>
                <a:cs typeface="Courier" charset="0"/>
              </a:rPr>
              <a:t> {</a:t>
            </a:r>
          </a:p>
          <a:p>
            <a:r>
              <a:rPr lang="en-US" sz="800" dirty="0">
                <a:latin typeface="Courier" charset="0"/>
                <a:ea typeface="Courier" charset="0"/>
                <a:cs typeface="Courier" charset="0"/>
              </a:rPr>
              <a:t>    /* timestamp and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 are byte arrays to avoid unaligned accesses */</a:t>
            </a:r>
          </a:p>
          <a:p>
            <a:r>
              <a:rPr lang="en-US" sz="800" dirty="0">
                <a:latin typeface="Courier" charset="0"/>
                <a:ea typeface="Courier" charset="0"/>
                <a:cs typeface="Courier" charset="0"/>
              </a:rPr>
              <a:t>    usint8 timestamp[8];   /* hardware timestamp */</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[8]; /* </a:t>
            </a:r>
            <a:r>
              <a:rPr lang="en-US" sz="800" dirty="0" err="1">
                <a:latin typeface="Courier" charset="0"/>
                <a:ea typeface="Courier" charset="0"/>
                <a:cs typeface="Courier" charset="0"/>
              </a:rPr>
              <a:t>sw</a:t>
            </a:r>
            <a:r>
              <a:rPr lang="en-US" sz="800" dirty="0">
                <a:latin typeface="Courier" charset="0"/>
                <a:ea typeface="Courier" charset="0"/>
                <a:cs typeface="Courier" charset="0"/>
              </a:rPr>
              <a:t> timestamp offset from </a:t>
            </a:r>
            <a:r>
              <a:rPr lang="en-US" sz="800" dirty="0" err="1">
                <a:latin typeface="Courier" charset="0"/>
                <a:ea typeface="Courier" charset="0"/>
                <a:cs typeface="Courier" charset="0"/>
              </a:rPr>
              <a:t>hw</a:t>
            </a:r>
            <a:r>
              <a:rPr lang="en-US" sz="800" dirty="0">
                <a:latin typeface="Courier" charset="0"/>
                <a:ea typeface="Courier" charset="0"/>
                <a:cs typeface="Courier" charset="0"/>
              </a:rPr>
              <a:t> timestamp */</a:t>
            </a:r>
          </a:p>
          <a:p>
            <a:r>
              <a:rPr lang="en-US" sz="800" dirty="0">
                <a:latin typeface="Courier" charset="0"/>
                <a:ea typeface="Courier" charset="0"/>
                <a:cs typeface="Courier" charset="0"/>
              </a:rPr>
              <a:t>    usint16 </a:t>
            </a:r>
            <a:r>
              <a:rPr lang="en-US" sz="800" dirty="0" err="1">
                <a:latin typeface="Courier" charset="0"/>
                <a:ea typeface="Courier" charset="0"/>
                <a:cs typeface="Courier" charset="0"/>
              </a:rPr>
              <a:t>bwgdNumber</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bfAssocIndication</a:t>
            </a:r>
            <a:r>
              <a:rPr lang="en-US" sz="800" dirty="0">
                <a:latin typeface="Courier" charset="0"/>
                <a:ea typeface="Courier" charset="0"/>
                <a:cs typeface="Courier" charset="0"/>
              </a:rPr>
              <a:t>;</a:t>
            </a:r>
          </a:p>
          <a:p>
            <a:r>
              <a:rPr lang="en-US" sz="800" dirty="0">
                <a:latin typeface="Courier" charset="0"/>
                <a:ea typeface="Courier" charset="0"/>
                <a:cs typeface="Courier" charset="0"/>
              </a:rPr>
              <a:t>    </a:t>
            </a:r>
            <a:r>
              <a:rPr lang="en-US" sz="800" b="1" dirty="0">
                <a:latin typeface="Courier" charset="0"/>
                <a:ea typeface="Courier" charset="0"/>
                <a:cs typeface="Courier" charset="0"/>
              </a:rPr>
              <a:t>usint8 </a:t>
            </a:r>
            <a:r>
              <a:rPr lang="en-US" sz="800" b="1" dirty="0" err="1">
                <a:latin typeface="Courier" charset="0"/>
                <a:ea typeface="Courier" charset="0"/>
                <a:cs typeface="Courier" charset="0"/>
              </a:rPr>
              <a:t>finalRxSlotBitmap</a:t>
            </a:r>
            <a:r>
              <a:rPr lang="en-US" sz="800" b="1" dirty="0">
                <a:latin typeface="Courier" charset="0"/>
                <a:ea typeface="Courier" charset="0"/>
                <a:cs typeface="Courier" charset="0"/>
              </a:rPr>
              <a:t>[TGF_CEIL(SLOTS_IN_BWGD, BITS_PER_BYTE)];</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rsvdMgmtBitmap</a:t>
            </a:r>
            <a:r>
              <a:rPr lang="en-US" sz="800" dirty="0">
                <a:latin typeface="Courier" charset="0"/>
                <a:ea typeface="Courier" charset="0"/>
                <a:cs typeface="Courier" charset="0"/>
              </a:rPr>
              <a:t>[TGF_CEIL(NSF, BITS_PER_BYTE)];</a:t>
            </a:r>
          </a:p>
          <a:p>
            <a:r>
              <a:rPr lang="en-US" sz="800" dirty="0">
                <a:latin typeface="Courier" charset="0"/>
                <a:ea typeface="Courier" charset="0"/>
                <a:cs typeface="Courier" charset="0"/>
              </a:rPr>
              <a:t>    </a:t>
            </a:r>
            <a:r>
              <a:rPr lang="en-US" sz="800" dirty="0" err="1">
                <a:latin typeface="Courier" charset="0"/>
                <a:ea typeface="Courier" charset="0"/>
                <a:cs typeface="Courier" charset="0"/>
              </a:rPr>
              <a:t>laFeedbackParams</a:t>
            </a:r>
            <a:r>
              <a:rPr lang="en-US" sz="800" dirty="0">
                <a:latin typeface="Courier" charset="0"/>
                <a:ea typeface="Courier" charset="0"/>
                <a:cs typeface="Courier" charset="0"/>
              </a:rPr>
              <a:t> </a:t>
            </a:r>
            <a:r>
              <a:rPr lang="en-US" sz="800" dirty="0" err="1">
                <a:latin typeface="Courier" charset="0"/>
                <a:ea typeface="Courier" charset="0"/>
                <a:cs typeface="Courier" charset="0"/>
              </a:rPr>
              <a:t>laFbParams</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syncMode</a:t>
            </a:r>
            <a:r>
              <a:rPr lang="en-US" sz="800" dirty="0">
                <a:latin typeface="Courier" charset="0"/>
                <a:ea typeface="Courier" charset="0"/>
                <a:cs typeface="Courier" charset="0"/>
              </a:rPr>
              <a:t> : 1;</a:t>
            </a:r>
          </a:p>
          <a:p>
            <a:r>
              <a:rPr lang="en-US" sz="800" dirty="0">
                <a:latin typeface="Courier" charset="0"/>
                <a:ea typeface="Courier" charset="0"/>
                <a:cs typeface="Courier" charset="0"/>
              </a:rPr>
              <a:t>    l2SchedulerStats l2SchedStats;</a:t>
            </a:r>
          </a:p>
          <a:p>
            <a:r>
              <a:rPr lang="en-US" sz="800" dirty="0">
                <a:latin typeface="Courier" charset="0"/>
                <a:ea typeface="Courier" charset="0"/>
                <a:cs typeface="Courier" charset="0"/>
              </a:rPr>
              <a:t>} __attribute__((__packed__)) </a:t>
            </a:r>
            <a:r>
              <a:rPr lang="en-US" sz="800" dirty="0" err="1">
                <a:latin typeface="Courier" charset="0"/>
                <a:ea typeface="Courier" charset="0"/>
                <a:cs typeface="Courier" charset="0"/>
              </a:rPr>
              <a:t>fbKeepaliveElement</a:t>
            </a:r>
            <a:r>
              <a:rPr lang="en-US" sz="800" dirty="0">
                <a:latin typeface="Courier" charset="0"/>
                <a:ea typeface="Courier" charset="0"/>
                <a:cs typeface="Courier" charset="0"/>
              </a:rPr>
              <a:t>;</a:t>
            </a:r>
          </a:p>
        </p:txBody>
      </p:sp>
    </p:spTree>
    <p:extLst>
      <p:ext uri="{BB962C8B-B14F-4D97-AF65-F5344CB8AC3E}">
        <p14:creationId xmlns:p14="http://schemas.microsoft.com/office/powerpoint/2010/main" val="3138216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98AD0235-D867-4545-A61A-2C275F950DDB}"/>
              </a:ext>
            </a:extLst>
          </p:cNvPr>
          <p:cNvPicPr>
            <a:picLocks noChangeAspect="1"/>
          </p:cNvPicPr>
          <p:nvPr/>
        </p:nvPicPr>
        <p:blipFill>
          <a:blip r:embed="rId2"/>
          <a:stretch>
            <a:fillRect/>
          </a:stretch>
        </p:blipFill>
        <p:spPr>
          <a:xfrm>
            <a:off x="2890520" y="3601720"/>
            <a:ext cx="4901194" cy="2240285"/>
          </a:xfrm>
          <a:prstGeom prst="rect">
            <a:avLst/>
          </a:prstGeom>
        </p:spPr>
      </p:pic>
      <p:sp>
        <p:nvSpPr>
          <p:cNvPr id="11" name="Title 1"/>
          <p:cNvSpPr>
            <a:spLocks noGrp="1"/>
          </p:cNvSpPr>
          <p:nvPr>
            <p:ph type="title"/>
          </p:nvPr>
        </p:nvSpPr>
        <p:spPr/>
        <p:txBody>
          <a:bodyPr/>
          <a:lstStyle/>
          <a:p>
            <a:r>
              <a:rPr lang="en-US" dirty="0" smtClean="0"/>
              <a:t>Bandwidth reservation example</a:t>
            </a:r>
            <a:br>
              <a:rPr lang="en-US" dirty="0" smtClean="0"/>
            </a:br>
            <a:r>
              <a:rPr lang="en-US" sz="2400" dirty="0" smtClean="0"/>
              <a:t>BWGD N + 2</a:t>
            </a:r>
            <a:endParaRPr lang="en-US" sz="2400" dirty="0"/>
          </a:p>
        </p:txBody>
      </p:sp>
      <p:sp>
        <p:nvSpPr>
          <p:cNvPr id="3" name="Content Placeholder 2"/>
          <p:cNvSpPr>
            <a:spLocks noGrp="1"/>
          </p:cNvSpPr>
          <p:nvPr>
            <p:ph sz="half" idx="1"/>
          </p:nvPr>
        </p:nvSpPr>
        <p:spPr>
          <a:xfrm>
            <a:off x="914401" y="1508759"/>
            <a:ext cx="5077884" cy="1981693"/>
          </a:xfrm>
        </p:spPr>
        <p:txBody>
          <a:bodyPr>
            <a:normAutofit/>
          </a:bodyPr>
          <a:lstStyle/>
          <a:p>
            <a:r>
              <a:rPr lang="en-US" dirty="0" smtClean="0"/>
              <a:t>Each </a:t>
            </a:r>
            <a:r>
              <a:rPr lang="en-US" dirty="0"/>
              <a:t>DN allocates the remaining Tx slots to its associated </a:t>
            </a:r>
            <a:r>
              <a:rPr lang="en-US" dirty="0" smtClean="0"/>
              <a:t>CNs</a:t>
            </a:r>
            <a:endParaRPr lang="en-US" dirty="0"/>
          </a:p>
        </p:txBody>
      </p:sp>
      <p:sp>
        <p:nvSpPr>
          <p:cNvPr id="5" name="Date Placeholder 4"/>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21</a:t>
            </a:fld>
            <a:endParaRPr lang="en-US"/>
          </a:p>
        </p:txBody>
      </p:sp>
      <p:graphicFrame>
        <p:nvGraphicFramePr>
          <p:cNvPr id="4" name="Table 3">
            <a:extLst>
              <a:ext uri="{FF2B5EF4-FFF2-40B4-BE49-F238E27FC236}">
                <a16:creationId xmlns:a16="http://schemas.microsoft.com/office/drawing/2014/main" xmlns="" id="{325DCB47-EFA9-4A64-A87A-64122C1053B3}"/>
              </a:ext>
            </a:extLst>
          </p:cNvPr>
          <p:cNvGraphicFramePr>
            <a:graphicFrameLocks noGrp="1"/>
          </p:cNvGraphicFramePr>
          <p:nvPr>
            <p:extLst>
              <p:ext uri="{D42A27DB-BD31-4B8C-83A1-F6EECF244321}">
                <p14:modId xmlns:p14="http://schemas.microsoft.com/office/powerpoint/2010/main" val="2441625204"/>
              </p:ext>
            </p:extLst>
          </p:nvPr>
        </p:nvGraphicFramePr>
        <p:xfrm>
          <a:off x="1600200" y="4131955"/>
          <a:ext cx="1512566" cy="869950"/>
        </p:xfrm>
        <a:graphic>
          <a:graphicData uri="http://schemas.openxmlformats.org/drawingml/2006/table">
            <a:tbl>
              <a:tblPr/>
              <a:tblGrid>
                <a:gridCol w="279243">
                  <a:extLst>
                    <a:ext uri="{9D8B030D-6E8A-4147-A177-3AD203B41FA5}">
                      <a16:colId xmlns:a16="http://schemas.microsoft.com/office/drawing/2014/main" xmlns="" val="3465946653"/>
                    </a:ext>
                  </a:extLst>
                </a:gridCol>
                <a:gridCol w="279243">
                  <a:extLst>
                    <a:ext uri="{9D8B030D-6E8A-4147-A177-3AD203B41FA5}">
                      <a16:colId xmlns:a16="http://schemas.microsoft.com/office/drawing/2014/main" xmlns="" val="646296135"/>
                    </a:ext>
                  </a:extLst>
                </a:gridCol>
                <a:gridCol w="124108">
                  <a:extLst>
                    <a:ext uri="{9D8B030D-6E8A-4147-A177-3AD203B41FA5}">
                      <a16:colId xmlns:a16="http://schemas.microsoft.com/office/drawing/2014/main" xmlns="" val="1858309242"/>
                    </a:ext>
                  </a:extLst>
                </a:gridCol>
                <a:gridCol w="147378">
                  <a:extLst>
                    <a:ext uri="{9D8B030D-6E8A-4147-A177-3AD203B41FA5}">
                      <a16:colId xmlns:a16="http://schemas.microsoft.com/office/drawing/2014/main" xmlns="" val="4132034970"/>
                    </a:ext>
                  </a:extLst>
                </a:gridCol>
                <a:gridCol w="279243">
                  <a:extLst>
                    <a:ext uri="{9D8B030D-6E8A-4147-A177-3AD203B41FA5}">
                      <a16:colId xmlns:a16="http://schemas.microsoft.com/office/drawing/2014/main" xmlns="" val="3074124377"/>
                    </a:ext>
                  </a:extLst>
                </a:gridCol>
                <a:gridCol w="279243">
                  <a:extLst>
                    <a:ext uri="{9D8B030D-6E8A-4147-A177-3AD203B41FA5}">
                      <a16:colId xmlns:a16="http://schemas.microsoft.com/office/drawing/2014/main" xmlns="" val="2188773836"/>
                    </a:ext>
                  </a:extLst>
                </a:gridCol>
                <a:gridCol w="124108">
                  <a:extLst>
                    <a:ext uri="{9D8B030D-6E8A-4147-A177-3AD203B41FA5}">
                      <a16:colId xmlns:a16="http://schemas.microsoft.com/office/drawing/2014/main" xmlns="" val="2863708185"/>
                    </a:ext>
                  </a:extLst>
                </a:gridCol>
              </a:tblGrid>
              <a:tr h="121169">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dirty="0">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190608618"/>
                  </a:ext>
                </a:extLst>
              </a:tr>
              <a:tr h="117130">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651215455"/>
                  </a:ext>
                </a:extLst>
              </a:tr>
              <a:tr h="117130">
                <a:tc>
                  <a:txBody>
                    <a:bodyPr/>
                    <a:lstStyle/>
                    <a:p>
                      <a:pPr algn="ctr" fontAlgn="b"/>
                      <a:r>
                        <a:rPr lang="en-US" sz="1100" b="1" i="0" u="none" strike="noStrike" dirty="0">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491952026"/>
                  </a:ext>
                </a:extLst>
              </a:tr>
              <a:tr h="117130">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2498439989"/>
                  </a:ext>
                </a:extLst>
              </a:tr>
              <a:tr h="121169">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170868605"/>
                  </a:ext>
                </a:extLst>
              </a:tr>
            </a:tbl>
          </a:graphicData>
        </a:graphic>
      </p:graphicFrame>
      <p:graphicFrame>
        <p:nvGraphicFramePr>
          <p:cNvPr id="7" name="Table 6">
            <a:extLst>
              <a:ext uri="{FF2B5EF4-FFF2-40B4-BE49-F238E27FC236}">
                <a16:creationId xmlns:a16="http://schemas.microsoft.com/office/drawing/2014/main" xmlns="" id="{5E021794-6C11-4A42-B4A2-09066497489B}"/>
              </a:ext>
            </a:extLst>
          </p:cNvPr>
          <p:cNvGraphicFramePr>
            <a:graphicFrameLocks noGrp="1"/>
          </p:cNvGraphicFramePr>
          <p:nvPr>
            <p:extLst>
              <p:ext uri="{D42A27DB-BD31-4B8C-83A1-F6EECF244321}">
                <p14:modId xmlns:p14="http://schemas.microsoft.com/office/powerpoint/2010/main" val="4034314051"/>
              </p:ext>
            </p:extLst>
          </p:nvPr>
        </p:nvGraphicFramePr>
        <p:xfrm>
          <a:off x="7706360" y="4131955"/>
          <a:ext cx="1552840" cy="869950"/>
        </p:xfrm>
        <a:graphic>
          <a:graphicData uri="http://schemas.openxmlformats.org/drawingml/2006/table">
            <a:tbl>
              <a:tblPr/>
              <a:tblGrid>
                <a:gridCol w="286678">
                  <a:extLst>
                    <a:ext uri="{9D8B030D-6E8A-4147-A177-3AD203B41FA5}">
                      <a16:colId xmlns:a16="http://schemas.microsoft.com/office/drawing/2014/main" xmlns="" val="1671575466"/>
                    </a:ext>
                  </a:extLst>
                </a:gridCol>
                <a:gridCol w="286678">
                  <a:extLst>
                    <a:ext uri="{9D8B030D-6E8A-4147-A177-3AD203B41FA5}">
                      <a16:colId xmlns:a16="http://schemas.microsoft.com/office/drawing/2014/main" xmlns="" val="2627942090"/>
                    </a:ext>
                  </a:extLst>
                </a:gridCol>
                <a:gridCol w="127413">
                  <a:extLst>
                    <a:ext uri="{9D8B030D-6E8A-4147-A177-3AD203B41FA5}">
                      <a16:colId xmlns:a16="http://schemas.microsoft.com/office/drawing/2014/main" xmlns="" val="1856477294"/>
                    </a:ext>
                  </a:extLst>
                </a:gridCol>
                <a:gridCol w="151302">
                  <a:extLst>
                    <a:ext uri="{9D8B030D-6E8A-4147-A177-3AD203B41FA5}">
                      <a16:colId xmlns:a16="http://schemas.microsoft.com/office/drawing/2014/main" xmlns="" val="2353017229"/>
                    </a:ext>
                  </a:extLst>
                </a:gridCol>
                <a:gridCol w="286678">
                  <a:extLst>
                    <a:ext uri="{9D8B030D-6E8A-4147-A177-3AD203B41FA5}">
                      <a16:colId xmlns:a16="http://schemas.microsoft.com/office/drawing/2014/main" xmlns="" val="2588832228"/>
                    </a:ext>
                  </a:extLst>
                </a:gridCol>
                <a:gridCol w="286678">
                  <a:extLst>
                    <a:ext uri="{9D8B030D-6E8A-4147-A177-3AD203B41FA5}">
                      <a16:colId xmlns:a16="http://schemas.microsoft.com/office/drawing/2014/main" xmlns="" val="1610227465"/>
                    </a:ext>
                  </a:extLst>
                </a:gridCol>
                <a:gridCol w="127413">
                  <a:extLst>
                    <a:ext uri="{9D8B030D-6E8A-4147-A177-3AD203B41FA5}">
                      <a16:colId xmlns:a16="http://schemas.microsoft.com/office/drawing/2014/main" xmlns="" val="3438919668"/>
                    </a:ext>
                  </a:extLst>
                </a:gridCol>
              </a:tblGrid>
              <a:tr h="158749">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502305033"/>
                  </a:ext>
                </a:extLst>
              </a:tr>
              <a:tr h="158749">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dirty="0">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301819231"/>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263849665"/>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2261640459"/>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4154951999"/>
                  </a:ext>
                </a:extLst>
              </a:tr>
            </a:tbl>
          </a:graphicData>
        </a:graphic>
      </p:graphicFrame>
    </p:spTree>
    <p:extLst>
      <p:ext uri="{BB962C8B-B14F-4D97-AF65-F5344CB8AC3E}">
        <p14:creationId xmlns:p14="http://schemas.microsoft.com/office/powerpoint/2010/main" val="3478118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98AD0235-D867-4545-A61A-2C275F950DDB}"/>
              </a:ext>
            </a:extLst>
          </p:cNvPr>
          <p:cNvPicPr>
            <a:picLocks noChangeAspect="1"/>
          </p:cNvPicPr>
          <p:nvPr/>
        </p:nvPicPr>
        <p:blipFill>
          <a:blip r:embed="rId2"/>
          <a:stretch>
            <a:fillRect/>
          </a:stretch>
        </p:blipFill>
        <p:spPr>
          <a:xfrm>
            <a:off x="2890520" y="3601720"/>
            <a:ext cx="4901194" cy="2240285"/>
          </a:xfrm>
          <a:prstGeom prst="rect">
            <a:avLst/>
          </a:prstGeom>
        </p:spPr>
      </p:pic>
      <p:sp>
        <p:nvSpPr>
          <p:cNvPr id="14" name="Title 1"/>
          <p:cNvSpPr>
            <a:spLocks noGrp="1"/>
          </p:cNvSpPr>
          <p:nvPr>
            <p:ph type="title"/>
          </p:nvPr>
        </p:nvSpPr>
        <p:spPr/>
        <p:txBody>
          <a:bodyPr/>
          <a:lstStyle/>
          <a:p>
            <a:r>
              <a:rPr lang="en-US" smtClean="0"/>
              <a:t>Bandwidth reservation example</a:t>
            </a:r>
            <a:br>
              <a:rPr lang="en-US" smtClean="0"/>
            </a:br>
            <a:r>
              <a:rPr lang="en-US" sz="2400" smtClean="0"/>
              <a:t>BWGD N + 2</a:t>
            </a:r>
            <a:endParaRPr lang="en-US" sz="2400" dirty="0"/>
          </a:p>
        </p:txBody>
      </p:sp>
      <p:sp>
        <p:nvSpPr>
          <p:cNvPr id="3" name="Content Placeholder 2"/>
          <p:cNvSpPr>
            <a:spLocks noGrp="1"/>
          </p:cNvSpPr>
          <p:nvPr>
            <p:ph sz="half" idx="1"/>
          </p:nvPr>
        </p:nvSpPr>
        <p:spPr>
          <a:xfrm>
            <a:off x="914401" y="1508759"/>
            <a:ext cx="5077884" cy="1361447"/>
          </a:xfrm>
        </p:spPr>
        <p:txBody>
          <a:bodyPr/>
          <a:lstStyle/>
          <a:p>
            <a:r>
              <a:rPr lang="en-US" dirty="0" smtClean="0"/>
              <a:t>Each DN sends Tx/Rx slot bitmaps to all associated </a:t>
            </a:r>
            <a:r>
              <a:rPr lang="en-US" smtClean="0"/>
              <a:t>CNs through Heartbeat messages</a:t>
            </a:r>
            <a:endParaRPr lang="en-US" dirty="0"/>
          </a:p>
        </p:txBody>
      </p:sp>
      <p:sp>
        <p:nvSpPr>
          <p:cNvPr id="10" name="Date Placeholder 9"/>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22</a:t>
            </a:fld>
            <a:endParaRPr lang="en-US"/>
          </a:p>
        </p:txBody>
      </p:sp>
      <p:graphicFrame>
        <p:nvGraphicFramePr>
          <p:cNvPr id="4" name="Table 3">
            <a:extLst>
              <a:ext uri="{FF2B5EF4-FFF2-40B4-BE49-F238E27FC236}">
                <a16:creationId xmlns:a16="http://schemas.microsoft.com/office/drawing/2014/main" xmlns="" id="{325DCB47-EFA9-4A64-A87A-64122C1053B3}"/>
              </a:ext>
            </a:extLst>
          </p:cNvPr>
          <p:cNvGraphicFramePr>
            <a:graphicFrameLocks noGrp="1"/>
          </p:cNvGraphicFramePr>
          <p:nvPr>
            <p:extLst>
              <p:ext uri="{D42A27DB-BD31-4B8C-83A1-F6EECF244321}">
                <p14:modId xmlns:p14="http://schemas.microsoft.com/office/powerpoint/2010/main" val="870138466"/>
              </p:ext>
            </p:extLst>
          </p:nvPr>
        </p:nvGraphicFramePr>
        <p:xfrm>
          <a:off x="1600200" y="4131955"/>
          <a:ext cx="1512566" cy="869950"/>
        </p:xfrm>
        <a:graphic>
          <a:graphicData uri="http://schemas.openxmlformats.org/drawingml/2006/table">
            <a:tbl>
              <a:tblPr/>
              <a:tblGrid>
                <a:gridCol w="279243">
                  <a:extLst>
                    <a:ext uri="{9D8B030D-6E8A-4147-A177-3AD203B41FA5}">
                      <a16:colId xmlns:a16="http://schemas.microsoft.com/office/drawing/2014/main" xmlns="" val="3465946653"/>
                    </a:ext>
                  </a:extLst>
                </a:gridCol>
                <a:gridCol w="279243">
                  <a:extLst>
                    <a:ext uri="{9D8B030D-6E8A-4147-A177-3AD203B41FA5}">
                      <a16:colId xmlns:a16="http://schemas.microsoft.com/office/drawing/2014/main" xmlns="" val="646296135"/>
                    </a:ext>
                  </a:extLst>
                </a:gridCol>
                <a:gridCol w="124108">
                  <a:extLst>
                    <a:ext uri="{9D8B030D-6E8A-4147-A177-3AD203B41FA5}">
                      <a16:colId xmlns:a16="http://schemas.microsoft.com/office/drawing/2014/main" xmlns="" val="1858309242"/>
                    </a:ext>
                  </a:extLst>
                </a:gridCol>
                <a:gridCol w="147378">
                  <a:extLst>
                    <a:ext uri="{9D8B030D-6E8A-4147-A177-3AD203B41FA5}">
                      <a16:colId xmlns:a16="http://schemas.microsoft.com/office/drawing/2014/main" xmlns="" val="4132034970"/>
                    </a:ext>
                  </a:extLst>
                </a:gridCol>
                <a:gridCol w="279243">
                  <a:extLst>
                    <a:ext uri="{9D8B030D-6E8A-4147-A177-3AD203B41FA5}">
                      <a16:colId xmlns:a16="http://schemas.microsoft.com/office/drawing/2014/main" xmlns="" val="3074124377"/>
                    </a:ext>
                  </a:extLst>
                </a:gridCol>
                <a:gridCol w="279243">
                  <a:extLst>
                    <a:ext uri="{9D8B030D-6E8A-4147-A177-3AD203B41FA5}">
                      <a16:colId xmlns:a16="http://schemas.microsoft.com/office/drawing/2014/main" xmlns="" val="2188773836"/>
                    </a:ext>
                  </a:extLst>
                </a:gridCol>
                <a:gridCol w="124108">
                  <a:extLst>
                    <a:ext uri="{9D8B030D-6E8A-4147-A177-3AD203B41FA5}">
                      <a16:colId xmlns:a16="http://schemas.microsoft.com/office/drawing/2014/main" xmlns="" val="2863708185"/>
                    </a:ext>
                  </a:extLst>
                </a:gridCol>
              </a:tblGrid>
              <a:tr h="121169">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dirty="0">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190608618"/>
                  </a:ext>
                </a:extLst>
              </a:tr>
              <a:tr h="117130">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651215455"/>
                  </a:ext>
                </a:extLst>
              </a:tr>
              <a:tr h="117130">
                <a:tc>
                  <a:txBody>
                    <a:bodyPr/>
                    <a:lstStyle/>
                    <a:p>
                      <a:pPr algn="ctr" fontAlgn="b"/>
                      <a:r>
                        <a:rPr lang="en-US" sz="1100" b="1" i="0" u="none" strike="noStrike" dirty="0">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491952026"/>
                  </a:ext>
                </a:extLst>
              </a:tr>
              <a:tr h="117130">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2498439989"/>
                  </a:ext>
                </a:extLst>
              </a:tr>
              <a:tr h="121169">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170868605"/>
                  </a:ext>
                </a:extLst>
              </a:tr>
            </a:tbl>
          </a:graphicData>
        </a:graphic>
      </p:graphicFrame>
      <p:graphicFrame>
        <p:nvGraphicFramePr>
          <p:cNvPr id="7" name="Table 6">
            <a:extLst>
              <a:ext uri="{FF2B5EF4-FFF2-40B4-BE49-F238E27FC236}">
                <a16:creationId xmlns:a16="http://schemas.microsoft.com/office/drawing/2014/main" xmlns="" id="{5E021794-6C11-4A42-B4A2-09066497489B}"/>
              </a:ext>
            </a:extLst>
          </p:cNvPr>
          <p:cNvGraphicFramePr>
            <a:graphicFrameLocks noGrp="1"/>
          </p:cNvGraphicFramePr>
          <p:nvPr>
            <p:extLst>
              <p:ext uri="{D42A27DB-BD31-4B8C-83A1-F6EECF244321}">
                <p14:modId xmlns:p14="http://schemas.microsoft.com/office/powerpoint/2010/main" val="524814985"/>
              </p:ext>
            </p:extLst>
          </p:nvPr>
        </p:nvGraphicFramePr>
        <p:xfrm>
          <a:off x="7706360" y="4131955"/>
          <a:ext cx="1552840" cy="869950"/>
        </p:xfrm>
        <a:graphic>
          <a:graphicData uri="http://schemas.openxmlformats.org/drawingml/2006/table">
            <a:tbl>
              <a:tblPr/>
              <a:tblGrid>
                <a:gridCol w="286678">
                  <a:extLst>
                    <a:ext uri="{9D8B030D-6E8A-4147-A177-3AD203B41FA5}">
                      <a16:colId xmlns:a16="http://schemas.microsoft.com/office/drawing/2014/main" xmlns="" val="1671575466"/>
                    </a:ext>
                  </a:extLst>
                </a:gridCol>
                <a:gridCol w="286678">
                  <a:extLst>
                    <a:ext uri="{9D8B030D-6E8A-4147-A177-3AD203B41FA5}">
                      <a16:colId xmlns:a16="http://schemas.microsoft.com/office/drawing/2014/main" xmlns="" val="2627942090"/>
                    </a:ext>
                  </a:extLst>
                </a:gridCol>
                <a:gridCol w="127413">
                  <a:extLst>
                    <a:ext uri="{9D8B030D-6E8A-4147-A177-3AD203B41FA5}">
                      <a16:colId xmlns:a16="http://schemas.microsoft.com/office/drawing/2014/main" xmlns="" val="1856477294"/>
                    </a:ext>
                  </a:extLst>
                </a:gridCol>
                <a:gridCol w="151302">
                  <a:extLst>
                    <a:ext uri="{9D8B030D-6E8A-4147-A177-3AD203B41FA5}">
                      <a16:colId xmlns:a16="http://schemas.microsoft.com/office/drawing/2014/main" xmlns="" val="2353017229"/>
                    </a:ext>
                  </a:extLst>
                </a:gridCol>
                <a:gridCol w="286678">
                  <a:extLst>
                    <a:ext uri="{9D8B030D-6E8A-4147-A177-3AD203B41FA5}">
                      <a16:colId xmlns:a16="http://schemas.microsoft.com/office/drawing/2014/main" xmlns="" val="2588832228"/>
                    </a:ext>
                  </a:extLst>
                </a:gridCol>
                <a:gridCol w="286678">
                  <a:extLst>
                    <a:ext uri="{9D8B030D-6E8A-4147-A177-3AD203B41FA5}">
                      <a16:colId xmlns:a16="http://schemas.microsoft.com/office/drawing/2014/main" xmlns="" val="1610227465"/>
                    </a:ext>
                  </a:extLst>
                </a:gridCol>
                <a:gridCol w="127413">
                  <a:extLst>
                    <a:ext uri="{9D8B030D-6E8A-4147-A177-3AD203B41FA5}">
                      <a16:colId xmlns:a16="http://schemas.microsoft.com/office/drawing/2014/main" xmlns="" val="3438919668"/>
                    </a:ext>
                  </a:extLst>
                </a:gridCol>
              </a:tblGrid>
              <a:tr h="158749">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502305033"/>
                  </a:ext>
                </a:extLst>
              </a:tr>
              <a:tr h="158749">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dirty="0">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301819231"/>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263849665"/>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2261640459"/>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4154951999"/>
                  </a:ext>
                </a:extLst>
              </a:tr>
            </a:tbl>
          </a:graphicData>
        </a:graphic>
      </p:graphicFrame>
      <p:graphicFrame>
        <p:nvGraphicFramePr>
          <p:cNvPr id="5" name="Table 4">
            <a:extLst>
              <a:ext uri="{FF2B5EF4-FFF2-40B4-BE49-F238E27FC236}">
                <a16:creationId xmlns:a16="http://schemas.microsoft.com/office/drawing/2014/main" xmlns="" id="{DABCE139-7EBD-4AB5-B581-DE26346BDE84}"/>
              </a:ext>
            </a:extLst>
          </p:cNvPr>
          <p:cNvGraphicFramePr>
            <a:graphicFrameLocks noGrp="1"/>
          </p:cNvGraphicFramePr>
          <p:nvPr>
            <p:extLst>
              <p:ext uri="{D42A27DB-BD31-4B8C-83A1-F6EECF244321}">
                <p14:modId xmlns:p14="http://schemas.microsoft.com/office/powerpoint/2010/main" val="1610752911"/>
              </p:ext>
            </p:extLst>
          </p:nvPr>
        </p:nvGraphicFramePr>
        <p:xfrm>
          <a:off x="3087366" y="2870206"/>
          <a:ext cx="1443487" cy="869950"/>
        </p:xfrm>
        <a:graphic>
          <a:graphicData uri="http://schemas.openxmlformats.org/drawingml/2006/table">
            <a:tbl>
              <a:tblPr/>
              <a:tblGrid>
                <a:gridCol w="266490">
                  <a:extLst>
                    <a:ext uri="{9D8B030D-6E8A-4147-A177-3AD203B41FA5}">
                      <a16:colId xmlns:a16="http://schemas.microsoft.com/office/drawing/2014/main" xmlns="" val="2405395492"/>
                    </a:ext>
                  </a:extLst>
                </a:gridCol>
                <a:gridCol w="266490">
                  <a:extLst>
                    <a:ext uri="{9D8B030D-6E8A-4147-A177-3AD203B41FA5}">
                      <a16:colId xmlns:a16="http://schemas.microsoft.com/office/drawing/2014/main" xmlns="" val="1969206988"/>
                    </a:ext>
                  </a:extLst>
                </a:gridCol>
                <a:gridCol w="118440">
                  <a:extLst>
                    <a:ext uri="{9D8B030D-6E8A-4147-A177-3AD203B41FA5}">
                      <a16:colId xmlns:a16="http://schemas.microsoft.com/office/drawing/2014/main" xmlns="" val="1260477884"/>
                    </a:ext>
                  </a:extLst>
                </a:gridCol>
                <a:gridCol w="140647">
                  <a:extLst>
                    <a:ext uri="{9D8B030D-6E8A-4147-A177-3AD203B41FA5}">
                      <a16:colId xmlns:a16="http://schemas.microsoft.com/office/drawing/2014/main" xmlns="" val="783153179"/>
                    </a:ext>
                  </a:extLst>
                </a:gridCol>
                <a:gridCol w="266490">
                  <a:extLst>
                    <a:ext uri="{9D8B030D-6E8A-4147-A177-3AD203B41FA5}">
                      <a16:colId xmlns:a16="http://schemas.microsoft.com/office/drawing/2014/main" xmlns="" val="166501989"/>
                    </a:ext>
                  </a:extLst>
                </a:gridCol>
                <a:gridCol w="266490">
                  <a:extLst>
                    <a:ext uri="{9D8B030D-6E8A-4147-A177-3AD203B41FA5}">
                      <a16:colId xmlns:a16="http://schemas.microsoft.com/office/drawing/2014/main" xmlns="" val="3332816552"/>
                    </a:ext>
                  </a:extLst>
                </a:gridCol>
                <a:gridCol w="118440">
                  <a:extLst>
                    <a:ext uri="{9D8B030D-6E8A-4147-A177-3AD203B41FA5}">
                      <a16:colId xmlns:a16="http://schemas.microsoft.com/office/drawing/2014/main" xmlns="" val="1844979555"/>
                    </a:ext>
                  </a:extLst>
                </a:gridCol>
              </a:tblGrid>
              <a:tr h="148590">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422581084"/>
                  </a:ext>
                </a:extLst>
              </a:tr>
              <a:tr h="148590">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56927133"/>
                  </a:ext>
                </a:extLst>
              </a:tr>
              <a:tr h="14859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4290975206"/>
                  </a:ext>
                </a:extLst>
              </a:tr>
              <a:tr h="14859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462732309"/>
                  </a:ext>
                </a:extLst>
              </a:tr>
              <a:tr h="14859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4081789727"/>
                  </a:ext>
                </a:extLst>
              </a:tr>
            </a:tbl>
          </a:graphicData>
        </a:graphic>
      </p:graphicFrame>
      <p:graphicFrame>
        <p:nvGraphicFramePr>
          <p:cNvPr id="8" name="Table 7">
            <a:extLst>
              <a:ext uri="{FF2B5EF4-FFF2-40B4-BE49-F238E27FC236}">
                <a16:creationId xmlns:a16="http://schemas.microsoft.com/office/drawing/2014/main" xmlns="" id="{433AFDC4-CECD-434E-9816-025701B79C49}"/>
              </a:ext>
            </a:extLst>
          </p:cNvPr>
          <p:cNvGraphicFramePr>
            <a:graphicFrameLocks noGrp="1"/>
          </p:cNvGraphicFramePr>
          <p:nvPr>
            <p:extLst>
              <p:ext uri="{D42A27DB-BD31-4B8C-83A1-F6EECF244321}">
                <p14:modId xmlns:p14="http://schemas.microsoft.com/office/powerpoint/2010/main" val="645388744"/>
              </p:ext>
            </p:extLst>
          </p:nvPr>
        </p:nvGraphicFramePr>
        <p:xfrm>
          <a:off x="5767691" y="2870206"/>
          <a:ext cx="1507755" cy="869950"/>
        </p:xfrm>
        <a:graphic>
          <a:graphicData uri="http://schemas.openxmlformats.org/drawingml/2006/table">
            <a:tbl>
              <a:tblPr/>
              <a:tblGrid>
                <a:gridCol w="278355">
                  <a:extLst>
                    <a:ext uri="{9D8B030D-6E8A-4147-A177-3AD203B41FA5}">
                      <a16:colId xmlns:a16="http://schemas.microsoft.com/office/drawing/2014/main" xmlns="" val="74809298"/>
                    </a:ext>
                  </a:extLst>
                </a:gridCol>
                <a:gridCol w="278355">
                  <a:extLst>
                    <a:ext uri="{9D8B030D-6E8A-4147-A177-3AD203B41FA5}">
                      <a16:colId xmlns:a16="http://schemas.microsoft.com/office/drawing/2014/main" xmlns="" val="3360889411"/>
                    </a:ext>
                  </a:extLst>
                </a:gridCol>
                <a:gridCol w="123713">
                  <a:extLst>
                    <a:ext uri="{9D8B030D-6E8A-4147-A177-3AD203B41FA5}">
                      <a16:colId xmlns:a16="http://schemas.microsoft.com/office/drawing/2014/main" xmlns="" val="1115017027"/>
                    </a:ext>
                  </a:extLst>
                </a:gridCol>
                <a:gridCol w="146909">
                  <a:extLst>
                    <a:ext uri="{9D8B030D-6E8A-4147-A177-3AD203B41FA5}">
                      <a16:colId xmlns:a16="http://schemas.microsoft.com/office/drawing/2014/main" xmlns="" val="3774330958"/>
                    </a:ext>
                  </a:extLst>
                </a:gridCol>
                <a:gridCol w="278355">
                  <a:extLst>
                    <a:ext uri="{9D8B030D-6E8A-4147-A177-3AD203B41FA5}">
                      <a16:colId xmlns:a16="http://schemas.microsoft.com/office/drawing/2014/main" xmlns="" val="771436575"/>
                    </a:ext>
                  </a:extLst>
                </a:gridCol>
                <a:gridCol w="278355">
                  <a:extLst>
                    <a:ext uri="{9D8B030D-6E8A-4147-A177-3AD203B41FA5}">
                      <a16:colId xmlns:a16="http://schemas.microsoft.com/office/drawing/2014/main" xmlns="" val="517218008"/>
                    </a:ext>
                  </a:extLst>
                </a:gridCol>
                <a:gridCol w="123713">
                  <a:extLst>
                    <a:ext uri="{9D8B030D-6E8A-4147-A177-3AD203B41FA5}">
                      <a16:colId xmlns:a16="http://schemas.microsoft.com/office/drawing/2014/main" xmlns="" val="701583285"/>
                    </a:ext>
                  </a:extLst>
                </a:gridCol>
              </a:tblGrid>
              <a:tr h="157738">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572753359"/>
                  </a:ext>
                </a:extLst>
              </a:tr>
              <a:tr h="15773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2455147214"/>
                  </a:ext>
                </a:extLst>
              </a:tr>
              <a:tr h="157738">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435442717"/>
                  </a:ext>
                </a:extLst>
              </a:tr>
              <a:tr h="15773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683630242"/>
                  </a:ext>
                </a:extLst>
              </a:tr>
              <a:tr h="15773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965805345"/>
                  </a:ext>
                </a:extLst>
              </a:tr>
            </a:tbl>
          </a:graphicData>
        </a:graphic>
      </p:graphicFrame>
      <p:graphicFrame>
        <p:nvGraphicFramePr>
          <p:cNvPr id="9" name="Table 8">
            <a:extLst>
              <a:ext uri="{FF2B5EF4-FFF2-40B4-BE49-F238E27FC236}">
                <a16:creationId xmlns:a16="http://schemas.microsoft.com/office/drawing/2014/main" xmlns="" id="{1CF8C9D3-D8D8-4336-8266-6D5B7B8C2FDB}"/>
              </a:ext>
            </a:extLst>
          </p:cNvPr>
          <p:cNvGraphicFramePr>
            <a:graphicFrameLocks noGrp="1"/>
          </p:cNvGraphicFramePr>
          <p:nvPr>
            <p:extLst>
              <p:ext uri="{D42A27DB-BD31-4B8C-83A1-F6EECF244321}">
                <p14:modId xmlns:p14="http://schemas.microsoft.com/office/powerpoint/2010/main" val="4011500908"/>
              </p:ext>
            </p:extLst>
          </p:nvPr>
        </p:nvGraphicFramePr>
        <p:xfrm>
          <a:off x="6096000" y="5407030"/>
          <a:ext cx="1552840" cy="869950"/>
        </p:xfrm>
        <a:graphic>
          <a:graphicData uri="http://schemas.openxmlformats.org/drawingml/2006/table">
            <a:tbl>
              <a:tblPr/>
              <a:tblGrid>
                <a:gridCol w="286678">
                  <a:extLst>
                    <a:ext uri="{9D8B030D-6E8A-4147-A177-3AD203B41FA5}">
                      <a16:colId xmlns:a16="http://schemas.microsoft.com/office/drawing/2014/main" xmlns="" val="1181441575"/>
                    </a:ext>
                  </a:extLst>
                </a:gridCol>
                <a:gridCol w="286678">
                  <a:extLst>
                    <a:ext uri="{9D8B030D-6E8A-4147-A177-3AD203B41FA5}">
                      <a16:colId xmlns:a16="http://schemas.microsoft.com/office/drawing/2014/main" xmlns="" val="2932695467"/>
                    </a:ext>
                  </a:extLst>
                </a:gridCol>
                <a:gridCol w="127413">
                  <a:extLst>
                    <a:ext uri="{9D8B030D-6E8A-4147-A177-3AD203B41FA5}">
                      <a16:colId xmlns:a16="http://schemas.microsoft.com/office/drawing/2014/main" xmlns="" val="2567076996"/>
                    </a:ext>
                  </a:extLst>
                </a:gridCol>
                <a:gridCol w="151302">
                  <a:extLst>
                    <a:ext uri="{9D8B030D-6E8A-4147-A177-3AD203B41FA5}">
                      <a16:colId xmlns:a16="http://schemas.microsoft.com/office/drawing/2014/main" xmlns="" val="1069717795"/>
                    </a:ext>
                  </a:extLst>
                </a:gridCol>
                <a:gridCol w="286678">
                  <a:extLst>
                    <a:ext uri="{9D8B030D-6E8A-4147-A177-3AD203B41FA5}">
                      <a16:colId xmlns:a16="http://schemas.microsoft.com/office/drawing/2014/main" xmlns="" val="522180458"/>
                    </a:ext>
                  </a:extLst>
                </a:gridCol>
                <a:gridCol w="286678">
                  <a:extLst>
                    <a:ext uri="{9D8B030D-6E8A-4147-A177-3AD203B41FA5}">
                      <a16:colId xmlns:a16="http://schemas.microsoft.com/office/drawing/2014/main" xmlns="" val="3479658363"/>
                    </a:ext>
                  </a:extLst>
                </a:gridCol>
                <a:gridCol w="127413">
                  <a:extLst>
                    <a:ext uri="{9D8B030D-6E8A-4147-A177-3AD203B41FA5}">
                      <a16:colId xmlns:a16="http://schemas.microsoft.com/office/drawing/2014/main" xmlns="" val="2560508513"/>
                    </a:ext>
                  </a:extLst>
                </a:gridCol>
              </a:tblGrid>
              <a:tr h="160782">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569809914"/>
                  </a:ext>
                </a:extLst>
              </a:tr>
              <a:tr h="160782">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415415589"/>
                  </a:ext>
                </a:extLst>
              </a:tr>
              <a:tr h="160782">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019343589"/>
                  </a:ext>
                </a:extLst>
              </a:tr>
              <a:tr h="160782">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1728024175"/>
                  </a:ext>
                </a:extLst>
              </a:tr>
              <a:tr h="160782">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089550361"/>
                  </a:ext>
                </a:extLst>
              </a:tr>
            </a:tbl>
          </a:graphicData>
        </a:graphic>
      </p:graphicFrame>
      <p:sp>
        <p:nvSpPr>
          <p:cNvPr id="21" name="Rectangle 20"/>
          <p:cNvSpPr/>
          <p:nvPr/>
        </p:nvSpPr>
        <p:spPr>
          <a:xfrm>
            <a:off x="6961240" y="1508759"/>
            <a:ext cx="4980038" cy="1323439"/>
          </a:xfrm>
          <a:prstGeom prst="rect">
            <a:avLst/>
          </a:prstGeom>
          <a:solidFill>
            <a:schemeClr val="accent3">
              <a:lumMod val="95000"/>
            </a:schemeClr>
          </a:solidFill>
        </p:spPr>
        <p:txBody>
          <a:bodyPr wrap="square">
            <a:spAutoFit/>
          </a:bodyPr>
          <a:lstStyle/>
          <a:p>
            <a:r>
              <a:rPr lang="en-US" sz="800" dirty="0" err="1">
                <a:latin typeface="Courier" charset="0"/>
                <a:ea typeface="Courier" charset="0"/>
                <a:cs typeface="Courier" charset="0"/>
              </a:rPr>
              <a:t>typedef</a:t>
            </a:r>
            <a:r>
              <a:rPr lang="en-US" sz="800" dirty="0">
                <a:latin typeface="Courier" charset="0"/>
                <a:ea typeface="Courier" charset="0"/>
                <a:cs typeface="Courier" charset="0"/>
              </a:rPr>
              <a:t> struct _</a:t>
            </a:r>
            <a:r>
              <a:rPr lang="en-US" sz="800" dirty="0" err="1">
                <a:latin typeface="Courier" charset="0"/>
                <a:ea typeface="Courier" charset="0"/>
                <a:cs typeface="Courier" charset="0"/>
              </a:rPr>
              <a:t>fbHeartbeatElement</a:t>
            </a:r>
            <a:r>
              <a:rPr lang="en-US" sz="800" dirty="0">
                <a:latin typeface="Courier" charset="0"/>
                <a:ea typeface="Courier" charset="0"/>
                <a:cs typeface="Courier" charset="0"/>
              </a:rPr>
              <a:t> {</a:t>
            </a:r>
          </a:p>
          <a:p>
            <a:r>
              <a:rPr lang="en-US" sz="800" dirty="0">
                <a:latin typeface="Courier" charset="0"/>
                <a:ea typeface="Courier" charset="0"/>
                <a:cs typeface="Courier" charset="0"/>
              </a:rPr>
              <a:t>    /* timestamp and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 are byte arrays to avoid unaligned accesses */</a:t>
            </a:r>
          </a:p>
          <a:p>
            <a:r>
              <a:rPr lang="en-US" sz="800" dirty="0">
                <a:latin typeface="Courier" charset="0"/>
                <a:ea typeface="Courier" charset="0"/>
                <a:cs typeface="Courier" charset="0"/>
              </a:rPr>
              <a:t>    usint8 timestamp[8];   /* hardware timestamp */</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[8]; /* </a:t>
            </a:r>
            <a:r>
              <a:rPr lang="en-US" sz="800" dirty="0" err="1">
                <a:latin typeface="Courier" charset="0"/>
                <a:ea typeface="Courier" charset="0"/>
                <a:cs typeface="Courier" charset="0"/>
              </a:rPr>
              <a:t>sw</a:t>
            </a:r>
            <a:r>
              <a:rPr lang="en-US" sz="800" dirty="0">
                <a:latin typeface="Courier" charset="0"/>
                <a:ea typeface="Courier" charset="0"/>
                <a:cs typeface="Courier" charset="0"/>
              </a:rPr>
              <a:t> timestamp offset from </a:t>
            </a:r>
            <a:r>
              <a:rPr lang="en-US" sz="800" dirty="0" err="1">
                <a:latin typeface="Courier" charset="0"/>
                <a:ea typeface="Courier" charset="0"/>
                <a:cs typeface="Courier" charset="0"/>
              </a:rPr>
              <a:t>hw</a:t>
            </a:r>
            <a:r>
              <a:rPr lang="en-US" sz="800" dirty="0">
                <a:latin typeface="Courier" charset="0"/>
                <a:ea typeface="Courier" charset="0"/>
                <a:cs typeface="Courier" charset="0"/>
              </a:rPr>
              <a:t> timestamp */</a:t>
            </a:r>
          </a:p>
          <a:p>
            <a:r>
              <a:rPr lang="en-US" sz="800" dirty="0">
                <a:latin typeface="Courier" charset="0"/>
                <a:ea typeface="Courier" charset="0"/>
                <a:cs typeface="Courier" charset="0"/>
              </a:rPr>
              <a:t>    usint16 </a:t>
            </a:r>
            <a:r>
              <a:rPr lang="en-US" sz="800" dirty="0" err="1">
                <a:latin typeface="Courier" charset="0"/>
                <a:ea typeface="Courier" charset="0"/>
                <a:cs typeface="Courier" charset="0"/>
              </a:rPr>
              <a:t>bwgdNumber</a:t>
            </a:r>
            <a:r>
              <a:rPr lang="en-US" sz="800" dirty="0">
                <a:latin typeface="Courier" charset="0"/>
                <a:ea typeface="Courier" charset="0"/>
                <a:cs typeface="Courier" charset="0"/>
              </a:rPr>
              <a:t>;</a:t>
            </a:r>
          </a:p>
          <a:p>
            <a:r>
              <a:rPr lang="en-US" sz="800" b="1" dirty="0">
                <a:latin typeface="Courier" charset="0"/>
                <a:ea typeface="Courier" charset="0"/>
                <a:cs typeface="Courier" charset="0"/>
              </a:rPr>
              <a:t>    usint8 </a:t>
            </a:r>
            <a:r>
              <a:rPr lang="en-US" sz="800" b="1" dirty="0" err="1">
                <a:latin typeface="Courier" charset="0"/>
                <a:ea typeface="Courier" charset="0"/>
                <a:cs typeface="Courier" charset="0"/>
              </a:rPr>
              <a:t>txSlotBitmap</a:t>
            </a:r>
            <a:r>
              <a:rPr lang="en-US" sz="800" b="1" dirty="0">
                <a:latin typeface="Courier" charset="0"/>
                <a:ea typeface="Courier" charset="0"/>
                <a:cs typeface="Courier" charset="0"/>
              </a:rPr>
              <a:t>[TGF_CEIL(SLOTS_IN_BWGD, BITS_PER_BYTE)];</a:t>
            </a:r>
          </a:p>
          <a:p>
            <a:r>
              <a:rPr lang="en-US" sz="800" b="1" dirty="0">
                <a:latin typeface="Courier" charset="0"/>
                <a:ea typeface="Courier" charset="0"/>
                <a:cs typeface="Courier" charset="0"/>
              </a:rPr>
              <a:t>    usint8 </a:t>
            </a:r>
            <a:r>
              <a:rPr lang="en-US" sz="800" b="1" dirty="0" err="1">
                <a:latin typeface="Courier" charset="0"/>
                <a:ea typeface="Courier" charset="0"/>
                <a:cs typeface="Courier" charset="0"/>
              </a:rPr>
              <a:t>rxSlotBitmap</a:t>
            </a:r>
            <a:r>
              <a:rPr lang="en-US" sz="800" b="1" dirty="0">
                <a:latin typeface="Courier" charset="0"/>
                <a:ea typeface="Courier" charset="0"/>
                <a:cs typeface="Courier" charset="0"/>
              </a:rPr>
              <a:t>[TGF_CEIL(SLOTS_IN_BWGD, BITS_PER_BYTE)];</a:t>
            </a:r>
          </a:p>
          <a:p>
            <a:r>
              <a:rPr lang="en-US" sz="800" dirty="0">
                <a:latin typeface="Courier" charset="0"/>
                <a:ea typeface="Courier" charset="0"/>
                <a:cs typeface="Courier" charset="0"/>
              </a:rPr>
              <a:t>    </a:t>
            </a:r>
            <a:r>
              <a:rPr lang="en-US" sz="800" dirty="0" err="1">
                <a:latin typeface="Courier" charset="0"/>
                <a:ea typeface="Courier" charset="0"/>
                <a:cs typeface="Courier" charset="0"/>
              </a:rPr>
              <a:t>laFeedbackParams</a:t>
            </a:r>
            <a:r>
              <a:rPr lang="en-US" sz="800" dirty="0">
                <a:latin typeface="Courier" charset="0"/>
                <a:ea typeface="Courier" charset="0"/>
                <a:cs typeface="Courier" charset="0"/>
              </a:rPr>
              <a:t> </a:t>
            </a:r>
            <a:r>
              <a:rPr lang="en-US" sz="800" dirty="0" err="1">
                <a:latin typeface="Courier" charset="0"/>
                <a:ea typeface="Courier" charset="0"/>
                <a:cs typeface="Courier" charset="0"/>
              </a:rPr>
              <a:t>laFbParams</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syncMode</a:t>
            </a:r>
            <a:r>
              <a:rPr lang="en-US" sz="800" dirty="0">
                <a:latin typeface="Courier" charset="0"/>
                <a:ea typeface="Courier" charset="0"/>
                <a:cs typeface="Courier" charset="0"/>
              </a:rPr>
              <a:t> : 1;</a:t>
            </a:r>
          </a:p>
          <a:p>
            <a:r>
              <a:rPr lang="en-US" sz="800" dirty="0">
                <a:latin typeface="Courier" charset="0"/>
                <a:ea typeface="Courier" charset="0"/>
                <a:cs typeface="Courier" charset="0"/>
              </a:rPr>
              <a:t>} __attribute__((__packed__)) </a:t>
            </a:r>
            <a:r>
              <a:rPr lang="en-US" sz="800" dirty="0" err="1">
                <a:latin typeface="Courier" charset="0"/>
                <a:ea typeface="Courier" charset="0"/>
                <a:cs typeface="Courier" charset="0"/>
              </a:rPr>
              <a:t>fbHeartbeatElement</a:t>
            </a:r>
            <a:r>
              <a:rPr lang="en-US" sz="800" dirty="0">
                <a:latin typeface="Courier" charset="0"/>
                <a:ea typeface="Courier" charset="0"/>
                <a:cs typeface="Courier" charset="0"/>
              </a:rPr>
              <a:t>;</a:t>
            </a:r>
          </a:p>
        </p:txBody>
      </p:sp>
    </p:spTree>
    <p:extLst>
      <p:ext uri="{BB962C8B-B14F-4D97-AF65-F5344CB8AC3E}">
        <p14:creationId xmlns:p14="http://schemas.microsoft.com/office/powerpoint/2010/main" val="1181039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en-US" dirty="0" smtClean="0"/>
              <a:t>We described 3 aspects of link maintenance in mmWave Distribution Networks</a:t>
            </a:r>
          </a:p>
          <a:p>
            <a:r>
              <a:rPr lang="en-US" dirty="0" smtClean="0"/>
              <a:t>We encourage companies to define fields, IEs and messages with these requirements in mind, on top of developed constructs (e.g., Slot Structure and Slot Schedule IEs) in 11ay </a:t>
            </a:r>
            <a:r>
              <a:rPr lang="en-US" smtClean="0"/>
              <a:t>Draft 1.0 [3].</a:t>
            </a:r>
            <a:endParaRPr lang="en-US" dirty="0"/>
          </a:p>
        </p:txBody>
      </p:sp>
      <p:sp>
        <p:nvSpPr>
          <p:cNvPr id="8" name="Title 7"/>
          <p:cNvSpPr>
            <a:spLocks noGrp="1"/>
          </p:cNvSpPr>
          <p:nvPr>
            <p:ph type="title"/>
          </p:nvPr>
        </p:nvSpPr>
        <p:spPr/>
        <p:txBody>
          <a:bodyPr/>
          <a:lstStyle/>
          <a:p>
            <a:r>
              <a:rPr lang="en-US" dirty="0" smtClean="0"/>
              <a:t>Summary</a:t>
            </a:r>
            <a:endParaRPr lang="en-US" dirty="0"/>
          </a:p>
        </p:txBody>
      </p:sp>
      <p:sp>
        <p:nvSpPr>
          <p:cNvPr id="5" name="Date Placeholder 4"/>
          <p:cNvSpPr>
            <a:spLocks noGrp="1"/>
          </p:cNvSpPr>
          <p:nvPr>
            <p:ph type="dt" idx="10"/>
          </p:nvPr>
        </p:nvSpPr>
        <p:spPr/>
        <p:txBody>
          <a:bodyPr/>
          <a:lstStyle/>
          <a:p>
            <a:r>
              <a:rPr lang="en-US" smtClean="0"/>
              <a:t>January 2018</a:t>
            </a:r>
            <a:endParaRPr lang="en-US"/>
          </a:p>
        </p:txBody>
      </p:sp>
      <p:sp>
        <p:nvSpPr>
          <p:cNvPr id="6" name="Footer Placeholder 5"/>
          <p:cNvSpPr>
            <a:spLocks noGrp="1"/>
          </p:cNvSpPr>
          <p:nvPr>
            <p:ph type="ftr" idx="11"/>
          </p:nvPr>
        </p:nvSpPr>
        <p:spPr/>
        <p:txBody>
          <a:bodyPr/>
          <a:lstStyle/>
          <a:p>
            <a:r>
              <a:rPr lang="en-US" smtClean="0"/>
              <a:t>Djordje Tujkovic et al.</a:t>
            </a:r>
            <a:endParaRPr lang="en-US"/>
          </a:p>
        </p:txBody>
      </p:sp>
      <p:sp>
        <p:nvSpPr>
          <p:cNvPr id="7" name="Slide Number Placeholder 6"/>
          <p:cNvSpPr>
            <a:spLocks noGrp="1"/>
          </p:cNvSpPr>
          <p:nvPr>
            <p:ph type="sldNum" idx="12"/>
          </p:nvPr>
        </p:nvSpPr>
        <p:spPr/>
        <p:txBody>
          <a:bodyPr/>
          <a:lstStyle/>
          <a:p>
            <a:fld id="{E7098A24-1AEE-5640-A321-184094239E49}" type="slidenum">
              <a:rPr lang="en-US" smtClean="0"/>
              <a:t>23</a:t>
            </a:fld>
            <a:endParaRPr lang="en-US"/>
          </a:p>
        </p:txBody>
      </p:sp>
    </p:spTree>
    <p:extLst>
      <p:ext uri="{BB962C8B-B14F-4D97-AF65-F5344CB8AC3E}">
        <p14:creationId xmlns:p14="http://schemas.microsoft.com/office/powerpoint/2010/main" val="1148315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[1] IEEE 802.11-17/</a:t>
            </a:r>
            <a:r>
              <a:rPr lang="en-US" dirty="0">
                <a:hlinkClick r:id="rId2"/>
              </a:rPr>
              <a:t>1019r2</a:t>
            </a:r>
            <a:r>
              <a:rPr lang="en-US" dirty="0"/>
              <a:t> “</a:t>
            </a:r>
            <a:r>
              <a:rPr lang="en-GB" dirty="0"/>
              <a:t>mmWave Mesh Network Usage Model</a:t>
            </a:r>
            <a:r>
              <a:rPr lang="en-US" dirty="0"/>
              <a:t>”</a:t>
            </a:r>
          </a:p>
          <a:p>
            <a:pPr marL="0" indent="0">
              <a:buNone/>
            </a:pPr>
            <a:r>
              <a:rPr lang="en-US" dirty="0"/>
              <a:t>[2] IEEE 802.11-17/</a:t>
            </a:r>
            <a:r>
              <a:rPr lang="en-US" dirty="0">
                <a:hlinkClick r:id="rId3"/>
              </a:rPr>
              <a:t>1321r0</a:t>
            </a:r>
            <a:r>
              <a:rPr lang="en-US" dirty="0"/>
              <a:t> “Features for </a:t>
            </a:r>
            <a:r>
              <a:rPr lang="en-US" dirty="0" err="1"/>
              <a:t>mmW</a:t>
            </a:r>
            <a:r>
              <a:rPr lang="en-US" dirty="0"/>
              <a:t> Distribution Network Use Case</a:t>
            </a:r>
            <a:r>
              <a:rPr lang="en-US" dirty="0" smtClean="0"/>
              <a:t>”</a:t>
            </a:r>
          </a:p>
          <a:p>
            <a:pPr marL="0" indent="0">
              <a:buNone/>
            </a:pPr>
            <a:r>
              <a:rPr lang="en-US" dirty="0" smtClean="0"/>
              <a:t>[3] IEEE 802.11ay Draft 1.0</a:t>
            </a:r>
            <a:endParaRPr lang="en-US" dirty="0"/>
          </a:p>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5" name="Footer Placeholder 4"/>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t>24</a:t>
            </a:fld>
            <a:endParaRPr lang="en-US"/>
          </a:p>
        </p:txBody>
      </p:sp>
    </p:spTree>
    <p:extLst>
      <p:ext uri="{BB962C8B-B14F-4D97-AF65-F5344CB8AC3E}">
        <p14:creationId xmlns:p14="http://schemas.microsoft.com/office/powerpoint/2010/main" val="1005179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r>
              <a:rPr lang="mr-IN" dirty="0" smtClean="0"/>
              <a:t>–</a:t>
            </a:r>
            <a:r>
              <a:rPr lang="en-US" dirty="0" smtClean="0"/>
              <a:t> Sample Packet definitions (1)</a:t>
            </a:r>
            <a:br>
              <a:rPr lang="en-US" dirty="0" smtClean="0"/>
            </a:br>
            <a:r>
              <a:rPr lang="en-US" sz="2400" dirty="0" smtClean="0"/>
              <a:t>Heartbeat, KeepAlive Action frames</a:t>
            </a:r>
            <a:endParaRPr lang="en-US" dirty="0"/>
          </a:p>
        </p:txBody>
      </p:sp>
      <p:sp>
        <p:nvSpPr>
          <p:cNvPr id="4" name="Content Placeholder 3"/>
          <p:cNvSpPr>
            <a:spLocks noGrp="1"/>
          </p:cNvSpPr>
          <p:nvPr>
            <p:ph sz="half" idx="1"/>
          </p:nvPr>
        </p:nvSpPr>
        <p:spPr/>
        <p:txBody>
          <a:bodyPr>
            <a:noAutofit/>
          </a:bodyPr>
          <a:lstStyle/>
          <a:p>
            <a:pPr>
              <a:spcBef>
                <a:spcPts val="0"/>
              </a:spcBef>
            </a:pPr>
            <a:r>
              <a:rPr lang="en-US" sz="1800" dirty="0" smtClean="0"/>
              <a:t>Heartbeat message (Action frame), transmitted from a a DN node to a CN node once every BWGD (~25 milliseconds)</a:t>
            </a:r>
          </a:p>
          <a:p>
            <a:pPr marL="0" indent="0">
              <a:lnSpc>
                <a:spcPct val="100000"/>
              </a:lnSpc>
              <a:spcBef>
                <a:spcPts val="0"/>
              </a:spcBef>
              <a:buNone/>
            </a:pPr>
            <a:endParaRPr lang="en-US" sz="1600" b="0" dirty="0"/>
          </a:p>
          <a:p>
            <a:pPr marL="0" indent="0">
              <a:lnSpc>
                <a:spcPct val="100000"/>
              </a:lnSpc>
              <a:spcBef>
                <a:spcPts val="0"/>
              </a:spcBef>
              <a:buNone/>
            </a:pPr>
            <a:r>
              <a:rPr lang="en-US" sz="1200" b="0" dirty="0" err="1" smtClean="0">
                <a:latin typeface="Courier" charset="0"/>
                <a:ea typeface="Courier" charset="0"/>
                <a:cs typeface="Courier" charset="0"/>
              </a:rPr>
              <a:t>typedef</a:t>
            </a:r>
            <a:r>
              <a:rPr lang="en-US" sz="1200" b="0" dirty="0" smtClean="0">
                <a:latin typeface="Courier" charset="0"/>
                <a:ea typeface="Courier" charset="0"/>
                <a:cs typeface="Courier" charset="0"/>
              </a:rPr>
              <a:t> struct _</a:t>
            </a:r>
            <a:r>
              <a:rPr lang="en-US" sz="1200" b="0" dirty="0" err="1" smtClean="0">
                <a:latin typeface="Courier" charset="0"/>
                <a:ea typeface="Courier" charset="0"/>
                <a:cs typeface="Courier" charset="0"/>
              </a:rPr>
              <a:t>fbHeartbeatElement</a:t>
            </a:r>
            <a:r>
              <a:rPr lang="en-US" sz="1200" b="0" dirty="0" smtClean="0">
                <a:latin typeface="Courier" charset="0"/>
                <a:ea typeface="Courier" charset="0"/>
                <a:cs typeface="Courier" charset="0"/>
              </a:rPr>
              <a:t> {</a:t>
            </a:r>
          </a:p>
          <a:p>
            <a:pPr marL="0" indent="0">
              <a:lnSpc>
                <a:spcPct val="100000"/>
              </a:lnSpc>
              <a:spcBef>
                <a:spcPts val="0"/>
              </a:spcBef>
              <a:buNone/>
            </a:pPr>
            <a:r>
              <a:rPr lang="en-US" sz="1200" b="0" dirty="0" smtClean="0">
                <a:latin typeface="Courier" charset="0"/>
                <a:ea typeface="Courier" charset="0"/>
                <a:cs typeface="Courier" charset="0"/>
              </a:rPr>
              <a:t>    /* timestamp and </a:t>
            </a:r>
            <a:r>
              <a:rPr lang="en-US" sz="1200" b="0" dirty="0" err="1" smtClean="0">
                <a:latin typeface="Courier" charset="0"/>
                <a:ea typeface="Courier" charset="0"/>
                <a:cs typeface="Courier" charset="0"/>
              </a:rPr>
              <a:t>swTimestamp</a:t>
            </a:r>
            <a:r>
              <a:rPr lang="en-US" sz="1200" b="0" dirty="0" smtClean="0">
                <a:latin typeface="Courier" charset="0"/>
                <a:ea typeface="Courier" charset="0"/>
                <a:cs typeface="Courier" charset="0"/>
              </a:rPr>
              <a:t> are byte arrays to avoid unaligned accesses */</a:t>
            </a:r>
          </a:p>
          <a:p>
            <a:pPr marL="0" indent="0">
              <a:lnSpc>
                <a:spcPct val="100000"/>
              </a:lnSpc>
              <a:spcBef>
                <a:spcPts val="0"/>
              </a:spcBef>
              <a:buNone/>
            </a:pPr>
            <a:r>
              <a:rPr lang="en-US" sz="1200" b="0" dirty="0" smtClean="0">
                <a:latin typeface="Courier" charset="0"/>
                <a:ea typeface="Courier" charset="0"/>
                <a:cs typeface="Courier" charset="0"/>
              </a:rPr>
              <a:t>    usint8 timestamp[8];   /* hardware timestamp */</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swTimestamp</a:t>
            </a:r>
            <a:r>
              <a:rPr lang="en-US" sz="1200" b="0" dirty="0" smtClean="0">
                <a:latin typeface="Courier" charset="0"/>
                <a:ea typeface="Courier" charset="0"/>
                <a:cs typeface="Courier" charset="0"/>
              </a:rPr>
              <a:t>[8]; /* </a:t>
            </a:r>
            <a:r>
              <a:rPr lang="en-US" sz="1200" b="0" dirty="0" err="1" smtClean="0">
                <a:latin typeface="Courier" charset="0"/>
                <a:ea typeface="Courier" charset="0"/>
                <a:cs typeface="Courier" charset="0"/>
              </a:rPr>
              <a:t>sw</a:t>
            </a:r>
            <a:r>
              <a:rPr lang="en-US" sz="1200" b="0" dirty="0" smtClean="0">
                <a:latin typeface="Courier" charset="0"/>
                <a:ea typeface="Courier" charset="0"/>
                <a:cs typeface="Courier" charset="0"/>
              </a:rPr>
              <a:t> timestamp offset from </a:t>
            </a:r>
            <a:r>
              <a:rPr lang="en-US" sz="1200" b="0" dirty="0" err="1" smtClean="0">
                <a:latin typeface="Courier" charset="0"/>
                <a:ea typeface="Courier" charset="0"/>
                <a:cs typeface="Courier" charset="0"/>
              </a:rPr>
              <a:t>hw</a:t>
            </a:r>
            <a:r>
              <a:rPr lang="en-US" sz="1200" b="0" dirty="0" smtClean="0">
                <a:latin typeface="Courier" charset="0"/>
                <a:ea typeface="Courier" charset="0"/>
                <a:cs typeface="Courier" charset="0"/>
              </a:rPr>
              <a:t> timestamp */</a:t>
            </a:r>
          </a:p>
          <a:p>
            <a:pPr marL="0" indent="0">
              <a:lnSpc>
                <a:spcPct val="100000"/>
              </a:lnSpc>
              <a:spcBef>
                <a:spcPts val="0"/>
              </a:spcBef>
              <a:buNone/>
            </a:pPr>
            <a:r>
              <a:rPr lang="en-US" sz="1200" b="0" dirty="0" smtClean="0">
                <a:latin typeface="Courier" charset="0"/>
                <a:ea typeface="Courier" charset="0"/>
                <a:cs typeface="Courier" charset="0"/>
              </a:rPr>
              <a:t>    usint16 </a:t>
            </a:r>
            <a:r>
              <a:rPr lang="en-US" sz="1200" b="0" dirty="0" err="1" smtClean="0">
                <a:latin typeface="Courier" charset="0"/>
                <a:ea typeface="Courier" charset="0"/>
                <a:cs typeface="Courier" charset="0"/>
              </a:rPr>
              <a:t>bwgdNumber</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txSlotBitmap</a:t>
            </a:r>
            <a:r>
              <a:rPr lang="en-US" sz="1200" b="0" dirty="0" smtClean="0">
                <a:latin typeface="Courier" charset="0"/>
                <a:ea typeface="Courier" charset="0"/>
                <a:cs typeface="Courier" charset="0"/>
              </a:rPr>
              <a:t>[TGF_CEIL(SLOTS_IN_BWGD, BITS_PER_BYTE)];</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rxSlotBitmap</a:t>
            </a:r>
            <a:r>
              <a:rPr lang="en-US" sz="1200" b="0" dirty="0" smtClean="0">
                <a:latin typeface="Courier" charset="0"/>
                <a:ea typeface="Courier" charset="0"/>
                <a:cs typeface="Courier" charset="0"/>
              </a:rPr>
              <a:t>[TGF_CEIL(SLOTS_IN_BWGD, BITS_PER_BYTE)];</a:t>
            </a:r>
          </a:p>
          <a:p>
            <a:pPr marL="0" indent="0">
              <a:lnSpc>
                <a:spcPct val="100000"/>
              </a:lnSpc>
              <a:spcBef>
                <a:spcPts val="0"/>
              </a:spcBef>
              <a:buNone/>
            </a:pPr>
            <a:r>
              <a:rPr lang="en-US" sz="1200" b="0" dirty="0" smtClean="0">
                <a:latin typeface="Courier" charset="0"/>
                <a:ea typeface="Courier" charset="0"/>
                <a:cs typeface="Courier" charset="0"/>
              </a:rPr>
              <a:t>    </a:t>
            </a:r>
            <a:r>
              <a:rPr lang="en-US" sz="1200" b="0" dirty="0" err="1" smtClean="0">
                <a:latin typeface="Courier" charset="0"/>
                <a:ea typeface="Courier" charset="0"/>
                <a:cs typeface="Courier" charset="0"/>
              </a:rPr>
              <a:t>laFeedbackParams</a:t>
            </a:r>
            <a:r>
              <a:rPr lang="en-US" sz="1200" b="0" dirty="0" smtClean="0">
                <a:latin typeface="Courier" charset="0"/>
                <a:ea typeface="Courier" charset="0"/>
                <a:cs typeface="Courier" charset="0"/>
              </a:rPr>
              <a:t> </a:t>
            </a:r>
            <a:r>
              <a:rPr lang="en-US" sz="1200" b="0" dirty="0" err="1" smtClean="0">
                <a:latin typeface="Courier" charset="0"/>
                <a:ea typeface="Courier" charset="0"/>
                <a:cs typeface="Courier" charset="0"/>
              </a:rPr>
              <a:t>laFbParams</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syncMode</a:t>
            </a:r>
            <a:r>
              <a:rPr lang="en-US" sz="1200" b="0" dirty="0" smtClean="0">
                <a:latin typeface="Courier" charset="0"/>
                <a:ea typeface="Courier" charset="0"/>
                <a:cs typeface="Courier" charset="0"/>
              </a:rPr>
              <a:t> : 1;</a:t>
            </a:r>
          </a:p>
          <a:p>
            <a:pPr marL="0" indent="0">
              <a:lnSpc>
                <a:spcPct val="100000"/>
              </a:lnSpc>
              <a:spcBef>
                <a:spcPts val="0"/>
              </a:spcBef>
              <a:buNone/>
            </a:pPr>
            <a:r>
              <a:rPr lang="en-US" sz="1200" b="0" dirty="0" smtClean="0">
                <a:latin typeface="Courier" charset="0"/>
                <a:ea typeface="Courier" charset="0"/>
                <a:cs typeface="Courier" charset="0"/>
              </a:rPr>
              <a:t>} __attribute__((__packed__)) </a:t>
            </a:r>
            <a:r>
              <a:rPr lang="en-US" sz="1200" b="0" dirty="0" err="1" smtClean="0">
                <a:latin typeface="Courier" charset="0"/>
                <a:ea typeface="Courier" charset="0"/>
                <a:cs typeface="Courier" charset="0"/>
              </a:rPr>
              <a:t>fbHeartbeatElement</a:t>
            </a:r>
            <a:r>
              <a:rPr lang="en-US" sz="1200" b="0" dirty="0" smtClean="0">
                <a:latin typeface="Courier" charset="0"/>
                <a:ea typeface="Courier" charset="0"/>
                <a:cs typeface="Courier" charset="0"/>
              </a:rPr>
              <a:t>;</a:t>
            </a:r>
            <a:endParaRPr lang="en-US" sz="1200" b="0" dirty="0">
              <a:latin typeface="Courier" charset="0"/>
              <a:ea typeface="Courier" charset="0"/>
              <a:cs typeface="Courier" charset="0"/>
            </a:endParaRPr>
          </a:p>
        </p:txBody>
      </p:sp>
      <p:sp>
        <p:nvSpPr>
          <p:cNvPr id="6" name="Content Placeholder 5"/>
          <p:cNvSpPr>
            <a:spLocks noGrp="1"/>
          </p:cNvSpPr>
          <p:nvPr>
            <p:ph sz="half" idx="2"/>
          </p:nvPr>
        </p:nvSpPr>
        <p:spPr/>
        <p:txBody>
          <a:bodyPr>
            <a:noAutofit/>
          </a:bodyPr>
          <a:lstStyle/>
          <a:p>
            <a:pPr>
              <a:spcBef>
                <a:spcPts val="0"/>
              </a:spcBef>
            </a:pPr>
            <a:r>
              <a:rPr lang="en-US" sz="1600" dirty="0" smtClean="0"/>
              <a:t>Keepalive message (Action frame) transmitted between two DNs once every BWGD (~25 milliseconds)</a:t>
            </a:r>
          </a:p>
          <a:p>
            <a:pPr marL="0" indent="0">
              <a:spcBef>
                <a:spcPts val="0"/>
              </a:spcBef>
              <a:buNone/>
            </a:pPr>
            <a:endParaRPr lang="en-US" sz="1600" dirty="0" smtClean="0"/>
          </a:p>
          <a:p>
            <a:pPr marL="0" indent="0">
              <a:lnSpc>
                <a:spcPct val="100000"/>
              </a:lnSpc>
              <a:spcBef>
                <a:spcPts val="0"/>
              </a:spcBef>
              <a:buNone/>
            </a:pPr>
            <a:r>
              <a:rPr lang="en-US" sz="1200" b="0" dirty="0" err="1" smtClean="0">
                <a:latin typeface="Courier" charset="0"/>
                <a:ea typeface="Courier" charset="0"/>
                <a:cs typeface="Courier" charset="0"/>
              </a:rPr>
              <a:t>typedef</a:t>
            </a:r>
            <a:r>
              <a:rPr lang="en-US" sz="1200" b="0" dirty="0" smtClean="0">
                <a:latin typeface="Courier" charset="0"/>
                <a:ea typeface="Courier" charset="0"/>
                <a:cs typeface="Courier" charset="0"/>
              </a:rPr>
              <a:t> struct _</a:t>
            </a:r>
            <a:r>
              <a:rPr lang="en-US" sz="1200" b="0" dirty="0" err="1" smtClean="0">
                <a:latin typeface="Courier" charset="0"/>
                <a:ea typeface="Courier" charset="0"/>
                <a:cs typeface="Courier" charset="0"/>
              </a:rPr>
              <a:t>fbKeepaliveElement</a:t>
            </a:r>
            <a:r>
              <a:rPr lang="en-US" sz="1200" b="0" dirty="0" smtClean="0">
                <a:latin typeface="Courier" charset="0"/>
                <a:ea typeface="Courier" charset="0"/>
                <a:cs typeface="Courier" charset="0"/>
              </a:rPr>
              <a:t> {</a:t>
            </a:r>
          </a:p>
          <a:p>
            <a:pPr marL="0" indent="0">
              <a:lnSpc>
                <a:spcPct val="100000"/>
              </a:lnSpc>
              <a:spcBef>
                <a:spcPts val="0"/>
              </a:spcBef>
              <a:buNone/>
            </a:pPr>
            <a:r>
              <a:rPr lang="en-US" sz="1200" b="0" dirty="0" smtClean="0">
                <a:latin typeface="Courier" charset="0"/>
                <a:ea typeface="Courier" charset="0"/>
                <a:cs typeface="Courier" charset="0"/>
              </a:rPr>
              <a:t>    /* timestamp and </a:t>
            </a:r>
            <a:r>
              <a:rPr lang="en-US" sz="1200" b="0" dirty="0" err="1" smtClean="0">
                <a:latin typeface="Courier" charset="0"/>
                <a:ea typeface="Courier" charset="0"/>
                <a:cs typeface="Courier" charset="0"/>
              </a:rPr>
              <a:t>swTimestamp</a:t>
            </a:r>
            <a:r>
              <a:rPr lang="en-US" sz="1200" b="0" dirty="0" smtClean="0">
                <a:latin typeface="Courier" charset="0"/>
                <a:ea typeface="Courier" charset="0"/>
                <a:cs typeface="Courier" charset="0"/>
              </a:rPr>
              <a:t> are byte arrays to avoid unaligned accesses */</a:t>
            </a:r>
          </a:p>
          <a:p>
            <a:pPr marL="0" indent="0">
              <a:lnSpc>
                <a:spcPct val="100000"/>
              </a:lnSpc>
              <a:spcBef>
                <a:spcPts val="0"/>
              </a:spcBef>
              <a:buNone/>
            </a:pPr>
            <a:r>
              <a:rPr lang="en-US" sz="1200" b="0" dirty="0" smtClean="0">
                <a:latin typeface="Courier" charset="0"/>
                <a:ea typeface="Courier" charset="0"/>
                <a:cs typeface="Courier" charset="0"/>
              </a:rPr>
              <a:t>    usint8 timestamp[8];   /* hardware timestamp */</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swTimestamp</a:t>
            </a:r>
            <a:r>
              <a:rPr lang="en-US" sz="1200" b="0" dirty="0" smtClean="0">
                <a:latin typeface="Courier" charset="0"/>
                <a:ea typeface="Courier" charset="0"/>
                <a:cs typeface="Courier" charset="0"/>
              </a:rPr>
              <a:t>[8]; /* </a:t>
            </a:r>
            <a:r>
              <a:rPr lang="en-US" sz="1200" b="0" dirty="0" err="1" smtClean="0">
                <a:latin typeface="Courier" charset="0"/>
                <a:ea typeface="Courier" charset="0"/>
                <a:cs typeface="Courier" charset="0"/>
              </a:rPr>
              <a:t>sw</a:t>
            </a:r>
            <a:r>
              <a:rPr lang="en-US" sz="1200" b="0" dirty="0" smtClean="0">
                <a:latin typeface="Courier" charset="0"/>
                <a:ea typeface="Courier" charset="0"/>
                <a:cs typeface="Courier" charset="0"/>
              </a:rPr>
              <a:t> timestamp offset from </a:t>
            </a:r>
            <a:r>
              <a:rPr lang="en-US" sz="1200" b="0" dirty="0" err="1" smtClean="0">
                <a:latin typeface="Courier" charset="0"/>
                <a:ea typeface="Courier" charset="0"/>
                <a:cs typeface="Courier" charset="0"/>
              </a:rPr>
              <a:t>hw</a:t>
            </a:r>
            <a:r>
              <a:rPr lang="en-US" sz="1200" b="0" dirty="0" smtClean="0">
                <a:latin typeface="Courier" charset="0"/>
                <a:ea typeface="Courier" charset="0"/>
                <a:cs typeface="Courier" charset="0"/>
              </a:rPr>
              <a:t> timestamp */</a:t>
            </a:r>
          </a:p>
          <a:p>
            <a:pPr marL="0" indent="0">
              <a:lnSpc>
                <a:spcPct val="100000"/>
              </a:lnSpc>
              <a:spcBef>
                <a:spcPts val="0"/>
              </a:spcBef>
              <a:buNone/>
            </a:pPr>
            <a:r>
              <a:rPr lang="en-US" sz="1200" b="0" dirty="0" smtClean="0">
                <a:latin typeface="Courier" charset="0"/>
                <a:ea typeface="Courier" charset="0"/>
                <a:cs typeface="Courier" charset="0"/>
              </a:rPr>
              <a:t>    usint16 </a:t>
            </a:r>
            <a:r>
              <a:rPr lang="en-US" sz="1200" b="0" dirty="0" err="1" smtClean="0">
                <a:latin typeface="Courier" charset="0"/>
                <a:ea typeface="Courier" charset="0"/>
                <a:cs typeface="Courier" charset="0"/>
              </a:rPr>
              <a:t>bwgdNumber</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bfAssocIndication</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finalRxSlotBitmap</a:t>
            </a:r>
            <a:r>
              <a:rPr lang="en-US" sz="1200" b="0" dirty="0" smtClean="0">
                <a:latin typeface="Courier" charset="0"/>
                <a:ea typeface="Courier" charset="0"/>
                <a:cs typeface="Courier" charset="0"/>
              </a:rPr>
              <a:t>[TGF_CEIL(SLOTS_IN_BWGD, BITS_PER_BYTE)];</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rsvdMgmtBitmap</a:t>
            </a:r>
            <a:r>
              <a:rPr lang="en-US" sz="1200" b="0" dirty="0" smtClean="0">
                <a:latin typeface="Courier" charset="0"/>
                <a:ea typeface="Courier" charset="0"/>
                <a:cs typeface="Courier" charset="0"/>
              </a:rPr>
              <a:t>[TGF_CEIL(NSF, BITS_PER_BYTE)];</a:t>
            </a:r>
          </a:p>
          <a:p>
            <a:pPr marL="0" indent="0">
              <a:lnSpc>
                <a:spcPct val="100000"/>
              </a:lnSpc>
              <a:spcBef>
                <a:spcPts val="0"/>
              </a:spcBef>
              <a:buNone/>
            </a:pPr>
            <a:r>
              <a:rPr lang="en-US" sz="1200" b="0" dirty="0" smtClean="0">
                <a:latin typeface="Courier" charset="0"/>
                <a:ea typeface="Courier" charset="0"/>
                <a:cs typeface="Courier" charset="0"/>
              </a:rPr>
              <a:t>    </a:t>
            </a:r>
            <a:r>
              <a:rPr lang="en-US" sz="1200" b="0" dirty="0" err="1" smtClean="0">
                <a:latin typeface="Courier" charset="0"/>
                <a:ea typeface="Courier" charset="0"/>
                <a:cs typeface="Courier" charset="0"/>
              </a:rPr>
              <a:t>laFeedbackParams</a:t>
            </a:r>
            <a:r>
              <a:rPr lang="en-US" sz="1200" b="0" dirty="0" smtClean="0">
                <a:latin typeface="Courier" charset="0"/>
                <a:ea typeface="Courier" charset="0"/>
                <a:cs typeface="Courier" charset="0"/>
              </a:rPr>
              <a:t> </a:t>
            </a:r>
            <a:r>
              <a:rPr lang="en-US" sz="1200" b="0" dirty="0" err="1" smtClean="0">
                <a:latin typeface="Courier" charset="0"/>
                <a:ea typeface="Courier" charset="0"/>
                <a:cs typeface="Courier" charset="0"/>
              </a:rPr>
              <a:t>laFbParams</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syncMode</a:t>
            </a:r>
            <a:r>
              <a:rPr lang="en-US" sz="1200" b="0" dirty="0" smtClean="0">
                <a:latin typeface="Courier" charset="0"/>
                <a:ea typeface="Courier" charset="0"/>
                <a:cs typeface="Courier" charset="0"/>
              </a:rPr>
              <a:t> : 1;</a:t>
            </a:r>
          </a:p>
          <a:p>
            <a:pPr marL="0" indent="0">
              <a:lnSpc>
                <a:spcPct val="100000"/>
              </a:lnSpc>
              <a:spcBef>
                <a:spcPts val="0"/>
              </a:spcBef>
              <a:buNone/>
            </a:pPr>
            <a:r>
              <a:rPr lang="en-US" sz="1200" b="0" dirty="0" smtClean="0">
                <a:latin typeface="Courier" charset="0"/>
                <a:ea typeface="Courier" charset="0"/>
                <a:cs typeface="Courier" charset="0"/>
              </a:rPr>
              <a:t>    l2SchedulerStats l2SchedStats;</a:t>
            </a:r>
          </a:p>
          <a:p>
            <a:pPr marL="0" indent="0">
              <a:lnSpc>
                <a:spcPct val="100000"/>
              </a:lnSpc>
              <a:spcBef>
                <a:spcPts val="0"/>
              </a:spcBef>
              <a:buNone/>
            </a:pPr>
            <a:r>
              <a:rPr lang="en-US" sz="1200" b="0" dirty="0" smtClean="0">
                <a:latin typeface="Courier" charset="0"/>
                <a:ea typeface="Courier" charset="0"/>
                <a:cs typeface="Courier" charset="0"/>
              </a:rPr>
              <a:t>} __attribute__((__packed__)) </a:t>
            </a:r>
            <a:r>
              <a:rPr lang="en-US" sz="1200" b="0" dirty="0" err="1" smtClean="0">
                <a:latin typeface="Courier" charset="0"/>
                <a:ea typeface="Courier" charset="0"/>
                <a:cs typeface="Courier" charset="0"/>
              </a:rPr>
              <a:t>fbKeepaliveElement</a:t>
            </a:r>
            <a:r>
              <a:rPr lang="en-US" sz="1200" b="0" dirty="0" smtClean="0">
                <a:latin typeface="Courier" charset="0"/>
                <a:ea typeface="Courier" charset="0"/>
                <a:cs typeface="Courier" charset="0"/>
              </a:rPr>
              <a:t>;</a:t>
            </a:r>
          </a:p>
          <a:p>
            <a:pPr marL="0" indent="0">
              <a:lnSpc>
                <a:spcPct val="100000"/>
              </a:lnSpc>
              <a:spcBef>
                <a:spcPts val="0"/>
              </a:spcBef>
              <a:buNone/>
            </a:pPr>
            <a:endParaRPr lang="en-US" sz="1600" b="0" dirty="0"/>
          </a:p>
        </p:txBody>
      </p:sp>
      <p:sp>
        <p:nvSpPr>
          <p:cNvPr id="11" name="Footer Placeholder 10"/>
          <p:cNvSpPr>
            <a:spLocks noGrp="1"/>
          </p:cNvSpPr>
          <p:nvPr>
            <p:ph type="ftr" idx="11"/>
          </p:nvPr>
        </p:nvSpPr>
        <p:spPr/>
        <p:txBody>
          <a:bodyPr/>
          <a:lstStyle/>
          <a:p>
            <a:r>
              <a:rPr lang="en-US" smtClean="0"/>
              <a:t>Djordje Tujkovic et al.</a:t>
            </a:r>
            <a:endParaRPr lang="en-US"/>
          </a:p>
        </p:txBody>
      </p:sp>
      <p:sp>
        <p:nvSpPr>
          <p:cNvPr id="10" name="Slide Number Placeholder 9"/>
          <p:cNvSpPr>
            <a:spLocks noGrp="1"/>
          </p:cNvSpPr>
          <p:nvPr>
            <p:ph type="sldNum" idx="12"/>
          </p:nvPr>
        </p:nvSpPr>
        <p:spPr/>
        <p:txBody>
          <a:bodyPr/>
          <a:lstStyle/>
          <a:p>
            <a:fld id="{E7098A24-1AEE-5640-A321-184094239E49}" type="slidenum">
              <a:rPr lang="en-US" smtClean="0"/>
              <a:t>3</a:t>
            </a:fld>
            <a:endParaRPr lang="en-US"/>
          </a:p>
        </p:txBody>
      </p:sp>
      <p:sp>
        <p:nvSpPr>
          <p:cNvPr id="12" name="Date Placeholder 11"/>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63607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0997"/>
            <a:ext cx="10515600" cy="914400"/>
          </a:xfrm>
        </p:spPr>
        <p:txBody>
          <a:bodyPr/>
          <a:lstStyle/>
          <a:p>
            <a:r>
              <a:rPr lang="en-US" dirty="0" smtClean="0"/>
              <a:t>Background </a:t>
            </a:r>
            <a:r>
              <a:rPr lang="mr-IN" dirty="0" smtClean="0"/>
              <a:t>–</a:t>
            </a:r>
            <a:r>
              <a:rPr lang="en-US" dirty="0" smtClean="0"/>
              <a:t> Sample packet definitions (2)</a:t>
            </a:r>
            <a:br>
              <a:rPr lang="en-US" dirty="0" smtClean="0"/>
            </a:br>
            <a:r>
              <a:rPr lang="en-US" sz="2400" dirty="0" smtClean="0"/>
              <a:t>Uplink Bandwidth Request Action frame</a:t>
            </a:r>
            <a:endParaRPr lang="en-US" dirty="0"/>
          </a:p>
        </p:txBody>
      </p:sp>
      <p:sp>
        <p:nvSpPr>
          <p:cNvPr id="4" name="Content Placeholder 3"/>
          <p:cNvSpPr>
            <a:spLocks noGrp="1"/>
          </p:cNvSpPr>
          <p:nvPr>
            <p:ph sz="half" idx="1"/>
          </p:nvPr>
        </p:nvSpPr>
        <p:spPr/>
        <p:txBody>
          <a:bodyPr>
            <a:noAutofit/>
          </a:bodyPr>
          <a:lstStyle/>
          <a:p>
            <a:pPr>
              <a:spcBef>
                <a:spcPts val="0"/>
              </a:spcBef>
            </a:pPr>
            <a:r>
              <a:rPr lang="en-US" sz="1800" dirty="0" smtClean="0"/>
              <a:t>Uplink bandwidth request message (Action frame), transmitted from a a CN node to a DN node once every BWGD (~25 milliseconds)</a:t>
            </a:r>
          </a:p>
          <a:p>
            <a:pPr marL="0" indent="0">
              <a:lnSpc>
                <a:spcPct val="100000"/>
              </a:lnSpc>
              <a:spcBef>
                <a:spcPts val="0"/>
              </a:spcBef>
              <a:buNone/>
            </a:pPr>
            <a:endParaRPr lang="en-US" sz="1600" b="0" dirty="0"/>
          </a:p>
          <a:p>
            <a:pPr marL="0" indent="0">
              <a:lnSpc>
                <a:spcPct val="100000"/>
              </a:lnSpc>
              <a:spcBef>
                <a:spcPts val="0"/>
              </a:spcBef>
              <a:buNone/>
            </a:pPr>
            <a:r>
              <a:rPr lang="en-US" sz="1200" b="0" kern="1200" dirty="0" err="1">
                <a:solidFill>
                  <a:schemeClr val="tx1"/>
                </a:solidFill>
                <a:latin typeface="Courier" charset="0"/>
                <a:ea typeface="Courier" charset="0"/>
                <a:cs typeface="Courier" charset="0"/>
              </a:rPr>
              <a:t>typedef</a:t>
            </a:r>
            <a:r>
              <a:rPr lang="en-US" sz="1200" b="0" kern="1200" dirty="0">
                <a:solidFill>
                  <a:schemeClr val="tx1"/>
                </a:solidFill>
                <a:latin typeface="Courier" charset="0"/>
                <a:ea typeface="Courier" charset="0"/>
                <a:cs typeface="Courier" charset="0"/>
              </a:rPr>
              <a:t> struct _</a:t>
            </a:r>
            <a:r>
              <a:rPr lang="en-US" sz="1200" b="0" kern="1200" dirty="0" err="1">
                <a:solidFill>
                  <a:schemeClr val="tx1"/>
                </a:solidFill>
                <a:latin typeface="Courier" charset="0"/>
                <a:ea typeface="Courier" charset="0"/>
                <a:cs typeface="Courier" charset="0"/>
              </a:rPr>
              <a:t>fbUplinkBwReqElement</a:t>
            </a:r>
            <a:r>
              <a:rPr lang="en-US" sz="1200" b="0" kern="1200" dirty="0">
                <a:solidFill>
                  <a:schemeClr val="tx1"/>
                </a:solidFill>
                <a:latin typeface="Courier" charset="0"/>
                <a:ea typeface="Courier" charset="0"/>
                <a:cs typeface="Courier" charset="0"/>
              </a:rPr>
              <a:t> {</a:t>
            </a:r>
            <a:r>
              <a:rPr lang="en-US" sz="1200" dirty="0">
                <a:latin typeface="Courier" charset="0"/>
                <a:ea typeface="Courier" charset="0"/>
                <a:cs typeface="Courier" charset="0"/>
              </a:rPr>
              <a:t/>
            </a:r>
            <a:br>
              <a:rPr lang="en-US" sz="1200" dirty="0">
                <a:latin typeface="Courier" charset="0"/>
                <a:ea typeface="Courier" charset="0"/>
                <a:cs typeface="Courier" charset="0"/>
              </a:rPr>
            </a:br>
            <a:r>
              <a:rPr lang="en-US" sz="1200" b="0" kern="1200" dirty="0">
                <a:solidFill>
                  <a:schemeClr val="tx1"/>
                </a:solidFill>
                <a:latin typeface="Courier" charset="0"/>
                <a:ea typeface="Courier" charset="0"/>
                <a:cs typeface="Courier" charset="0"/>
              </a:rPr>
              <a:t>l2SchedulerStats </a:t>
            </a:r>
            <a:r>
              <a:rPr lang="en-US" sz="1200" b="0" kern="1200" dirty="0" smtClean="0">
                <a:solidFill>
                  <a:schemeClr val="tx1"/>
                </a:solidFill>
                <a:latin typeface="Courier" charset="0"/>
                <a:ea typeface="Courier" charset="0"/>
                <a:cs typeface="Courier" charset="0"/>
              </a:rPr>
              <a:t>l2SchedStats;</a:t>
            </a:r>
          </a:p>
          <a:p>
            <a:pPr marL="0" indent="0">
              <a:lnSpc>
                <a:spcPct val="100000"/>
              </a:lnSpc>
              <a:spcBef>
                <a:spcPts val="0"/>
              </a:spcBef>
              <a:buNone/>
            </a:pPr>
            <a:r>
              <a:rPr lang="en-US" sz="1200" b="0" kern="1200" dirty="0" err="1" smtClean="0">
                <a:solidFill>
                  <a:schemeClr val="tx1"/>
                </a:solidFill>
                <a:latin typeface="Courier" charset="0"/>
                <a:ea typeface="Courier" charset="0"/>
                <a:cs typeface="Courier" charset="0"/>
              </a:rPr>
              <a:t>laFeedbackParams</a:t>
            </a:r>
            <a:r>
              <a:rPr lang="en-US" sz="1200" b="0" kern="1200" dirty="0" smtClean="0">
                <a:solidFill>
                  <a:schemeClr val="tx1"/>
                </a:solidFill>
                <a:latin typeface="Courier" charset="0"/>
                <a:ea typeface="Courier" charset="0"/>
                <a:cs typeface="Courier" charset="0"/>
              </a:rPr>
              <a:t> </a:t>
            </a:r>
            <a:r>
              <a:rPr lang="en-US" sz="1200" b="0" kern="1200" dirty="0" err="1">
                <a:solidFill>
                  <a:schemeClr val="tx1"/>
                </a:solidFill>
                <a:latin typeface="Courier" charset="0"/>
                <a:ea typeface="Courier" charset="0"/>
                <a:cs typeface="Courier" charset="0"/>
              </a:rPr>
              <a:t>laFbParams</a:t>
            </a:r>
            <a:r>
              <a:rPr lang="en-US" sz="1200" b="0" kern="1200" dirty="0">
                <a:solidFill>
                  <a:schemeClr val="tx1"/>
                </a:solidFill>
                <a:latin typeface="Courier" charset="0"/>
                <a:ea typeface="Courier" charset="0"/>
                <a:cs typeface="Courier" charset="0"/>
              </a:rPr>
              <a:t>;</a:t>
            </a:r>
            <a:r>
              <a:rPr lang="en-US" sz="1200" dirty="0">
                <a:latin typeface="Courier" charset="0"/>
                <a:ea typeface="Courier" charset="0"/>
                <a:cs typeface="Courier" charset="0"/>
              </a:rPr>
              <a:t/>
            </a:r>
            <a:br>
              <a:rPr lang="en-US" sz="1200" dirty="0">
                <a:latin typeface="Courier" charset="0"/>
                <a:ea typeface="Courier" charset="0"/>
                <a:cs typeface="Courier" charset="0"/>
              </a:rPr>
            </a:br>
            <a:r>
              <a:rPr lang="en-US" sz="1200" b="0" kern="1200" dirty="0">
                <a:solidFill>
                  <a:schemeClr val="tx1"/>
                </a:solidFill>
                <a:latin typeface="Courier" charset="0"/>
                <a:ea typeface="Courier" charset="0"/>
                <a:cs typeface="Courier" charset="0"/>
              </a:rPr>
              <a:t>} </a:t>
            </a:r>
            <a:r>
              <a:rPr lang="en-US" sz="1200" b="0" i="1" kern="1200" dirty="0">
                <a:solidFill>
                  <a:schemeClr val="tx1"/>
                </a:solidFill>
                <a:latin typeface="Courier" charset="0"/>
                <a:ea typeface="Courier" charset="0"/>
                <a:cs typeface="Courier" charset="0"/>
              </a:rPr>
              <a:t>_attribute__((__packed_</a:t>
            </a:r>
            <a:r>
              <a:rPr lang="en-US" sz="1200" b="0" kern="1200" dirty="0">
                <a:solidFill>
                  <a:schemeClr val="tx1"/>
                </a:solidFill>
                <a:latin typeface="Courier" charset="0"/>
                <a:ea typeface="Courier" charset="0"/>
                <a:cs typeface="Courier" charset="0"/>
              </a:rPr>
              <a:t>)) </a:t>
            </a:r>
            <a:r>
              <a:rPr lang="en-US" sz="1200" b="0" kern="1200" dirty="0" err="1">
                <a:solidFill>
                  <a:schemeClr val="tx1"/>
                </a:solidFill>
                <a:latin typeface="Courier" charset="0"/>
                <a:ea typeface="Courier" charset="0"/>
                <a:cs typeface="Courier" charset="0"/>
              </a:rPr>
              <a:t>fbUplinkBwReqElement</a:t>
            </a:r>
            <a:r>
              <a:rPr lang="en-US" sz="1200" b="0" kern="1200" dirty="0">
                <a:solidFill>
                  <a:schemeClr val="tx1"/>
                </a:solidFill>
                <a:latin typeface="Courier" charset="0"/>
                <a:ea typeface="Courier" charset="0"/>
                <a:cs typeface="Courier" charset="0"/>
              </a:rPr>
              <a:t>;</a:t>
            </a:r>
            <a:endParaRPr lang="en-US" sz="1200" dirty="0">
              <a:latin typeface="Courier" charset="0"/>
              <a:ea typeface="Courier" charset="0"/>
              <a:cs typeface="Courier" charset="0"/>
            </a:endParaRPr>
          </a:p>
        </p:txBody>
      </p:sp>
      <p:sp>
        <p:nvSpPr>
          <p:cNvPr id="6" name="Content Placeholder 5"/>
          <p:cNvSpPr>
            <a:spLocks noGrp="1"/>
          </p:cNvSpPr>
          <p:nvPr>
            <p:ph sz="half" idx="2"/>
          </p:nvPr>
        </p:nvSpPr>
        <p:spPr/>
        <p:txBody>
          <a:bodyPr>
            <a:noAutofit/>
          </a:bodyPr>
          <a:lstStyle/>
          <a:p>
            <a:pPr marL="0" indent="0">
              <a:lnSpc>
                <a:spcPct val="100000"/>
              </a:lnSpc>
              <a:spcBef>
                <a:spcPts val="0"/>
              </a:spcBef>
              <a:buNone/>
            </a:pPr>
            <a:endParaRPr lang="en-US" sz="1600" b="0" dirty="0"/>
          </a:p>
        </p:txBody>
      </p:sp>
      <p:sp>
        <p:nvSpPr>
          <p:cNvPr id="11" name="Footer Placeholder 10"/>
          <p:cNvSpPr>
            <a:spLocks noGrp="1"/>
          </p:cNvSpPr>
          <p:nvPr>
            <p:ph type="ftr" idx="11"/>
          </p:nvPr>
        </p:nvSpPr>
        <p:spPr/>
        <p:txBody>
          <a:bodyPr/>
          <a:lstStyle/>
          <a:p>
            <a:r>
              <a:rPr lang="en-US" smtClean="0"/>
              <a:t>Djordje Tujkovic et al.</a:t>
            </a:r>
            <a:endParaRPr lang="en-US"/>
          </a:p>
        </p:txBody>
      </p:sp>
      <p:sp>
        <p:nvSpPr>
          <p:cNvPr id="10" name="Slide Number Placeholder 9"/>
          <p:cNvSpPr>
            <a:spLocks noGrp="1"/>
          </p:cNvSpPr>
          <p:nvPr>
            <p:ph type="sldNum" idx="12"/>
          </p:nvPr>
        </p:nvSpPr>
        <p:spPr/>
        <p:txBody>
          <a:bodyPr/>
          <a:lstStyle/>
          <a:p>
            <a:fld id="{E7098A24-1AEE-5640-A321-184094239E49}" type="slidenum">
              <a:rPr lang="en-US" smtClean="0"/>
              <a:t>4</a:t>
            </a:fld>
            <a:endParaRPr lang="en-US"/>
          </a:p>
        </p:txBody>
      </p:sp>
      <p:sp>
        <p:nvSpPr>
          <p:cNvPr id="12" name="Date Placeholder 11"/>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199913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3822"/>
            <a:ext cx="10972800" cy="1143000"/>
          </a:xfrm>
        </p:spPr>
        <p:txBody>
          <a:bodyPr/>
          <a:lstStyle/>
          <a:p>
            <a:r>
              <a:rPr lang="en-US" dirty="0" smtClean="0"/>
              <a:t>(1) Link adaptation</a:t>
            </a:r>
            <a:br>
              <a:rPr lang="en-US" dirty="0" smtClean="0"/>
            </a:br>
            <a:r>
              <a:rPr lang="en-US" sz="2400" dirty="0" smtClean="0"/>
              <a:t>Frames, Information</a:t>
            </a:r>
            <a:endParaRPr lang="en-US" dirty="0"/>
          </a:p>
        </p:txBody>
      </p:sp>
      <p:sp>
        <p:nvSpPr>
          <p:cNvPr id="14" name="Text Placeholder 13"/>
          <p:cNvSpPr>
            <a:spLocks noGrp="1"/>
          </p:cNvSpPr>
          <p:nvPr>
            <p:ph type="body" idx="1"/>
          </p:nvPr>
        </p:nvSpPr>
        <p:spPr/>
        <p:txBody>
          <a:bodyPr/>
          <a:lstStyle/>
          <a:p>
            <a:r>
              <a:rPr lang="en-US" smtClean="0"/>
              <a:t>Sample Distribution Network</a:t>
            </a:r>
            <a:endParaRPr lang="en-US" dirty="0"/>
          </a:p>
        </p:txBody>
      </p:sp>
      <p:sp>
        <p:nvSpPr>
          <p:cNvPr id="4" name="Content Placeholder 3"/>
          <p:cNvSpPr>
            <a:spLocks noGrp="1"/>
          </p:cNvSpPr>
          <p:nvPr>
            <p:ph sz="half" idx="2"/>
          </p:nvPr>
        </p:nvSpPr>
        <p:spPr/>
        <p:txBody>
          <a:bodyPr>
            <a:normAutofit fontScale="62500" lnSpcReduction="20000"/>
          </a:bodyPr>
          <a:lstStyle/>
          <a:p>
            <a:r>
              <a:rPr lang="en-US" dirty="0" smtClean="0"/>
              <a:t>Frames</a:t>
            </a:r>
          </a:p>
          <a:p>
            <a:pPr lvl="1"/>
            <a:r>
              <a:rPr lang="en-US" dirty="0" smtClean="0"/>
              <a:t>Heartbeat, Keepalive, Uplink Bandwidth Request</a:t>
            </a:r>
          </a:p>
          <a:p>
            <a:pPr lvl="1"/>
            <a:r>
              <a:rPr lang="en-US" dirty="0" smtClean="0"/>
              <a:t>Association Request/Response/Ack (for future)</a:t>
            </a:r>
          </a:p>
          <a:p>
            <a:r>
              <a:rPr lang="en-US" dirty="0" smtClean="0"/>
              <a:t>Parameters</a:t>
            </a:r>
          </a:p>
          <a:p>
            <a:pPr marL="457200" lvl="1" indent="0">
              <a:buNone/>
            </a:pPr>
            <a:r>
              <a:rPr lang="en-US" sz="1900" dirty="0" err="1" smtClean="0">
                <a:latin typeface="Courier" charset="0"/>
                <a:ea typeface="Courier" charset="0"/>
                <a:cs typeface="Courier" charset="0"/>
              </a:rPr>
              <a:t>typedef</a:t>
            </a:r>
            <a:r>
              <a:rPr lang="en-US" sz="1900" dirty="0" smtClean="0">
                <a:latin typeface="Courier" charset="0"/>
                <a:ea typeface="Courier" charset="0"/>
                <a:cs typeface="Courier" charset="0"/>
              </a:rPr>
              <a:t> struct _</a:t>
            </a:r>
            <a:r>
              <a:rPr lang="en-US" sz="1900" dirty="0" err="1" smtClean="0">
                <a:latin typeface="Courier" charset="0"/>
                <a:ea typeface="Courier" charset="0"/>
                <a:cs typeface="Courier" charset="0"/>
              </a:rPr>
              <a:t>laFeedbackParams</a:t>
            </a:r>
            <a:r>
              <a:rPr lang="en-US" sz="1900" dirty="0" smtClean="0">
                <a:latin typeface="Courier" charset="0"/>
                <a:ea typeface="Courier" charset="0"/>
                <a:cs typeface="Courier" charset="0"/>
              </a:rPr>
              <a:t> {</a:t>
            </a:r>
          </a:p>
          <a:p>
            <a:pPr marL="457200" lvl="1" indent="0">
              <a:buNone/>
            </a:pPr>
            <a:r>
              <a:rPr lang="en-US" sz="1900" dirty="0" smtClean="0">
                <a:latin typeface="Courier" charset="0"/>
                <a:ea typeface="Courier" charset="0"/>
                <a:cs typeface="Courier" charset="0"/>
              </a:rPr>
              <a:t>    sint8 </a:t>
            </a:r>
            <a:r>
              <a:rPr lang="en-US" sz="1900" dirty="0" err="1" smtClean="0">
                <a:latin typeface="Courier" charset="0"/>
                <a:ea typeface="Courier" charset="0"/>
                <a:cs typeface="Courier" charset="0"/>
              </a:rPr>
              <a:t>stfMgmtSnr</a:t>
            </a:r>
            <a:r>
              <a:rPr lang="en-US" sz="1900" dirty="0" smtClean="0">
                <a:latin typeface="Courier" charset="0"/>
                <a:ea typeface="Courier" charset="0"/>
                <a:cs typeface="Courier" charset="0"/>
              </a:rPr>
              <a:t>;</a:t>
            </a:r>
          </a:p>
          <a:p>
            <a:pPr marL="457200" lvl="1" indent="0">
              <a:buNone/>
            </a:pPr>
            <a:r>
              <a:rPr lang="en-US" sz="1900" dirty="0" smtClean="0">
                <a:latin typeface="Courier" charset="0"/>
                <a:ea typeface="Courier" charset="0"/>
                <a:cs typeface="Courier" charset="0"/>
              </a:rPr>
              <a:t>    sint8 </a:t>
            </a:r>
            <a:r>
              <a:rPr lang="en-US" sz="1900" dirty="0" err="1" smtClean="0">
                <a:latin typeface="Courier" charset="0"/>
                <a:ea typeface="Courier" charset="0"/>
                <a:cs typeface="Courier" charset="0"/>
              </a:rPr>
              <a:t>rssi</a:t>
            </a:r>
            <a:r>
              <a:rPr lang="en-US" sz="1900" dirty="0" smtClean="0">
                <a:latin typeface="Courier" charset="0"/>
                <a:ea typeface="Courier" charset="0"/>
                <a:cs typeface="Courier" charset="0"/>
              </a:rPr>
              <a:t>;</a:t>
            </a:r>
          </a:p>
          <a:p>
            <a:pPr marL="457200" lvl="1" indent="0">
              <a:buNone/>
            </a:pPr>
            <a:r>
              <a:rPr lang="en-US" sz="1900" dirty="0" smtClean="0">
                <a:latin typeface="Courier" charset="0"/>
                <a:ea typeface="Courier" charset="0"/>
                <a:cs typeface="Courier" charset="0"/>
              </a:rPr>
              <a:t>} __attribute__((__packed__)) </a:t>
            </a:r>
            <a:r>
              <a:rPr lang="en-US" sz="1900" dirty="0" err="1" smtClean="0">
                <a:latin typeface="Courier" charset="0"/>
                <a:ea typeface="Courier" charset="0"/>
                <a:cs typeface="Courier" charset="0"/>
              </a:rPr>
              <a:t>laFeedbackParams</a:t>
            </a:r>
            <a:r>
              <a:rPr lang="en-US" sz="1900" dirty="0" smtClean="0">
                <a:latin typeface="Courier" charset="0"/>
                <a:ea typeface="Courier" charset="0"/>
                <a:cs typeface="Courier" charset="0"/>
              </a:rPr>
              <a:t>;</a:t>
            </a:r>
          </a:p>
          <a:p>
            <a:r>
              <a:rPr lang="en-US" dirty="0" err="1" smtClean="0"/>
              <a:t>stfMgmtSnr</a:t>
            </a:r>
            <a:r>
              <a:rPr lang="en-US" dirty="0" smtClean="0"/>
              <a:t> and </a:t>
            </a:r>
            <a:r>
              <a:rPr lang="en-US" dirty="0" err="1" smtClean="0"/>
              <a:t>rssi</a:t>
            </a:r>
            <a:r>
              <a:rPr lang="en-US" dirty="0" smtClean="0"/>
              <a:t> can have the same definition as SNR and RSSI in beamforming text</a:t>
            </a:r>
          </a:p>
          <a:p>
            <a:r>
              <a:rPr lang="en-US" dirty="0" smtClean="0"/>
              <a:t>In addition, we have recently added the following statistics</a:t>
            </a:r>
          </a:p>
          <a:p>
            <a:pPr lvl="1"/>
            <a:r>
              <a:rPr lang="en-US" dirty="0" smtClean="0"/>
              <a:t>Total LDPC </a:t>
            </a:r>
            <a:r>
              <a:rPr lang="en-US" dirty="0" err="1" smtClean="0"/>
              <a:t>codewords</a:t>
            </a:r>
            <a:endParaRPr lang="en-US" dirty="0" smtClean="0"/>
          </a:p>
          <a:p>
            <a:pPr lvl="1"/>
            <a:r>
              <a:rPr lang="en-US" dirty="0" smtClean="0"/>
              <a:t>Average </a:t>
            </a:r>
            <a:r>
              <a:rPr lang="en-US" dirty="0" smtClean="0"/>
              <a:t>LDPC iterations</a:t>
            </a:r>
          </a:p>
          <a:p>
            <a:pPr lvl="1"/>
            <a:r>
              <a:rPr lang="en-US" dirty="0" smtClean="0"/>
              <a:t>Average LDPC syndromes</a:t>
            </a:r>
          </a:p>
          <a:p>
            <a:pPr lvl="1"/>
            <a:r>
              <a:rPr lang="en-US" dirty="0" smtClean="0"/>
              <a:t>Max LDPC iteration per block within a PPDU</a:t>
            </a:r>
          </a:p>
          <a:p>
            <a:pPr lvl="2"/>
            <a:r>
              <a:rPr lang="en-US" dirty="0" smtClean="0"/>
              <a:t>Helpful in setting the link to tolerate sporadic SINR without explicitly measuring min(SINR)</a:t>
            </a:r>
            <a:endParaRPr lang="en-US" dirty="0"/>
          </a:p>
        </p:txBody>
      </p:sp>
      <p:sp>
        <p:nvSpPr>
          <p:cNvPr id="15" name="Text Placeholder 14"/>
          <p:cNvSpPr>
            <a:spLocks noGrp="1"/>
          </p:cNvSpPr>
          <p:nvPr>
            <p:ph type="body" sz="quarter" idx="3"/>
          </p:nvPr>
        </p:nvSpPr>
        <p:spPr/>
        <p:txBody>
          <a:bodyPr/>
          <a:lstStyle/>
          <a:p>
            <a:r>
              <a:rPr lang="en-US" smtClean="0"/>
              <a:t>802.11</a:t>
            </a:r>
            <a:endParaRPr lang="en-US" dirty="0"/>
          </a:p>
        </p:txBody>
      </p:sp>
      <p:sp>
        <p:nvSpPr>
          <p:cNvPr id="13" name="Content Placeholder 12"/>
          <p:cNvSpPr>
            <a:spLocks noGrp="1"/>
          </p:cNvSpPr>
          <p:nvPr>
            <p:ph sz="quarter" idx="4"/>
          </p:nvPr>
        </p:nvSpPr>
        <p:spPr/>
        <p:txBody>
          <a:bodyPr>
            <a:normAutofit fontScale="77500" lnSpcReduction="20000"/>
          </a:bodyPr>
          <a:lstStyle/>
          <a:p>
            <a:r>
              <a:rPr lang="en-US" dirty="0" smtClean="0"/>
              <a:t> Frames</a:t>
            </a:r>
          </a:p>
          <a:p>
            <a:pPr lvl="1"/>
            <a:r>
              <a:rPr lang="en-US" dirty="0" smtClean="0"/>
              <a:t>9.6.7.4 Link Measurement Request frame format</a:t>
            </a:r>
          </a:p>
          <a:p>
            <a:pPr lvl="1"/>
            <a:r>
              <a:rPr lang="en-US" dirty="0" smtClean="0"/>
              <a:t>9.6.7.5 Link Measurement Report frame format</a:t>
            </a:r>
          </a:p>
          <a:p>
            <a:r>
              <a:rPr lang="en-US" dirty="0" smtClean="0"/>
              <a:t> Information Elements / Fields</a:t>
            </a:r>
          </a:p>
          <a:p>
            <a:pPr lvl="1"/>
            <a:r>
              <a:rPr lang="en-US" dirty="0" smtClean="0"/>
              <a:t> 9.4.2.17 TPC Report element</a:t>
            </a:r>
          </a:p>
          <a:p>
            <a:pPr lvl="2"/>
            <a:r>
              <a:rPr lang="en-US" dirty="0" smtClean="0"/>
              <a:t>Reports Transmit Power, Link Margin (dB, measured on the Link Measurement Request frame)</a:t>
            </a:r>
          </a:p>
          <a:p>
            <a:pPr lvl="1"/>
            <a:r>
              <a:rPr lang="en-US" dirty="0" smtClean="0"/>
              <a:t>9.4.2.142 DMG Link Margin element</a:t>
            </a:r>
          </a:p>
          <a:p>
            <a:pPr lvl="2"/>
            <a:r>
              <a:rPr lang="en-US" dirty="0" smtClean="0"/>
              <a:t>Reports Link Margin (dB, implementation specific, measured on plurality of data frames within a measurement period), SNR (dB, measurement methodology undefined) and measurement window information</a:t>
            </a:r>
          </a:p>
          <a:p>
            <a:pPr lvl="1"/>
            <a:r>
              <a:rPr lang="en-US" dirty="0" smtClean="0"/>
              <a:t>9.4.2.143 DMG Link Adaptation Acknowledgment element</a:t>
            </a:r>
          </a:p>
          <a:p>
            <a:pPr lvl="2"/>
            <a:r>
              <a:rPr lang="en-US" dirty="0" smtClean="0"/>
              <a:t>For TPC controlled by receiver (to acknowledge receiver’s MCS/Tx power change request)</a:t>
            </a:r>
            <a:endParaRPr lang="en-US" dirty="0"/>
          </a:p>
        </p:txBody>
      </p:sp>
      <p:sp>
        <p:nvSpPr>
          <p:cNvPr id="3" name="Date Placeholder 2"/>
          <p:cNvSpPr>
            <a:spLocks noGrp="1"/>
          </p:cNvSpPr>
          <p:nvPr>
            <p:ph type="dt" idx="10"/>
          </p:nvPr>
        </p:nvSpPr>
        <p:spPr/>
        <p:txBody>
          <a:bodyPr/>
          <a:lstStyle/>
          <a:p>
            <a:r>
              <a:rPr lang="en-US" smtClean="0"/>
              <a:t>January 2018</a:t>
            </a:r>
            <a:endParaRPr lang="en-US"/>
          </a:p>
        </p:txBody>
      </p:sp>
      <p:sp>
        <p:nvSpPr>
          <p:cNvPr id="9" name="Footer Placeholder 8"/>
          <p:cNvSpPr>
            <a:spLocks noGrp="1"/>
          </p:cNvSpPr>
          <p:nvPr>
            <p:ph type="ftr" idx="11"/>
          </p:nvPr>
        </p:nvSpPr>
        <p:spPr/>
        <p:txBody>
          <a:bodyPr/>
          <a:lstStyle/>
          <a:p>
            <a:r>
              <a:rPr lang="en-US" smtClean="0"/>
              <a:t>Djordje Tujkovic et al.</a:t>
            </a:r>
            <a:endParaRPr lang="en-US"/>
          </a:p>
        </p:txBody>
      </p:sp>
      <p:sp>
        <p:nvSpPr>
          <p:cNvPr id="8" name="Slide Number Placeholder 7"/>
          <p:cNvSpPr>
            <a:spLocks noGrp="1"/>
          </p:cNvSpPr>
          <p:nvPr>
            <p:ph type="sldNum" idx="12"/>
          </p:nvPr>
        </p:nvSpPr>
        <p:spPr/>
        <p:txBody>
          <a:bodyPr/>
          <a:lstStyle/>
          <a:p>
            <a:fld id="{E7098A24-1AEE-5640-A321-184094239E49}" type="slidenum">
              <a:rPr lang="en-US" smtClean="0"/>
              <a:pPr/>
              <a:t>5</a:t>
            </a:fld>
            <a:endParaRPr lang="en-US"/>
          </a:p>
        </p:txBody>
      </p:sp>
    </p:spTree>
    <p:extLst>
      <p:ext uri="{BB962C8B-B14F-4D97-AF65-F5344CB8AC3E}">
        <p14:creationId xmlns:p14="http://schemas.microsoft.com/office/powerpoint/2010/main" val="1223241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4447962" cy="5029200"/>
          </a:xfrm>
        </p:spPr>
        <p:txBody>
          <a:bodyPr/>
          <a:lstStyle/>
          <a:p>
            <a:r>
              <a:rPr lang="en-US" sz="2100" dirty="0" smtClean="0"/>
              <a:t>“Average LDPC iteration” can be used for accurately predicting PER/BLER.</a:t>
            </a:r>
          </a:p>
          <a:p>
            <a:r>
              <a:rPr lang="en-US" sz="2100" dirty="0" smtClean="0"/>
              <a:t>Typical on-chip SNR measurements can be several dB off from true SNR seen by the LDPC decoder. Such SNR measurements are further deviated from true SNR at high and low ends of SNR.</a:t>
            </a:r>
          </a:p>
          <a:p>
            <a:r>
              <a:rPr lang="en-US" sz="2100" dirty="0" smtClean="0"/>
              <a:t>Given the static nature of DN compared to SRD, a more accurate and immediate predication of link quality can be very beneficial.</a:t>
            </a:r>
            <a:endParaRPr lang="en-US" sz="2100" dirty="0"/>
          </a:p>
        </p:txBody>
      </p:sp>
      <p:sp>
        <p:nvSpPr>
          <p:cNvPr id="3" name="Title 2"/>
          <p:cNvSpPr>
            <a:spLocks noGrp="1"/>
          </p:cNvSpPr>
          <p:nvPr>
            <p:ph type="title"/>
          </p:nvPr>
        </p:nvSpPr>
        <p:spPr/>
        <p:txBody>
          <a:bodyPr/>
          <a:lstStyle/>
          <a:p>
            <a:r>
              <a:rPr lang="en-US" dirty="0" smtClean="0"/>
              <a:t>Link adaptation</a:t>
            </a:r>
            <a:br>
              <a:rPr lang="en-US" dirty="0" smtClean="0"/>
            </a:br>
            <a:r>
              <a:rPr lang="en-US" sz="2400" dirty="0" smtClean="0"/>
              <a:t>LDPC Iteration Statistics (1/3)</a:t>
            </a:r>
            <a:r>
              <a:rPr lang="en-US" dirty="0" smtClean="0"/>
              <a:t> </a:t>
            </a:r>
            <a:endParaRPr lang="en-US"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6</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6201" y="1191020"/>
            <a:ext cx="6934200" cy="5575540"/>
          </a:xfrm>
          <a:prstGeom prst="rect">
            <a:avLst/>
          </a:prstGeom>
        </p:spPr>
      </p:pic>
    </p:spTree>
    <p:extLst>
      <p:ext uri="{BB962C8B-B14F-4D97-AF65-F5344CB8AC3E}">
        <p14:creationId xmlns:p14="http://schemas.microsoft.com/office/powerpoint/2010/main" val="942118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10515600" cy="5029200"/>
          </a:xfrm>
        </p:spPr>
        <p:txBody>
          <a:bodyPr/>
          <a:lstStyle/>
          <a:p>
            <a:r>
              <a:rPr lang="en-US" sz="2100" dirty="0" smtClean="0"/>
              <a:t>LDPC iteration averaged over LDPC blocks within a </a:t>
            </a:r>
            <a:r>
              <a:rPr lang="en-US" sz="2100" i="1" dirty="0" smtClean="0"/>
              <a:t>single PPDU</a:t>
            </a:r>
            <a:r>
              <a:rPr lang="en-US" sz="2100" dirty="0" smtClean="0"/>
              <a:t> (~100 LDPC block), will have very small variance from one PPDU to the next.</a:t>
            </a:r>
          </a:p>
          <a:p>
            <a:pPr lvl="1"/>
            <a:r>
              <a:rPr lang="en-US" sz="1700" dirty="0" smtClean="0"/>
              <a:t>Average iterations from a single PPDU can project the long-term PER/BLER within +/-0.2dB accuracy.</a:t>
            </a:r>
          </a:p>
          <a:p>
            <a:pPr lvl="1"/>
            <a:r>
              <a:rPr lang="en-US" sz="1700" dirty="0" smtClean="0"/>
              <a:t>At low PER targets (e.g., 0.1%), average LDPC iterations from the first PPDU can accurately predict the lone-term PER over the next 1000s of PPDUs. </a:t>
            </a:r>
            <a:endParaRPr lang="en-US" sz="1700"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7</a:t>
            </a:fld>
            <a:endParaRPr lang="en-US"/>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51295" b="5696"/>
          <a:stretch/>
        </p:blipFill>
        <p:spPr>
          <a:xfrm>
            <a:off x="2410393" y="3085658"/>
            <a:ext cx="7521007" cy="3452302"/>
          </a:xfrm>
          <a:prstGeom prst="rect">
            <a:avLst/>
          </a:prstGeom>
        </p:spPr>
      </p:pic>
      <p:sp>
        <p:nvSpPr>
          <p:cNvPr id="9" name="Title 2"/>
          <p:cNvSpPr>
            <a:spLocks noGrp="1"/>
          </p:cNvSpPr>
          <p:nvPr>
            <p:ph type="title"/>
          </p:nvPr>
        </p:nvSpPr>
        <p:spPr>
          <a:xfrm>
            <a:off x="914401" y="594360"/>
            <a:ext cx="10515600" cy="914400"/>
          </a:xfrm>
        </p:spPr>
        <p:txBody>
          <a:bodyPr/>
          <a:lstStyle/>
          <a:p>
            <a:r>
              <a:rPr lang="en-US" dirty="0" smtClean="0"/>
              <a:t>Link adaptation</a:t>
            </a:r>
            <a:br>
              <a:rPr lang="en-US" dirty="0" smtClean="0"/>
            </a:br>
            <a:r>
              <a:rPr lang="en-US" sz="2400" dirty="0" smtClean="0"/>
              <a:t>LDPC Iteration Statistics (2/3)</a:t>
            </a:r>
            <a:r>
              <a:rPr lang="en-US" dirty="0" smtClean="0"/>
              <a:t> </a:t>
            </a:r>
            <a:endParaRPr lang="en-US" dirty="0"/>
          </a:p>
        </p:txBody>
      </p:sp>
    </p:spTree>
    <p:extLst>
      <p:ext uri="{BB962C8B-B14F-4D97-AF65-F5344CB8AC3E}">
        <p14:creationId xmlns:p14="http://schemas.microsoft.com/office/powerpoint/2010/main" val="790885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10515600" cy="5029200"/>
          </a:xfrm>
        </p:spPr>
        <p:txBody>
          <a:bodyPr/>
          <a:lstStyle/>
          <a:p>
            <a:r>
              <a:rPr lang="en-US" sz="2000" dirty="0"/>
              <a:t>Consider the following simulation scenario: 1000 PPDUs, MCS=9, SNR for all PPDUs=8dB, number of LDPC blocks per PPDU = 100.</a:t>
            </a:r>
          </a:p>
          <a:p>
            <a:r>
              <a:rPr lang="en-US" sz="2000" dirty="0"/>
              <a:t>Histograms of </a:t>
            </a:r>
            <a:r>
              <a:rPr lang="en-US" sz="2000" dirty="0" err="1"/>
              <a:t>avg</a:t>
            </a:r>
            <a:r>
              <a:rPr lang="en-US" sz="2000" dirty="0"/>
              <a:t>(Iterations), and corresponding projected </a:t>
            </a:r>
            <a:r>
              <a:rPr lang="en-US" sz="2000" dirty="0" smtClean="0"/>
              <a:t>SNR </a:t>
            </a:r>
            <a:r>
              <a:rPr lang="en-US" sz="2000" dirty="0"/>
              <a:t>are </a:t>
            </a:r>
            <a:r>
              <a:rPr lang="en-US" sz="2000" dirty="0" smtClean="0"/>
              <a:t>plotted below. The </a:t>
            </a:r>
            <a:r>
              <a:rPr lang="en-US" sz="2000" dirty="0"/>
              <a:t>narrow </a:t>
            </a:r>
            <a:r>
              <a:rPr lang="en-US" sz="2000" dirty="0" smtClean="0"/>
              <a:t>standard deviation confirms the </a:t>
            </a:r>
            <a:r>
              <a:rPr lang="en-US" sz="2000" dirty="0"/>
              <a:t>reliability of link quality </a:t>
            </a:r>
            <a:r>
              <a:rPr lang="en-US" sz="2000" dirty="0" smtClean="0"/>
              <a:t>projection </a:t>
            </a:r>
            <a:r>
              <a:rPr lang="en-US" sz="2000" dirty="0"/>
              <a:t>based on LDPC iterations</a:t>
            </a:r>
            <a:r>
              <a:rPr lang="en-US" sz="2000" dirty="0" smtClean="0"/>
              <a:t>. Using a single PPDU, BLER/SNR is projected within 0.2dB of the true 8dB value.</a:t>
            </a:r>
            <a:endParaRPr lang="en-US" sz="2000"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8</a:t>
            </a:fld>
            <a:endParaRPr lang="en-US"/>
          </a:p>
        </p:txBody>
      </p:sp>
      <p:pic>
        <p:nvPicPr>
          <p:cNvPr id="9" name="Picture 8"/>
          <p:cNvPicPr>
            <a:picLocks noChangeAspect="1"/>
          </p:cNvPicPr>
          <p:nvPr/>
        </p:nvPicPr>
        <p:blipFill>
          <a:blip r:embed="rId2"/>
          <a:stretch>
            <a:fillRect/>
          </a:stretch>
        </p:blipFill>
        <p:spPr>
          <a:xfrm>
            <a:off x="912285" y="3208738"/>
            <a:ext cx="5209115" cy="3199134"/>
          </a:xfrm>
          <a:prstGeom prst="rect">
            <a:avLst/>
          </a:prstGeom>
        </p:spPr>
      </p:pic>
      <p:pic>
        <p:nvPicPr>
          <p:cNvPr id="10" name="Picture 9"/>
          <p:cNvPicPr>
            <a:picLocks noChangeAspect="1"/>
          </p:cNvPicPr>
          <p:nvPr/>
        </p:nvPicPr>
        <p:blipFill>
          <a:blip r:embed="rId3"/>
          <a:stretch>
            <a:fillRect/>
          </a:stretch>
        </p:blipFill>
        <p:spPr>
          <a:xfrm>
            <a:off x="5636682" y="3208738"/>
            <a:ext cx="5542312" cy="3199134"/>
          </a:xfrm>
          <a:prstGeom prst="rect">
            <a:avLst/>
          </a:prstGeom>
        </p:spPr>
      </p:pic>
      <p:sp>
        <p:nvSpPr>
          <p:cNvPr id="11" name="Title 2"/>
          <p:cNvSpPr>
            <a:spLocks noGrp="1"/>
          </p:cNvSpPr>
          <p:nvPr>
            <p:ph type="title"/>
          </p:nvPr>
        </p:nvSpPr>
        <p:spPr>
          <a:xfrm>
            <a:off x="914401" y="594360"/>
            <a:ext cx="10515600" cy="914400"/>
          </a:xfrm>
        </p:spPr>
        <p:txBody>
          <a:bodyPr/>
          <a:lstStyle/>
          <a:p>
            <a:r>
              <a:rPr lang="en-US" dirty="0" smtClean="0"/>
              <a:t>Link adaptation</a:t>
            </a:r>
            <a:br>
              <a:rPr lang="en-US" dirty="0" smtClean="0"/>
            </a:br>
            <a:r>
              <a:rPr lang="en-US" sz="2400" dirty="0" smtClean="0"/>
              <a:t>LDPC Iteration Statistics (3/3)</a:t>
            </a:r>
            <a:r>
              <a:rPr lang="en-US" dirty="0" smtClean="0"/>
              <a:t> </a:t>
            </a:r>
            <a:endParaRPr lang="en-US" dirty="0"/>
          </a:p>
        </p:txBody>
      </p:sp>
    </p:spTree>
    <p:extLst>
      <p:ext uri="{BB962C8B-B14F-4D97-AF65-F5344CB8AC3E}">
        <p14:creationId xmlns:p14="http://schemas.microsoft.com/office/powerpoint/2010/main" val="1629231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10515600" cy="5029200"/>
          </a:xfrm>
        </p:spPr>
        <p:txBody>
          <a:bodyPr/>
          <a:lstStyle/>
          <a:p>
            <a:r>
              <a:rPr lang="en-US" sz="2100" dirty="0" smtClean="0"/>
              <a:t>In the presence of co-channel interference (CCI), direct calculation of </a:t>
            </a:r>
            <a:r>
              <a:rPr lang="en-US" sz="2100" i="1" dirty="0" smtClean="0"/>
              <a:t>min(SINR) </a:t>
            </a:r>
            <a:r>
              <a:rPr lang="en-US" sz="2100" dirty="0" smtClean="0"/>
              <a:t>becomes challenging and unreliable.</a:t>
            </a:r>
          </a:p>
          <a:p>
            <a:pPr lvl="1"/>
            <a:r>
              <a:rPr lang="en-US" sz="1700" dirty="0" smtClean="0"/>
              <a:t>Given the static nature of CCI profile in distributed networks, Link adaptation should be set based on </a:t>
            </a:r>
            <a:r>
              <a:rPr lang="en-US" sz="1700" i="1" dirty="0" smtClean="0"/>
              <a:t>min(SINR)</a:t>
            </a:r>
            <a:r>
              <a:rPr lang="en-US" sz="1700" dirty="0" smtClean="0"/>
              <a:t> and not </a:t>
            </a:r>
            <a:r>
              <a:rPr lang="en-US" sz="1700" i="1" dirty="0" err="1" smtClean="0"/>
              <a:t>avg</a:t>
            </a:r>
            <a:r>
              <a:rPr lang="en-US" sz="1700" i="1" dirty="0" smtClean="0"/>
              <a:t>(SINR)</a:t>
            </a:r>
            <a:r>
              <a:rPr lang="en-US" sz="1700" dirty="0" smtClean="0"/>
              <a:t> within the PPDUs.</a:t>
            </a:r>
          </a:p>
          <a:p>
            <a:r>
              <a:rPr lang="en-US" sz="2100" dirty="0" smtClean="0"/>
              <a:t>While </a:t>
            </a:r>
            <a:r>
              <a:rPr lang="en-US" sz="2100" dirty="0" err="1" smtClean="0"/>
              <a:t>avg</a:t>
            </a:r>
            <a:r>
              <a:rPr lang="en-US" sz="2100" dirty="0" smtClean="0"/>
              <a:t>(Iterations) over DLPC blocks within a PPDU works well in the absence of interference, it fails to predict the link’s PER in the presence of not-fully-aligned desired and interfering PPDUs.</a:t>
            </a:r>
          </a:p>
          <a:p>
            <a:r>
              <a:rPr lang="en-US" sz="2100" dirty="0" smtClean="0"/>
              <a:t>For a received PPDU, PHY would provide both the following values: average of LDPC iterations and max of LDPC iterations over the LDPC blocks within a PPDU.</a:t>
            </a:r>
          </a:p>
          <a:p>
            <a:r>
              <a:rPr lang="en-US" sz="2100" dirty="0" smtClean="0"/>
              <a:t>Furthermore, the difference between </a:t>
            </a:r>
            <a:r>
              <a:rPr lang="en-US" sz="2100" dirty="0" err="1" smtClean="0"/>
              <a:t>avg</a:t>
            </a:r>
            <a:r>
              <a:rPr lang="en-US" sz="2100" dirty="0" smtClean="0"/>
              <a:t>(Iterations) and max(Iterations) can be used to determine link’s CCI profile/characteristics by calculating SNR, min(SINR), and proportion of target PPDU impacted by CCI.</a:t>
            </a:r>
            <a:endParaRPr lang="en-US" sz="2100" dirty="0"/>
          </a:p>
        </p:txBody>
      </p:sp>
      <p:sp>
        <p:nvSpPr>
          <p:cNvPr id="3" name="Title 2"/>
          <p:cNvSpPr>
            <a:spLocks noGrp="1"/>
          </p:cNvSpPr>
          <p:nvPr>
            <p:ph type="title"/>
          </p:nvPr>
        </p:nvSpPr>
        <p:spPr/>
        <p:txBody>
          <a:bodyPr/>
          <a:lstStyle/>
          <a:p>
            <a:r>
              <a:rPr lang="en-US" dirty="0" smtClean="0"/>
              <a:t>Link adaptation</a:t>
            </a:r>
            <a:br>
              <a:rPr lang="en-US" dirty="0" smtClean="0"/>
            </a:br>
            <a:r>
              <a:rPr lang="en-US" sz="2400" dirty="0" smtClean="0"/>
              <a:t>LDPC Iteration to Predict </a:t>
            </a:r>
            <a:r>
              <a:rPr lang="en-US" sz="2400" i="1" dirty="0" smtClean="0"/>
              <a:t>min(SINR)</a:t>
            </a:r>
            <a:r>
              <a:rPr lang="en-US" sz="2400" dirty="0" smtClean="0"/>
              <a:t> (1/2)</a:t>
            </a:r>
            <a:endParaRPr lang="en-US" sz="2400"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9</a:t>
            </a:fld>
            <a:endParaRPr lang="en-US"/>
          </a:p>
        </p:txBody>
      </p:sp>
    </p:spTree>
    <p:extLst>
      <p:ext uri="{BB962C8B-B14F-4D97-AF65-F5344CB8AC3E}">
        <p14:creationId xmlns:p14="http://schemas.microsoft.com/office/powerpoint/2010/main" val="2076817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eamforming_protocol_reuse_for_interference_measurement_and_periodic_beamforming_v1" id="{E874EAE3-F884-4049-BBC3-EEC432FBE190}" vid="{F1C2DAC2-5C99-C04B-BBA3-0D89ADD5B9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1379</TotalTime>
  <Words>2135</Words>
  <Application>Microsoft Macintosh PowerPoint</Application>
  <PresentationFormat>Widescreen</PresentationFormat>
  <Paragraphs>655</Paragraphs>
  <Slides>24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 Unicode MS</vt:lpstr>
      <vt:lpstr>Calibri</vt:lpstr>
      <vt:lpstr>Courier</vt:lpstr>
      <vt:lpstr>Courier New</vt:lpstr>
      <vt:lpstr>MS Gothic</vt:lpstr>
      <vt:lpstr>Times New Roman</vt:lpstr>
      <vt:lpstr>Wingdings</vt:lpstr>
      <vt:lpstr>Arial</vt:lpstr>
      <vt:lpstr>ieee</vt:lpstr>
      <vt:lpstr>Link Maintenance for Distribution Networks</vt:lpstr>
      <vt:lpstr>Overview</vt:lpstr>
      <vt:lpstr>Background – Sample Packet definitions (1) Heartbeat, KeepAlive Action frames</vt:lpstr>
      <vt:lpstr>Background – Sample packet definitions (2) Uplink Bandwidth Request Action frame</vt:lpstr>
      <vt:lpstr>(1) Link adaptation Frames, Information</vt:lpstr>
      <vt:lpstr>Link adaptation LDPC Iteration Statistics (1/3) </vt:lpstr>
      <vt:lpstr>Link adaptation LDPC Iteration Statistics (2/3) </vt:lpstr>
      <vt:lpstr>Link adaptation LDPC Iteration Statistics (3/3) </vt:lpstr>
      <vt:lpstr>Link adaptation LDPC Iteration to Predict min(SINR) (1/2)</vt:lpstr>
      <vt:lpstr>Link adaptation LDPC Iteration to Predict min(SINR) (2/2)</vt:lpstr>
      <vt:lpstr>Link adaptation 802.11 functional gaps</vt:lpstr>
      <vt:lpstr>(2) Bandwidth request Frames, information</vt:lpstr>
      <vt:lpstr>Bandwidth request  802.11 functional gaps</vt:lpstr>
      <vt:lpstr>(3) Bandwidth reservation (slot allocation) Overview</vt:lpstr>
      <vt:lpstr>Bandwidth reservation flow 3-stage pipelining</vt:lpstr>
      <vt:lpstr>Bandwidth reservation flow 3-stage pipelining (another view)</vt:lpstr>
      <vt:lpstr>PowerPoint Presentation</vt:lpstr>
      <vt:lpstr>Bandwidth reservation example BWGD N + 0</vt:lpstr>
      <vt:lpstr>Bandwidth reservation example BWGD N + 1</vt:lpstr>
      <vt:lpstr>Bandwidth reservation example BWGD N + 1</vt:lpstr>
      <vt:lpstr>Bandwidth reservation example BWGD N + 2</vt:lpstr>
      <vt:lpstr>Bandwidth reservation example BWGD N + 2</vt:lpstr>
      <vt:lpstr>Summary</vt:lpstr>
      <vt:lpstr>References</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KeepAlive and Heartbeat operation</dc:title>
  <dc:creator>Payam Torab</dc:creator>
  <cp:lastModifiedBy>Payam Torab</cp:lastModifiedBy>
  <cp:revision>89</cp:revision>
  <dcterms:created xsi:type="dcterms:W3CDTF">2017-12-11T01:18:20Z</dcterms:created>
  <dcterms:modified xsi:type="dcterms:W3CDTF">2018-01-16T01:22:07Z</dcterms:modified>
</cp:coreProperties>
</file>