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85" r:id="rId3"/>
    <p:sldId id="286" r:id="rId4"/>
    <p:sldId id="287" r:id="rId5"/>
    <p:sldId id="288" r:id="rId6"/>
    <p:sldId id="299" r:id="rId7"/>
    <p:sldId id="300" r:id="rId8"/>
    <p:sldId id="308" r:id="rId9"/>
    <p:sldId id="301" r:id="rId10"/>
    <p:sldId id="302" r:id="rId11"/>
    <p:sldId id="303" r:id="rId12"/>
    <p:sldId id="304" r:id="rId13"/>
    <p:sldId id="307" r:id="rId14"/>
    <p:sldId id="309" r:id="rId15"/>
    <p:sldId id="305" r:id="rId16"/>
    <p:sldId id="310" r:id="rId17"/>
    <p:sldId id="311" r:id="rId18"/>
    <p:sldId id="313" r:id="rId19"/>
    <p:sldId id="312" r:id="rId20"/>
    <p:sldId id="306" r:id="rId21"/>
    <p:sldId id="298" r:id="rId22"/>
    <p:sldId id="284" r:id="rId23"/>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31" autoAdjust="0"/>
    <p:restoredTop sz="94660"/>
  </p:normalViewPr>
  <p:slideViewPr>
    <p:cSldViewPr>
      <p:cViewPr varScale="1">
        <p:scale>
          <a:sx n="99" d="100"/>
          <a:sy n="99" d="100"/>
        </p:scale>
        <p:origin x="2538"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26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1/14/2018</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January 2018</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802.11-18/0124r0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January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90880"/>
            <a:ext cx="9072563" cy="9347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Shorter ‘On’ Time Duration Study</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2018-01-12</a:t>
            </a:r>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862875219"/>
              </p:ext>
            </p:extLst>
          </p:nvPr>
        </p:nvGraphicFramePr>
        <p:xfrm>
          <a:off x="549275" y="2428875"/>
          <a:ext cx="8675688" cy="2559050"/>
        </p:xfrm>
        <a:graphic>
          <a:graphicData uri="http://schemas.openxmlformats.org/presentationml/2006/ole">
            <mc:AlternateContent xmlns:mc="http://schemas.openxmlformats.org/markup-compatibility/2006">
              <mc:Choice xmlns:v="urn:schemas-microsoft-com:vml" Requires="v">
                <p:oleObj spid="_x0000_s3369" name="Document" r:id="rId4" imgW="8486910" imgH="2514302" progId="Word.Document.8">
                  <p:embed/>
                </p:oleObj>
              </mc:Choice>
              <mc:Fallback>
                <p:oleObj name="Document" r:id="rId4" imgW="8486910" imgH="2514302" progId="Word.Document.8">
                  <p:embed/>
                  <p:pic>
                    <p:nvPicPr>
                      <p:cNvPr id="3075" name="Object 3"/>
                      <p:cNvPicPr>
                        <a:picLocks noChangeAspect="1" noChangeArrowheads="1"/>
                      </p:cNvPicPr>
                      <p:nvPr/>
                    </p:nvPicPr>
                    <p:blipFill>
                      <a:blip r:embed="rId5"/>
                      <a:srcRect/>
                      <a:stretch>
                        <a:fillRect/>
                      </a:stretch>
                    </p:blipFill>
                    <p:spPr bwMode="auto">
                      <a:xfrm>
                        <a:off x="549275" y="2428875"/>
                        <a:ext cx="8675688" cy="2559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5F8-D92A-47B8-9869-47DC6B4DB286}"/>
              </a:ext>
            </a:extLst>
          </p:cNvPr>
          <p:cNvSpPr>
            <a:spLocks noGrp="1"/>
          </p:cNvSpPr>
          <p:nvPr>
            <p:ph type="title"/>
          </p:nvPr>
        </p:nvSpPr>
        <p:spPr>
          <a:xfrm>
            <a:off x="731520" y="731523"/>
            <a:ext cx="8288868" cy="716511"/>
          </a:xfrm>
        </p:spPr>
        <p:txBody>
          <a:bodyPr/>
          <a:lstStyle/>
          <a:p>
            <a:r>
              <a:rPr lang="en-US" sz="3600" dirty="0"/>
              <a:t>Simulation – Model D, No Timing Error </a:t>
            </a:r>
          </a:p>
        </p:txBody>
      </p:sp>
      <p:sp>
        <p:nvSpPr>
          <p:cNvPr id="4" name="Slide Number Placeholder 3">
            <a:extLst>
              <a:ext uri="{FF2B5EF4-FFF2-40B4-BE49-F238E27FC236}">
                <a16:creationId xmlns:a16="http://schemas.microsoft.com/office/drawing/2014/main" id="{B32B85C6-E79E-4D92-80A1-E7801BA3214E}"/>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8F9ECAE-A618-4CC0-BFDC-6D3CC3A1682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E7B3C6B-0F52-4E54-96B3-B61CD7022C6B}"/>
              </a:ext>
            </a:extLst>
          </p:cNvPr>
          <p:cNvSpPr>
            <a:spLocks noGrp="1"/>
          </p:cNvSpPr>
          <p:nvPr>
            <p:ph type="dt" idx="15"/>
          </p:nvPr>
        </p:nvSpPr>
        <p:spPr/>
        <p:txBody>
          <a:bodyPr/>
          <a:lstStyle/>
          <a:p>
            <a:r>
              <a:rPr lang="en-US" dirty="0"/>
              <a:t>January 2018</a:t>
            </a:r>
            <a:endParaRPr lang="en-GB" dirty="0"/>
          </a:p>
        </p:txBody>
      </p:sp>
      <p:pic>
        <p:nvPicPr>
          <p:cNvPr id="3" name="Picture 2">
            <a:extLst>
              <a:ext uri="{FF2B5EF4-FFF2-40B4-BE49-F238E27FC236}">
                <a16:creationId xmlns:a16="http://schemas.microsoft.com/office/drawing/2014/main" id="{4CFB93CB-A6AD-47DB-8D2F-1B2B0F376108}"/>
              </a:ext>
            </a:extLst>
          </p:cNvPr>
          <p:cNvPicPr>
            <a:picLocks noChangeAspect="1"/>
          </p:cNvPicPr>
          <p:nvPr/>
        </p:nvPicPr>
        <p:blipFill>
          <a:blip r:embed="rId2"/>
          <a:stretch>
            <a:fillRect/>
          </a:stretch>
        </p:blipFill>
        <p:spPr>
          <a:xfrm>
            <a:off x="162158" y="1676400"/>
            <a:ext cx="9427591" cy="4703221"/>
          </a:xfrm>
          <a:prstGeom prst="rect">
            <a:avLst/>
          </a:prstGeom>
        </p:spPr>
      </p:pic>
    </p:spTree>
    <p:extLst>
      <p:ext uri="{BB962C8B-B14F-4D97-AF65-F5344CB8AC3E}">
        <p14:creationId xmlns:p14="http://schemas.microsoft.com/office/powerpoint/2010/main" val="2023840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5F8-D92A-47B8-9869-47DC6B4DB286}"/>
              </a:ext>
            </a:extLst>
          </p:cNvPr>
          <p:cNvSpPr>
            <a:spLocks noGrp="1"/>
          </p:cNvSpPr>
          <p:nvPr>
            <p:ph type="title"/>
          </p:nvPr>
        </p:nvSpPr>
        <p:spPr>
          <a:xfrm>
            <a:off x="533400" y="731523"/>
            <a:ext cx="8564880" cy="716511"/>
          </a:xfrm>
        </p:spPr>
        <p:txBody>
          <a:bodyPr/>
          <a:lstStyle/>
          <a:p>
            <a:r>
              <a:rPr lang="en-US" sz="3600" dirty="0">
                <a:cs typeface="Calibri" panose="020F0502020204030204" pitchFamily="34" charset="0"/>
              </a:rPr>
              <a:t>Simulation – Model D, 0.25 µs Timing Error </a:t>
            </a:r>
          </a:p>
        </p:txBody>
      </p:sp>
      <p:sp>
        <p:nvSpPr>
          <p:cNvPr id="4" name="Slide Number Placeholder 3">
            <a:extLst>
              <a:ext uri="{FF2B5EF4-FFF2-40B4-BE49-F238E27FC236}">
                <a16:creationId xmlns:a16="http://schemas.microsoft.com/office/drawing/2014/main" id="{B32B85C6-E79E-4D92-80A1-E7801BA3214E}"/>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8F9ECAE-A618-4CC0-BFDC-6D3CC3A1682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E7B3C6B-0F52-4E54-96B3-B61CD7022C6B}"/>
              </a:ext>
            </a:extLst>
          </p:cNvPr>
          <p:cNvSpPr>
            <a:spLocks noGrp="1"/>
          </p:cNvSpPr>
          <p:nvPr>
            <p:ph type="dt" idx="15"/>
          </p:nvPr>
        </p:nvSpPr>
        <p:spPr/>
        <p:txBody>
          <a:bodyPr/>
          <a:lstStyle/>
          <a:p>
            <a:r>
              <a:rPr lang="en-US" dirty="0"/>
              <a:t>January 2018</a:t>
            </a:r>
            <a:endParaRPr lang="en-GB" dirty="0"/>
          </a:p>
        </p:txBody>
      </p:sp>
      <p:pic>
        <p:nvPicPr>
          <p:cNvPr id="7" name="Picture 6">
            <a:extLst>
              <a:ext uri="{FF2B5EF4-FFF2-40B4-BE49-F238E27FC236}">
                <a16:creationId xmlns:a16="http://schemas.microsoft.com/office/drawing/2014/main" id="{E7377BBD-69FE-4583-9C2D-2F577940AB8E}"/>
              </a:ext>
            </a:extLst>
          </p:cNvPr>
          <p:cNvPicPr>
            <a:picLocks noChangeAspect="1"/>
          </p:cNvPicPr>
          <p:nvPr/>
        </p:nvPicPr>
        <p:blipFill>
          <a:blip r:embed="rId2"/>
          <a:stretch>
            <a:fillRect/>
          </a:stretch>
        </p:blipFill>
        <p:spPr>
          <a:xfrm>
            <a:off x="173433" y="1558370"/>
            <a:ext cx="9406733" cy="4724101"/>
          </a:xfrm>
          <a:prstGeom prst="rect">
            <a:avLst/>
          </a:prstGeom>
        </p:spPr>
      </p:pic>
    </p:spTree>
    <p:extLst>
      <p:ext uri="{BB962C8B-B14F-4D97-AF65-F5344CB8AC3E}">
        <p14:creationId xmlns:p14="http://schemas.microsoft.com/office/powerpoint/2010/main" val="2890464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5F8-D92A-47B8-9869-47DC6B4DB286}"/>
              </a:ext>
            </a:extLst>
          </p:cNvPr>
          <p:cNvSpPr>
            <a:spLocks noGrp="1"/>
          </p:cNvSpPr>
          <p:nvPr>
            <p:ph type="title"/>
          </p:nvPr>
        </p:nvSpPr>
        <p:spPr>
          <a:xfrm>
            <a:off x="731520" y="731523"/>
            <a:ext cx="8288868" cy="716511"/>
          </a:xfrm>
        </p:spPr>
        <p:txBody>
          <a:bodyPr/>
          <a:lstStyle/>
          <a:p>
            <a:r>
              <a:rPr lang="en-US" sz="3600" dirty="0">
                <a:cs typeface="Calibri" panose="020F0502020204030204" pitchFamily="34" charset="0"/>
              </a:rPr>
              <a:t>Simulation – Model D, 0.5 µs Timing Error </a:t>
            </a:r>
          </a:p>
        </p:txBody>
      </p:sp>
      <p:sp>
        <p:nvSpPr>
          <p:cNvPr id="4" name="Slide Number Placeholder 3">
            <a:extLst>
              <a:ext uri="{FF2B5EF4-FFF2-40B4-BE49-F238E27FC236}">
                <a16:creationId xmlns:a16="http://schemas.microsoft.com/office/drawing/2014/main" id="{B32B85C6-E79E-4D92-80A1-E7801BA3214E}"/>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8F9ECAE-A618-4CC0-BFDC-6D3CC3A1682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E7B3C6B-0F52-4E54-96B3-B61CD7022C6B}"/>
              </a:ext>
            </a:extLst>
          </p:cNvPr>
          <p:cNvSpPr>
            <a:spLocks noGrp="1"/>
          </p:cNvSpPr>
          <p:nvPr>
            <p:ph type="dt" idx="15"/>
          </p:nvPr>
        </p:nvSpPr>
        <p:spPr/>
        <p:txBody>
          <a:bodyPr/>
          <a:lstStyle/>
          <a:p>
            <a:r>
              <a:rPr lang="en-US" dirty="0"/>
              <a:t>January 2018</a:t>
            </a:r>
            <a:endParaRPr lang="en-GB" dirty="0"/>
          </a:p>
        </p:txBody>
      </p:sp>
      <p:pic>
        <p:nvPicPr>
          <p:cNvPr id="7" name="Picture 6">
            <a:extLst>
              <a:ext uri="{FF2B5EF4-FFF2-40B4-BE49-F238E27FC236}">
                <a16:creationId xmlns:a16="http://schemas.microsoft.com/office/drawing/2014/main" id="{2282DA01-C80D-44B9-B1DF-FD420EBFBDEA}"/>
              </a:ext>
            </a:extLst>
          </p:cNvPr>
          <p:cNvPicPr>
            <a:picLocks noChangeAspect="1"/>
          </p:cNvPicPr>
          <p:nvPr/>
        </p:nvPicPr>
        <p:blipFill>
          <a:blip r:embed="rId2"/>
          <a:stretch>
            <a:fillRect/>
          </a:stretch>
        </p:blipFill>
        <p:spPr>
          <a:xfrm>
            <a:off x="131100" y="1532703"/>
            <a:ext cx="9406733" cy="4718881"/>
          </a:xfrm>
          <a:prstGeom prst="rect">
            <a:avLst/>
          </a:prstGeom>
        </p:spPr>
      </p:pic>
    </p:spTree>
    <p:extLst>
      <p:ext uri="{BB962C8B-B14F-4D97-AF65-F5344CB8AC3E}">
        <p14:creationId xmlns:p14="http://schemas.microsoft.com/office/powerpoint/2010/main" val="2375409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5F8-D92A-47B8-9869-47DC6B4DB286}"/>
              </a:ext>
            </a:extLst>
          </p:cNvPr>
          <p:cNvSpPr>
            <a:spLocks noGrp="1"/>
          </p:cNvSpPr>
          <p:nvPr>
            <p:ph type="title"/>
          </p:nvPr>
        </p:nvSpPr>
        <p:spPr>
          <a:xfrm>
            <a:off x="731520" y="731523"/>
            <a:ext cx="8288868" cy="716511"/>
          </a:xfrm>
        </p:spPr>
        <p:txBody>
          <a:bodyPr/>
          <a:lstStyle/>
          <a:p>
            <a:r>
              <a:rPr lang="en-US" sz="3600" dirty="0">
                <a:cs typeface="Calibri" panose="020F0502020204030204" pitchFamily="34" charset="0"/>
              </a:rPr>
              <a:t>Simulation – Model D, Real Timing Error </a:t>
            </a:r>
          </a:p>
        </p:txBody>
      </p:sp>
      <p:sp>
        <p:nvSpPr>
          <p:cNvPr id="4" name="Slide Number Placeholder 3">
            <a:extLst>
              <a:ext uri="{FF2B5EF4-FFF2-40B4-BE49-F238E27FC236}">
                <a16:creationId xmlns:a16="http://schemas.microsoft.com/office/drawing/2014/main" id="{B32B85C6-E79E-4D92-80A1-E7801BA3214E}"/>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8F9ECAE-A618-4CC0-BFDC-6D3CC3A1682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E7B3C6B-0F52-4E54-96B3-B61CD7022C6B}"/>
              </a:ext>
            </a:extLst>
          </p:cNvPr>
          <p:cNvSpPr>
            <a:spLocks noGrp="1"/>
          </p:cNvSpPr>
          <p:nvPr>
            <p:ph type="dt" idx="15"/>
          </p:nvPr>
        </p:nvSpPr>
        <p:spPr/>
        <p:txBody>
          <a:bodyPr/>
          <a:lstStyle/>
          <a:p>
            <a:r>
              <a:rPr lang="en-US" dirty="0"/>
              <a:t>January 2018</a:t>
            </a:r>
            <a:endParaRPr lang="en-GB" dirty="0"/>
          </a:p>
        </p:txBody>
      </p:sp>
      <p:sp>
        <p:nvSpPr>
          <p:cNvPr id="8" name="Content Placeholder 2">
            <a:extLst>
              <a:ext uri="{FF2B5EF4-FFF2-40B4-BE49-F238E27FC236}">
                <a16:creationId xmlns:a16="http://schemas.microsoft.com/office/drawing/2014/main" id="{CF95D5DD-9659-4306-A7E4-D875DC88CCC4}"/>
              </a:ext>
            </a:extLst>
          </p:cNvPr>
          <p:cNvSpPr>
            <a:spLocks noGrp="1"/>
          </p:cNvSpPr>
          <p:nvPr>
            <p:ph idx="1"/>
          </p:nvPr>
        </p:nvSpPr>
        <p:spPr>
          <a:xfrm>
            <a:off x="743373" y="6092614"/>
            <a:ext cx="8288868" cy="814495"/>
          </a:xfrm>
        </p:spPr>
        <p:txBody>
          <a:bodyPr/>
          <a:lstStyle/>
          <a:p>
            <a:r>
              <a:rPr lang="en-US" sz="2200" dirty="0"/>
              <a:t>Similar to the No Timing Error since the majority of the time the real timing error is zero</a:t>
            </a:r>
          </a:p>
        </p:txBody>
      </p:sp>
      <p:pic>
        <p:nvPicPr>
          <p:cNvPr id="3" name="Picture 2">
            <a:extLst>
              <a:ext uri="{FF2B5EF4-FFF2-40B4-BE49-F238E27FC236}">
                <a16:creationId xmlns:a16="http://schemas.microsoft.com/office/drawing/2014/main" id="{57B5B564-A349-4716-AAAF-99363B585176}"/>
              </a:ext>
            </a:extLst>
          </p:cNvPr>
          <p:cNvPicPr>
            <a:picLocks noChangeAspect="1"/>
          </p:cNvPicPr>
          <p:nvPr/>
        </p:nvPicPr>
        <p:blipFill>
          <a:blip r:embed="rId2"/>
          <a:stretch>
            <a:fillRect/>
          </a:stretch>
        </p:blipFill>
        <p:spPr>
          <a:xfrm>
            <a:off x="184440" y="1413249"/>
            <a:ext cx="9406733" cy="4698001"/>
          </a:xfrm>
          <a:prstGeom prst="rect">
            <a:avLst/>
          </a:prstGeom>
        </p:spPr>
      </p:pic>
    </p:spTree>
    <p:extLst>
      <p:ext uri="{BB962C8B-B14F-4D97-AF65-F5344CB8AC3E}">
        <p14:creationId xmlns:p14="http://schemas.microsoft.com/office/powerpoint/2010/main" val="1444738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C1A93-F159-49C1-AAD8-2FDC963B00DB}"/>
              </a:ext>
            </a:extLst>
          </p:cNvPr>
          <p:cNvSpPr>
            <a:spLocks noGrp="1"/>
          </p:cNvSpPr>
          <p:nvPr>
            <p:ph type="title"/>
          </p:nvPr>
        </p:nvSpPr>
        <p:spPr/>
        <p:txBody>
          <a:bodyPr/>
          <a:lstStyle/>
          <a:p>
            <a:r>
              <a:rPr lang="en-US" sz="3600" dirty="0"/>
              <a:t>SNR For Real Timing Error – Model D</a:t>
            </a:r>
          </a:p>
        </p:txBody>
      </p:sp>
      <p:graphicFrame>
        <p:nvGraphicFramePr>
          <p:cNvPr id="7" name="Content Placeholder 6">
            <a:extLst>
              <a:ext uri="{FF2B5EF4-FFF2-40B4-BE49-F238E27FC236}">
                <a16:creationId xmlns:a16="http://schemas.microsoft.com/office/drawing/2014/main" id="{614B72E5-E3F2-49E5-9651-B2A7160EA95F}"/>
              </a:ext>
            </a:extLst>
          </p:cNvPr>
          <p:cNvGraphicFramePr>
            <a:graphicFrameLocks noGrp="1"/>
          </p:cNvGraphicFramePr>
          <p:nvPr>
            <p:ph idx="1"/>
            <p:extLst>
              <p:ext uri="{D42A27DB-BD31-4B8C-83A1-F6EECF244321}">
                <p14:modId xmlns:p14="http://schemas.microsoft.com/office/powerpoint/2010/main" val="3230063146"/>
              </p:ext>
            </p:extLst>
          </p:nvPr>
        </p:nvGraphicFramePr>
        <p:xfrm>
          <a:off x="2133600" y="2268176"/>
          <a:ext cx="5257800" cy="2286000"/>
        </p:xfrm>
        <a:graphic>
          <a:graphicData uri="http://schemas.openxmlformats.org/drawingml/2006/table">
            <a:tbl>
              <a:tblPr firstRow="1" bandRow="1">
                <a:tableStyleId>{5C22544A-7EE6-4342-B048-85BDC9FD1C3A}</a:tableStyleId>
              </a:tblPr>
              <a:tblGrid>
                <a:gridCol w="3276600">
                  <a:extLst>
                    <a:ext uri="{9D8B030D-6E8A-4147-A177-3AD203B41FA5}">
                      <a16:colId xmlns:a16="http://schemas.microsoft.com/office/drawing/2014/main" val="732386133"/>
                    </a:ext>
                  </a:extLst>
                </a:gridCol>
                <a:gridCol w="1981200">
                  <a:extLst>
                    <a:ext uri="{9D8B030D-6E8A-4147-A177-3AD203B41FA5}">
                      <a16:colId xmlns:a16="http://schemas.microsoft.com/office/drawing/2014/main" val="1081771832"/>
                    </a:ext>
                  </a:extLst>
                </a:gridCol>
              </a:tblGrid>
              <a:tr h="370840">
                <a:tc>
                  <a:txBody>
                    <a:bodyPr/>
                    <a:lstStyle/>
                    <a:p>
                      <a:pPr algn="ctr"/>
                      <a:r>
                        <a:rPr lang="en-US" sz="2400" dirty="0">
                          <a:latin typeface="Calibri" panose="020F0502020204030204" pitchFamily="34" charset="0"/>
                          <a:cs typeface="Calibri" panose="020F0502020204030204" pitchFamily="34" charset="0"/>
                        </a:rPr>
                        <a:t>On Time Percentage</a:t>
                      </a:r>
                    </a:p>
                  </a:txBody>
                  <a:tcPr/>
                </a:tc>
                <a:tc>
                  <a:txBody>
                    <a:bodyPr/>
                    <a:lstStyle/>
                    <a:p>
                      <a:pPr algn="ctr"/>
                      <a:r>
                        <a:rPr lang="en-US" sz="2400" dirty="0">
                          <a:latin typeface="Calibri" panose="020F0502020204030204" pitchFamily="34" charset="0"/>
                          <a:cs typeface="Calibri" panose="020F0502020204030204" pitchFamily="34" charset="0"/>
                        </a:rPr>
                        <a:t>SNR (dB)</a:t>
                      </a:r>
                    </a:p>
                  </a:txBody>
                  <a:tcPr/>
                </a:tc>
                <a:extLst>
                  <a:ext uri="{0D108BD9-81ED-4DB2-BD59-A6C34878D82A}">
                    <a16:rowId xmlns:a16="http://schemas.microsoft.com/office/drawing/2014/main" val="1358594159"/>
                  </a:ext>
                </a:extLst>
              </a:tr>
              <a:tr h="370840">
                <a:tc>
                  <a:txBody>
                    <a:bodyPr/>
                    <a:lstStyle/>
                    <a:p>
                      <a:pPr algn="ctr"/>
                      <a:r>
                        <a:rPr lang="en-US" sz="2400" dirty="0">
                          <a:latin typeface="Calibri" panose="020F0502020204030204" pitchFamily="34" charset="0"/>
                          <a:cs typeface="Calibri" panose="020F0502020204030204" pitchFamily="34" charset="0"/>
                        </a:rPr>
                        <a:t>100%</a:t>
                      </a:r>
                    </a:p>
                  </a:txBody>
                  <a:tcPr/>
                </a:tc>
                <a:tc>
                  <a:txBody>
                    <a:bodyPr/>
                    <a:lstStyle/>
                    <a:p>
                      <a:pPr algn="ctr"/>
                      <a:r>
                        <a:rPr lang="en-US" sz="2400" dirty="0">
                          <a:latin typeface="Calibri" panose="020F0502020204030204" pitchFamily="34" charset="0"/>
                          <a:cs typeface="Calibri" panose="020F0502020204030204" pitchFamily="34" charset="0"/>
                        </a:rPr>
                        <a:t>-0.86</a:t>
                      </a:r>
                    </a:p>
                  </a:txBody>
                  <a:tcPr/>
                </a:tc>
                <a:extLst>
                  <a:ext uri="{0D108BD9-81ED-4DB2-BD59-A6C34878D82A}">
                    <a16:rowId xmlns:a16="http://schemas.microsoft.com/office/drawing/2014/main" val="1382381173"/>
                  </a:ext>
                </a:extLst>
              </a:tr>
              <a:tr h="370840">
                <a:tc>
                  <a:txBody>
                    <a:bodyPr/>
                    <a:lstStyle/>
                    <a:p>
                      <a:pPr algn="ctr"/>
                      <a:r>
                        <a:rPr lang="en-US" sz="2400" dirty="0">
                          <a:latin typeface="Calibri" panose="020F0502020204030204" pitchFamily="34" charset="0"/>
                          <a:cs typeface="Calibri" panose="020F0502020204030204" pitchFamily="34" charset="0"/>
                        </a:rPr>
                        <a:t>75%</a:t>
                      </a:r>
                    </a:p>
                  </a:txBody>
                  <a:tcPr/>
                </a:tc>
                <a:tc>
                  <a:txBody>
                    <a:bodyPr/>
                    <a:lstStyle/>
                    <a:p>
                      <a:pPr algn="ctr"/>
                      <a:r>
                        <a:rPr lang="en-US" sz="2400" dirty="0">
                          <a:latin typeface="Calibri" panose="020F0502020204030204" pitchFamily="34" charset="0"/>
                          <a:cs typeface="Calibri" panose="020F0502020204030204" pitchFamily="34" charset="0"/>
                        </a:rPr>
                        <a:t>-1.29</a:t>
                      </a:r>
                    </a:p>
                  </a:txBody>
                  <a:tcPr/>
                </a:tc>
                <a:extLst>
                  <a:ext uri="{0D108BD9-81ED-4DB2-BD59-A6C34878D82A}">
                    <a16:rowId xmlns:a16="http://schemas.microsoft.com/office/drawing/2014/main" val="3208876450"/>
                  </a:ext>
                </a:extLst>
              </a:tr>
              <a:tr h="370840">
                <a:tc>
                  <a:txBody>
                    <a:bodyPr/>
                    <a:lstStyle/>
                    <a:p>
                      <a:pPr algn="ctr"/>
                      <a:r>
                        <a:rPr lang="en-US" sz="2400" dirty="0">
                          <a:latin typeface="Calibri" panose="020F0502020204030204" pitchFamily="34" charset="0"/>
                          <a:cs typeface="Calibri" panose="020F0502020204030204" pitchFamily="34" charset="0"/>
                        </a:rPr>
                        <a:t>50%</a:t>
                      </a:r>
                    </a:p>
                  </a:txBody>
                  <a:tcPr/>
                </a:tc>
                <a:tc>
                  <a:txBody>
                    <a:bodyPr/>
                    <a:lstStyle/>
                    <a:p>
                      <a:pPr algn="ctr"/>
                      <a:r>
                        <a:rPr lang="en-US" sz="2400" dirty="0">
                          <a:latin typeface="Calibri" panose="020F0502020204030204" pitchFamily="34" charset="0"/>
                          <a:cs typeface="Calibri" panose="020F0502020204030204" pitchFamily="34" charset="0"/>
                        </a:rPr>
                        <a:t>-1.71</a:t>
                      </a:r>
                    </a:p>
                  </a:txBody>
                  <a:tcPr/>
                </a:tc>
                <a:extLst>
                  <a:ext uri="{0D108BD9-81ED-4DB2-BD59-A6C34878D82A}">
                    <a16:rowId xmlns:a16="http://schemas.microsoft.com/office/drawing/2014/main" val="2065941144"/>
                  </a:ext>
                </a:extLst>
              </a:tr>
              <a:tr h="370840">
                <a:tc>
                  <a:txBody>
                    <a:bodyPr/>
                    <a:lstStyle/>
                    <a:p>
                      <a:pPr algn="ctr"/>
                      <a:r>
                        <a:rPr lang="en-US" sz="2400" dirty="0">
                          <a:latin typeface="Calibri" panose="020F0502020204030204" pitchFamily="34" charset="0"/>
                          <a:cs typeface="Calibri" panose="020F0502020204030204" pitchFamily="34" charset="0"/>
                        </a:rPr>
                        <a:t>25%</a:t>
                      </a:r>
                    </a:p>
                  </a:txBody>
                  <a:tcPr/>
                </a:tc>
                <a:tc>
                  <a:txBody>
                    <a:bodyPr/>
                    <a:lstStyle/>
                    <a:p>
                      <a:pPr algn="ctr"/>
                      <a:r>
                        <a:rPr lang="en-US" sz="2400" dirty="0">
                          <a:latin typeface="Calibri" panose="020F0502020204030204" pitchFamily="34" charset="0"/>
                          <a:cs typeface="Calibri" panose="020F0502020204030204" pitchFamily="34" charset="0"/>
                        </a:rPr>
                        <a:t>-1.36</a:t>
                      </a:r>
                    </a:p>
                  </a:txBody>
                  <a:tcPr/>
                </a:tc>
                <a:extLst>
                  <a:ext uri="{0D108BD9-81ED-4DB2-BD59-A6C34878D82A}">
                    <a16:rowId xmlns:a16="http://schemas.microsoft.com/office/drawing/2014/main" val="854811057"/>
                  </a:ext>
                </a:extLst>
              </a:tr>
            </a:tbl>
          </a:graphicData>
        </a:graphic>
      </p:graphicFrame>
      <p:sp>
        <p:nvSpPr>
          <p:cNvPr id="4" name="Slide Number Placeholder 3">
            <a:extLst>
              <a:ext uri="{FF2B5EF4-FFF2-40B4-BE49-F238E27FC236}">
                <a16:creationId xmlns:a16="http://schemas.microsoft.com/office/drawing/2014/main" id="{5581DD4F-D87C-43ED-9B45-15B766F1650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28B25CF-CE76-473B-B982-5E21AA16828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3FAD371-AD6E-4C2D-B212-F27FB47BCE57}"/>
              </a:ext>
            </a:extLst>
          </p:cNvPr>
          <p:cNvSpPr>
            <a:spLocks noGrp="1"/>
          </p:cNvSpPr>
          <p:nvPr>
            <p:ph type="dt" idx="15"/>
          </p:nvPr>
        </p:nvSpPr>
        <p:spPr/>
        <p:txBody>
          <a:bodyPr/>
          <a:lstStyle/>
          <a:p>
            <a:r>
              <a:rPr lang="en-US" dirty="0"/>
              <a:t>January 2018</a:t>
            </a:r>
            <a:endParaRPr lang="en-GB" dirty="0"/>
          </a:p>
        </p:txBody>
      </p:sp>
      <p:sp>
        <p:nvSpPr>
          <p:cNvPr id="8" name="Content Placeholder 2">
            <a:extLst>
              <a:ext uri="{FF2B5EF4-FFF2-40B4-BE49-F238E27FC236}">
                <a16:creationId xmlns:a16="http://schemas.microsoft.com/office/drawing/2014/main" id="{E322A854-BA1F-45B1-B916-FF9FC2D5B9D2}"/>
              </a:ext>
            </a:extLst>
          </p:cNvPr>
          <p:cNvSpPr txBox="1">
            <a:spLocks/>
          </p:cNvSpPr>
          <p:nvPr/>
        </p:nvSpPr>
        <p:spPr bwMode="auto">
          <a:xfrm>
            <a:off x="731520" y="5686214"/>
            <a:ext cx="8288868" cy="8144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The SNR for the 50% ‘On’ Time is 0.85 dB lower than for the 100% ‘On’ Time</a:t>
            </a:r>
          </a:p>
        </p:txBody>
      </p:sp>
    </p:spTree>
    <p:extLst>
      <p:ext uri="{BB962C8B-B14F-4D97-AF65-F5344CB8AC3E}">
        <p14:creationId xmlns:p14="http://schemas.microsoft.com/office/powerpoint/2010/main" val="3410916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BF8B3-333C-40EC-A033-2375C544802C}"/>
              </a:ext>
            </a:extLst>
          </p:cNvPr>
          <p:cNvSpPr>
            <a:spLocks noGrp="1"/>
          </p:cNvSpPr>
          <p:nvPr>
            <p:ph type="title"/>
          </p:nvPr>
        </p:nvSpPr>
        <p:spPr/>
        <p:txBody>
          <a:bodyPr/>
          <a:lstStyle/>
          <a:p>
            <a:r>
              <a:rPr lang="en-US" sz="3600" dirty="0"/>
              <a:t>Observations – Low Data Rate, Model D</a:t>
            </a:r>
          </a:p>
        </p:txBody>
      </p:sp>
      <p:sp>
        <p:nvSpPr>
          <p:cNvPr id="3" name="Content Placeholder 2">
            <a:extLst>
              <a:ext uri="{FF2B5EF4-FFF2-40B4-BE49-F238E27FC236}">
                <a16:creationId xmlns:a16="http://schemas.microsoft.com/office/drawing/2014/main" id="{11AD84B3-78BB-4B52-B75F-A41740E3CE41}"/>
              </a:ext>
            </a:extLst>
          </p:cNvPr>
          <p:cNvSpPr>
            <a:spLocks noGrp="1"/>
          </p:cNvSpPr>
          <p:nvPr>
            <p:ph idx="1"/>
          </p:nvPr>
        </p:nvSpPr>
        <p:spPr/>
        <p:txBody>
          <a:bodyPr/>
          <a:lstStyle/>
          <a:p>
            <a:r>
              <a:rPr lang="en-US" dirty="0">
                <a:cs typeface="Calibri" panose="020F0502020204030204" pitchFamily="34" charset="0"/>
              </a:rPr>
              <a:t>With no timing offset the 50% ‘On’ time is the best choice, but the differences are not that large</a:t>
            </a:r>
          </a:p>
          <a:p>
            <a:r>
              <a:rPr lang="en-US" dirty="0">
                <a:cs typeface="Calibri" panose="020F0502020204030204" pitchFamily="34" charset="0"/>
              </a:rPr>
              <a:t>With higher timing offset the 50% ‘On’ time due to less sensitivity to timing offset</a:t>
            </a:r>
          </a:p>
          <a:p>
            <a:r>
              <a:rPr lang="en-US" dirty="0">
                <a:cs typeface="Calibri" panose="020F0502020204030204" pitchFamily="34" charset="0"/>
              </a:rPr>
              <a:t>Based on earlier simulations on the Sync design, the timing is almost always less than 0.5 µs</a:t>
            </a:r>
          </a:p>
          <a:p>
            <a:r>
              <a:rPr lang="en-US" dirty="0">
                <a:cs typeface="Calibri" panose="020F0502020204030204" pitchFamily="34" charset="0"/>
              </a:rPr>
              <a:t>With the Real Timing Offset the 50% ‘On’ Time is around 0.85 dB better than the 100% ‘On’ Time</a:t>
            </a:r>
          </a:p>
        </p:txBody>
      </p:sp>
      <p:sp>
        <p:nvSpPr>
          <p:cNvPr id="4" name="Slide Number Placeholder 3">
            <a:extLst>
              <a:ext uri="{FF2B5EF4-FFF2-40B4-BE49-F238E27FC236}">
                <a16:creationId xmlns:a16="http://schemas.microsoft.com/office/drawing/2014/main" id="{5BEFC000-66D8-4EF5-9AE1-7BD1520A693E}"/>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D6D6F56-330D-4335-A497-938EAF444AB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C7BD6B5-3408-4130-8E6F-F2B3F39B3E78}"/>
              </a:ext>
            </a:extLst>
          </p:cNvPr>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136233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DF563-B146-46DC-AD5F-51773A2205D1}"/>
              </a:ext>
            </a:extLst>
          </p:cNvPr>
          <p:cNvSpPr>
            <a:spLocks noGrp="1"/>
          </p:cNvSpPr>
          <p:nvPr>
            <p:ph type="title"/>
          </p:nvPr>
        </p:nvSpPr>
        <p:spPr/>
        <p:txBody>
          <a:bodyPr/>
          <a:lstStyle/>
          <a:p>
            <a:r>
              <a:rPr lang="en-US" sz="3600" dirty="0"/>
              <a:t>High Data Rate</a:t>
            </a:r>
          </a:p>
        </p:txBody>
      </p:sp>
      <p:sp>
        <p:nvSpPr>
          <p:cNvPr id="3" name="Content Placeholder 2">
            <a:extLst>
              <a:ext uri="{FF2B5EF4-FFF2-40B4-BE49-F238E27FC236}">
                <a16:creationId xmlns:a16="http://schemas.microsoft.com/office/drawing/2014/main" id="{BBC4B255-B327-4AC9-B05B-240A718377CA}"/>
              </a:ext>
            </a:extLst>
          </p:cNvPr>
          <p:cNvSpPr>
            <a:spLocks noGrp="1"/>
          </p:cNvSpPr>
          <p:nvPr>
            <p:ph idx="1"/>
          </p:nvPr>
        </p:nvSpPr>
        <p:spPr/>
        <p:txBody>
          <a:bodyPr/>
          <a:lstStyle/>
          <a:p>
            <a:r>
              <a:rPr lang="en-US" dirty="0"/>
              <a:t>Also ran some simulations for the high data rate</a:t>
            </a:r>
          </a:p>
          <a:p>
            <a:r>
              <a:rPr lang="en-US" dirty="0"/>
              <a:t>Focused on Channel Model D with real timing error</a:t>
            </a:r>
          </a:p>
        </p:txBody>
      </p:sp>
      <p:sp>
        <p:nvSpPr>
          <p:cNvPr id="4" name="Slide Number Placeholder 3">
            <a:extLst>
              <a:ext uri="{FF2B5EF4-FFF2-40B4-BE49-F238E27FC236}">
                <a16:creationId xmlns:a16="http://schemas.microsoft.com/office/drawing/2014/main" id="{FE9C071A-CC2B-46EF-AE29-D16121BBC3A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5F3F919-3AB3-4A14-BBBF-4CBB1D3A5A0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3ABF4D9-F2EB-486F-AB8A-4DCEA46A7B48}"/>
              </a:ext>
            </a:extLst>
          </p:cNvPr>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383780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5F8-D92A-47B8-9869-47DC6B4DB286}"/>
              </a:ext>
            </a:extLst>
          </p:cNvPr>
          <p:cNvSpPr>
            <a:spLocks noGrp="1"/>
          </p:cNvSpPr>
          <p:nvPr>
            <p:ph type="title"/>
          </p:nvPr>
        </p:nvSpPr>
        <p:spPr>
          <a:xfrm>
            <a:off x="731520" y="883689"/>
            <a:ext cx="8288868" cy="716511"/>
          </a:xfrm>
        </p:spPr>
        <p:txBody>
          <a:bodyPr/>
          <a:lstStyle/>
          <a:p>
            <a:r>
              <a:rPr lang="en-US" sz="3600" dirty="0">
                <a:cs typeface="Calibri" panose="020F0502020204030204" pitchFamily="34" charset="0"/>
              </a:rPr>
              <a:t>Simulation – Model D, Real Timing Error </a:t>
            </a:r>
          </a:p>
        </p:txBody>
      </p:sp>
      <p:sp>
        <p:nvSpPr>
          <p:cNvPr id="4" name="Slide Number Placeholder 3">
            <a:extLst>
              <a:ext uri="{FF2B5EF4-FFF2-40B4-BE49-F238E27FC236}">
                <a16:creationId xmlns:a16="http://schemas.microsoft.com/office/drawing/2014/main" id="{B32B85C6-E79E-4D92-80A1-E7801BA3214E}"/>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9ECAE-A618-4CC0-BFDC-6D3CC3A1682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E7B3C6B-0F52-4E54-96B3-B61CD7022C6B}"/>
              </a:ext>
            </a:extLst>
          </p:cNvPr>
          <p:cNvSpPr>
            <a:spLocks noGrp="1"/>
          </p:cNvSpPr>
          <p:nvPr>
            <p:ph type="dt" idx="15"/>
          </p:nvPr>
        </p:nvSpPr>
        <p:spPr/>
        <p:txBody>
          <a:bodyPr/>
          <a:lstStyle/>
          <a:p>
            <a:r>
              <a:rPr lang="en-US" dirty="0"/>
              <a:t>January 2018</a:t>
            </a:r>
            <a:endParaRPr lang="en-GB" dirty="0"/>
          </a:p>
        </p:txBody>
      </p:sp>
      <p:pic>
        <p:nvPicPr>
          <p:cNvPr id="3" name="Picture 2">
            <a:extLst>
              <a:ext uri="{FF2B5EF4-FFF2-40B4-BE49-F238E27FC236}">
                <a16:creationId xmlns:a16="http://schemas.microsoft.com/office/drawing/2014/main" id="{6B5F5A7D-4411-4E95-BBE0-4A6D9CBB4591}"/>
              </a:ext>
            </a:extLst>
          </p:cNvPr>
          <p:cNvPicPr>
            <a:picLocks noChangeAspect="1"/>
          </p:cNvPicPr>
          <p:nvPr/>
        </p:nvPicPr>
        <p:blipFill>
          <a:blip r:embed="rId2"/>
          <a:stretch>
            <a:fillRect/>
          </a:stretch>
        </p:blipFill>
        <p:spPr>
          <a:xfrm>
            <a:off x="228600" y="1600200"/>
            <a:ext cx="9406733" cy="4718881"/>
          </a:xfrm>
          <a:prstGeom prst="rect">
            <a:avLst/>
          </a:prstGeom>
        </p:spPr>
      </p:pic>
    </p:spTree>
    <p:extLst>
      <p:ext uri="{BB962C8B-B14F-4D97-AF65-F5344CB8AC3E}">
        <p14:creationId xmlns:p14="http://schemas.microsoft.com/office/powerpoint/2010/main" val="1060227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C1A93-F159-49C1-AAD8-2FDC963B00DB}"/>
              </a:ext>
            </a:extLst>
          </p:cNvPr>
          <p:cNvSpPr>
            <a:spLocks noGrp="1"/>
          </p:cNvSpPr>
          <p:nvPr>
            <p:ph type="title"/>
          </p:nvPr>
        </p:nvSpPr>
        <p:spPr/>
        <p:txBody>
          <a:bodyPr/>
          <a:lstStyle/>
          <a:p>
            <a:r>
              <a:rPr lang="en-US" sz="3600" dirty="0"/>
              <a:t>SNR For Real Timing Error – Model D</a:t>
            </a:r>
          </a:p>
        </p:txBody>
      </p:sp>
      <p:graphicFrame>
        <p:nvGraphicFramePr>
          <p:cNvPr id="7" name="Content Placeholder 6">
            <a:extLst>
              <a:ext uri="{FF2B5EF4-FFF2-40B4-BE49-F238E27FC236}">
                <a16:creationId xmlns:a16="http://schemas.microsoft.com/office/drawing/2014/main" id="{614B72E5-E3F2-49E5-9651-B2A7160EA95F}"/>
              </a:ext>
            </a:extLst>
          </p:cNvPr>
          <p:cNvGraphicFramePr>
            <a:graphicFrameLocks noGrp="1"/>
          </p:cNvGraphicFramePr>
          <p:nvPr>
            <p:ph idx="1"/>
            <p:extLst>
              <p:ext uri="{D42A27DB-BD31-4B8C-83A1-F6EECF244321}">
                <p14:modId xmlns:p14="http://schemas.microsoft.com/office/powerpoint/2010/main" val="1370102586"/>
              </p:ext>
            </p:extLst>
          </p:nvPr>
        </p:nvGraphicFramePr>
        <p:xfrm>
          <a:off x="2133600" y="2268176"/>
          <a:ext cx="5257800" cy="2286000"/>
        </p:xfrm>
        <a:graphic>
          <a:graphicData uri="http://schemas.openxmlformats.org/drawingml/2006/table">
            <a:tbl>
              <a:tblPr firstRow="1" bandRow="1">
                <a:tableStyleId>{5C22544A-7EE6-4342-B048-85BDC9FD1C3A}</a:tableStyleId>
              </a:tblPr>
              <a:tblGrid>
                <a:gridCol w="3276600">
                  <a:extLst>
                    <a:ext uri="{9D8B030D-6E8A-4147-A177-3AD203B41FA5}">
                      <a16:colId xmlns:a16="http://schemas.microsoft.com/office/drawing/2014/main" val="732386133"/>
                    </a:ext>
                  </a:extLst>
                </a:gridCol>
                <a:gridCol w="1981200">
                  <a:extLst>
                    <a:ext uri="{9D8B030D-6E8A-4147-A177-3AD203B41FA5}">
                      <a16:colId xmlns:a16="http://schemas.microsoft.com/office/drawing/2014/main" val="1081771832"/>
                    </a:ext>
                  </a:extLst>
                </a:gridCol>
              </a:tblGrid>
              <a:tr h="370840">
                <a:tc>
                  <a:txBody>
                    <a:bodyPr/>
                    <a:lstStyle/>
                    <a:p>
                      <a:pPr algn="ctr"/>
                      <a:r>
                        <a:rPr lang="en-US" sz="2400" dirty="0">
                          <a:latin typeface="Calibri" panose="020F0502020204030204" pitchFamily="34" charset="0"/>
                          <a:cs typeface="Calibri" panose="020F0502020204030204" pitchFamily="34" charset="0"/>
                        </a:rPr>
                        <a:t>On Time Percentage</a:t>
                      </a:r>
                    </a:p>
                  </a:txBody>
                  <a:tcPr/>
                </a:tc>
                <a:tc>
                  <a:txBody>
                    <a:bodyPr/>
                    <a:lstStyle/>
                    <a:p>
                      <a:pPr algn="ctr"/>
                      <a:r>
                        <a:rPr lang="en-US" sz="2400" dirty="0">
                          <a:latin typeface="Calibri" panose="020F0502020204030204" pitchFamily="34" charset="0"/>
                          <a:cs typeface="Calibri" panose="020F0502020204030204" pitchFamily="34" charset="0"/>
                        </a:rPr>
                        <a:t>SNR (dB)</a:t>
                      </a:r>
                    </a:p>
                  </a:txBody>
                  <a:tcPr/>
                </a:tc>
                <a:extLst>
                  <a:ext uri="{0D108BD9-81ED-4DB2-BD59-A6C34878D82A}">
                    <a16:rowId xmlns:a16="http://schemas.microsoft.com/office/drawing/2014/main" val="1358594159"/>
                  </a:ext>
                </a:extLst>
              </a:tr>
              <a:tr h="370840">
                <a:tc>
                  <a:txBody>
                    <a:bodyPr/>
                    <a:lstStyle/>
                    <a:p>
                      <a:pPr algn="ctr"/>
                      <a:r>
                        <a:rPr lang="en-US" sz="2400" dirty="0">
                          <a:latin typeface="Calibri" panose="020F0502020204030204" pitchFamily="34" charset="0"/>
                          <a:cs typeface="Calibri" panose="020F0502020204030204" pitchFamily="34" charset="0"/>
                        </a:rPr>
                        <a:t>100%</a:t>
                      </a:r>
                    </a:p>
                  </a:txBody>
                  <a:tcPr/>
                </a:tc>
                <a:tc>
                  <a:txBody>
                    <a:bodyPr/>
                    <a:lstStyle/>
                    <a:p>
                      <a:pPr algn="ctr"/>
                      <a:r>
                        <a:rPr lang="en-US" sz="2400" dirty="0">
                          <a:latin typeface="Calibri" panose="020F0502020204030204" pitchFamily="34" charset="0"/>
                          <a:cs typeface="Calibri" panose="020F0502020204030204" pitchFamily="34" charset="0"/>
                        </a:rPr>
                        <a:t>3.68</a:t>
                      </a:r>
                    </a:p>
                  </a:txBody>
                  <a:tcPr/>
                </a:tc>
                <a:extLst>
                  <a:ext uri="{0D108BD9-81ED-4DB2-BD59-A6C34878D82A}">
                    <a16:rowId xmlns:a16="http://schemas.microsoft.com/office/drawing/2014/main" val="1382381173"/>
                  </a:ext>
                </a:extLst>
              </a:tr>
              <a:tr h="370840">
                <a:tc>
                  <a:txBody>
                    <a:bodyPr/>
                    <a:lstStyle/>
                    <a:p>
                      <a:pPr algn="ctr"/>
                      <a:r>
                        <a:rPr lang="en-US" sz="2400" dirty="0">
                          <a:latin typeface="Calibri" panose="020F0502020204030204" pitchFamily="34" charset="0"/>
                          <a:cs typeface="Calibri" panose="020F0502020204030204" pitchFamily="34" charset="0"/>
                        </a:rPr>
                        <a:t>75%</a:t>
                      </a:r>
                    </a:p>
                  </a:txBody>
                  <a:tcPr/>
                </a:tc>
                <a:tc>
                  <a:txBody>
                    <a:bodyPr/>
                    <a:lstStyle/>
                    <a:p>
                      <a:pPr algn="ctr"/>
                      <a:r>
                        <a:rPr lang="en-US" sz="2400" dirty="0">
                          <a:latin typeface="Calibri" panose="020F0502020204030204" pitchFamily="34" charset="0"/>
                          <a:cs typeface="Calibri" panose="020F0502020204030204" pitchFamily="34" charset="0"/>
                        </a:rPr>
                        <a:t>3.54</a:t>
                      </a:r>
                    </a:p>
                  </a:txBody>
                  <a:tcPr/>
                </a:tc>
                <a:extLst>
                  <a:ext uri="{0D108BD9-81ED-4DB2-BD59-A6C34878D82A}">
                    <a16:rowId xmlns:a16="http://schemas.microsoft.com/office/drawing/2014/main" val="3208876450"/>
                  </a:ext>
                </a:extLst>
              </a:tr>
              <a:tr h="370840">
                <a:tc>
                  <a:txBody>
                    <a:bodyPr/>
                    <a:lstStyle/>
                    <a:p>
                      <a:pPr algn="ctr"/>
                      <a:r>
                        <a:rPr lang="en-US" sz="2400" dirty="0">
                          <a:latin typeface="Calibri" panose="020F0502020204030204" pitchFamily="34" charset="0"/>
                          <a:cs typeface="Calibri" panose="020F0502020204030204" pitchFamily="34" charset="0"/>
                        </a:rPr>
                        <a:t>50%</a:t>
                      </a:r>
                    </a:p>
                  </a:txBody>
                  <a:tcPr/>
                </a:tc>
                <a:tc>
                  <a:txBody>
                    <a:bodyPr/>
                    <a:lstStyle/>
                    <a:p>
                      <a:pPr algn="ctr"/>
                      <a:r>
                        <a:rPr lang="en-US" sz="2400" dirty="0">
                          <a:latin typeface="Calibri" panose="020F0502020204030204" pitchFamily="34" charset="0"/>
                          <a:cs typeface="Calibri" panose="020F0502020204030204" pitchFamily="34" charset="0"/>
                        </a:rPr>
                        <a:t>4.10</a:t>
                      </a:r>
                    </a:p>
                  </a:txBody>
                  <a:tcPr/>
                </a:tc>
                <a:extLst>
                  <a:ext uri="{0D108BD9-81ED-4DB2-BD59-A6C34878D82A}">
                    <a16:rowId xmlns:a16="http://schemas.microsoft.com/office/drawing/2014/main" val="2065941144"/>
                  </a:ext>
                </a:extLst>
              </a:tr>
              <a:tr h="370840">
                <a:tc>
                  <a:txBody>
                    <a:bodyPr/>
                    <a:lstStyle/>
                    <a:p>
                      <a:pPr algn="ctr"/>
                      <a:r>
                        <a:rPr lang="en-US" sz="2400" dirty="0">
                          <a:latin typeface="Calibri" panose="020F0502020204030204" pitchFamily="34" charset="0"/>
                          <a:cs typeface="Calibri" panose="020F0502020204030204" pitchFamily="34" charset="0"/>
                        </a:rPr>
                        <a:t>25%</a:t>
                      </a:r>
                    </a:p>
                  </a:txBody>
                  <a:tcPr/>
                </a:tc>
                <a:tc>
                  <a:txBody>
                    <a:bodyPr/>
                    <a:lstStyle/>
                    <a:p>
                      <a:pPr algn="ctr"/>
                      <a:r>
                        <a:rPr lang="en-US" sz="2400" dirty="0">
                          <a:latin typeface="Calibri" panose="020F0502020204030204" pitchFamily="34" charset="0"/>
                          <a:cs typeface="Calibri" panose="020F0502020204030204" pitchFamily="34" charset="0"/>
                        </a:rPr>
                        <a:t>5.75</a:t>
                      </a:r>
                    </a:p>
                  </a:txBody>
                  <a:tcPr/>
                </a:tc>
                <a:extLst>
                  <a:ext uri="{0D108BD9-81ED-4DB2-BD59-A6C34878D82A}">
                    <a16:rowId xmlns:a16="http://schemas.microsoft.com/office/drawing/2014/main" val="854811057"/>
                  </a:ext>
                </a:extLst>
              </a:tr>
            </a:tbl>
          </a:graphicData>
        </a:graphic>
      </p:graphicFrame>
      <p:sp>
        <p:nvSpPr>
          <p:cNvPr id="4" name="Slide Number Placeholder 3">
            <a:extLst>
              <a:ext uri="{FF2B5EF4-FFF2-40B4-BE49-F238E27FC236}">
                <a16:creationId xmlns:a16="http://schemas.microsoft.com/office/drawing/2014/main" id="{5581DD4F-D87C-43ED-9B45-15B766F1650E}"/>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28B25CF-CE76-473B-B982-5E21AA16828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3FAD371-AD6E-4C2D-B212-F27FB47BCE57}"/>
              </a:ext>
            </a:extLst>
          </p:cNvPr>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07875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CFFD4-EF36-4E5B-B0A5-B6F3D0994C66}"/>
              </a:ext>
            </a:extLst>
          </p:cNvPr>
          <p:cNvSpPr>
            <a:spLocks noGrp="1"/>
          </p:cNvSpPr>
          <p:nvPr>
            <p:ph type="title"/>
          </p:nvPr>
        </p:nvSpPr>
        <p:spPr/>
        <p:txBody>
          <a:bodyPr/>
          <a:lstStyle/>
          <a:p>
            <a:r>
              <a:rPr lang="en-US" sz="3600" dirty="0"/>
              <a:t>Observations – High Data Rate</a:t>
            </a:r>
          </a:p>
        </p:txBody>
      </p:sp>
      <p:sp>
        <p:nvSpPr>
          <p:cNvPr id="3" name="Content Placeholder 2">
            <a:extLst>
              <a:ext uri="{FF2B5EF4-FFF2-40B4-BE49-F238E27FC236}">
                <a16:creationId xmlns:a16="http://schemas.microsoft.com/office/drawing/2014/main" id="{09E5C50E-CDEB-4214-AF2A-9C440ABCF35F}"/>
              </a:ext>
            </a:extLst>
          </p:cNvPr>
          <p:cNvSpPr>
            <a:spLocks noGrp="1"/>
          </p:cNvSpPr>
          <p:nvPr>
            <p:ph idx="1"/>
          </p:nvPr>
        </p:nvSpPr>
        <p:spPr/>
        <p:txBody>
          <a:bodyPr/>
          <a:lstStyle/>
          <a:p>
            <a:r>
              <a:rPr lang="en-US" dirty="0">
                <a:cs typeface="Calibri" panose="020F0502020204030204" pitchFamily="34" charset="0"/>
              </a:rPr>
              <a:t>The 50% ‘On’ Time is about 0.4 dB worse than the 100% ‘On’ Time</a:t>
            </a:r>
          </a:p>
          <a:p>
            <a:r>
              <a:rPr lang="en-US" dirty="0">
                <a:cs typeface="Calibri" panose="020F0502020204030204" pitchFamily="34" charset="0"/>
              </a:rPr>
              <a:t>The 25% ‘On’ Time performance is poor</a:t>
            </a:r>
          </a:p>
          <a:p>
            <a:pPr lvl="1"/>
            <a:r>
              <a:rPr lang="en-US" dirty="0">
                <a:cs typeface="Calibri" panose="020F0502020204030204" pitchFamily="34" charset="0"/>
              </a:rPr>
              <a:t>Note that 25% of 2 µs is only 0.5 µs</a:t>
            </a:r>
          </a:p>
          <a:p>
            <a:pPr lvl="1"/>
            <a:r>
              <a:rPr lang="en-US" dirty="0">
                <a:cs typeface="Calibri" panose="020F0502020204030204" pitchFamily="34" charset="0"/>
              </a:rPr>
              <a:t>At 4 MHz sampling this is only two samples</a:t>
            </a:r>
          </a:p>
          <a:p>
            <a:pPr lvl="1"/>
            <a:r>
              <a:rPr lang="en-US" dirty="0">
                <a:cs typeface="Calibri" panose="020F0502020204030204" pitchFamily="34" charset="0"/>
              </a:rPr>
              <a:t>This very short duration looks to be an issue</a:t>
            </a:r>
          </a:p>
        </p:txBody>
      </p:sp>
      <p:sp>
        <p:nvSpPr>
          <p:cNvPr id="4" name="Slide Number Placeholder 3">
            <a:extLst>
              <a:ext uri="{FF2B5EF4-FFF2-40B4-BE49-F238E27FC236}">
                <a16:creationId xmlns:a16="http://schemas.microsoft.com/office/drawing/2014/main" id="{CA3A9536-AA4A-424E-BF0C-5EC18D0E7443}"/>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314CA26-B169-4C57-B394-3F5F3B344FB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B6BEFBF-7B90-458B-88DA-5A0FF0BF4232}"/>
              </a:ext>
            </a:extLst>
          </p:cNvPr>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887190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70B8-1B61-4FCE-B4C7-BCD9AB9A5C49}"/>
              </a:ext>
            </a:extLst>
          </p:cNvPr>
          <p:cNvSpPr>
            <a:spLocks noGrp="1"/>
          </p:cNvSpPr>
          <p:nvPr>
            <p:ph type="title"/>
          </p:nvPr>
        </p:nvSpPr>
        <p:spPr/>
        <p:txBody>
          <a:bodyPr/>
          <a:lstStyle/>
          <a:p>
            <a:r>
              <a:rPr lang="en-US" sz="3600" dirty="0"/>
              <a:t>Introduction</a:t>
            </a:r>
          </a:p>
        </p:txBody>
      </p:sp>
      <p:sp>
        <p:nvSpPr>
          <p:cNvPr id="3" name="Content Placeholder 2">
            <a:extLst>
              <a:ext uri="{FF2B5EF4-FFF2-40B4-BE49-F238E27FC236}">
                <a16:creationId xmlns:a16="http://schemas.microsoft.com/office/drawing/2014/main" id="{CE2E1542-0B07-4CB6-B8C4-F7C02AF3B27D}"/>
              </a:ext>
            </a:extLst>
          </p:cNvPr>
          <p:cNvSpPr>
            <a:spLocks noGrp="1"/>
          </p:cNvSpPr>
          <p:nvPr>
            <p:ph idx="1"/>
          </p:nvPr>
        </p:nvSpPr>
        <p:spPr>
          <a:xfrm>
            <a:off x="743373" y="1952417"/>
            <a:ext cx="8288868" cy="4793827"/>
          </a:xfrm>
        </p:spPr>
        <p:txBody>
          <a:bodyPr/>
          <a:lstStyle/>
          <a:p>
            <a:r>
              <a:rPr lang="en-US" dirty="0"/>
              <a:t>Several presentations [1, 2, 3] have suggested that the ‘On’ period not be entirely filled with energy</a:t>
            </a:r>
          </a:p>
          <a:p>
            <a:r>
              <a:rPr lang="en-US" dirty="0"/>
              <a:t>Here we study the effect of a “Shorter On Time”</a:t>
            </a:r>
          </a:p>
          <a:p>
            <a:r>
              <a:rPr lang="en-US" dirty="0"/>
              <a:t>We investigate the effect of timing error by forcing a timing offset</a:t>
            </a:r>
          </a:p>
          <a:p>
            <a:r>
              <a:rPr lang="en-US" dirty="0"/>
              <a:t>We also consider the case of real timing error base on real Sync Field detection</a:t>
            </a:r>
          </a:p>
          <a:p>
            <a:r>
              <a:rPr lang="en-US" dirty="0"/>
              <a:t>We focus primarily on the Low Data Rate, but also include some investigation on the High Data Rate</a:t>
            </a:r>
          </a:p>
          <a:p>
            <a:endParaRPr lang="en-US" dirty="0"/>
          </a:p>
        </p:txBody>
      </p:sp>
      <p:sp>
        <p:nvSpPr>
          <p:cNvPr id="4" name="Slide Number Placeholder 3">
            <a:extLst>
              <a:ext uri="{FF2B5EF4-FFF2-40B4-BE49-F238E27FC236}">
                <a16:creationId xmlns:a16="http://schemas.microsoft.com/office/drawing/2014/main" id="{16FB5DB8-2D3B-4989-9F2D-E34B279A960D}"/>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F15DE74-D23D-4002-8240-97D809082B8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1A21B1E-8E21-49E4-94CC-667C34218819}"/>
              </a:ext>
            </a:extLst>
          </p:cNvPr>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613197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F6891-2A99-4D60-AC37-3A57435374EC}"/>
              </a:ext>
            </a:extLst>
          </p:cNvPr>
          <p:cNvSpPr>
            <a:spLocks noGrp="1"/>
          </p:cNvSpPr>
          <p:nvPr>
            <p:ph type="title"/>
          </p:nvPr>
        </p:nvSpPr>
        <p:spPr/>
        <p:txBody>
          <a:bodyPr/>
          <a:lstStyle/>
          <a:p>
            <a:r>
              <a:rPr lang="en-US" sz="3600" dirty="0"/>
              <a:t>Comments on Transmit Power</a:t>
            </a:r>
          </a:p>
        </p:txBody>
      </p:sp>
      <p:sp>
        <p:nvSpPr>
          <p:cNvPr id="3" name="Content Placeholder 2">
            <a:extLst>
              <a:ext uri="{FF2B5EF4-FFF2-40B4-BE49-F238E27FC236}">
                <a16:creationId xmlns:a16="http://schemas.microsoft.com/office/drawing/2014/main" id="{20FF3EDB-A30A-4FE7-B755-28AC3708D468}"/>
              </a:ext>
            </a:extLst>
          </p:cNvPr>
          <p:cNvSpPr>
            <a:spLocks noGrp="1"/>
          </p:cNvSpPr>
          <p:nvPr>
            <p:ph idx="1"/>
          </p:nvPr>
        </p:nvSpPr>
        <p:spPr/>
        <p:txBody>
          <a:bodyPr/>
          <a:lstStyle/>
          <a:p>
            <a:r>
              <a:rPr lang="en-US" dirty="0"/>
              <a:t>In PSD-Limited regulatory domains (e.g. ETSI and China), it is possible to increase the peak transmit power and maintain the same average transmit power</a:t>
            </a:r>
          </a:p>
          <a:p>
            <a:r>
              <a:rPr lang="en-US" dirty="0"/>
              <a:t>In other regulatory domains (e.g. US) where the transmit power is limited by the power amplifier (PA) it may not be able to increase the peak transmit power and maintain the save average transmit power</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B2CD5AAA-BB60-4A7D-8CAC-57D3CB1ABB46}"/>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BE28DCD-080C-4762-BA5D-E92AA3B628A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3AD2D8B-33A3-42B5-8D9A-DDC84C51CFE0}"/>
              </a:ext>
            </a:extLst>
          </p:cNvPr>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926472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1D98B-DF7B-41C6-AB93-52502E6A6ACE}"/>
              </a:ext>
            </a:extLst>
          </p:cNvPr>
          <p:cNvSpPr>
            <a:spLocks noGrp="1"/>
          </p:cNvSpPr>
          <p:nvPr>
            <p:ph type="title"/>
          </p:nvPr>
        </p:nvSpPr>
        <p:spPr/>
        <p:txBody>
          <a:bodyPr/>
          <a:lstStyle/>
          <a:p>
            <a:r>
              <a:rPr lang="en-US" sz="3600" dirty="0"/>
              <a:t>Conclusions </a:t>
            </a:r>
          </a:p>
        </p:txBody>
      </p:sp>
      <p:sp>
        <p:nvSpPr>
          <p:cNvPr id="3" name="Content Placeholder 2">
            <a:extLst>
              <a:ext uri="{FF2B5EF4-FFF2-40B4-BE49-F238E27FC236}">
                <a16:creationId xmlns:a16="http://schemas.microsoft.com/office/drawing/2014/main" id="{3F7FF68A-5B01-4C9F-A30B-B4FBB1229E96}"/>
              </a:ext>
            </a:extLst>
          </p:cNvPr>
          <p:cNvSpPr>
            <a:spLocks noGrp="1"/>
          </p:cNvSpPr>
          <p:nvPr>
            <p:ph idx="1"/>
          </p:nvPr>
        </p:nvSpPr>
        <p:spPr>
          <a:xfrm>
            <a:off x="731520" y="1952418"/>
            <a:ext cx="8288868" cy="4548292"/>
          </a:xfrm>
        </p:spPr>
        <p:txBody>
          <a:bodyPr/>
          <a:lstStyle/>
          <a:p>
            <a:r>
              <a:rPr lang="en-US" dirty="0"/>
              <a:t>The benefits for shorter (e.g. 50% ) ‘On’ Time for the Low Data Rate is not very large (&lt; 1 dB)</a:t>
            </a:r>
          </a:p>
          <a:p>
            <a:r>
              <a:rPr lang="en-US" dirty="0"/>
              <a:t>The shorter duration has negligible benefits for the High Data Rate</a:t>
            </a:r>
          </a:p>
          <a:p>
            <a:r>
              <a:rPr lang="en-US" dirty="0"/>
              <a:t>This benefit would only be useful in regulatory domains which are PSD limited (e.g. ETSI and China)</a:t>
            </a:r>
          </a:p>
          <a:p>
            <a:r>
              <a:rPr lang="en-US" dirty="0"/>
              <a:t>There is an overall loss in range in regulatory domains that are Power Amplifier (PA) Limited due, to lower TX power</a:t>
            </a:r>
          </a:p>
        </p:txBody>
      </p:sp>
      <p:sp>
        <p:nvSpPr>
          <p:cNvPr id="4" name="Slide Number Placeholder 3">
            <a:extLst>
              <a:ext uri="{FF2B5EF4-FFF2-40B4-BE49-F238E27FC236}">
                <a16:creationId xmlns:a16="http://schemas.microsoft.com/office/drawing/2014/main" id="{7F5002E2-7309-4AD4-BA2C-FCF76827E0F5}"/>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DBEF4B5-F1FB-480A-9F7E-DDABA8C651C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2CB92EE-3624-4C80-8553-C9C728BF8575}"/>
              </a:ext>
            </a:extLst>
          </p:cNvPr>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177207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3BE19-73F5-42B8-ABE3-F817B8511586}"/>
              </a:ext>
            </a:extLst>
          </p:cNvPr>
          <p:cNvSpPr>
            <a:spLocks noGrp="1"/>
          </p:cNvSpPr>
          <p:nvPr>
            <p:ph type="title"/>
          </p:nvPr>
        </p:nvSpPr>
        <p:spPr/>
        <p:txBody>
          <a:bodyPr/>
          <a:lstStyle/>
          <a:p>
            <a:r>
              <a:rPr lang="en-US" sz="3600" dirty="0"/>
              <a:t>References</a:t>
            </a:r>
          </a:p>
        </p:txBody>
      </p:sp>
      <p:sp>
        <p:nvSpPr>
          <p:cNvPr id="3" name="Content Placeholder 2">
            <a:extLst>
              <a:ext uri="{FF2B5EF4-FFF2-40B4-BE49-F238E27FC236}">
                <a16:creationId xmlns:a16="http://schemas.microsoft.com/office/drawing/2014/main" id="{14772D1C-0897-4467-8F78-132A341FD369}"/>
              </a:ext>
            </a:extLst>
          </p:cNvPr>
          <p:cNvSpPr>
            <a:spLocks noGrp="1"/>
          </p:cNvSpPr>
          <p:nvPr>
            <p:ph idx="1"/>
          </p:nvPr>
        </p:nvSpPr>
        <p:spPr/>
        <p:txBody>
          <a:bodyPr/>
          <a:lstStyle/>
          <a:p>
            <a:pPr marL="457200" indent="-457200">
              <a:buFont typeface="+mj-lt"/>
              <a:buAutoNum type="arabicPeriod"/>
            </a:pPr>
            <a:r>
              <a:rPr lang="en-US" sz="2200" dirty="0"/>
              <a:t>Leif Wilhelmsson, Dennis Sundman, and Miguel Lopez, “Partial OOK – Generalizing the Blank GI Idea,” IEEE 802.11-17/1673r0, November 2017</a:t>
            </a:r>
          </a:p>
          <a:p>
            <a:pPr marL="457200" indent="-457200">
              <a:buFont typeface="+mj-lt"/>
              <a:buAutoNum type="arabicPeriod"/>
            </a:pPr>
            <a:r>
              <a:rPr lang="en-US" sz="2200" dirty="0"/>
              <a:t>Junghoon Suh, Jia Jia, Osama Aboul-Magd, Ross Jian Yu, “Blank GI choices under Timing Errors,” IEEE 802.11-17/1390r1, September 2017</a:t>
            </a:r>
          </a:p>
          <a:p>
            <a:pPr marL="457200" indent="-457200">
              <a:buFont typeface="+mj-lt"/>
              <a:buAutoNum type="arabicPeriod"/>
            </a:pPr>
            <a:r>
              <a:rPr lang="en-US" sz="2200" dirty="0"/>
              <a:t>Eunsung Park, Dongguk Lim, Jinyoung Chun, Jinsoo Choi, “Symbol Structure,” IEEE 802.11-17/1347r3, September 2017</a:t>
            </a:r>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7F376753-0A97-4B49-8F1A-233B0FE783C1}"/>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9DE9EC1-1C7C-4DE8-B393-B28624417DE4}"/>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234BE28-563C-4338-A9B7-2CE2C352A872}"/>
              </a:ext>
            </a:extLst>
          </p:cNvPr>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854622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7DDBA-1EFB-401C-83C8-145F39DC6006}"/>
              </a:ext>
            </a:extLst>
          </p:cNvPr>
          <p:cNvSpPr>
            <a:spLocks noGrp="1"/>
          </p:cNvSpPr>
          <p:nvPr>
            <p:ph type="title"/>
          </p:nvPr>
        </p:nvSpPr>
        <p:spPr>
          <a:xfrm>
            <a:off x="380999" y="685800"/>
            <a:ext cx="8935269" cy="728132"/>
          </a:xfrm>
        </p:spPr>
        <p:txBody>
          <a:bodyPr/>
          <a:lstStyle/>
          <a:p>
            <a:r>
              <a:rPr lang="en-US" sz="3200" dirty="0"/>
              <a:t>Shorter ‘On’ Time Transmission for Low Data Rate</a:t>
            </a:r>
          </a:p>
        </p:txBody>
      </p:sp>
      <p:sp>
        <p:nvSpPr>
          <p:cNvPr id="3" name="Content Placeholder 2">
            <a:extLst>
              <a:ext uri="{FF2B5EF4-FFF2-40B4-BE49-F238E27FC236}">
                <a16:creationId xmlns:a16="http://schemas.microsoft.com/office/drawing/2014/main" id="{E7699F6F-64D8-4C99-8030-D1A59EFDCCD1}"/>
              </a:ext>
            </a:extLst>
          </p:cNvPr>
          <p:cNvSpPr>
            <a:spLocks noGrp="1"/>
          </p:cNvSpPr>
          <p:nvPr>
            <p:ph idx="1"/>
          </p:nvPr>
        </p:nvSpPr>
        <p:spPr>
          <a:xfrm>
            <a:off x="513531" y="6400800"/>
            <a:ext cx="8935269" cy="387774"/>
          </a:xfrm>
        </p:spPr>
        <p:txBody>
          <a:bodyPr/>
          <a:lstStyle/>
          <a:p>
            <a:pPr marL="0" indent="0">
              <a:buNone/>
            </a:pPr>
            <a:r>
              <a:rPr lang="en-US" sz="2000" dirty="0"/>
              <a:t>Average Power is kept the same, by increasing the amplitude during the ‘On’ Time</a:t>
            </a:r>
          </a:p>
        </p:txBody>
      </p:sp>
      <p:sp>
        <p:nvSpPr>
          <p:cNvPr id="4" name="Slide Number Placeholder 3">
            <a:extLst>
              <a:ext uri="{FF2B5EF4-FFF2-40B4-BE49-F238E27FC236}">
                <a16:creationId xmlns:a16="http://schemas.microsoft.com/office/drawing/2014/main" id="{ACE986B0-FA42-414B-AC5A-76A51FEACF1C}"/>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C1097F0-44E0-4E23-A6D3-D25412B8A85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99B93D9-9ABA-48EB-B074-63FAF0B1BF96}"/>
              </a:ext>
            </a:extLst>
          </p:cNvPr>
          <p:cNvSpPr>
            <a:spLocks noGrp="1"/>
          </p:cNvSpPr>
          <p:nvPr>
            <p:ph type="dt" idx="15"/>
          </p:nvPr>
        </p:nvSpPr>
        <p:spPr/>
        <p:txBody>
          <a:bodyPr/>
          <a:lstStyle/>
          <a:p>
            <a:r>
              <a:rPr lang="en-US" dirty="0"/>
              <a:t>January 2018</a:t>
            </a:r>
            <a:endParaRPr lang="en-GB" dirty="0"/>
          </a:p>
        </p:txBody>
      </p:sp>
      <p:pic>
        <p:nvPicPr>
          <p:cNvPr id="8" name="Picture 7">
            <a:extLst>
              <a:ext uri="{FF2B5EF4-FFF2-40B4-BE49-F238E27FC236}">
                <a16:creationId xmlns:a16="http://schemas.microsoft.com/office/drawing/2014/main" id="{D437692C-4F62-4E3C-AEFF-22F39AB6CB21}"/>
              </a:ext>
            </a:extLst>
          </p:cNvPr>
          <p:cNvPicPr>
            <a:picLocks noChangeAspect="1"/>
          </p:cNvPicPr>
          <p:nvPr/>
        </p:nvPicPr>
        <p:blipFill>
          <a:blip r:embed="rId2"/>
          <a:stretch>
            <a:fillRect/>
          </a:stretch>
        </p:blipFill>
        <p:spPr>
          <a:xfrm>
            <a:off x="752886" y="1413932"/>
            <a:ext cx="8238714" cy="4863300"/>
          </a:xfrm>
          <a:prstGeom prst="rect">
            <a:avLst/>
          </a:prstGeom>
        </p:spPr>
      </p:pic>
    </p:spTree>
    <p:extLst>
      <p:ext uri="{BB962C8B-B14F-4D97-AF65-F5344CB8AC3E}">
        <p14:creationId xmlns:p14="http://schemas.microsoft.com/office/powerpoint/2010/main" val="3431946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D9B7C-50E2-4D20-A1DC-2E9B35CAC399}"/>
              </a:ext>
            </a:extLst>
          </p:cNvPr>
          <p:cNvSpPr>
            <a:spLocks noGrp="1"/>
          </p:cNvSpPr>
          <p:nvPr>
            <p:ph type="title"/>
          </p:nvPr>
        </p:nvSpPr>
        <p:spPr>
          <a:xfrm>
            <a:off x="731520" y="731523"/>
            <a:ext cx="8288868" cy="868678"/>
          </a:xfrm>
        </p:spPr>
        <p:txBody>
          <a:bodyPr/>
          <a:lstStyle/>
          <a:p>
            <a:r>
              <a:rPr lang="en-US" sz="3600" dirty="0"/>
              <a:t>Receiver for 100% and 50% ‘On’ Time</a:t>
            </a:r>
          </a:p>
        </p:txBody>
      </p:sp>
      <p:sp>
        <p:nvSpPr>
          <p:cNvPr id="4" name="Slide Number Placeholder 3">
            <a:extLst>
              <a:ext uri="{FF2B5EF4-FFF2-40B4-BE49-F238E27FC236}">
                <a16:creationId xmlns:a16="http://schemas.microsoft.com/office/drawing/2014/main" id="{03E14F8F-9F22-4E12-B3C7-7B5A16A65710}"/>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BC4E521-C21D-4B0C-A7ED-761F85AC299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C726023-BAB6-4788-BC19-B54810C1C7F6}"/>
              </a:ext>
            </a:extLst>
          </p:cNvPr>
          <p:cNvSpPr>
            <a:spLocks noGrp="1"/>
          </p:cNvSpPr>
          <p:nvPr>
            <p:ph type="dt" idx="15"/>
          </p:nvPr>
        </p:nvSpPr>
        <p:spPr/>
        <p:txBody>
          <a:bodyPr/>
          <a:lstStyle/>
          <a:p>
            <a:r>
              <a:rPr lang="en-US" dirty="0"/>
              <a:t>January 2018</a:t>
            </a:r>
            <a:endParaRPr lang="en-GB" dirty="0"/>
          </a:p>
        </p:txBody>
      </p:sp>
      <p:pic>
        <p:nvPicPr>
          <p:cNvPr id="10" name="Picture 9">
            <a:extLst>
              <a:ext uri="{FF2B5EF4-FFF2-40B4-BE49-F238E27FC236}">
                <a16:creationId xmlns:a16="http://schemas.microsoft.com/office/drawing/2014/main" id="{D34138E1-FF40-4CEE-8B7C-DC04EE69A810}"/>
              </a:ext>
            </a:extLst>
          </p:cNvPr>
          <p:cNvPicPr>
            <a:picLocks noChangeAspect="1"/>
          </p:cNvPicPr>
          <p:nvPr/>
        </p:nvPicPr>
        <p:blipFill>
          <a:blip r:embed="rId2"/>
          <a:stretch>
            <a:fillRect/>
          </a:stretch>
        </p:blipFill>
        <p:spPr>
          <a:xfrm>
            <a:off x="461115" y="1858210"/>
            <a:ext cx="8829677" cy="5011200"/>
          </a:xfrm>
          <a:prstGeom prst="rect">
            <a:avLst/>
          </a:prstGeom>
        </p:spPr>
      </p:pic>
    </p:spTree>
    <p:extLst>
      <p:ext uri="{BB962C8B-B14F-4D97-AF65-F5344CB8AC3E}">
        <p14:creationId xmlns:p14="http://schemas.microsoft.com/office/powerpoint/2010/main" val="45249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5F8-D92A-47B8-9869-47DC6B4DB286}"/>
              </a:ext>
            </a:extLst>
          </p:cNvPr>
          <p:cNvSpPr>
            <a:spLocks noGrp="1"/>
          </p:cNvSpPr>
          <p:nvPr>
            <p:ph type="title"/>
          </p:nvPr>
        </p:nvSpPr>
        <p:spPr>
          <a:xfrm>
            <a:off x="731520" y="731523"/>
            <a:ext cx="8288868" cy="716511"/>
          </a:xfrm>
        </p:spPr>
        <p:txBody>
          <a:bodyPr/>
          <a:lstStyle/>
          <a:p>
            <a:r>
              <a:rPr lang="en-US" sz="3600" dirty="0"/>
              <a:t>Simulation – AWGN, No Timing Error </a:t>
            </a:r>
          </a:p>
        </p:txBody>
      </p:sp>
      <p:sp>
        <p:nvSpPr>
          <p:cNvPr id="4" name="Slide Number Placeholder 3">
            <a:extLst>
              <a:ext uri="{FF2B5EF4-FFF2-40B4-BE49-F238E27FC236}">
                <a16:creationId xmlns:a16="http://schemas.microsoft.com/office/drawing/2014/main" id="{B32B85C6-E79E-4D92-80A1-E7801BA3214E}"/>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8F9ECAE-A618-4CC0-BFDC-6D3CC3A1682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E7B3C6B-0F52-4E54-96B3-B61CD7022C6B}"/>
              </a:ext>
            </a:extLst>
          </p:cNvPr>
          <p:cNvSpPr>
            <a:spLocks noGrp="1"/>
          </p:cNvSpPr>
          <p:nvPr>
            <p:ph type="dt" idx="15"/>
          </p:nvPr>
        </p:nvSpPr>
        <p:spPr/>
        <p:txBody>
          <a:bodyPr/>
          <a:lstStyle/>
          <a:p>
            <a:r>
              <a:rPr lang="en-US" dirty="0"/>
              <a:t>January 2018</a:t>
            </a:r>
            <a:endParaRPr lang="en-GB" dirty="0"/>
          </a:p>
        </p:txBody>
      </p:sp>
      <p:pic>
        <p:nvPicPr>
          <p:cNvPr id="7" name="Picture 6">
            <a:extLst>
              <a:ext uri="{FF2B5EF4-FFF2-40B4-BE49-F238E27FC236}">
                <a16:creationId xmlns:a16="http://schemas.microsoft.com/office/drawing/2014/main" id="{0AB5A635-3C98-449C-A4EC-EBA722780C7C}"/>
              </a:ext>
            </a:extLst>
          </p:cNvPr>
          <p:cNvPicPr>
            <a:picLocks noChangeAspect="1"/>
          </p:cNvPicPr>
          <p:nvPr/>
        </p:nvPicPr>
        <p:blipFill>
          <a:blip r:embed="rId2"/>
          <a:stretch>
            <a:fillRect/>
          </a:stretch>
        </p:blipFill>
        <p:spPr>
          <a:xfrm>
            <a:off x="131100" y="1532703"/>
            <a:ext cx="9406733" cy="4698001"/>
          </a:xfrm>
          <a:prstGeom prst="rect">
            <a:avLst/>
          </a:prstGeom>
        </p:spPr>
      </p:pic>
    </p:spTree>
    <p:extLst>
      <p:ext uri="{BB962C8B-B14F-4D97-AF65-F5344CB8AC3E}">
        <p14:creationId xmlns:p14="http://schemas.microsoft.com/office/powerpoint/2010/main" val="3391643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5F8-D92A-47B8-9869-47DC6B4DB286}"/>
              </a:ext>
            </a:extLst>
          </p:cNvPr>
          <p:cNvSpPr>
            <a:spLocks noGrp="1"/>
          </p:cNvSpPr>
          <p:nvPr>
            <p:ph type="title"/>
          </p:nvPr>
        </p:nvSpPr>
        <p:spPr>
          <a:xfrm>
            <a:off x="731520" y="731523"/>
            <a:ext cx="8288868" cy="716511"/>
          </a:xfrm>
        </p:spPr>
        <p:txBody>
          <a:bodyPr/>
          <a:lstStyle/>
          <a:p>
            <a:r>
              <a:rPr lang="en-US" sz="3600" dirty="0">
                <a:cs typeface="Calibri" panose="020F0502020204030204" pitchFamily="34" charset="0"/>
              </a:rPr>
              <a:t>Simulation – AWGN, 0.25 µs Timing Error </a:t>
            </a:r>
          </a:p>
        </p:txBody>
      </p:sp>
      <p:sp>
        <p:nvSpPr>
          <p:cNvPr id="4" name="Slide Number Placeholder 3">
            <a:extLst>
              <a:ext uri="{FF2B5EF4-FFF2-40B4-BE49-F238E27FC236}">
                <a16:creationId xmlns:a16="http://schemas.microsoft.com/office/drawing/2014/main" id="{B32B85C6-E79E-4D92-80A1-E7801BA3214E}"/>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8F9ECAE-A618-4CC0-BFDC-6D3CC3A1682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E7B3C6B-0F52-4E54-96B3-B61CD7022C6B}"/>
              </a:ext>
            </a:extLst>
          </p:cNvPr>
          <p:cNvSpPr>
            <a:spLocks noGrp="1"/>
          </p:cNvSpPr>
          <p:nvPr>
            <p:ph type="dt" idx="15"/>
          </p:nvPr>
        </p:nvSpPr>
        <p:spPr/>
        <p:txBody>
          <a:bodyPr/>
          <a:lstStyle/>
          <a:p>
            <a:r>
              <a:rPr lang="en-US" dirty="0"/>
              <a:t>January 2018</a:t>
            </a:r>
            <a:endParaRPr lang="en-GB" dirty="0"/>
          </a:p>
        </p:txBody>
      </p:sp>
      <p:pic>
        <p:nvPicPr>
          <p:cNvPr id="3" name="Picture 2">
            <a:extLst>
              <a:ext uri="{FF2B5EF4-FFF2-40B4-BE49-F238E27FC236}">
                <a16:creationId xmlns:a16="http://schemas.microsoft.com/office/drawing/2014/main" id="{3DACBAB9-2A88-4E37-84D0-1C82B2E92459}"/>
              </a:ext>
            </a:extLst>
          </p:cNvPr>
          <p:cNvPicPr>
            <a:picLocks noChangeAspect="1"/>
          </p:cNvPicPr>
          <p:nvPr/>
        </p:nvPicPr>
        <p:blipFill>
          <a:blip r:embed="rId2"/>
          <a:stretch>
            <a:fillRect/>
          </a:stretch>
        </p:blipFill>
        <p:spPr>
          <a:xfrm>
            <a:off x="228600" y="1538318"/>
            <a:ext cx="9406733" cy="4708441"/>
          </a:xfrm>
          <a:prstGeom prst="rect">
            <a:avLst/>
          </a:prstGeom>
        </p:spPr>
      </p:pic>
    </p:spTree>
    <p:extLst>
      <p:ext uri="{BB962C8B-B14F-4D97-AF65-F5344CB8AC3E}">
        <p14:creationId xmlns:p14="http://schemas.microsoft.com/office/powerpoint/2010/main" val="1411938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5F8-D92A-47B8-9869-47DC6B4DB286}"/>
              </a:ext>
            </a:extLst>
          </p:cNvPr>
          <p:cNvSpPr>
            <a:spLocks noGrp="1"/>
          </p:cNvSpPr>
          <p:nvPr>
            <p:ph type="title"/>
          </p:nvPr>
        </p:nvSpPr>
        <p:spPr>
          <a:xfrm>
            <a:off x="731520" y="731523"/>
            <a:ext cx="8288868" cy="716511"/>
          </a:xfrm>
        </p:spPr>
        <p:txBody>
          <a:bodyPr/>
          <a:lstStyle/>
          <a:p>
            <a:r>
              <a:rPr lang="en-US" sz="3600" dirty="0">
                <a:cs typeface="Calibri" panose="020F0502020204030204" pitchFamily="34" charset="0"/>
              </a:rPr>
              <a:t>Simulation – AWGN, 0.5 µs Timing Error </a:t>
            </a:r>
          </a:p>
        </p:txBody>
      </p:sp>
      <p:sp>
        <p:nvSpPr>
          <p:cNvPr id="4" name="Slide Number Placeholder 3">
            <a:extLst>
              <a:ext uri="{FF2B5EF4-FFF2-40B4-BE49-F238E27FC236}">
                <a16:creationId xmlns:a16="http://schemas.microsoft.com/office/drawing/2014/main" id="{B32B85C6-E79E-4D92-80A1-E7801BA3214E}"/>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8F9ECAE-A618-4CC0-BFDC-6D3CC3A1682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E7B3C6B-0F52-4E54-96B3-B61CD7022C6B}"/>
              </a:ext>
            </a:extLst>
          </p:cNvPr>
          <p:cNvSpPr>
            <a:spLocks noGrp="1"/>
          </p:cNvSpPr>
          <p:nvPr>
            <p:ph type="dt" idx="15"/>
          </p:nvPr>
        </p:nvSpPr>
        <p:spPr/>
        <p:txBody>
          <a:bodyPr/>
          <a:lstStyle/>
          <a:p>
            <a:r>
              <a:rPr lang="en-US" dirty="0"/>
              <a:t>January 2018</a:t>
            </a:r>
            <a:endParaRPr lang="en-GB" dirty="0"/>
          </a:p>
        </p:txBody>
      </p:sp>
      <p:pic>
        <p:nvPicPr>
          <p:cNvPr id="3" name="Picture 2">
            <a:extLst>
              <a:ext uri="{FF2B5EF4-FFF2-40B4-BE49-F238E27FC236}">
                <a16:creationId xmlns:a16="http://schemas.microsoft.com/office/drawing/2014/main" id="{D655A6CD-AC9F-4AEF-B8D0-2F7BC416C02D}"/>
              </a:ext>
            </a:extLst>
          </p:cNvPr>
          <p:cNvPicPr>
            <a:picLocks noChangeAspect="1"/>
          </p:cNvPicPr>
          <p:nvPr/>
        </p:nvPicPr>
        <p:blipFill>
          <a:blip r:embed="rId2"/>
          <a:stretch>
            <a:fillRect/>
          </a:stretch>
        </p:blipFill>
        <p:spPr>
          <a:xfrm>
            <a:off x="172587" y="1532703"/>
            <a:ext cx="9406733" cy="4713661"/>
          </a:xfrm>
          <a:prstGeom prst="rect">
            <a:avLst/>
          </a:prstGeom>
        </p:spPr>
      </p:pic>
    </p:spTree>
    <p:extLst>
      <p:ext uri="{BB962C8B-B14F-4D97-AF65-F5344CB8AC3E}">
        <p14:creationId xmlns:p14="http://schemas.microsoft.com/office/powerpoint/2010/main" val="408945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C5F8-D92A-47B8-9869-47DC6B4DB286}"/>
              </a:ext>
            </a:extLst>
          </p:cNvPr>
          <p:cNvSpPr>
            <a:spLocks noGrp="1"/>
          </p:cNvSpPr>
          <p:nvPr>
            <p:ph type="title"/>
          </p:nvPr>
        </p:nvSpPr>
        <p:spPr>
          <a:xfrm>
            <a:off x="731520" y="731523"/>
            <a:ext cx="8288868" cy="716511"/>
          </a:xfrm>
        </p:spPr>
        <p:txBody>
          <a:bodyPr/>
          <a:lstStyle/>
          <a:p>
            <a:r>
              <a:rPr lang="en-US" sz="3600" dirty="0">
                <a:cs typeface="Calibri" panose="020F0502020204030204" pitchFamily="34" charset="0"/>
              </a:rPr>
              <a:t>Simulation – AWGN, Real Timing Error </a:t>
            </a:r>
          </a:p>
        </p:txBody>
      </p:sp>
      <p:sp>
        <p:nvSpPr>
          <p:cNvPr id="4" name="Slide Number Placeholder 3">
            <a:extLst>
              <a:ext uri="{FF2B5EF4-FFF2-40B4-BE49-F238E27FC236}">
                <a16:creationId xmlns:a16="http://schemas.microsoft.com/office/drawing/2014/main" id="{B32B85C6-E79E-4D92-80A1-E7801BA3214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8F9ECAE-A618-4CC0-BFDC-6D3CC3A1682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E7B3C6B-0F52-4E54-96B3-B61CD7022C6B}"/>
              </a:ext>
            </a:extLst>
          </p:cNvPr>
          <p:cNvSpPr>
            <a:spLocks noGrp="1"/>
          </p:cNvSpPr>
          <p:nvPr>
            <p:ph type="dt" idx="15"/>
          </p:nvPr>
        </p:nvSpPr>
        <p:spPr/>
        <p:txBody>
          <a:bodyPr/>
          <a:lstStyle/>
          <a:p>
            <a:r>
              <a:rPr lang="en-US" dirty="0"/>
              <a:t>January 2018</a:t>
            </a:r>
            <a:endParaRPr lang="en-GB" dirty="0"/>
          </a:p>
        </p:txBody>
      </p:sp>
      <p:sp>
        <p:nvSpPr>
          <p:cNvPr id="7" name="Content Placeholder 2">
            <a:extLst>
              <a:ext uri="{FF2B5EF4-FFF2-40B4-BE49-F238E27FC236}">
                <a16:creationId xmlns:a16="http://schemas.microsoft.com/office/drawing/2014/main" id="{3F98AA3F-9F91-4239-B7E7-7BD8ADAE74BE}"/>
              </a:ext>
            </a:extLst>
          </p:cNvPr>
          <p:cNvSpPr>
            <a:spLocks noGrp="1"/>
          </p:cNvSpPr>
          <p:nvPr>
            <p:ph idx="1"/>
          </p:nvPr>
        </p:nvSpPr>
        <p:spPr>
          <a:xfrm>
            <a:off x="743373" y="6092614"/>
            <a:ext cx="8288868" cy="814495"/>
          </a:xfrm>
        </p:spPr>
        <p:txBody>
          <a:bodyPr/>
          <a:lstStyle/>
          <a:p>
            <a:r>
              <a:rPr lang="en-US" sz="2200" dirty="0"/>
              <a:t>Similar to the No Timing Error since the majority of the time the real timing error is zero</a:t>
            </a:r>
          </a:p>
        </p:txBody>
      </p:sp>
      <p:pic>
        <p:nvPicPr>
          <p:cNvPr id="8" name="Picture 7">
            <a:extLst>
              <a:ext uri="{FF2B5EF4-FFF2-40B4-BE49-F238E27FC236}">
                <a16:creationId xmlns:a16="http://schemas.microsoft.com/office/drawing/2014/main" id="{BDA7E8BB-6C83-4061-93F0-6B06D2BCC0C3}"/>
              </a:ext>
            </a:extLst>
          </p:cNvPr>
          <p:cNvPicPr>
            <a:picLocks noChangeAspect="1"/>
          </p:cNvPicPr>
          <p:nvPr/>
        </p:nvPicPr>
        <p:blipFill>
          <a:blip r:embed="rId2"/>
          <a:stretch>
            <a:fillRect/>
          </a:stretch>
        </p:blipFill>
        <p:spPr>
          <a:xfrm>
            <a:off x="172587" y="1471295"/>
            <a:ext cx="9406733" cy="4708441"/>
          </a:xfrm>
          <a:prstGeom prst="rect">
            <a:avLst/>
          </a:prstGeom>
        </p:spPr>
      </p:pic>
    </p:spTree>
    <p:extLst>
      <p:ext uri="{BB962C8B-B14F-4D97-AF65-F5344CB8AC3E}">
        <p14:creationId xmlns:p14="http://schemas.microsoft.com/office/powerpoint/2010/main" val="379569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529C5-EAFD-4B01-B604-F4828EA2B58D}"/>
              </a:ext>
            </a:extLst>
          </p:cNvPr>
          <p:cNvSpPr>
            <a:spLocks noGrp="1"/>
          </p:cNvSpPr>
          <p:nvPr>
            <p:ph type="title"/>
          </p:nvPr>
        </p:nvSpPr>
        <p:spPr>
          <a:xfrm>
            <a:off x="731520" y="807723"/>
            <a:ext cx="8288868" cy="640077"/>
          </a:xfrm>
        </p:spPr>
        <p:txBody>
          <a:bodyPr/>
          <a:lstStyle/>
          <a:p>
            <a:r>
              <a:rPr lang="en-US" sz="3600" dirty="0"/>
              <a:t>Observations – Low Data Rate, AWGN</a:t>
            </a:r>
          </a:p>
        </p:txBody>
      </p:sp>
      <p:sp>
        <p:nvSpPr>
          <p:cNvPr id="3" name="Content Placeholder 2">
            <a:extLst>
              <a:ext uri="{FF2B5EF4-FFF2-40B4-BE49-F238E27FC236}">
                <a16:creationId xmlns:a16="http://schemas.microsoft.com/office/drawing/2014/main" id="{A6AD067F-991E-4118-AB56-FDD2D7049483}"/>
              </a:ext>
            </a:extLst>
          </p:cNvPr>
          <p:cNvSpPr>
            <a:spLocks noGrp="1"/>
          </p:cNvSpPr>
          <p:nvPr>
            <p:ph idx="1"/>
          </p:nvPr>
        </p:nvSpPr>
        <p:spPr>
          <a:xfrm>
            <a:off x="731520" y="1752600"/>
            <a:ext cx="8288868" cy="4831078"/>
          </a:xfrm>
        </p:spPr>
        <p:txBody>
          <a:bodyPr/>
          <a:lstStyle/>
          <a:p>
            <a:r>
              <a:rPr lang="en-US" sz="2200" dirty="0">
                <a:cs typeface="Calibri" panose="020F0502020204030204" pitchFamily="34" charset="0"/>
              </a:rPr>
              <a:t>With no timing offset there is some improvement in SNR as the ‘On’ time is decreased.  This is due to the use of a non-linear receiver.</a:t>
            </a:r>
          </a:p>
          <a:p>
            <a:r>
              <a:rPr lang="en-US" sz="2200" dirty="0">
                <a:cs typeface="Calibri" panose="020F0502020204030204" pitchFamily="34" charset="0"/>
              </a:rPr>
              <a:t>The SNR improvement is less than was shown in [1].  In that presentation they used IID noise in the simulation since no filter was used.  That may be one of the reasons for the difference in SNR results</a:t>
            </a:r>
          </a:p>
          <a:p>
            <a:r>
              <a:rPr lang="en-US" sz="2200" dirty="0">
                <a:cs typeface="Calibri" panose="020F0502020204030204" pitchFamily="34" charset="0"/>
              </a:rPr>
              <a:t>There is a loss in performance with timing error, however, since the timing error is most often zero, the performance with real timing error is close to the performance with no timing error</a:t>
            </a:r>
          </a:p>
          <a:p>
            <a:r>
              <a:rPr lang="en-US" sz="2200" dirty="0">
                <a:cs typeface="Calibri" panose="020F0502020204030204" pitchFamily="34" charset="0"/>
              </a:rPr>
              <a:t>Interestingly the 50% ‘On’ was better than the 100% ‘On’ time even with 0.5 µs timing error.  This is likely due to the Inter-symbol Interference captured with the 100% receiver window</a:t>
            </a:r>
          </a:p>
        </p:txBody>
      </p:sp>
      <p:sp>
        <p:nvSpPr>
          <p:cNvPr id="4" name="Slide Number Placeholder 3">
            <a:extLst>
              <a:ext uri="{FF2B5EF4-FFF2-40B4-BE49-F238E27FC236}">
                <a16:creationId xmlns:a16="http://schemas.microsoft.com/office/drawing/2014/main" id="{CBAF8D1F-6680-4776-80AE-F248F8907203}"/>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466AAC5-2FBF-4077-BAEB-5BCD6814D51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20E5308-964C-4ADC-8C22-B0E76707F257}"/>
              </a:ext>
            </a:extLst>
          </p:cNvPr>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2931891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1144</TotalTime>
  <Words>1077</Words>
  <Application>Microsoft Office PowerPoint</Application>
  <PresentationFormat>Custom</PresentationFormat>
  <Paragraphs>148</Paragraphs>
  <Slides>22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 Unicode MS</vt:lpstr>
      <vt:lpstr>MS Gothic</vt:lpstr>
      <vt:lpstr>Arial</vt:lpstr>
      <vt:lpstr>Calibri</vt:lpstr>
      <vt:lpstr>Courier New</vt:lpstr>
      <vt:lpstr>Times New Roman</vt:lpstr>
      <vt:lpstr>Office Theme</vt:lpstr>
      <vt:lpstr>Document</vt:lpstr>
      <vt:lpstr>Shorter ‘On’ Time Duration Study</vt:lpstr>
      <vt:lpstr>Introduction</vt:lpstr>
      <vt:lpstr>Shorter ‘On’ Time Transmission for Low Data Rate</vt:lpstr>
      <vt:lpstr>Receiver for 100% and 50% ‘On’ Time</vt:lpstr>
      <vt:lpstr>Simulation – AWGN, No Timing Error </vt:lpstr>
      <vt:lpstr>Simulation – AWGN, 0.25 µs Timing Error </vt:lpstr>
      <vt:lpstr>Simulation – AWGN, 0.5 µs Timing Error </vt:lpstr>
      <vt:lpstr>Simulation – AWGN, Real Timing Error </vt:lpstr>
      <vt:lpstr>Observations – Low Data Rate, AWGN</vt:lpstr>
      <vt:lpstr>Simulation – Model D, No Timing Error </vt:lpstr>
      <vt:lpstr>Simulation – Model D, 0.25 µs Timing Error </vt:lpstr>
      <vt:lpstr>Simulation – Model D, 0.5 µs Timing Error </vt:lpstr>
      <vt:lpstr>Simulation – Model D, Real Timing Error </vt:lpstr>
      <vt:lpstr>SNR For Real Timing Error – Model D</vt:lpstr>
      <vt:lpstr>Observations – Low Data Rate, Model D</vt:lpstr>
      <vt:lpstr>High Data Rate</vt:lpstr>
      <vt:lpstr>Simulation – Model D, Real Timing Error </vt:lpstr>
      <vt:lpstr>SNR For Real Timing Error – Model D</vt:lpstr>
      <vt:lpstr>Observations – High Data Rate</vt:lpstr>
      <vt:lpstr>Comments on Transmit Power</vt:lpstr>
      <vt:lpstr>Conclusions </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281</cp:revision>
  <cp:lastPrinted>2017-08-01T18:12:39Z</cp:lastPrinted>
  <dcterms:created xsi:type="dcterms:W3CDTF">2014-10-30T17:06:39Z</dcterms:created>
  <dcterms:modified xsi:type="dcterms:W3CDTF">2018-01-14T17:52:39Z</dcterms:modified>
</cp:coreProperties>
</file>