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606" r:id="rId2"/>
    <p:sldId id="607" r:id="rId3"/>
    <p:sldId id="608" r:id="rId4"/>
    <p:sldId id="609" r:id="rId5"/>
    <p:sldId id="610" r:id="rId6"/>
    <p:sldId id="611" r:id="rId7"/>
    <p:sldId id="612" r:id="rId8"/>
    <p:sldId id="613" r:id="rId9"/>
    <p:sldId id="614" r:id="rId10"/>
    <p:sldId id="615" r:id="rId11"/>
    <p:sldId id="616" r:id="rId12"/>
    <p:sldId id="617" r:id="rId13"/>
    <p:sldId id="618" r:id="rId14"/>
    <p:sldId id="619" r:id="rId15"/>
    <p:sldId id="620" r:id="rId16"/>
    <p:sldId id="621" r:id="rId17"/>
    <p:sldId id="623" r:id="rId18"/>
    <p:sldId id="624" r:id="rId19"/>
    <p:sldId id="625" r:id="rId20"/>
    <p:sldId id="628"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660"/>
  </p:normalViewPr>
  <p:slideViewPr>
    <p:cSldViewPr>
      <p:cViewPr varScale="1">
        <p:scale>
          <a:sx n="86" d="100"/>
          <a:sy n="86" d="100"/>
        </p:scale>
        <p:origin x="948"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71492" y="304800"/>
            <a:ext cx="338567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802.11-18/0112r1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smtClean="0"/>
              <a:t>TGax </a:t>
            </a:r>
            <a:r>
              <a:rPr lang="en-US" altLang="zh-CN" sz="2800" kern="0" smtClean="0"/>
              <a:t>Jan</a:t>
            </a:r>
            <a:r>
              <a:rPr lang="en-US" altLang="en-US" sz="2800" kern="0" smtClean="0"/>
              <a:t> 2018 Ad-hoc Meeting PHY Agenda</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smtClean="0"/>
              <a:t>Date:</a:t>
            </a:r>
            <a:r>
              <a:rPr lang="en-US" altLang="en-US" sz="2000" b="0" kern="0" smtClean="0"/>
              <a:t> 2018-01-11</a:t>
            </a:r>
            <a:endParaRPr lang="en-US" altLang="en-US" sz="2000" b="0" kern="0" dirty="0" smtClean="0"/>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111" name="Document" r:id="rId4" imgW="8317019" imgH="2241301" progId="Word.Document.8">
                  <p:embed/>
                </p:oleObj>
              </mc:Choice>
              <mc:Fallback>
                <p:oleObj name="Document" r:id="rId4" imgW="8317019" imgH="2241301"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362804467"/>
              </p:ext>
            </p:extLst>
          </p:nvPr>
        </p:nvGraphicFramePr>
        <p:xfrm>
          <a:off x="747913" y="2514599"/>
          <a:ext cx="7772401" cy="3693747"/>
        </p:xfrm>
        <a:graphic>
          <a:graphicData uri="http://schemas.openxmlformats.org/drawingml/2006/table">
            <a:tbl>
              <a:tblPr>
                <a:tableStyleId>{68D230F3-CF80-4859-8CE7-A43EE81993B5}</a:tableStyleId>
              </a:tblPr>
              <a:tblGrid>
                <a:gridCol w="400639"/>
                <a:gridCol w="4628561"/>
                <a:gridCol w="2102177"/>
                <a:gridCol w="641024"/>
              </a:tblGrid>
              <a:tr h="108438">
                <a:tc>
                  <a:txBody>
                    <a:bodyPr/>
                    <a:lstStyle/>
                    <a:p>
                      <a:pPr algn="ctr" fontAlgn="b"/>
                      <a:r>
                        <a:rPr lang="en-US" sz="1000" b="1" u="none" strike="noStrike" dirty="0">
                          <a:effectLst/>
                        </a:rPr>
                        <a:t>DCN</a:t>
                      </a:r>
                      <a:endParaRPr lang="en-US" sz="10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000" b="1" u="none" strike="noStrike" dirty="0">
                          <a:effectLst/>
                        </a:rPr>
                        <a:t>Title</a:t>
                      </a:r>
                      <a:endParaRPr lang="en-US" sz="10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000" b="1" u="none" strike="noStrike" dirty="0">
                          <a:effectLst/>
                        </a:rPr>
                        <a:t>Author</a:t>
                      </a:r>
                      <a:endParaRPr lang="en-US" sz="10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000" b="1" u="none" strike="noStrike" dirty="0">
                          <a:effectLst/>
                        </a:rPr>
                        <a:t>Ad Hoc</a:t>
                      </a:r>
                      <a:endParaRPr lang="en-US" sz="1000" b="1" i="0" u="none" strike="noStrike" dirty="0">
                        <a:solidFill>
                          <a:srgbClr val="FFFFFF"/>
                        </a:solidFill>
                        <a:effectLst/>
                        <a:latin typeface="Calibri" panose="020F0502020204030204" pitchFamily="34" charset="0"/>
                      </a:endParaRPr>
                    </a:p>
                  </a:txBody>
                  <a:tcPr marL="7617" marR="7617" marT="7617" marB="0" anchor="b"/>
                </a:tc>
              </a:tr>
              <a:tr h="108438">
                <a:tc>
                  <a:txBody>
                    <a:bodyPr/>
                    <a:lstStyle/>
                    <a:p>
                      <a:pPr algn="l" fontAlgn="t"/>
                      <a:r>
                        <a:rPr lang="en-US" altLang="zh-CN" sz="1000" u="none" strike="noStrike" dirty="0">
                          <a:effectLst/>
                        </a:rPr>
                        <a:t>6</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000" u="none" strike="noStrike" dirty="0" err="1">
                          <a:effectLst/>
                        </a:rPr>
                        <a:t>cr-misc-phy</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fr-FR" sz="1000" u="none" strike="noStrike">
                          <a:effectLst/>
                        </a:rPr>
                        <a:t>Ross Jian Yu (Huawei Technologies)</a:t>
                      </a:r>
                      <a:endParaRPr lang="fr-FR" sz="10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t"/>
                      <a:r>
                        <a:rPr lang="en-US" altLang="zh-CN" sz="1000" u="none" strike="noStrike">
                          <a:effectLst/>
                        </a:rPr>
                        <a:t>23</a:t>
                      </a:r>
                      <a:endParaRPr lang="en-US" altLang="zh-CN" sz="10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000" u="none" strike="noStrike" dirty="0">
                          <a:effectLst/>
                        </a:rPr>
                        <a:t>PHY_CR_28.2.5</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000" u="none" strike="noStrike" dirty="0" err="1">
                          <a:effectLst/>
                        </a:rPr>
                        <a:t>Xiaogang</a:t>
                      </a:r>
                      <a:r>
                        <a:rPr lang="en-US" sz="1000" u="none" strike="noStrike" dirty="0">
                          <a:effectLst/>
                        </a:rPr>
                        <a:t> Chen (Intel)</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t"/>
                      <a:r>
                        <a:rPr lang="en-US" altLang="zh-CN" sz="1000" u="none" strike="noStrike" dirty="0">
                          <a:effectLst/>
                        </a:rPr>
                        <a:t>24</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000" u="none" strike="noStrike" dirty="0">
                          <a:effectLst/>
                        </a:rPr>
                        <a:t>PHY_CR_28.3.5</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000" u="none" strike="noStrike" dirty="0" err="1">
                          <a:effectLst/>
                        </a:rPr>
                        <a:t>Xiaogang</a:t>
                      </a:r>
                      <a:r>
                        <a:rPr lang="en-US" sz="1000" u="none" strike="noStrike" dirty="0">
                          <a:effectLst/>
                        </a:rPr>
                        <a:t> Chen (Intel)</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t"/>
                      <a:r>
                        <a:rPr lang="en-US" altLang="zh-CN" sz="1000" u="none" strike="noStrike" dirty="0">
                          <a:effectLst/>
                        </a:rPr>
                        <a:t>25</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000" u="none" strike="noStrike" dirty="0">
                          <a:effectLst/>
                        </a:rPr>
                        <a:t>PHY_CR_28.3.6</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000" u="none" strike="noStrike">
                          <a:effectLst/>
                        </a:rPr>
                        <a:t>Xiaogang Chen (Intel)</a:t>
                      </a:r>
                      <a:endParaRPr lang="en-US" sz="10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solidFill>
                      <a:srgbClr val="FFC000"/>
                    </a:solidFill>
                  </a:tcPr>
                </a:tc>
              </a:tr>
              <a:tr h="108438">
                <a:tc>
                  <a:txBody>
                    <a:bodyPr/>
                    <a:lstStyle/>
                    <a:p>
                      <a:pPr algn="l" fontAlgn="t"/>
                      <a:r>
                        <a:rPr lang="en-US" altLang="zh-CN" sz="1000" u="none" strike="noStrike" dirty="0">
                          <a:effectLst/>
                        </a:rPr>
                        <a:t>28</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000" u="none" strike="noStrike" dirty="0" err="1">
                          <a:effectLst/>
                        </a:rPr>
                        <a:t>PHY_Changes_for_NDP_feedback</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000" u="none" strike="noStrike" dirty="0" err="1">
                          <a:effectLst/>
                        </a:rPr>
                        <a:t>Xiaogang</a:t>
                      </a:r>
                      <a:r>
                        <a:rPr lang="en-US" sz="1000" u="none" strike="noStrike" dirty="0">
                          <a:effectLst/>
                        </a:rPr>
                        <a:t> Chen (Intel)</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t"/>
                      <a:r>
                        <a:rPr lang="en-US" altLang="zh-CN" sz="1000" u="none" strike="noStrike" dirty="0">
                          <a:effectLst/>
                        </a:rPr>
                        <a:t>36</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000" u="none" strike="noStrike" dirty="0">
                          <a:effectLst/>
                        </a:rPr>
                        <a:t>CR-PHY-INTRO-Part-1</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000" u="none" strike="noStrike" dirty="0" err="1">
                          <a:effectLst/>
                        </a:rPr>
                        <a:t>Lochan</a:t>
                      </a:r>
                      <a:r>
                        <a:rPr lang="en-US" sz="1000" u="none" strike="noStrike" dirty="0">
                          <a:effectLst/>
                        </a:rPr>
                        <a:t> </a:t>
                      </a:r>
                      <a:r>
                        <a:rPr lang="en-US" sz="1000" u="none" strike="noStrike" dirty="0" err="1">
                          <a:effectLst/>
                        </a:rPr>
                        <a:t>Verma</a:t>
                      </a:r>
                      <a:r>
                        <a:rPr lang="en-US" sz="1000" u="none" strike="noStrike" dirty="0">
                          <a:effectLst/>
                        </a:rPr>
                        <a:t> (Qualcomm)</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solidFill>
                      <a:srgbClr val="FFC000"/>
                    </a:solidFill>
                  </a:tcPr>
                </a:tc>
              </a:tr>
              <a:tr h="108438">
                <a:tc>
                  <a:txBody>
                    <a:bodyPr/>
                    <a:lstStyle/>
                    <a:p>
                      <a:pPr algn="l" fontAlgn="t"/>
                      <a:r>
                        <a:rPr lang="en-US" altLang="zh-CN" sz="1000" u="none" strike="noStrike" dirty="0">
                          <a:effectLst/>
                        </a:rPr>
                        <a:t>37</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000" u="none" strike="noStrike" dirty="0">
                          <a:effectLst/>
                        </a:rPr>
                        <a:t>CR-PHY-INTRO-Part-2</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000" u="none" strike="noStrike" dirty="0" err="1">
                          <a:effectLst/>
                        </a:rPr>
                        <a:t>Lochan</a:t>
                      </a:r>
                      <a:r>
                        <a:rPr lang="en-US" sz="1000" u="none" strike="noStrike" dirty="0">
                          <a:effectLst/>
                        </a:rPr>
                        <a:t> </a:t>
                      </a:r>
                      <a:r>
                        <a:rPr lang="en-US" sz="1000" u="none" strike="noStrike" dirty="0" err="1">
                          <a:effectLst/>
                        </a:rPr>
                        <a:t>Verma</a:t>
                      </a:r>
                      <a:r>
                        <a:rPr lang="en-US" sz="1000" u="none" strike="noStrike" dirty="0">
                          <a:effectLst/>
                        </a:rPr>
                        <a:t> (Qualcomm)</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ctr" fontAlgn="b"/>
                      <a:r>
                        <a:rPr lang="en-US" sz="1000" u="none" strike="noStrike" dirty="0">
                          <a:effectLst/>
                        </a:rPr>
                        <a:t>PHY</a:t>
                      </a:r>
                      <a:endParaRPr lang="en-US" sz="1000" b="0" i="0" u="none" strike="noStrike" dirty="0">
                        <a:solidFill>
                          <a:srgbClr val="FF0000"/>
                        </a:solidFill>
                        <a:effectLst/>
                        <a:latin typeface="Calibri" panose="020F0502020204030204" pitchFamily="34" charset="0"/>
                      </a:endParaRPr>
                    </a:p>
                  </a:txBody>
                  <a:tcPr marL="7617" marR="7617" marT="7617" marB="0" anchor="b">
                    <a:solidFill>
                      <a:srgbClr val="FFC000"/>
                    </a:solidFill>
                  </a:tcPr>
                </a:tc>
              </a:tr>
              <a:tr h="108438">
                <a:tc>
                  <a:txBody>
                    <a:bodyPr/>
                    <a:lstStyle/>
                    <a:p>
                      <a:pPr algn="l" fontAlgn="t"/>
                      <a:r>
                        <a:rPr lang="en-US" altLang="zh-CN" sz="1000" u="none" strike="noStrike" dirty="0">
                          <a:effectLst/>
                        </a:rPr>
                        <a:t>38</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000" u="none" strike="noStrike" dirty="0">
                          <a:effectLst/>
                        </a:rPr>
                        <a:t>CR-PHY-HE-SIG-A-Part-1</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000" u="none" strike="noStrike" dirty="0" err="1">
                          <a:effectLst/>
                        </a:rPr>
                        <a:t>Lochan</a:t>
                      </a:r>
                      <a:r>
                        <a:rPr lang="en-US" sz="1000" u="none" strike="noStrike" dirty="0">
                          <a:effectLst/>
                        </a:rPr>
                        <a:t> </a:t>
                      </a:r>
                      <a:r>
                        <a:rPr lang="en-US" sz="1000" u="none" strike="noStrike" dirty="0" err="1">
                          <a:effectLst/>
                        </a:rPr>
                        <a:t>Verma</a:t>
                      </a:r>
                      <a:r>
                        <a:rPr lang="en-US" sz="1000" u="none" strike="noStrike" dirty="0">
                          <a:effectLst/>
                        </a:rPr>
                        <a:t> (Qualcomm)</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t"/>
                      <a:r>
                        <a:rPr lang="en-US" altLang="zh-CN" sz="1000" b="0" i="0" u="none" strike="noStrike" dirty="0" smtClean="0">
                          <a:solidFill>
                            <a:srgbClr val="000000"/>
                          </a:solidFill>
                          <a:effectLst/>
                          <a:latin typeface="宋体" panose="02010600030101010101" pitchFamily="2" charset="-122"/>
                          <a:ea typeface="宋体" panose="02010600030101010101" pitchFamily="2" charset="-122"/>
                        </a:rPr>
                        <a:t>46</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marL="0" algn="l" defTabSz="914400" rtl="0" eaLnBrk="1" fontAlgn="b" latinLnBrk="0" hangingPunct="1"/>
                      <a:r>
                        <a:rPr lang="en-US" sz="1000" u="none" strike="noStrike" kern="1200" dirty="0">
                          <a:solidFill>
                            <a:schemeClr val="tx1"/>
                          </a:solidFill>
                          <a:effectLst/>
                          <a:latin typeface="+mn-lt"/>
                          <a:ea typeface="+mn-ea"/>
                          <a:cs typeface="+mn-cs"/>
                        </a:rPr>
                        <a:t>CR-PHY-INTRO-Part-3</a:t>
                      </a:r>
                    </a:p>
                  </a:txBody>
                  <a:tcPr marL="9525" marR="9525" marT="9525" marB="0" anchor="b">
                    <a:solidFill>
                      <a:srgbClr val="00B050"/>
                    </a:solidFill>
                  </a:tcPr>
                </a:tc>
                <a:tc>
                  <a:txBody>
                    <a:bodyPr/>
                    <a:lstStyle/>
                    <a:p>
                      <a:pPr marL="0" algn="l" defTabSz="914400" rtl="0" eaLnBrk="1" fontAlgn="b" latinLnBrk="0" hangingPunct="1"/>
                      <a:r>
                        <a:rPr lang="en-US" sz="1000" u="none" strike="noStrike" kern="1200" dirty="0" err="1">
                          <a:solidFill>
                            <a:schemeClr val="tx1"/>
                          </a:solidFill>
                          <a:effectLst/>
                          <a:latin typeface="+mn-lt"/>
                          <a:ea typeface="+mn-ea"/>
                          <a:cs typeface="+mn-cs"/>
                        </a:rPr>
                        <a:t>Lochan</a:t>
                      </a:r>
                      <a:r>
                        <a:rPr lang="en-US" sz="1000" u="none" strike="noStrike" kern="1200" dirty="0">
                          <a:solidFill>
                            <a:schemeClr val="tx1"/>
                          </a:solidFill>
                          <a:effectLst/>
                          <a:latin typeface="+mn-lt"/>
                          <a:ea typeface="+mn-ea"/>
                          <a:cs typeface="+mn-cs"/>
                        </a:rPr>
                        <a:t> </a:t>
                      </a:r>
                      <a:r>
                        <a:rPr lang="en-US" sz="1000" u="none" strike="noStrike" kern="1200" dirty="0" err="1">
                          <a:solidFill>
                            <a:schemeClr val="tx1"/>
                          </a:solidFill>
                          <a:effectLst/>
                          <a:latin typeface="+mn-lt"/>
                          <a:ea typeface="+mn-ea"/>
                          <a:cs typeface="+mn-cs"/>
                        </a:rPr>
                        <a:t>Verma</a:t>
                      </a:r>
                      <a:r>
                        <a:rPr lang="en-US" sz="1000" u="none" strike="noStrike" kern="1200" dirty="0">
                          <a:solidFill>
                            <a:schemeClr val="tx1"/>
                          </a:solidFill>
                          <a:effectLst/>
                          <a:latin typeface="+mn-lt"/>
                          <a:ea typeface="+mn-ea"/>
                          <a:cs typeface="+mn-cs"/>
                        </a:rPr>
                        <a:t> (Qualcomm)</a:t>
                      </a:r>
                    </a:p>
                  </a:txBody>
                  <a:tcPr marL="9525" marR="9525" marT="9525" marB="0" anchor="b">
                    <a:solidFill>
                      <a:srgbClr val="00B050"/>
                    </a:solidFill>
                  </a:tcPr>
                </a:tc>
                <a:tc>
                  <a:txBody>
                    <a:bodyPr/>
                    <a:lstStyle/>
                    <a:p>
                      <a:pPr marL="0" algn="ctr" defTabSz="914400" rtl="0" eaLnBrk="1" fontAlgn="b" latinLnBrk="0" hangingPunct="1"/>
                      <a:r>
                        <a:rPr lang="en-US" sz="1000" u="none" strike="noStrike" kern="1200" dirty="0">
                          <a:solidFill>
                            <a:schemeClr val="tx1"/>
                          </a:solidFill>
                          <a:effectLst/>
                          <a:latin typeface="+mn-lt"/>
                          <a:ea typeface="+mn-ea"/>
                          <a:cs typeface="+mn-cs"/>
                        </a:rPr>
                        <a:t>PHY</a:t>
                      </a:r>
                    </a:p>
                  </a:txBody>
                  <a:tcPr marL="9525" marR="9525" marT="9525" marB="0">
                    <a:solidFill>
                      <a:srgbClr val="00B050"/>
                    </a:solidFill>
                  </a:tcPr>
                </a:tc>
              </a:tr>
              <a:tr h="108438">
                <a:tc>
                  <a:txBody>
                    <a:bodyPr/>
                    <a:lstStyle/>
                    <a:p>
                      <a:pPr algn="l" fontAlgn="t"/>
                      <a:r>
                        <a:rPr lang="en-US" altLang="zh-CN" sz="1000" b="0" i="0" u="none" strike="noStrike" dirty="0" smtClean="0">
                          <a:solidFill>
                            <a:srgbClr val="000000"/>
                          </a:solidFill>
                          <a:effectLst/>
                          <a:latin typeface="宋体" panose="02010600030101010101" pitchFamily="2" charset="-122"/>
                          <a:ea typeface="宋体" panose="02010600030101010101" pitchFamily="2" charset="-122"/>
                        </a:rPr>
                        <a:t>162</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marL="0" algn="l" defTabSz="914400" rtl="0" eaLnBrk="1" fontAlgn="b" latinLnBrk="0" hangingPunct="1"/>
                      <a:r>
                        <a:rPr lang="en-US" sz="1000" u="none" strike="noStrike" kern="1200" dirty="0" smtClean="0">
                          <a:solidFill>
                            <a:schemeClr val="tx1"/>
                          </a:solidFill>
                          <a:effectLst/>
                          <a:latin typeface="+mn-lt"/>
                          <a:ea typeface="+mn-ea"/>
                          <a:cs typeface="+mn-cs"/>
                        </a:rPr>
                        <a:t>lb230-cr-on-cids-12060-and-13047</a:t>
                      </a:r>
                      <a:endParaRPr lang="en-US" sz="1000" u="none" strike="noStrike" kern="1200" dirty="0">
                        <a:solidFill>
                          <a:schemeClr val="tx1"/>
                        </a:solidFill>
                        <a:effectLst/>
                        <a:latin typeface="+mn-lt"/>
                        <a:ea typeface="+mn-ea"/>
                        <a:cs typeface="+mn-cs"/>
                      </a:endParaRPr>
                    </a:p>
                  </a:txBody>
                  <a:tcPr marL="9525" marR="9525" marT="9525" marB="0" anchor="b">
                    <a:solidFill>
                      <a:srgbClr val="FFC000"/>
                    </a:solidFill>
                  </a:tcPr>
                </a:tc>
                <a:tc>
                  <a:txBody>
                    <a:bodyPr/>
                    <a:lstStyle/>
                    <a:p>
                      <a:pPr marL="0" algn="l" defTabSz="914400" rtl="0" eaLnBrk="1" fontAlgn="b" latinLnBrk="0" hangingPunct="1"/>
                      <a:r>
                        <a:rPr lang="en-US" sz="1000" u="none" strike="noStrike" kern="1200" dirty="0" smtClean="0">
                          <a:solidFill>
                            <a:schemeClr val="tx1"/>
                          </a:solidFill>
                          <a:effectLst/>
                          <a:latin typeface="+mn-lt"/>
                          <a:ea typeface="+mn-ea"/>
                          <a:cs typeface="+mn-cs"/>
                        </a:rPr>
                        <a:t>Ming </a:t>
                      </a:r>
                      <a:r>
                        <a:rPr lang="en-US" sz="1000" u="none" strike="noStrike" kern="1200" dirty="0" err="1" smtClean="0">
                          <a:solidFill>
                            <a:schemeClr val="tx1"/>
                          </a:solidFill>
                          <a:effectLst/>
                          <a:latin typeface="+mn-lt"/>
                          <a:ea typeface="+mn-ea"/>
                          <a:cs typeface="+mn-cs"/>
                        </a:rPr>
                        <a:t>Gan</a:t>
                      </a:r>
                      <a:r>
                        <a:rPr lang="en-US" sz="1000" u="none" strike="noStrike" kern="1200" dirty="0" smtClean="0">
                          <a:solidFill>
                            <a:schemeClr val="tx1"/>
                          </a:solidFill>
                          <a:effectLst/>
                          <a:latin typeface="+mn-lt"/>
                          <a:ea typeface="+mn-ea"/>
                          <a:cs typeface="+mn-cs"/>
                        </a:rPr>
                        <a:t> (Huawei)</a:t>
                      </a:r>
                      <a:endParaRPr lang="en-US" sz="1000" u="none" strike="noStrike" kern="1200" dirty="0">
                        <a:solidFill>
                          <a:schemeClr val="tx1"/>
                        </a:solidFill>
                        <a:effectLst/>
                        <a:latin typeface="+mn-lt"/>
                        <a:ea typeface="+mn-ea"/>
                        <a:cs typeface="+mn-cs"/>
                      </a:endParaRPr>
                    </a:p>
                  </a:txBody>
                  <a:tcPr marL="9525" marR="9525" marT="9525" marB="0" anchor="b">
                    <a:solidFill>
                      <a:srgbClr val="FFC000"/>
                    </a:solidFill>
                  </a:tcPr>
                </a:tc>
                <a:tc>
                  <a:txBody>
                    <a:bodyPr/>
                    <a:lstStyle/>
                    <a:p>
                      <a:pPr marL="0" algn="ctr" defTabSz="914400" rtl="0" eaLnBrk="1" fontAlgn="b" latinLnBrk="0" hangingPunct="1"/>
                      <a:r>
                        <a:rPr lang="en-US" sz="1000" u="none" strike="noStrike" kern="1200" dirty="0" smtClean="0">
                          <a:solidFill>
                            <a:schemeClr val="tx1"/>
                          </a:solidFill>
                          <a:effectLst/>
                          <a:latin typeface="+mn-lt"/>
                          <a:ea typeface="+mn-ea"/>
                          <a:cs typeface="+mn-cs"/>
                        </a:rPr>
                        <a:t>PHY</a:t>
                      </a:r>
                      <a:endParaRPr lang="en-US" sz="1000" u="none" strike="noStrike" kern="1200" dirty="0">
                        <a:solidFill>
                          <a:schemeClr val="tx1"/>
                        </a:solidFill>
                        <a:effectLst/>
                        <a:latin typeface="+mn-lt"/>
                        <a:ea typeface="+mn-ea"/>
                        <a:cs typeface="+mn-cs"/>
                      </a:endParaRPr>
                    </a:p>
                  </a:txBody>
                  <a:tcPr marL="9525" marR="9525" marT="9525" marB="0">
                    <a:solidFill>
                      <a:srgbClr val="FFC000"/>
                    </a:solidFill>
                  </a:tcPr>
                </a:tc>
              </a:tr>
              <a:tr h="108438">
                <a:tc>
                  <a:txBody>
                    <a:bodyPr/>
                    <a:lstStyle/>
                    <a:p>
                      <a:pPr algn="l" fontAlgn="t"/>
                      <a:r>
                        <a:rPr lang="en-US" altLang="zh-CN" sz="1000" b="0" i="0" u="none" strike="noStrike" dirty="0" smtClean="0">
                          <a:solidFill>
                            <a:srgbClr val="000000"/>
                          </a:solidFill>
                          <a:effectLst/>
                          <a:latin typeface="宋体" panose="02010600030101010101" pitchFamily="2" charset="-122"/>
                          <a:ea typeface="宋体" panose="02010600030101010101" pitchFamily="2" charset="-122"/>
                        </a:rPr>
                        <a:t>79</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marL="0" algn="l" defTabSz="914400" rtl="0" eaLnBrk="1" fontAlgn="b" latinLnBrk="0" hangingPunct="1"/>
                      <a:r>
                        <a:rPr lang="en-US" sz="1000" u="none" strike="noStrike" kern="1200" dirty="0" smtClean="0">
                          <a:solidFill>
                            <a:schemeClr val="tx1"/>
                          </a:solidFill>
                          <a:effectLst/>
                          <a:latin typeface="+mn-lt"/>
                          <a:ea typeface="+mn-ea"/>
                          <a:cs typeface="+mn-cs"/>
                        </a:rPr>
                        <a:t>comment-resolutions-on-clause-9-4-1-63-he-compressed-beamforming-report-field</a:t>
                      </a:r>
                      <a:endParaRPr lang="en-US" sz="10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000" u="none" strike="noStrike" kern="1200" dirty="0" err="1" smtClean="0">
                          <a:solidFill>
                            <a:schemeClr val="tx1"/>
                          </a:solidFill>
                          <a:effectLst/>
                          <a:latin typeface="+mn-lt"/>
                          <a:ea typeface="+mn-ea"/>
                          <a:cs typeface="+mn-cs"/>
                        </a:rPr>
                        <a:t>Kome</a:t>
                      </a:r>
                      <a:r>
                        <a:rPr lang="en-US" sz="1000" u="none" strike="noStrike" kern="1200" dirty="0" smtClean="0">
                          <a:solidFill>
                            <a:schemeClr val="tx1"/>
                          </a:solidFill>
                          <a:effectLst/>
                          <a:latin typeface="+mn-lt"/>
                          <a:ea typeface="+mn-ea"/>
                          <a:cs typeface="+mn-cs"/>
                        </a:rPr>
                        <a:t> (</a:t>
                      </a:r>
                      <a:r>
                        <a:rPr lang="en-US" sz="1000" u="none" strike="noStrike" kern="1200" dirty="0" err="1" smtClean="0">
                          <a:solidFill>
                            <a:schemeClr val="tx1"/>
                          </a:solidFill>
                          <a:effectLst/>
                          <a:latin typeface="+mn-lt"/>
                          <a:ea typeface="+mn-ea"/>
                          <a:cs typeface="+mn-cs"/>
                        </a:rPr>
                        <a:t>InterDigital</a:t>
                      </a:r>
                      <a:r>
                        <a:rPr lang="en-US" sz="1000" u="none" strike="noStrike" kern="1200" dirty="0" smtClean="0">
                          <a:solidFill>
                            <a:schemeClr val="tx1"/>
                          </a:solidFill>
                          <a:effectLst/>
                          <a:latin typeface="+mn-lt"/>
                          <a:ea typeface="+mn-ea"/>
                          <a:cs typeface="+mn-cs"/>
                        </a:rPr>
                        <a:t>)</a:t>
                      </a:r>
                      <a:endParaRPr lang="en-US" sz="10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ctr" defTabSz="914400" rtl="0" eaLnBrk="1" fontAlgn="b" latinLnBrk="0" hangingPunct="1"/>
                      <a:r>
                        <a:rPr lang="en-US" sz="1000" u="none" strike="noStrike" kern="1200" dirty="0" smtClean="0">
                          <a:solidFill>
                            <a:schemeClr val="tx1"/>
                          </a:solidFill>
                          <a:effectLst/>
                          <a:latin typeface="+mn-lt"/>
                          <a:ea typeface="+mn-ea"/>
                          <a:cs typeface="+mn-cs"/>
                        </a:rPr>
                        <a:t>PHY</a:t>
                      </a:r>
                      <a:endParaRPr lang="en-US" sz="1000" u="none" strike="noStrike" kern="1200" dirty="0">
                        <a:solidFill>
                          <a:schemeClr val="tx1"/>
                        </a:solidFill>
                        <a:effectLst/>
                        <a:latin typeface="+mn-lt"/>
                        <a:ea typeface="+mn-ea"/>
                        <a:cs typeface="+mn-cs"/>
                      </a:endParaRPr>
                    </a:p>
                  </a:txBody>
                  <a:tcPr marL="9525" marR="9525" marT="9525" marB="0">
                    <a:noFill/>
                  </a:tcPr>
                </a:tc>
              </a:tr>
              <a:tr h="108438">
                <a:tc>
                  <a:txBody>
                    <a:bodyPr/>
                    <a:lstStyle/>
                    <a:p>
                      <a:pPr algn="l" fontAlgn="t"/>
                      <a:r>
                        <a:rPr lang="en-US" altLang="zh-CN" sz="1000" b="0" i="0" u="none" strike="noStrike" dirty="0" smtClean="0">
                          <a:solidFill>
                            <a:srgbClr val="000000"/>
                          </a:solidFill>
                          <a:effectLst/>
                          <a:latin typeface="宋体" panose="02010600030101010101" pitchFamily="2" charset="-122"/>
                          <a:ea typeface="宋体" panose="02010600030101010101" pitchFamily="2" charset="-122"/>
                        </a:rPr>
                        <a:t>80</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marL="0" algn="l" defTabSz="914400" rtl="0" eaLnBrk="1" fontAlgn="b" latinLnBrk="0" hangingPunct="1"/>
                      <a:r>
                        <a:rPr lang="en-US" sz="1000" u="none" strike="noStrike" kern="1200" dirty="0" smtClean="0">
                          <a:solidFill>
                            <a:schemeClr val="tx1"/>
                          </a:solidFill>
                          <a:effectLst/>
                          <a:latin typeface="+mn-lt"/>
                          <a:ea typeface="+mn-ea"/>
                          <a:cs typeface="+mn-cs"/>
                        </a:rPr>
                        <a:t>comment-resolutions-on-clause-9-4-1-63-d2-0-he-compressed-beamforming-report-field</a:t>
                      </a:r>
                      <a:endParaRPr lang="en-US" sz="10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000" u="none" strike="noStrike" kern="1200" dirty="0" err="1" smtClean="0">
                          <a:solidFill>
                            <a:schemeClr val="tx1"/>
                          </a:solidFill>
                          <a:effectLst/>
                          <a:latin typeface="+mn-lt"/>
                          <a:ea typeface="+mn-ea"/>
                          <a:cs typeface="+mn-cs"/>
                        </a:rPr>
                        <a:t>Kome</a:t>
                      </a:r>
                      <a:r>
                        <a:rPr lang="en-US" sz="1000" u="none" strike="noStrike" kern="1200" dirty="0" smtClean="0">
                          <a:solidFill>
                            <a:schemeClr val="tx1"/>
                          </a:solidFill>
                          <a:effectLst/>
                          <a:latin typeface="+mn-lt"/>
                          <a:ea typeface="+mn-ea"/>
                          <a:cs typeface="+mn-cs"/>
                        </a:rPr>
                        <a:t> (</a:t>
                      </a:r>
                      <a:r>
                        <a:rPr lang="en-US" sz="1000" u="none" strike="noStrike" kern="1200" dirty="0" err="1" smtClean="0">
                          <a:solidFill>
                            <a:schemeClr val="tx1"/>
                          </a:solidFill>
                          <a:effectLst/>
                          <a:latin typeface="+mn-lt"/>
                          <a:ea typeface="+mn-ea"/>
                          <a:cs typeface="+mn-cs"/>
                        </a:rPr>
                        <a:t>InterDigital</a:t>
                      </a:r>
                      <a:r>
                        <a:rPr lang="en-US" sz="1000" u="none" strike="noStrike" kern="1200" dirty="0" smtClean="0">
                          <a:solidFill>
                            <a:schemeClr val="tx1"/>
                          </a:solidFill>
                          <a:effectLst/>
                          <a:latin typeface="+mn-lt"/>
                          <a:ea typeface="+mn-ea"/>
                          <a:cs typeface="+mn-cs"/>
                        </a:rPr>
                        <a:t>)</a:t>
                      </a:r>
                      <a:endParaRPr lang="en-US" sz="10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ctr" defTabSz="914400" rtl="0" eaLnBrk="1" fontAlgn="b" latinLnBrk="0" hangingPunct="1"/>
                      <a:r>
                        <a:rPr lang="en-US" sz="1000" u="none" strike="noStrike" kern="1200" dirty="0" smtClean="0">
                          <a:solidFill>
                            <a:schemeClr val="tx1"/>
                          </a:solidFill>
                          <a:effectLst/>
                          <a:latin typeface="+mn-lt"/>
                          <a:ea typeface="+mn-ea"/>
                          <a:cs typeface="+mn-cs"/>
                        </a:rPr>
                        <a:t>PHY</a:t>
                      </a:r>
                      <a:endParaRPr lang="en-US" sz="1000" u="none" strike="noStrike" kern="1200" dirty="0">
                        <a:solidFill>
                          <a:schemeClr val="tx1"/>
                        </a:solidFill>
                        <a:effectLst/>
                        <a:latin typeface="+mn-lt"/>
                        <a:ea typeface="+mn-ea"/>
                        <a:cs typeface="+mn-cs"/>
                      </a:endParaRPr>
                    </a:p>
                  </a:txBody>
                  <a:tcPr marL="9525" marR="9525" marT="9525" marB="0">
                    <a:noFill/>
                  </a:tcPr>
                </a:tc>
              </a:tr>
              <a:tr h="108438">
                <a:tc>
                  <a:txBody>
                    <a:bodyPr/>
                    <a:lstStyle/>
                    <a:p>
                      <a:pPr algn="l" fontAlgn="b"/>
                      <a:r>
                        <a:rPr lang="en-US" altLang="zh-CN" sz="1000" u="none" strike="noStrike" dirty="0">
                          <a:effectLst/>
                        </a:rPr>
                        <a:t>50</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b"/>
                      <a:r>
                        <a:rPr lang="en-US" sz="1000" u="none" strike="noStrike" dirty="0">
                          <a:effectLst/>
                        </a:rPr>
                        <a:t>CR on HE-SIG-B part 1</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b"/>
                      <a:r>
                        <a:rPr lang="en-US" sz="1000" u="none" strike="noStrike" dirty="0" err="1">
                          <a:effectLst/>
                        </a:rPr>
                        <a:t>Yujin</a:t>
                      </a:r>
                      <a:r>
                        <a:rPr lang="en-US" sz="1000" u="none" strike="noStrike" dirty="0">
                          <a:effectLst/>
                        </a:rPr>
                        <a:t> Noh (</a:t>
                      </a:r>
                      <a:r>
                        <a:rPr lang="en-US" sz="1000" u="none" strike="noStrike" dirty="0" err="1">
                          <a:effectLst/>
                        </a:rPr>
                        <a:t>Newracom</a:t>
                      </a:r>
                      <a:r>
                        <a:rPr lang="en-US" sz="1000" u="none" strike="noStrike" dirty="0">
                          <a:effectLst/>
                        </a:rPr>
                        <a:t>)</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b"/>
                      <a:r>
                        <a:rPr lang="en-US" altLang="zh-CN" sz="1000" u="none" strike="noStrike" dirty="0">
                          <a:effectLst/>
                        </a:rPr>
                        <a:t>51</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b"/>
                      <a:r>
                        <a:rPr lang="en-US" sz="1000" u="none" strike="noStrike" dirty="0">
                          <a:effectLst/>
                        </a:rPr>
                        <a:t>CR on HE-SIG-B part 2</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b"/>
                      <a:r>
                        <a:rPr lang="en-US" sz="1000" u="none" strike="noStrike" dirty="0" err="1">
                          <a:effectLst/>
                        </a:rPr>
                        <a:t>Yujin</a:t>
                      </a:r>
                      <a:r>
                        <a:rPr lang="en-US" sz="1000" u="none" strike="noStrike" dirty="0">
                          <a:effectLst/>
                        </a:rPr>
                        <a:t> Noh (</a:t>
                      </a:r>
                      <a:r>
                        <a:rPr lang="en-US" sz="1000" u="none" strike="noStrike" dirty="0" err="1">
                          <a:effectLst/>
                        </a:rPr>
                        <a:t>Newracom</a:t>
                      </a:r>
                      <a:r>
                        <a:rPr lang="en-US" sz="1000" u="none" strike="noStrike" dirty="0">
                          <a:effectLst/>
                        </a:rPr>
                        <a:t>)</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b"/>
                      <a:r>
                        <a:rPr lang="en-US" altLang="zh-CN" sz="1000" u="none" strike="noStrike" dirty="0">
                          <a:effectLst/>
                        </a:rPr>
                        <a:t>57</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t"/>
                      <a:r>
                        <a:rPr lang="en-US" sz="1000" u="none" strike="noStrike">
                          <a:effectLst/>
                        </a:rPr>
                        <a:t>D2.0 PHY Comment Resolution</a:t>
                      </a:r>
                      <a:endParaRPr lang="en-US" sz="10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b"/>
                      <a:r>
                        <a:rPr lang="en-US" sz="1000" u="none" strike="noStrike" dirty="0" err="1">
                          <a:effectLst/>
                        </a:rPr>
                        <a:t>Youhan</a:t>
                      </a:r>
                      <a:r>
                        <a:rPr lang="en-US" sz="1000" u="none" strike="noStrike" dirty="0">
                          <a:effectLst/>
                        </a:rPr>
                        <a:t> Kim (Qualcomm)</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b"/>
                      <a:r>
                        <a:rPr lang="en-US" altLang="zh-CN" sz="1000" u="none" strike="noStrike" dirty="0">
                          <a:effectLst/>
                        </a:rPr>
                        <a:t>58</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t"/>
                      <a:r>
                        <a:rPr lang="en-US" sz="1000" u="none" strike="noStrike" dirty="0" err="1">
                          <a:effectLst/>
                        </a:rPr>
                        <a:t>midamble</a:t>
                      </a:r>
                      <a:r>
                        <a:rPr lang="en-US" sz="1000" u="none" strike="noStrike" dirty="0">
                          <a:effectLst/>
                        </a:rPr>
                        <a:t> comment resolutions</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b"/>
                      <a:r>
                        <a:rPr lang="en-US" sz="1000" u="none" strike="noStrike" dirty="0" err="1">
                          <a:effectLst/>
                        </a:rPr>
                        <a:t>Hongyuan</a:t>
                      </a:r>
                      <a:r>
                        <a:rPr lang="en-US" sz="1000" u="none" strike="noStrike" dirty="0">
                          <a:effectLst/>
                        </a:rPr>
                        <a:t> Zhang (Marvell)</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b"/>
                      <a:r>
                        <a:rPr lang="en-US" altLang="zh-CN" sz="1000" u="none" strike="noStrike" dirty="0">
                          <a:effectLst/>
                        </a:rPr>
                        <a:t>59</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t"/>
                      <a:r>
                        <a:rPr lang="en-US" sz="1000" u="none" strike="noStrike">
                          <a:effectLst/>
                        </a:rPr>
                        <a:t>PPE Thresholds Field</a:t>
                      </a:r>
                      <a:endParaRPr lang="en-US" sz="10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b"/>
                      <a:r>
                        <a:rPr lang="en-US" sz="1000" u="none" strike="noStrike" dirty="0" err="1">
                          <a:effectLst/>
                        </a:rPr>
                        <a:t>Hongyuan</a:t>
                      </a:r>
                      <a:r>
                        <a:rPr lang="en-US" sz="1000" u="none" strike="noStrike" dirty="0">
                          <a:effectLst/>
                        </a:rPr>
                        <a:t> Zhang (Marvell)</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r>
                        <a:rPr lang="en-US" altLang="zh-CN" sz="1000" u="none" strike="noStrike" kern="1200" dirty="0">
                          <a:effectLst/>
                        </a:rPr>
                        <a:t>109</a:t>
                      </a:r>
                      <a:endParaRPr lang="en-US" altLang="zh-CN" sz="10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000" u="none" strike="noStrike" kern="1200" dirty="0">
                          <a:effectLst/>
                        </a:rPr>
                        <a:t>11ax Comment Resolutions for PHY mathematical descriptions</a:t>
                      </a:r>
                      <a:endParaRPr lang="en-US" sz="10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000" u="none" strike="noStrike" kern="1200">
                          <a:effectLst/>
                        </a:rPr>
                        <a:t>Yan Zhang (Marvell)</a:t>
                      </a:r>
                      <a:endParaRPr lang="en-US" sz="1000" u="none" strike="noStrike" kern="1200">
                        <a:solidFill>
                          <a:schemeClr val="tx1"/>
                        </a:solidFill>
                        <a:effectLst/>
                        <a:latin typeface="+mn-lt"/>
                        <a:ea typeface="+mn-ea"/>
                        <a:cs typeface="+mn-cs"/>
                      </a:endParaRPr>
                    </a:p>
                  </a:txBody>
                  <a:tcPr marL="9525" marR="9525" marT="9525" marB="0" anchor="b"/>
                </a:tc>
                <a:tc>
                  <a:txBody>
                    <a:bodyPr/>
                    <a:lstStyle/>
                    <a:p>
                      <a:pPr algn="ctr" fontAlgn="b"/>
                      <a:r>
                        <a:rPr lang="en-US" sz="1000" u="none" strike="noStrike" dirty="0" smtClean="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r>
                        <a:rPr lang="en-US" altLang="zh-CN" sz="1000" u="none" strike="noStrike" kern="1200" dirty="0">
                          <a:effectLst/>
                        </a:rPr>
                        <a:t>110</a:t>
                      </a:r>
                      <a:endParaRPr lang="en-US" altLang="zh-CN" sz="10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000" u="none" strike="noStrike" kern="1200" dirty="0">
                          <a:effectLst/>
                        </a:rPr>
                        <a:t>11ax Comment Resolutions for PHY Preamble</a:t>
                      </a:r>
                      <a:endParaRPr lang="en-US" sz="10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000" u="none" strike="noStrike" kern="1200" dirty="0">
                          <a:effectLst/>
                        </a:rPr>
                        <a:t>Yan Zhang (Marvell)</a:t>
                      </a:r>
                      <a:endParaRPr lang="en-US" sz="1000" u="none" strike="noStrike" kern="1200" dirty="0">
                        <a:solidFill>
                          <a:schemeClr val="tx1"/>
                        </a:solidFill>
                        <a:effectLst/>
                        <a:latin typeface="+mn-lt"/>
                        <a:ea typeface="+mn-ea"/>
                        <a:cs typeface="+mn-cs"/>
                      </a:endParaRPr>
                    </a:p>
                  </a:txBody>
                  <a:tcPr marL="9525" marR="9525" marT="9525" marB="0" anchor="b"/>
                </a:tc>
                <a:tc>
                  <a:txBody>
                    <a:bodyPr/>
                    <a:lstStyle/>
                    <a:p>
                      <a:pPr algn="ctr" fontAlgn="b"/>
                      <a:r>
                        <a:rPr lang="en-US" sz="1000" u="none" strike="noStrike" dirty="0" smtClean="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r>
                        <a:rPr lang="en-US" altLang="zh-CN" sz="1000" u="none" strike="noStrike" kern="1200" dirty="0">
                          <a:effectLst/>
                        </a:rPr>
                        <a:t>111</a:t>
                      </a:r>
                      <a:endParaRPr lang="en-US" altLang="zh-CN" sz="10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000" u="none" strike="noStrike" kern="1200" dirty="0">
                          <a:effectLst/>
                        </a:rPr>
                        <a:t>11ax Comment Resolutions for PHY Data field</a:t>
                      </a:r>
                      <a:endParaRPr lang="en-US" sz="10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000" u="none" strike="noStrike" kern="1200" dirty="0">
                          <a:effectLst/>
                        </a:rPr>
                        <a:t>Yan Zhang (Marvell)</a:t>
                      </a:r>
                      <a:endParaRPr lang="en-US" sz="1000" u="none" strike="noStrike" kern="1200" dirty="0">
                        <a:solidFill>
                          <a:schemeClr val="tx1"/>
                        </a:solidFill>
                        <a:effectLst/>
                        <a:latin typeface="+mn-lt"/>
                        <a:ea typeface="+mn-ea"/>
                        <a:cs typeface="+mn-cs"/>
                      </a:endParaRPr>
                    </a:p>
                  </a:txBody>
                  <a:tcPr marL="9525" marR="9525" marT="9525" marB="0" anchor="b"/>
                </a:tc>
                <a:tc>
                  <a:txBody>
                    <a:bodyPr/>
                    <a:lstStyle/>
                    <a:p>
                      <a:pPr algn="ctr" fontAlgn="b"/>
                      <a:r>
                        <a:rPr lang="en-US" sz="1000" u="none" strike="noStrike" dirty="0" smtClean="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r>
                        <a:rPr lang="en-US" sz="1000" u="none" strike="noStrike" kern="1200" dirty="0" smtClean="0">
                          <a:effectLst/>
                        </a:rPr>
                        <a:t>118</a:t>
                      </a:r>
                      <a:endParaRPr lang="en-US" sz="10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r>
                        <a:rPr lang="en-US" sz="1000" u="none" strike="noStrike" kern="1200" dirty="0" smtClean="0">
                          <a:effectLst/>
                        </a:rPr>
                        <a:t>CR-</a:t>
                      </a:r>
                      <a:r>
                        <a:rPr lang="en-US" sz="1000" u="none" strike="noStrike" kern="1200" dirty="0" err="1" smtClean="0">
                          <a:effectLst/>
                        </a:rPr>
                        <a:t>Misc</a:t>
                      </a:r>
                      <a:r>
                        <a:rPr lang="en-US" sz="1000" u="none" strike="noStrike" kern="1200" dirty="0" smtClean="0">
                          <a:effectLst/>
                        </a:rPr>
                        <a:t>-PHY</a:t>
                      </a:r>
                      <a:endParaRPr lang="en-US" sz="10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r>
                        <a:rPr lang="en-US" sz="1000" u="none" strike="noStrike" kern="1200" dirty="0" smtClean="0">
                          <a:effectLst/>
                        </a:rPr>
                        <a:t>Ron </a:t>
                      </a:r>
                      <a:r>
                        <a:rPr lang="en-US" sz="1000" u="none" strike="noStrike" kern="1200" dirty="0" err="1" smtClean="0">
                          <a:effectLst/>
                        </a:rPr>
                        <a:t>Porat</a:t>
                      </a:r>
                      <a:r>
                        <a:rPr lang="en-US" sz="1000" u="none" strike="noStrike" kern="1200" dirty="0" smtClean="0">
                          <a:effectLst/>
                        </a:rPr>
                        <a:t> (Broadcom)</a:t>
                      </a:r>
                      <a:endParaRPr lang="en-US" sz="1000" b="0" i="0" u="none" strike="noStrike" kern="1200" dirty="0">
                        <a:solidFill>
                          <a:srgbClr val="000000"/>
                        </a:solidFill>
                        <a:effectLst/>
                        <a:latin typeface="+mn-lt"/>
                        <a:ea typeface="+mn-ea"/>
                        <a:cs typeface="+mn-cs"/>
                      </a:endParaRPr>
                    </a:p>
                  </a:txBody>
                  <a:tcPr marL="7617" marR="7617" marT="7617" marB="0"/>
                </a:tc>
                <a:tc>
                  <a:txBody>
                    <a:bodyPr/>
                    <a:lstStyle/>
                    <a:p>
                      <a:pPr marL="0" algn="ctr" defTabSz="914400" rtl="0" eaLnBrk="1" fontAlgn="b" latinLnBrk="0" hangingPunct="1"/>
                      <a:r>
                        <a:rPr lang="en-US" sz="1000" u="none" strike="noStrike" kern="1200" dirty="0" smtClean="0">
                          <a:effectLst/>
                        </a:rPr>
                        <a:t>PHY</a:t>
                      </a:r>
                      <a:endParaRPr lang="en-US" sz="1000" b="0" i="0" u="none" strike="noStrike" kern="1200" dirty="0">
                        <a:solidFill>
                          <a:srgbClr val="000000"/>
                        </a:solidFill>
                        <a:effectLst/>
                        <a:latin typeface="+mn-lt"/>
                        <a:ea typeface="+mn-ea"/>
                        <a:cs typeface="+mn-cs"/>
                      </a:endParaRPr>
                    </a:p>
                  </a:txBody>
                  <a:tcPr marL="7617" marR="7617" marT="7617" marB="0" anchor="b"/>
                </a:tc>
              </a:tr>
              <a:tr h="108438">
                <a:tc>
                  <a:txBody>
                    <a:bodyPr/>
                    <a:lstStyle/>
                    <a:p>
                      <a:pPr marL="0" algn="l" defTabSz="914400" rtl="0" eaLnBrk="1" fontAlgn="b" latinLnBrk="0" hangingPunct="1"/>
                      <a:r>
                        <a:rPr lang="en-US" sz="1000" u="none" strike="noStrike" kern="1200" dirty="0" smtClean="0">
                          <a:effectLst/>
                        </a:rPr>
                        <a:t>136</a:t>
                      </a:r>
                      <a:endParaRPr lang="en-US" sz="10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r>
                        <a:rPr lang="en-US" sz="1000" u="none" strike="noStrike" kern="1200" dirty="0" smtClean="0">
                          <a:effectLst/>
                        </a:rPr>
                        <a:t>CRs-for-TXVECTOR&amp;RXVECTOR-part-1</a:t>
                      </a:r>
                      <a:endParaRPr lang="en-US" sz="1000" b="0" i="0" u="none" strike="noStrike" kern="1200" dirty="0">
                        <a:solidFill>
                          <a:srgbClr val="000000"/>
                        </a:solidFill>
                        <a:effectLst/>
                        <a:latin typeface="+mn-lt"/>
                        <a:ea typeface="+mn-ea"/>
                        <a:cs typeface="+mn-cs"/>
                      </a:endParaRPr>
                    </a:p>
                  </a:txBody>
                  <a:tcPr marL="7617" marR="7617" marT="7617" marB="0"/>
                </a:tc>
                <a:tc>
                  <a:txBody>
                    <a:bodyPr/>
                    <a:lstStyle/>
                    <a:p>
                      <a:pPr marL="0" algn="l" defTabSz="914400" rtl="0" eaLnBrk="1" fontAlgn="b" latinLnBrk="0" hangingPunct="1"/>
                      <a:r>
                        <a:rPr lang="en-US" sz="1000" u="none" strike="noStrike" kern="1200" dirty="0" smtClean="0">
                          <a:effectLst/>
                        </a:rPr>
                        <a:t>Bo Sun (ZTE)</a:t>
                      </a:r>
                      <a:endParaRPr lang="en-US" sz="1000" b="0" i="0" u="none" strike="noStrike" kern="1200" dirty="0">
                        <a:solidFill>
                          <a:srgbClr val="000000"/>
                        </a:solidFill>
                        <a:effectLst/>
                        <a:latin typeface="+mn-lt"/>
                        <a:ea typeface="+mn-ea"/>
                        <a:cs typeface="+mn-cs"/>
                      </a:endParaRPr>
                    </a:p>
                  </a:txBody>
                  <a:tcPr marL="7617" marR="7617" marT="7617" marB="0"/>
                </a:tc>
                <a:tc>
                  <a:txBody>
                    <a:bodyPr/>
                    <a:lstStyle/>
                    <a:p>
                      <a:pPr marL="0" algn="ctr" defTabSz="914400" rtl="0" eaLnBrk="1" fontAlgn="b" latinLnBrk="0" hangingPunct="1"/>
                      <a:r>
                        <a:rPr lang="en-US" sz="1000" u="none" strike="noStrike" kern="1200" dirty="0" smtClean="0">
                          <a:effectLst/>
                        </a:rPr>
                        <a:t>PHY</a:t>
                      </a:r>
                      <a:endParaRPr lang="en-US" sz="1000" b="0" i="0" u="none" strike="noStrike" kern="1200" dirty="0">
                        <a:solidFill>
                          <a:srgbClr val="000000"/>
                        </a:solidFill>
                        <a:effectLst/>
                        <a:latin typeface="+mn-lt"/>
                        <a:ea typeface="+mn-ea"/>
                        <a:cs typeface="+mn-cs"/>
                      </a:endParaRPr>
                    </a:p>
                  </a:txBody>
                  <a:tcPr marL="7617" marR="7617" marT="7617" marB="0" anchor="b"/>
                </a:tc>
              </a:tr>
            </a:tbl>
          </a:graphicData>
        </a:graphic>
      </p:graphicFrame>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11-18/0006r3)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11-18/0006r3?</a:t>
            </a:r>
          </a:p>
          <a:p>
            <a:pPr lvl="1"/>
            <a:r>
              <a:rPr lang="en-US" altLang="zh-CN" dirty="0" smtClean="0"/>
              <a:t>CID </a:t>
            </a:r>
            <a:r>
              <a:rPr lang="en-GB" altLang="zh-CN" dirty="0">
                <a:latin typeface="Times New Roman" panose="02020603050405020304" pitchFamily="18" charset="0"/>
                <a:ea typeface="宋体" panose="02010600030101010101" pitchFamily="2" charset="-122"/>
                <a:cs typeface="Times New Roman" panose="02020603050405020304" pitchFamily="18" charset="0"/>
              </a:rPr>
              <a:t>11405, 11406, 11407, </a:t>
            </a:r>
            <a:r>
              <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11634</a:t>
            </a:r>
            <a:r>
              <a:rPr lang="en-GB" altLang="zh-CN" dirty="0">
                <a:latin typeface="Times New Roman" panose="02020603050405020304" pitchFamily="18" charset="0"/>
                <a:ea typeface="宋体" panose="02010600030101010101" pitchFamily="2" charset="-122"/>
                <a:cs typeface="Times New Roman" panose="02020603050405020304" pitchFamily="18" charset="0"/>
              </a:rPr>
              <a:t>, 11637, 11638, </a:t>
            </a:r>
            <a:r>
              <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11654, 11655</a:t>
            </a:r>
            <a:r>
              <a:rPr lang="en-GB" altLang="zh-CN" dirty="0">
                <a:latin typeface="Times New Roman" panose="02020603050405020304" pitchFamily="18" charset="0"/>
                <a:ea typeface="宋体" panose="02010600030101010101" pitchFamily="2" charset="-122"/>
                <a:cs typeface="Times New Roman" panose="02020603050405020304" pitchFamily="18" charset="0"/>
              </a:rPr>
              <a:t>, 12673, </a:t>
            </a:r>
            <a:r>
              <a:rPr lang="en-GB" altLang="zh-CN" strike="sngStrike"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12890</a:t>
            </a:r>
            <a:r>
              <a:rPr lang="en-GB" altLang="zh-CN" dirty="0">
                <a:latin typeface="Times New Roman" panose="02020603050405020304" pitchFamily="18" charset="0"/>
                <a:ea typeface="宋体" panose="02010600030101010101" pitchFamily="2" charset="-122"/>
                <a:cs typeface="Times New Roman" panose="02020603050405020304" pitchFamily="18" charset="0"/>
              </a:rPr>
              <a:t>, 13365, 14071, 14084, </a:t>
            </a:r>
            <a:r>
              <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14321</a:t>
            </a: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p>
          <a:p>
            <a:pPr>
              <a:buNone/>
            </a:pPr>
            <a:endParaRPr lang="en-US" altLang="zh-CN" dirty="0">
              <a:solidFill>
                <a:srgbClr val="00B050"/>
              </a:solidFill>
            </a:endParaRPr>
          </a:p>
          <a:p>
            <a:pPr>
              <a:buNone/>
            </a:pPr>
            <a:r>
              <a:rPr lang="en-US" altLang="zh-CN" dirty="0" smtClean="0">
                <a:solidFill>
                  <a:srgbClr val="00B050"/>
                </a:solidFill>
              </a:rPr>
              <a:t>NOTES, resolution to CID 11637 and 11638 to be replaced as in SP #5.</a:t>
            </a:r>
          </a:p>
          <a:p>
            <a:endParaRPr lang="zh-CN" alt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2 (</a:t>
            </a:r>
            <a:r>
              <a:rPr lang="en-US" altLang="zh-CN" dirty="0" err="1" smtClean="0"/>
              <a:t>cr</a:t>
            </a:r>
            <a:r>
              <a:rPr lang="en-US" altLang="zh-CN" dirty="0" smtClean="0"/>
              <a:t>, 11-18/00023r1)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11-18/0023r1?</a:t>
            </a:r>
          </a:p>
          <a:p>
            <a:pPr lvl="1"/>
            <a:r>
              <a:rPr lang="en-US" altLang="zh-CN" dirty="0" smtClean="0"/>
              <a:t>CID </a:t>
            </a:r>
            <a:r>
              <a:rPr lang="en-GB" altLang="zh-CN" dirty="0"/>
              <a:t>12645, 13013, 13623, 13624, 13625, 14044, 14045, </a:t>
            </a:r>
            <a:r>
              <a:rPr lang="en-GB" altLang="zh-CN" strike="sngStrike" dirty="0">
                <a:solidFill>
                  <a:srgbClr val="FF0000"/>
                </a:solidFill>
              </a:rPr>
              <a:t>14046</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Tree>
    <p:extLst>
      <p:ext uri="{BB962C8B-B14F-4D97-AF65-F5344CB8AC3E}">
        <p14:creationId xmlns:p14="http://schemas.microsoft.com/office/powerpoint/2010/main" val="2954354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3 (</a:t>
            </a:r>
            <a:r>
              <a:rPr lang="en-US" altLang="zh-CN" dirty="0" err="1" smtClean="0"/>
              <a:t>cr</a:t>
            </a:r>
            <a:r>
              <a:rPr lang="en-US" altLang="zh-CN" dirty="0" smtClean="0"/>
              <a:t>, 11-18/00024r1)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11-18/0024r1?</a:t>
            </a:r>
          </a:p>
          <a:p>
            <a:pPr lvl="1"/>
            <a:r>
              <a:rPr lang="en-US" altLang="zh-CN" dirty="0" smtClean="0"/>
              <a:t>CID </a:t>
            </a:r>
            <a:r>
              <a:rPr lang="en-GB" altLang="zh-CN" dirty="0"/>
              <a:t>11424, 11567, 12585, 13349, 13350, 13351, 13352, 13353, 13408</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Tree>
    <p:extLst>
      <p:ext uri="{BB962C8B-B14F-4D97-AF65-F5344CB8AC3E}">
        <p14:creationId xmlns:p14="http://schemas.microsoft.com/office/powerpoint/2010/main" val="36377165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4 (non-</a:t>
            </a:r>
            <a:r>
              <a:rPr lang="en-US" altLang="zh-CN" dirty="0" err="1" smtClean="0"/>
              <a:t>cr</a:t>
            </a:r>
            <a:r>
              <a:rPr lang="en-US" altLang="zh-CN" dirty="0" smtClean="0"/>
              <a:t>, 11-18/00028r1)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spec text modification as in 11-18/0028r1?</a:t>
            </a: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24532694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a:t>5</a:t>
            </a:r>
            <a:r>
              <a:rPr lang="en-US" altLang="zh-CN" dirty="0" smtClean="0"/>
              <a:t> (</a:t>
            </a:r>
            <a:r>
              <a:rPr lang="en-US" altLang="zh-CN" dirty="0" err="1" smtClean="0"/>
              <a:t>cr</a:t>
            </a:r>
            <a:r>
              <a:rPr lang="en-US" altLang="zh-CN" dirty="0" smtClean="0"/>
              <a:t>, 11-18/0006r4)</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11-18/0006r4?</a:t>
            </a:r>
          </a:p>
          <a:p>
            <a:pPr lvl="1"/>
            <a:r>
              <a:rPr lang="en-US" altLang="zh-CN" dirty="0" smtClean="0"/>
              <a:t>CID </a:t>
            </a:r>
            <a:r>
              <a:rPr lang="en-GB" altLang="zh-CN" dirty="0" smtClean="0">
                <a:latin typeface="Times New Roman" panose="02020603050405020304" pitchFamily="18" charset="0"/>
                <a:ea typeface="宋体" panose="02010600030101010101" pitchFamily="2" charset="-122"/>
                <a:cs typeface="Times New Roman" panose="02020603050405020304" pitchFamily="18" charset="0"/>
              </a:rPr>
              <a:t>11637</a:t>
            </a:r>
            <a:r>
              <a:rPr lang="en-GB" altLang="zh-CN" dirty="0">
                <a:latin typeface="Times New Roman" panose="02020603050405020304" pitchFamily="18" charset="0"/>
                <a:ea typeface="宋体" panose="02010600030101010101" pitchFamily="2" charset="-122"/>
                <a:cs typeface="Times New Roman" panose="02020603050405020304" pitchFamily="18" charset="0"/>
              </a:rPr>
              <a:t>, 11638, </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1469575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6 (</a:t>
            </a:r>
            <a:r>
              <a:rPr lang="en-US" altLang="zh-CN" dirty="0" err="1" smtClean="0"/>
              <a:t>cr</a:t>
            </a:r>
            <a:r>
              <a:rPr lang="en-US" altLang="zh-CN" dirty="0" smtClean="0"/>
              <a:t>, 11-18/0038r1)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11-18/0038r1?</a:t>
            </a:r>
          </a:p>
          <a:p>
            <a:pPr lvl="1"/>
            <a:r>
              <a:rPr lang="en-US" altLang="zh-CN" dirty="0" smtClean="0"/>
              <a:t>CID </a:t>
            </a:r>
            <a:r>
              <a:rPr lang="en-GB" altLang="zh-CN" strike="sngStrike" dirty="0">
                <a:solidFill>
                  <a:srgbClr val="FF0000"/>
                </a:solidFill>
              </a:rPr>
              <a:t>12060, 13047, </a:t>
            </a:r>
            <a:r>
              <a:rPr lang="en-GB" altLang="zh-CN" dirty="0"/>
              <a:t>12579, 12884, </a:t>
            </a:r>
            <a:r>
              <a:rPr lang="en-GB" altLang="zh-CN" dirty="0" smtClean="0"/>
              <a:t>13016, 13046</a:t>
            </a:r>
            <a:r>
              <a:rPr lang="en-GB" altLang="zh-CN" dirty="0"/>
              <a:t>, 13306, 13307, 13364, </a:t>
            </a:r>
            <a:r>
              <a:rPr lang="en-GB" altLang="zh-CN" dirty="0" smtClean="0"/>
              <a:t>13771, 13366</a:t>
            </a:r>
            <a:r>
              <a:rPr lang="en-GB" altLang="zh-CN" dirty="0"/>
              <a:t>, 13457, 14070</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1974956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7 (</a:t>
            </a:r>
            <a:r>
              <a:rPr lang="en-US" altLang="zh-CN" dirty="0" err="1" smtClean="0"/>
              <a:t>cr</a:t>
            </a:r>
            <a:r>
              <a:rPr lang="en-US" altLang="zh-CN" dirty="0" smtClean="0"/>
              <a:t>, 11-18/0046r0)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11-18/0046r0?</a:t>
            </a:r>
          </a:p>
          <a:p>
            <a:pPr lvl="1"/>
            <a:r>
              <a:rPr lang="en-US" altLang="zh-CN" dirty="0" smtClean="0"/>
              <a:t>CID </a:t>
            </a:r>
            <a:r>
              <a:rPr lang="en-GB" altLang="zh-CN" dirty="0"/>
              <a:t>11466, 12680, </a:t>
            </a:r>
            <a:r>
              <a:rPr lang="en-GB" altLang="zh-CN" dirty="0" smtClean="0"/>
              <a:t>13976</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3494167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r>
              <a:rPr lang="en-US" altLang="en-US" dirty="0" smtClean="0"/>
              <a:t> on Friday</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Start from 9:00am</a:t>
            </a:r>
          </a:p>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in this week, and related straw polls</a:t>
            </a:r>
          </a:p>
          <a:p>
            <a:pPr lvl="0">
              <a:defRPr/>
            </a:pPr>
            <a:r>
              <a:rPr lang="en-CA" altLang="en-US" dirty="0" smtClean="0"/>
              <a:t>Adjourn at 5:00pm</a:t>
            </a:r>
          </a:p>
        </p:txBody>
      </p:sp>
    </p:spTree>
    <p:extLst>
      <p:ext uri="{BB962C8B-B14F-4D97-AF65-F5344CB8AC3E}">
        <p14:creationId xmlns:p14="http://schemas.microsoft.com/office/powerpoint/2010/main" val="3107176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标题 1"/>
          <p:cNvSpPr>
            <a:spLocks noGrp="1"/>
          </p:cNvSpPr>
          <p:nvPr>
            <p:ph type="title"/>
          </p:nvPr>
        </p:nvSpPr>
        <p:spPr>
          <a:xfrm>
            <a:off x="685800" y="685800"/>
            <a:ext cx="7772400" cy="1066800"/>
          </a:xfrm>
        </p:spPr>
        <p:txBody>
          <a:bodyPr/>
          <a:lstStyle/>
          <a:p>
            <a:r>
              <a:rPr lang="en-US" altLang="en-US" dirty="0" smtClean="0"/>
              <a:t>Meeting Protocol, Attendance, Voting &amp; Document Status</a:t>
            </a:r>
            <a:endParaRPr lang="zh-CN" altLang="en-US" dirty="0"/>
          </a:p>
        </p:txBody>
      </p:sp>
      <p:sp>
        <p:nvSpPr>
          <p:cNvPr id="10" name="内容占位符 2"/>
          <p:cNvSpPr>
            <a:spLocks noGrp="1"/>
          </p:cNvSpPr>
          <p:nvPr>
            <p:ph idx="1"/>
          </p:nvPr>
        </p:nvSpPr>
        <p:spPr>
          <a:xfrm>
            <a:off x="685800" y="1981200"/>
            <a:ext cx="7772400" cy="4114800"/>
          </a:xfrm>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Tree>
    <p:extLst>
      <p:ext uri="{BB962C8B-B14F-4D97-AF65-F5344CB8AC3E}">
        <p14:creationId xmlns:p14="http://schemas.microsoft.com/office/powerpoint/2010/main" val="3757763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Tree>
    <p:extLst>
      <p:ext uri="{BB962C8B-B14F-4D97-AF65-F5344CB8AC3E}">
        <p14:creationId xmlns:p14="http://schemas.microsoft.com/office/powerpoint/2010/main" val="3239420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53283</TotalTime>
  <Words>1692</Words>
  <Application>Microsoft Office PowerPoint</Application>
  <PresentationFormat>全屏显示(4:3)</PresentationFormat>
  <Paragraphs>302</Paragraphs>
  <Slides>20</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30" baseType="lpstr">
      <vt:lpstr>Monotype Sorts</vt:lpstr>
      <vt:lpstr>MS PGothic</vt:lpstr>
      <vt:lpstr>MS PGothic</vt:lpstr>
      <vt:lpstr>宋体</vt:lpstr>
      <vt:lpstr>Arial</vt:lpstr>
      <vt:lpstr>Arial Black</vt:lpstr>
      <vt:lpstr>Calibri</vt:lpstr>
      <vt:lpstr>Times New Roman</vt:lpstr>
      <vt:lpstr>802-11-Submission</vt:lpstr>
      <vt:lpstr>Document</vt:lpstr>
      <vt:lpstr>PowerPoint 演示文稿</vt:lpstr>
      <vt:lpstr>IEEE 802.11 Tgax Meeting High Efficiency WLAN PHY Ad Hoc</vt:lpstr>
      <vt:lpstr>Agenda items for PHY adhoc on Friday</vt:lpstr>
      <vt:lpstr>Meeting Protocol, Attendance, Voting &amp; Document Status</vt:lpstr>
      <vt:lpstr>Instructions for the WG Chair (optional to show)</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PHY Submissions</vt:lpstr>
      <vt:lpstr>Straw-poll 1 (cr, 11-18/0006r3)</vt:lpstr>
      <vt:lpstr>Straw-poll 2 (cr, 11-18/00023r1)</vt:lpstr>
      <vt:lpstr>Straw-poll 3 (cr, 11-18/00024r1)</vt:lpstr>
      <vt:lpstr>Straw-poll 4 (non-cr, 11-18/00028r1)</vt:lpstr>
      <vt:lpstr>Straw-poll 5 (cr, 11-18/0006r4)</vt:lpstr>
      <vt:lpstr>Straw-poll 6 (cr, 11-18/0038r1)</vt:lpstr>
      <vt:lpstr>Straw-poll 7 (cr, 11-18/0046r0)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2617</cp:revision>
  <cp:lastPrinted>1998-02-10T13:28:06Z</cp:lastPrinted>
  <dcterms:created xsi:type="dcterms:W3CDTF">2007-04-17T18:10:23Z</dcterms:created>
  <dcterms:modified xsi:type="dcterms:W3CDTF">2018-01-13T06:08:14Z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