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606" r:id="rId2"/>
    <p:sldId id="607" r:id="rId3"/>
    <p:sldId id="608" r:id="rId4"/>
    <p:sldId id="609" r:id="rId5"/>
    <p:sldId id="610" r:id="rId6"/>
    <p:sldId id="611" r:id="rId7"/>
    <p:sldId id="612" r:id="rId8"/>
    <p:sldId id="613" r:id="rId9"/>
    <p:sldId id="614" r:id="rId10"/>
    <p:sldId id="615" r:id="rId11"/>
    <p:sldId id="616" r:id="rId12"/>
    <p:sldId id="617" r:id="rId13"/>
    <p:sldId id="618" r:id="rId14"/>
    <p:sldId id="619"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92" autoAdjust="0"/>
    <p:restoredTop sz="94660"/>
  </p:normalViewPr>
  <p:slideViewPr>
    <p:cSldViewPr>
      <p:cViewPr varScale="1">
        <p:scale>
          <a:sx n="74" d="100"/>
          <a:sy n="74" d="100"/>
        </p:scale>
        <p:origin x="1278" y="7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Jan 2018</a:t>
            </a:r>
            <a:endParaRPr lang="en-US" dirty="0"/>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 ,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86908" y="304800"/>
            <a:ext cx="3270254"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802.11-18/0112r0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70AA8DC3-7C7F-436A-8C94-CF1AE6DDC452}" type="slidenum">
              <a:rPr lang="en-US" altLang="en-US" smtClean="0"/>
              <a:pPr/>
              <a:t>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sz="2800" kern="0" smtClean="0"/>
              <a:t>TGax </a:t>
            </a:r>
            <a:r>
              <a:rPr lang="en-US" altLang="zh-CN" sz="2800" kern="0" smtClean="0"/>
              <a:t>Jan</a:t>
            </a:r>
            <a:r>
              <a:rPr lang="en-US" altLang="en-US" sz="2800" kern="0" smtClean="0"/>
              <a:t> 2018 Ad-hoc Meeting PHY Agenda</a:t>
            </a:r>
            <a:endParaRPr lang="en-US" altLang="en-US" sz="2800" kern="0" dirty="0" smtClean="0"/>
          </a:p>
        </p:txBody>
      </p:sp>
      <p:sp>
        <p:nvSpPr>
          <p:cNvPr id="8" name="Rectangle 6"/>
          <p:cNvSpPr txBox="1">
            <a:spLocks noChangeArrowheads="1"/>
          </p:cNvSpPr>
          <p:nvPr/>
        </p:nvSpPr>
        <p:spPr bwMode="auto">
          <a:xfrm>
            <a:off x="685800" y="1828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S PGothic" pitchFamily="34" charset="-128"/>
                <a:cs typeface="ＭＳ Ｐゴシック" charset="0"/>
              </a:defRPr>
            </a:lvl1pPr>
            <a:lvl2pPr marL="457200" indent="0" algn="ctr" rtl="0" eaLnBrk="0" fontAlgn="base" hangingPunct="0">
              <a:spcBef>
                <a:spcPct val="20000"/>
              </a:spcBef>
              <a:spcAft>
                <a:spcPct val="0"/>
              </a:spcAft>
              <a:buNone/>
              <a:defRPr sz="2000">
                <a:solidFill>
                  <a:schemeClr val="tx1"/>
                </a:solidFill>
                <a:latin typeface="+mn-lt"/>
                <a:ea typeface="MS PGothic"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altLang="en-US" sz="2000" kern="0" smtClean="0"/>
              <a:t>Date:</a:t>
            </a:r>
            <a:r>
              <a:rPr lang="en-US" altLang="en-US" sz="2000" b="0" kern="0" smtClean="0"/>
              <a:t> 2018-01-11</a:t>
            </a:r>
            <a:endParaRPr lang="en-US" altLang="en-US" sz="2000" b="0" kern="0" dirty="0" smtClean="0"/>
          </a:p>
        </p:txBody>
      </p:sp>
      <p:graphicFrame>
        <p:nvGraphicFramePr>
          <p:cNvPr id="9" name="Object 11"/>
          <p:cNvGraphicFramePr>
            <a:graphicFrameLocks noChangeAspect="1"/>
          </p:cNvGraphicFramePr>
          <p:nvPr>
            <p:extLst>
              <p:ext uri="{D42A27DB-BD31-4B8C-83A1-F6EECF244321}">
                <p14:modId xmlns:p14="http://schemas.microsoft.com/office/powerpoint/2010/main" val="705865472"/>
              </p:ext>
            </p:extLst>
          </p:nvPr>
        </p:nvGraphicFramePr>
        <p:xfrm>
          <a:off x="652463" y="3419475"/>
          <a:ext cx="8396287" cy="2257425"/>
        </p:xfrm>
        <a:graphic>
          <a:graphicData uri="http://schemas.openxmlformats.org/presentationml/2006/ole">
            <mc:AlternateContent xmlns:mc="http://schemas.openxmlformats.org/markup-compatibility/2006">
              <mc:Choice xmlns:v="urn:schemas-microsoft-com:vml" Requires="v">
                <p:oleObj spid="_x0000_s3076" name="Document" r:id="rId3" imgW="8317019" imgH="2241301" progId="Word.Document.8">
                  <p:embed/>
                </p:oleObj>
              </mc:Choice>
              <mc:Fallback>
                <p:oleObj name="Document" r:id="rId3" imgW="8317019" imgH="2241301"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2463" y="3419475"/>
                        <a:ext cx="8396287" cy="2257425"/>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Tree>
    <p:extLst>
      <p:ext uri="{BB962C8B-B14F-4D97-AF65-F5344CB8AC3E}">
        <p14:creationId xmlns:p14="http://schemas.microsoft.com/office/powerpoint/2010/main" val="33188864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u="sng" dirty="0" smtClean="0">
                <a:solidFill>
                  <a:schemeClr val="accent2">
                    <a:lumMod val="75000"/>
                  </a:schemeClr>
                </a:solidFill>
              </a:rPr>
              <a:t>Other Guidelines for IEEE WG Meetings</a:t>
            </a:r>
            <a:endParaRPr lang="zh-CN" altLang="en-US" dirty="0"/>
          </a:p>
        </p:txBody>
      </p:sp>
      <p:sp>
        <p:nvSpPr>
          <p:cNvPr id="8"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dirty="0" smtClean="0">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dirty="0" smtClean="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dirty="0" smtClean="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latin typeface="Arial" pitchFamily="34" charset="0"/>
              </a:rPr>
              <a:t>Technical considerations remain primary focus</a:t>
            </a:r>
            <a:endParaRPr lang="en-US" altLang="en-US" sz="1400" dirty="0" smtClean="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dirty="0" smtClean="0">
                <a:solidFill>
                  <a:srgbClr val="000099"/>
                </a:solidFill>
                <a:latin typeface="Arial" pitchFamily="34" charset="0"/>
              </a:rPr>
              <a:t>---------------------------------------------------------------   </a:t>
            </a:r>
          </a:p>
          <a:p>
            <a:pPr marL="230188" indent="-230188" algn="ctr">
              <a:lnSpc>
                <a:spcPct val="80000"/>
              </a:lnSpc>
              <a:buClr>
                <a:srgbClr val="CC3300"/>
              </a:buClr>
              <a:buSzPct val="50000"/>
              <a:buNone/>
            </a:pPr>
            <a:endParaRPr lang="en-US" altLang="en-US" dirty="0" smtClean="0">
              <a:solidFill>
                <a:srgbClr val="000099"/>
              </a:solidFill>
              <a:latin typeface="Arial" pitchFamily="34" charset="0"/>
            </a:endParaRPr>
          </a:p>
          <a:p>
            <a:pPr marL="230188" indent="-230188" algn="ctr">
              <a:lnSpc>
                <a:spcPct val="80000"/>
              </a:lnSpc>
              <a:buClr>
                <a:srgbClr val="CC3300"/>
              </a:buClr>
              <a:buSzPct val="50000"/>
              <a:buNone/>
            </a:pPr>
            <a:r>
              <a:rPr lang="en-US" altLang="en-US" sz="1500" dirty="0" smtClean="0">
                <a:solidFill>
                  <a:srgbClr val="000099"/>
                </a:solidFill>
                <a:latin typeface="Arial" pitchFamily="34" charset="0"/>
              </a:rPr>
              <a:t>See </a:t>
            </a:r>
            <a:r>
              <a:rPr lang="en-US" altLang="en-US" sz="1500" i="1" dirty="0" smtClean="0">
                <a:solidFill>
                  <a:srgbClr val="000099"/>
                </a:solidFill>
                <a:latin typeface="Arial" pitchFamily="34" charset="0"/>
              </a:rPr>
              <a:t>IEEE-SA Standards Board Operations Manual</a:t>
            </a:r>
            <a:r>
              <a:rPr lang="en-US" altLang="en-US" sz="1500" dirty="0" smtClean="0">
                <a:solidFill>
                  <a:srgbClr val="000099"/>
                </a:solidFill>
                <a:latin typeface="Arial" pitchFamily="34" charset="0"/>
              </a:rPr>
              <a:t>, clause 5.3.10 and </a:t>
            </a:r>
            <a:r>
              <a:rPr lang="en-GB" altLang="en-US" sz="1500" dirty="0" smtClean="0">
                <a:solidFill>
                  <a:srgbClr val="000099"/>
                </a:solidFill>
                <a:latin typeface="Arial" pitchFamily="34" charset="0"/>
              </a:rPr>
              <a:t>“Promoting Competition and Innovation: What You Need to Know about the IEEE Standards Association's Antitrust and Competition Policy”</a:t>
            </a:r>
            <a:r>
              <a:rPr lang="en-US" altLang="en-US" sz="1500" dirty="0" smtClean="0">
                <a:solidFill>
                  <a:srgbClr val="000099"/>
                </a:solidFill>
                <a:latin typeface="Arial" pitchFamily="34" charset="0"/>
              </a:rPr>
              <a:t> for more details.</a:t>
            </a:r>
          </a:p>
          <a:p>
            <a:endParaRPr lang="zh-CN" altLang="en-US" dirty="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#4</a:t>
            </a:r>
            <a:endParaRPr lang="en-US" altLang="en-US" sz="2400" dirty="0"/>
          </a:p>
        </p:txBody>
      </p:sp>
    </p:spTree>
    <p:extLst>
      <p:ext uri="{BB962C8B-B14F-4D97-AF65-F5344CB8AC3E}">
        <p14:creationId xmlns:p14="http://schemas.microsoft.com/office/powerpoint/2010/main" val="29234494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Participation in IEEE 802 Meetings</a:t>
            </a:r>
            <a:endParaRPr lang="zh-CN" altLang="en-US" dirty="0"/>
          </a:p>
        </p:txBody>
      </p:sp>
      <p:sp>
        <p:nvSpPr>
          <p:cNvPr id="8" name="内容占位符 2"/>
          <p:cNvSpPr>
            <a:spLocks noGrp="1"/>
          </p:cNvSpPr>
          <p:nvPr>
            <p:ph idx="1"/>
          </p:nvPr>
        </p:nvSpPr>
        <p:spPr>
          <a:xfrm>
            <a:off x="533400" y="1752600"/>
            <a:ext cx="8077200" cy="4267200"/>
          </a:xfrm>
        </p:spPr>
        <p:txBody>
          <a:bodyPr>
            <a:normAutofit fontScale="62500" lnSpcReduction="20000"/>
          </a:bodyPr>
          <a:lstStyle/>
          <a:p>
            <a:r>
              <a:rPr lang="en-US" altLang="zh-CN" sz="2800" dirty="0" smtClean="0"/>
              <a:t>All participation in IEEE 802 Working Group meetings is on an individual basis</a:t>
            </a:r>
          </a:p>
          <a:p>
            <a:pPr>
              <a:buFontTx/>
              <a:buNone/>
            </a:pPr>
            <a:r>
              <a:rPr lang="en-GB" altLang="zh-CN" i="1" dirty="0" smtClean="0"/>
              <a:t>•     Participants in the IEEE standards development individual process shall act based on their qualifications and experience. (</a:t>
            </a:r>
            <a:r>
              <a:rPr lang="en-GB" altLang="zh-CN" i="1" dirty="0" smtClean="0">
                <a:hlinkClick r:id="rId2"/>
              </a:rPr>
              <a:t>https://standards.ieee.org/develop/policies/bylaws/sb_bylaws.pdf</a:t>
            </a:r>
            <a:r>
              <a:rPr lang="en-GB" altLang="zh-CN" i="1" dirty="0" smtClean="0"/>
              <a:t>  section 5.2.1)</a:t>
            </a:r>
            <a:endParaRPr lang="en-US" altLang="zh-CN" dirty="0" smtClean="0"/>
          </a:p>
          <a:p>
            <a:pPr>
              <a:buFontTx/>
              <a:buNone/>
            </a:pPr>
            <a:r>
              <a:rPr lang="en-US" altLang="zh-CN" dirty="0" smtClean="0"/>
              <a:t>•    </a:t>
            </a:r>
            <a:r>
              <a:rPr lang="en-US" altLang="zh-CN" i="1" dirty="0" smtClean="0"/>
              <a:t>IEEE 802 </a:t>
            </a:r>
            <a:r>
              <a:rPr lang="en-GB" altLang="zh-CN" i="1" dirty="0" smtClean="0"/>
              <a:t>Working Group membership is by individual; “Working Group members shall participate in the consensus process in a manner consistent with their professional expert opinion as individuals, and not as organizational representatives”. (</a:t>
            </a:r>
            <a:r>
              <a:rPr lang="en-GB" altLang="zh-CN" i="1" u="sng" dirty="0" smtClean="0">
                <a:hlinkClick r:id="rId3"/>
              </a:rPr>
              <a:t>http://ieee802.org/PNP/approved/IEEE_802_WG_PandP_v19.pdf</a:t>
            </a:r>
            <a:r>
              <a:rPr lang="en-GB" altLang="zh-CN" i="1" dirty="0" smtClean="0"/>
              <a:t> section 4.2.1)</a:t>
            </a:r>
            <a:endParaRPr lang="en-US" altLang="zh-CN" dirty="0" smtClean="0"/>
          </a:p>
          <a:p>
            <a:r>
              <a:rPr lang="en-US" altLang="zh-CN"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dirty="0" smtClean="0"/>
              <a:t>You shall not direct the actions or votes of any other member of an IEEE 802 Working Group or retaliate against any other member for their actions or votes within IEEE 802 Working Group meetings, see </a:t>
            </a:r>
            <a:r>
              <a:rPr lang="en-US" altLang="zh-CN" u="sng" dirty="0" smtClean="0">
                <a:hlinkClick r:id="rId4"/>
              </a:rPr>
              <a:t>https://standards.ieee.org/develop/policies/bylaws/sb_bylaws.pdf </a:t>
            </a:r>
            <a:r>
              <a:rPr lang="en-US" altLang="zh-CN" dirty="0" smtClean="0"/>
              <a:t> section 5.2.1.3 and </a:t>
            </a:r>
            <a:r>
              <a:rPr lang="en-GB" altLang="zh-CN" u="sng" dirty="0" smtClean="0">
                <a:hlinkClick r:id="rId3"/>
              </a:rPr>
              <a:t>http://ieee802.org/PNP/approved/IEEE_802_WG_PandP_v19.pdf</a:t>
            </a:r>
            <a:r>
              <a:rPr lang="en-GB" altLang="zh-CN" dirty="0" smtClean="0"/>
              <a:t>  section 3.4.1, list item x</a:t>
            </a:r>
            <a:endParaRPr lang="en-US" altLang="zh-CN" dirty="0" smtClean="0"/>
          </a:p>
          <a:p>
            <a:pPr>
              <a:buFontTx/>
              <a:buNone/>
            </a:pPr>
            <a:r>
              <a:rPr lang="en-US" altLang="zh-CN" sz="2800" dirty="0" smtClean="0"/>
              <a:t>By participating in IEEE 802 meetings, you accept these requirements.  If you do not agree to these policies then you shall not participate.</a:t>
            </a:r>
          </a:p>
          <a:p>
            <a:endParaRPr lang="zh-CN" altLang="en-US" dirty="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#5</a:t>
            </a:r>
            <a:endParaRPr lang="en-US" altLang="en-US" sz="2400" dirty="0"/>
          </a:p>
        </p:txBody>
      </p:sp>
    </p:spTree>
    <p:extLst>
      <p:ext uri="{BB962C8B-B14F-4D97-AF65-F5344CB8AC3E}">
        <p14:creationId xmlns:p14="http://schemas.microsoft.com/office/powerpoint/2010/main" val="22667405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txBox="1">
            <a:spLocks/>
          </p:cNvSpPr>
          <p:nvPr/>
        </p:nvSpPr>
        <p:spPr bwMode="auto">
          <a:xfrm>
            <a:off x="838200" y="8382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smtClean="0"/>
              <a:t>Ad Hoc Groups Operation</a:t>
            </a:r>
            <a:endParaRPr lang="zh-CN" altLang="en-US" kern="0" dirty="0"/>
          </a:p>
        </p:txBody>
      </p:sp>
      <p:sp>
        <p:nvSpPr>
          <p:cNvPr id="8" name="内容占位符 2"/>
          <p:cNvSpPr txBox="1">
            <a:spLocks/>
          </p:cNvSpPr>
          <p:nvPr/>
        </p:nvSpPr>
        <p:spPr bwMode="auto">
          <a:xfrm>
            <a:off x="838200" y="2133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smtClean="0"/>
              <a:t>Straw Polls are only allowed during Ad Hoc group meeting // no motions, anyone can vote</a:t>
            </a:r>
          </a:p>
          <a:p>
            <a:r>
              <a:rPr lang="en-US" altLang="en-US" kern="0" smtClean="0"/>
              <a:t>A straw poll needs to achieves at least 75% to be converted to a motion at the TG level.</a:t>
            </a:r>
          </a:p>
          <a:p>
            <a:r>
              <a:rPr lang="en-US" altLang="en-US" kern="0" smtClean="0"/>
              <a:t>Each Presentation is suggested to have 20 minutes including presenting and Q&amp;A.</a:t>
            </a:r>
          </a:p>
          <a:p>
            <a:endParaRPr lang="zh-CN" altLang="en-US" kern="0" dirty="0"/>
          </a:p>
        </p:txBody>
      </p:sp>
    </p:spTree>
    <p:extLst>
      <p:ext uri="{BB962C8B-B14F-4D97-AF65-F5344CB8AC3E}">
        <p14:creationId xmlns:p14="http://schemas.microsoft.com/office/powerpoint/2010/main" val="15284245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Submissions</a:t>
            </a:r>
            <a:endParaRPr lang="zh-CN" altLang="en-US" dirty="0"/>
          </a:p>
        </p:txBody>
      </p:sp>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Box 8"/>
          <p:cNvSpPr txBox="1"/>
          <p:nvPr/>
        </p:nvSpPr>
        <p:spPr>
          <a:xfrm>
            <a:off x="1676400" y="1600200"/>
            <a:ext cx="5867400" cy="914399"/>
          </a:xfrm>
          <a:prstGeom prst="rect">
            <a:avLst/>
          </a:prstGeom>
          <a:noFill/>
        </p:spPr>
        <p:txBody>
          <a:bodyPr wrap="square" rtlCol="0">
            <a:normAutofit fontScale="77500" lnSpcReduction="20000"/>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    Docs in black color have NOT been presented.</a:t>
            </a:r>
          </a:p>
          <a:p>
            <a:pPr lvl="1">
              <a:buFont typeface="Arial" pitchFamily="34" charset="0"/>
              <a:buChar char="•"/>
            </a:pPr>
            <a:r>
              <a:rPr lang="en-US" sz="1600" b="1" dirty="0" smtClean="0">
                <a:solidFill>
                  <a:srgbClr val="FFC000"/>
                </a:solidFill>
              </a:rPr>
              <a:t>    Docs presented but need more discussion or deferred</a:t>
            </a:r>
            <a:endParaRPr lang="en-US" sz="1600" b="1" dirty="0">
              <a:solidFill>
                <a:srgbClr val="FFC000"/>
              </a:solidFill>
            </a:endParaRPr>
          </a:p>
        </p:txBody>
      </p:sp>
      <p:graphicFrame>
        <p:nvGraphicFramePr>
          <p:cNvPr id="8" name="Table 5"/>
          <p:cNvGraphicFramePr>
            <a:graphicFrameLocks noGrp="1"/>
          </p:cNvGraphicFramePr>
          <p:nvPr>
            <p:extLst>
              <p:ext uri="{D42A27DB-BD31-4B8C-83A1-F6EECF244321}">
                <p14:modId xmlns:p14="http://schemas.microsoft.com/office/powerpoint/2010/main" val="1179959927"/>
              </p:ext>
            </p:extLst>
          </p:nvPr>
        </p:nvGraphicFramePr>
        <p:xfrm>
          <a:off x="914400" y="2590800"/>
          <a:ext cx="7391401" cy="3625167"/>
        </p:xfrm>
        <a:graphic>
          <a:graphicData uri="http://schemas.openxmlformats.org/drawingml/2006/table">
            <a:tbl>
              <a:tblPr>
                <a:tableStyleId>{68D230F3-CF80-4859-8CE7-A43EE81993B5}</a:tableStyleId>
              </a:tblPr>
              <a:tblGrid>
                <a:gridCol w="381000"/>
                <a:gridCol w="4038600"/>
                <a:gridCol w="2362200"/>
                <a:gridCol w="609601"/>
              </a:tblGrid>
              <a:tr h="108438">
                <a:tc>
                  <a:txBody>
                    <a:bodyPr/>
                    <a:lstStyle/>
                    <a:p>
                      <a:pPr algn="ctr" fontAlgn="b"/>
                      <a:r>
                        <a:rPr lang="en-US" sz="1200" b="1" u="none" strike="noStrike" dirty="0">
                          <a:effectLst/>
                        </a:rPr>
                        <a:t>DCN</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b="1" u="none" strike="noStrike" dirty="0">
                          <a:effectLst/>
                        </a:rPr>
                        <a:t>Title</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b="1" u="none" strike="noStrike" dirty="0">
                          <a:effectLst/>
                        </a:rPr>
                        <a:t>Author</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b="1" u="none" strike="noStrike" dirty="0">
                          <a:effectLst/>
                        </a:rPr>
                        <a:t>Ad Hoc</a:t>
                      </a:r>
                      <a:endParaRPr lang="en-US" sz="1200" b="1" i="0" u="none" strike="noStrike" dirty="0">
                        <a:solidFill>
                          <a:srgbClr val="FFFFFF"/>
                        </a:solidFill>
                        <a:effectLst/>
                        <a:latin typeface="Calibri" panose="020F0502020204030204" pitchFamily="34" charset="0"/>
                      </a:endParaRPr>
                    </a:p>
                  </a:txBody>
                  <a:tcPr marL="7617" marR="7617" marT="7617" marB="0" anchor="b"/>
                </a:tc>
              </a:tr>
              <a:tr h="108438">
                <a:tc>
                  <a:txBody>
                    <a:bodyPr/>
                    <a:lstStyle/>
                    <a:p>
                      <a:pPr algn="l" fontAlgn="t"/>
                      <a:r>
                        <a:rPr lang="en-US" altLang="zh-CN" sz="1200" u="none" strike="noStrike" dirty="0">
                          <a:effectLst/>
                        </a:rPr>
                        <a:t>6</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tc>
                <a:tc>
                  <a:txBody>
                    <a:bodyPr/>
                    <a:lstStyle/>
                    <a:p>
                      <a:pPr algn="l" fontAlgn="t"/>
                      <a:r>
                        <a:rPr lang="en-US" sz="1200" u="none" strike="noStrike" dirty="0" err="1">
                          <a:effectLst/>
                        </a:rPr>
                        <a:t>cr-misc-phy</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tc>
                <a:tc>
                  <a:txBody>
                    <a:bodyPr/>
                    <a:lstStyle/>
                    <a:p>
                      <a:pPr algn="l" fontAlgn="t"/>
                      <a:r>
                        <a:rPr lang="fr-FR" sz="1200" u="none" strike="noStrike">
                          <a:effectLst/>
                        </a:rPr>
                        <a:t>Ross Jian Yu (Huawei Technologies)</a:t>
                      </a:r>
                      <a:endParaRPr lang="fr-FR" sz="1200" b="0" i="0" u="none" strike="noStrike">
                        <a:solidFill>
                          <a:srgbClr val="000000"/>
                        </a:solidFill>
                        <a:effectLst/>
                        <a:latin typeface="宋体" panose="02010600030101010101" pitchFamily="2" charset="-122"/>
                        <a:ea typeface="宋体" panose="02010600030101010101" pitchFamily="2" charset="-122"/>
                      </a:endParaRPr>
                    </a:p>
                  </a:txBody>
                  <a:tcPr marL="7571" marR="7571" marT="7571" marB="0"/>
                </a:tc>
                <a:tc>
                  <a:txBody>
                    <a:bodyPr/>
                    <a:lstStyle/>
                    <a:p>
                      <a:pPr algn="ctr" fontAlgn="b"/>
                      <a:r>
                        <a:rPr lang="en-US" sz="1200" u="none" strike="noStrike" dirty="0">
                          <a:effectLst/>
                        </a:rPr>
                        <a:t>PHY</a:t>
                      </a:r>
                      <a:endParaRPr lang="en-US" sz="1200" b="0" i="0" u="none" strike="noStrike" dirty="0">
                        <a:solidFill>
                          <a:srgbClr val="000000"/>
                        </a:solidFill>
                        <a:effectLst/>
                        <a:latin typeface="Calibri" panose="020F0502020204030204" pitchFamily="34" charset="0"/>
                      </a:endParaRPr>
                    </a:p>
                  </a:txBody>
                  <a:tcPr marL="7617" marR="7617" marT="7617" marB="0" anchor="b"/>
                </a:tc>
              </a:tr>
              <a:tr h="108438">
                <a:tc>
                  <a:txBody>
                    <a:bodyPr/>
                    <a:lstStyle/>
                    <a:p>
                      <a:pPr algn="l" fontAlgn="t"/>
                      <a:r>
                        <a:rPr lang="en-US" altLang="zh-CN" sz="1200" u="none" strike="noStrike">
                          <a:effectLst/>
                        </a:rPr>
                        <a:t>23</a:t>
                      </a:r>
                      <a:endParaRPr lang="en-US" altLang="zh-CN" sz="1200" b="0" i="0" u="none" strike="noStrike">
                        <a:solidFill>
                          <a:srgbClr val="000000"/>
                        </a:solidFill>
                        <a:effectLst/>
                        <a:latin typeface="宋体" panose="02010600030101010101" pitchFamily="2" charset="-122"/>
                        <a:ea typeface="宋体" panose="02010600030101010101" pitchFamily="2" charset="-122"/>
                      </a:endParaRPr>
                    </a:p>
                  </a:txBody>
                  <a:tcPr marL="7571" marR="7571" marT="7571" marB="0"/>
                </a:tc>
                <a:tc>
                  <a:txBody>
                    <a:bodyPr/>
                    <a:lstStyle/>
                    <a:p>
                      <a:pPr algn="l" fontAlgn="t"/>
                      <a:r>
                        <a:rPr lang="en-US" sz="1200" u="none" strike="noStrike" dirty="0">
                          <a:effectLst/>
                        </a:rPr>
                        <a:t>PHY_CR_28.2.5</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tc>
                <a:tc>
                  <a:txBody>
                    <a:bodyPr/>
                    <a:lstStyle/>
                    <a:p>
                      <a:pPr algn="l" fontAlgn="t"/>
                      <a:r>
                        <a:rPr lang="en-US" sz="1200" u="none" strike="noStrike">
                          <a:effectLst/>
                        </a:rPr>
                        <a:t>Xiaogang Chen (Intel)</a:t>
                      </a:r>
                      <a:endParaRPr lang="en-US" sz="1200" b="0" i="0" u="none" strike="noStrike">
                        <a:solidFill>
                          <a:srgbClr val="000000"/>
                        </a:solidFill>
                        <a:effectLst/>
                        <a:latin typeface="宋体" panose="02010600030101010101" pitchFamily="2" charset="-122"/>
                        <a:ea typeface="宋体" panose="02010600030101010101" pitchFamily="2" charset="-122"/>
                      </a:endParaRPr>
                    </a:p>
                  </a:txBody>
                  <a:tcPr marL="7571" marR="7571" marT="7571" marB="0"/>
                </a:tc>
                <a:tc>
                  <a:txBody>
                    <a:bodyPr/>
                    <a:lstStyle/>
                    <a:p>
                      <a:pPr algn="ctr" fontAlgn="b"/>
                      <a:r>
                        <a:rPr lang="en-US" sz="1200" u="none" strike="noStrike" dirty="0">
                          <a:effectLst/>
                        </a:rPr>
                        <a:t>PHY</a:t>
                      </a:r>
                      <a:endParaRPr lang="en-US" sz="1200" b="0" i="0" u="none" strike="noStrike" dirty="0">
                        <a:solidFill>
                          <a:srgbClr val="000000"/>
                        </a:solidFill>
                        <a:effectLst/>
                        <a:latin typeface="Calibri" panose="020F0502020204030204" pitchFamily="34" charset="0"/>
                      </a:endParaRPr>
                    </a:p>
                  </a:txBody>
                  <a:tcPr marL="7617" marR="7617" marT="7617" marB="0" anchor="b"/>
                </a:tc>
              </a:tr>
              <a:tr h="108438">
                <a:tc>
                  <a:txBody>
                    <a:bodyPr/>
                    <a:lstStyle/>
                    <a:p>
                      <a:pPr algn="l" fontAlgn="t"/>
                      <a:r>
                        <a:rPr lang="en-US" altLang="zh-CN" sz="1200" u="none" strike="noStrike" dirty="0">
                          <a:effectLst/>
                        </a:rPr>
                        <a:t>24</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tc>
                <a:tc>
                  <a:txBody>
                    <a:bodyPr/>
                    <a:lstStyle/>
                    <a:p>
                      <a:pPr algn="l" fontAlgn="t"/>
                      <a:r>
                        <a:rPr lang="en-US" sz="1200" u="none" strike="noStrike" dirty="0">
                          <a:effectLst/>
                        </a:rPr>
                        <a:t>PHY_CR_28.3.5</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tc>
                <a:tc>
                  <a:txBody>
                    <a:bodyPr/>
                    <a:lstStyle/>
                    <a:p>
                      <a:pPr algn="l" fontAlgn="t"/>
                      <a:r>
                        <a:rPr lang="en-US" sz="1200" u="none" strike="noStrike">
                          <a:effectLst/>
                        </a:rPr>
                        <a:t>Xiaogang Chen (Intel)</a:t>
                      </a:r>
                      <a:endParaRPr lang="en-US" sz="1200" b="0" i="0" u="none" strike="noStrike">
                        <a:solidFill>
                          <a:srgbClr val="000000"/>
                        </a:solidFill>
                        <a:effectLst/>
                        <a:latin typeface="宋体" panose="02010600030101010101" pitchFamily="2" charset="-122"/>
                        <a:ea typeface="宋体" panose="02010600030101010101" pitchFamily="2" charset="-122"/>
                      </a:endParaRPr>
                    </a:p>
                  </a:txBody>
                  <a:tcPr marL="7571" marR="7571" marT="7571" marB="0"/>
                </a:tc>
                <a:tc>
                  <a:txBody>
                    <a:bodyPr/>
                    <a:lstStyle/>
                    <a:p>
                      <a:pPr algn="ctr" fontAlgn="b"/>
                      <a:r>
                        <a:rPr lang="en-US" sz="1200" u="none" strike="noStrike" dirty="0">
                          <a:effectLst/>
                        </a:rPr>
                        <a:t>PHY</a:t>
                      </a:r>
                      <a:endParaRPr lang="en-US" sz="1200" b="0" i="0" u="none" strike="noStrike" dirty="0">
                        <a:solidFill>
                          <a:srgbClr val="000000"/>
                        </a:solidFill>
                        <a:effectLst/>
                        <a:latin typeface="Calibri" panose="020F0502020204030204" pitchFamily="34" charset="0"/>
                      </a:endParaRPr>
                    </a:p>
                  </a:txBody>
                  <a:tcPr marL="7617" marR="7617" marT="7617" marB="0" anchor="b"/>
                </a:tc>
              </a:tr>
              <a:tr h="108438">
                <a:tc>
                  <a:txBody>
                    <a:bodyPr/>
                    <a:lstStyle/>
                    <a:p>
                      <a:pPr algn="l" fontAlgn="t"/>
                      <a:r>
                        <a:rPr lang="en-US" altLang="zh-CN" sz="1200" u="none" strike="noStrike" dirty="0">
                          <a:effectLst/>
                        </a:rPr>
                        <a:t>25</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tc>
                <a:tc>
                  <a:txBody>
                    <a:bodyPr/>
                    <a:lstStyle/>
                    <a:p>
                      <a:pPr algn="l" fontAlgn="t"/>
                      <a:r>
                        <a:rPr lang="en-US" sz="1200" u="none" strike="noStrike" dirty="0">
                          <a:effectLst/>
                        </a:rPr>
                        <a:t>PHY_CR_28.3.6</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tc>
                <a:tc>
                  <a:txBody>
                    <a:bodyPr/>
                    <a:lstStyle/>
                    <a:p>
                      <a:pPr algn="l" fontAlgn="t"/>
                      <a:r>
                        <a:rPr lang="en-US" sz="1200" u="none" strike="noStrike">
                          <a:effectLst/>
                        </a:rPr>
                        <a:t>Xiaogang Chen (Intel)</a:t>
                      </a:r>
                      <a:endParaRPr lang="en-US" sz="1200" b="0" i="0" u="none" strike="noStrike">
                        <a:solidFill>
                          <a:srgbClr val="000000"/>
                        </a:solidFill>
                        <a:effectLst/>
                        <a:latin typeface="宋体" panose="02010600030101010101" pitchFamily="2" charset="-122"/>
                        <a:ea typeface="宋体" panose="02010600030101010101" pitchFamily="2" charset="-122"/>
                      </a:endParaRPr>
                    </a:p>
                  </a:txBody>
                  <a:tcPr marL="7571" marR="7571" marT="7571" marB="0"/>
                </a:tc>
                <a:tc>
                  <a:txBody>
                    <a:bodyPr/>
                    <a:lstStyle/>
                    <a:p>
                      <a:pPr algn="ctr" fontAlgn="b"/>
                      <a:r>
                        <a:rPr lang="en-US" sz="1200" u="none" strike="noStrike" dirty="0">
                          <a:effectLst/>
                        </a:rPr>
                        <a:t>PHY</a:t>
                      </a:r>
                      <a:endParaRPr lang="en-US" sz="1200" b="0" i="0" u="none" strike="noStrike" dirty="0">
                        <a:solidFill>
                          <a:srgbClr val="000000"/>
                        </a:solidFill>
                        <a:effectLst/>
                        <a:latin typeface="Calibri" panose="020F0502020204030204" pitchFamily="34" charset="0"/>
                      </a:endParaRPr>
                    </a:p>
                  </a:txBody>
                  <a:tcPr marL="7617" marR="7617" marT="7617" marB="0" anchor="b"/>
                </a:tc>
              </a:tr>
              <a:tr h="108438">
                <a:tc>
                  <a:txBody>
                    <a:bodyPr/>
                    <a:lstStyle/>
                    <a:p>
                      <a:pPr algn="l" fontAlgn="t"/>
                      <a:r>
                        <a:rPr lang="en-US" altLang="zh-CN" sz="1200" u="none" strike="noStrike" dirty="0">
                          <a:effectLst/>
                        </a:rPr>
                        <a:t>28</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tc>
                <a:tc>
                  <a:txBody>
                    <a:bodyPr/>
                    <a:lstStyle/>
                    <a:p>
                      <a:pPr algn="l" fontAlgn="t"/>
                      <a:r>
                        <a:rPr lang="en-US" sz="1200" u="none" strike="noStrike" dirty="0" err="1">
                          <a:effectLst/>
                        </a:rPr>
                        <a:t>PHY_Changes_for_NDP_feedback</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tc>
                <a:tc>
                  <a:txBody>
                    <a:bodyPr/>
                    <a:lstStyle/>
                    <a:p>
                      <a:pPr algn="l" fontAlgn="t"/>
                      <a:r>
                        <a:rPr lang="en-US" sz="1200" u="none" strike="noStrike">
                          <a:effectLst/>
                        </a:rPr>
                        <a:t>Xiaogang Chen (Intel)</a:t>
                      </a:r>
                      <a:endParaRPr lang="en-US" sz="1200" b="0" i="0" u="none" strike="noStrike">
                        <a:solidFill>
                          <a:srgbClr val="000000"/>
                        </a:solidFill>
                        <a:effectLst/>
                        <a:latin typeface="宋体" panose="02010600030101010101" pitchFamily="2" charset="-122"/>
                        <a:ea typeface="宋体" panose="02010600030101010101" pitchFamily="2" charset="-122"/>
                      </a:endParaRPr>
                    </a:p>
                  </a:txBody>
                  <a:tcPr marL="7571" marR="7571" marT="7571" marB="0"/>
                </a:tc>
                <a:tc>
                  <a:txBody>
                    <a:bodyPr/>
                    <a:lstStyle/>
                    <a:p>
                      <a:pPr algn="ctr" fontAlgn="b"/>
                      <a:r>
                        <a:rPr lang="en-US" sz="1200" u="none" strike="noStrike">
                          <a:effectLst/>
                        </a:rPr>
                        <a:t>PHY</a:t>
                      </a:r>
                      <a:endParaRPr lang="en-US" sz="1200" b="0" i="0" u="none" strike="noStrike">
                        <a:solidFill>
                          <a:srgbClr val="000000"/>
                        </a:solidFill>
                        <a:effectLst/>
                        <a:latin typeface="Calibri" panose="020F0502020204030204" pitchFamily="34" charset="0"/>
                      </a:endParaRPr>
                    </a:p>
                  </a:txBody>
                  <a:tcPr marL="7617" marR="7617" marT="7617" marB="0" anchor="b"/>
                </a:tc>
              </a:tr>
              <a:tr h="108438">
                <a:tc>
                  <a:txBody>
                    <a:bodyPr/>
                    <a:lstStyle/>
                    <a:p>
                      <a:pPr algn="l" fontAlgn="t"/>
                      <a:r>
                        <a:rPr lang="en-US" altLang="zh-CN" sz="1200" u="none" strike="noStrike" dirty="0">
                          <a:effectLst/>
                        </a:rPr>
                        <a:t>36</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tc>
                <a:tc>
                  <a:txBody>
                    <a:bodyPr/>
                    <a:lstStyle/>
                    <a:p>
                      <a:pPr algn="l" fontAlgn="t"/>
                      <a:r>
                        <a:rPr lang="en-US" sz="1200" u="none" strike="noStrike" dirty="0">
                          <a:effectLst/>
                        </a:rPr>
                        <a:t>CR-PHY-INTRO-Part-1</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tc>
                <a:tc>
                  <a:txBody>
                    <a:bodyPr/>
                    <a:lstStyle/>
                    <a:p>
                      <a:pPr algn="l" fontAlgn="t"/>
                      <a:r>
                        <a:rPr lang="en-US" sz="1200" u="none" strike="noStrike">
                          <a:effectLst/>
                        </a:rPr>
                        <a:t>Lochan Verma (Qualcomm)</a:t>
                      </a:r>
                      <a:endParaRPr lang="en-US" sz="1200" b="0" i="0" u="none" strike="noStrike">
                        <a:solidFill>
                          <a:srgbClr val="000000"/>
                        </a:solidFill>
                        <a:effectLst/>
                        <a:latin typeface="宋体" panose="02010600030101010101" pitchFamily="2" charset="-122"/>
                        <a:ea typeface="宋体" panose="02010600030101010101" pitchFamily="2" charset="-122"/>
                      </a:endParaRPr>
                    </a:p>
                  </a:txBody>
                  <a:tcPr marL="7571" marR="7571" marT="7571" marB="0"/>
                </a:tc>
                <a:tc>
                  <a:txBody>
                    <a:bodyPr/>
                    <a:lstStyle/>
                    <a:p>
                      <a:pPr algn="ctr" fontAlgn="b"/>
                      <a:r>
                        <a:rPr lang="en-US" sz="1200" u="none" strike="noStrike" dirty="0">
                          <a:effectLst/>
                        </a:rPr>
                        <a:t>PHY</a:t>
                      </a:r>
                      <a:endParaRPr lang="en-US" sz="1200" b="0" i="0" u="none" strike="noStrike" dirty="0">
                        <a:solidFill>
                          <a:srgbClr val="000000"/>
                        </a:solidFill>
                        <a:effectLst/>
                        <a:latin typeface="Calibri" panose="020F0502020204030204" pitchFamily="34" charset="0"/>
                      </a:endParaRPr>
                    </a:p>
                  </a:txBody>
                  <a:tcPr marL="7617" marR="7617" marT="7617" marB="0" anchor="b"/>
                </a:tc>
              </a:tr>
              <a:tr h="108438">
                <a:tc>
                  <a:txBody>
                    <a:bodyPr/>
                    <a:lstStyle/>
                    <a:p>
                      <a:pPr algn="l" fontAlgn="t"/>
                      <a:r>
                        <a:rPr lang="en-US" altLang="zh-CN" sz="1200" u="none" strike="noStrike" dirty="0">
                          <a:effectLst/>
                        </a:rPr>
                        <a:t>37</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tc>
                <a:tc>
                  <a:txBody>
                    <a:bodyPr/>
                    <a:lstStyle/>
                    <a:p>
                      <a:pPr algn="l" fontAlgn="t"/>
                      <a:r>
                        <a:rPr lang="en-US" sz="1200" u="none" strike="noStrike" dirty="0">
                          <a:effectLst/>
                        </a:rPr>
                        <a:t>CR-PHY-INTRO-Part-2</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tc>
                <a:tc>
                  <a:txBody>
                    <a:bodyPr/>
                    <a:lstStyle/>
                    <a:p>
                      <a:pPr algn="l" fontAlgn="t"/>
                      <a:r>
                        <a:rPr lang="en-US" sz="1200" u="none" strike="noStrike">
                          <a:effectLst/>
                        </a:rPr>
                        <a:t>Lochan Verma (Qualcomm)</a:t>
                      </a:r>
                      <a:endParaRPr lang="en-US" sz="1200" b="0" i="0" u="none" strike="noStrike">
                        <a:solidFill>
                          <a:srgbClr val="000000"/>
                        </a:solidFill>
                        <a:effectLst/>
                        <a:latin typeface="宋体" panose="02010600030101010101" pitchFamily="2" charset="-122"/>
                        <a:ea typeface="宋体" panose="02010600030101010101" pitchFamily="2" charset="-122"/>
                      </a:endParaRPr>
                    </a:p>
                  </a:txBody>
                  <a:tcPr marL="7571" marR="7571" marT="7571" marB="0"/>
                </a:tc>
                <a:tc>
                  <a:txBody>
                    <a:bodyPr/>
                    <a:lstStyle/>
                    <a:p>
                      <a:pPr algn="ctr" fontAlgn="b"/>
                      <a:r>
                        <a:rPr lang="en-US" sz="1200" u="none" strike="noStrike" dirty="0">
                          <a:effectLst/>
                        </a:rPr>
                        <a:t>PHY</a:t>
                      </a:r>
                      <a:endParaRPr lang="en-US" sz="1200" b="0" i="0" u="none" strike="noStrike" dirty="0">
                        <a:solidFill>
                          <a:srgbClr val="FF0000"/>
                        </a:solidFill>
                        <a:effectLst/>
                        <a:latin typeface="Calibri" panose="020F0502020204030204" pitchFamily="34" charset="0"/>
                      </a:endParaRPr>
                    </a:p>
                  </a:txBody>
                  <a:tcPr marL="7617" marR="7617" marT="7617" marB="0" anchor="b"/>
                </a:tc>
              </a:tr>
              <a:tr h="108438">
                <a:tc>
                  <a:txBody>
                    <a:bodyPr/>
                    <a:lstStyle/>
                    <a:p>
                      <a:pPr algn="l" fontAlgn="t"/>
                      <a:r>
                        <a:rPr lang="en-US" altLang="zh-CN" sz="1200" u="none" strike="noStrike" dirty="0">
                          <a:effectLst/>
                        </a:rPr>
                        <a:t>38</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tc>
                <a:tc>
                  <a:txBody>
                    <a:bodyPr/>
                    <a:lstStyle/>
                    <a:p>
                      <a:pPr algn="l" fontAlgn="t"/>
                      <a:r>
                        <a:rPr lang="en-US" sz="1200" u="none" strike="noStrike" dirty="0">
                          <a:effectLst/>
                        </a:rPr>
                        <a:t>CR-PHY-HE-SIG-A-Part-1</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tc>
                <a:tc>
                  <a:txBody>
                    <a:bodyPr/>
                    <a:lstStyle/>
                    <a:p>
                      <a:pPr algn="l" fontAlgn="t"/>
                      <a:r>
                        <a:rPr lang="en-US" sz="1200" u="none" strike="noStrike">
                          <a:effectLst/>
                        </a:rPr>
                        <a:t>Lochan Verma (Qualcomm)</a:t>
                      </a:r>
                      <a:endParaRPr lang="en-US" sz="1200" b="0" i="0" u="none" strike="noStrike">
                        <a:solidFill>
                          <a:srgbClr val="000000"/>
                        </a:solidFill>
                        <a:effectLst/>
                        <a:latin typeface="宋体" panose="02010600030101010101" pitchFamily="2" charset="-122"/>
                        <a:ea typeface="宋体" panose="02010600030101010101" pitchFamily="2" charset="-122"/>
                      </a:endParaRPr>
                    </a:p>
                  </a:txBody>
                  <a:tcPr marL="7571" marR="7571" marT="7571" marB="0"/>
                </a:tc>
                <a:tc>
                  <a:txBody>
                    <a:bodyPr/>
                    <a:lstStyle/>
                    <a:p>
                      <a:pPr algn="ctr" fontAlgn="b"/>
                      <a:r>
                        <a:rPr lang="en-US" sz="1200" u="none" strike="noStrike" dirty="0">
                          <a:effectLst/>
                        </a:rPr>
                        <a:t>PHY</a:t>
                      </a:r>
                      <a:endParaRPr lang="en-US" sz="1200" b="0" i="0" u="none" strike="noStrike" dirty="0">
                        <a:solidFill>
                          <a:srgbClr val="000000"/>
                        </a:solidFill>
                        <a:effectLst/>
                        <a:latin typeface="Calibri" panose="020F0502020204030204" pitchFamily="34" charset="0"/>
                      </a:endParaRPr>
                    </a:p>
                  </a:txBody>
                  <a:tcPr marL="7617" marR="7617" marT="7617" marB="0" anchor="b"/>
                </a:tc>
              </a:tr>
              <a:tr h="108438">
                <a:tc>
                  <a:txBody>
                    <a:bodyPr/>
                    <a:lstStyle/>
                    <a:p>
                      <a:pPr algn="l" fontAlgn="b"/>
                      <a:r>
                        <a:rPr lang="en-US" altLang="zh-CN" sz="1200" u="none" strike="noStrike" dirty="0">
                          <a:effectLst/>
                        </a:rPr>
                        <a:t>50</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nchor="b"/>
                </a:tc>
                <a:tc>
                  <a:txBody>
                    <a:bodyPr/>
                    <a:lstStyle/>
                    <a:p>
                      <a:pPr algn="l" fontAlgn="b"/>
                      <a:r>
                        <a:rPr lang="en-US" sz="1200" u="none" strike="noStrike" dirty="0">
                          <a:effectLst/>
                        </a:rPr>
                        <a:t>CR on HE-SIG-B part 1</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nchor="b"/>
                </a:tc>
                <a:tc>
                  <a:txBody>
                    <a:bodyPr/>
                    <a:lstStyle/>
                    <a:p>
                      <a:pPr algn="l" fontAlgn="b"/>
                      <a:r>
                        <a:rPr lang="en-US" sz="1200" u="none" strike="noStrike" dirty="0" err="1">
                          <a:effectLst/>
                        </a:rPr>
                        <a:t>Yujin</a:t>
                      </a:r>
                      <a:r>
                        <a:rPr lang="en-US" sz="1200" u="none" strike="noStrike" dirty="0">
                          <a:effectLst/>
                        </a:rPr>
                        <a:t> Noh (</a:t>
                      </a:r>
                      <a:r>
                        <a:rPr lang="en-US" sz="1200" u="none" strike="noStrike" dirty="0" err="1">
                          <a:effectLst/>
                        </a:rPr>
                        <a:t>Newracom</a:t>
                      </a:r>
                      <a:r>
                        <a:rPr lang="en-US" sz="1200" u="none" strike="noStrike" dirty="0">
                          <a:effectLst/>
                        </a:rPr>
                        <a:t>)</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nchor="b"/>
                </a:tc>
                <a:tc>
                  <a:txBody>
                    <a:bodyPr/>
                    <a:lstStyle/>
                    <a:p>
                      <a:pPr algn="ctr" fontAlgn="b"/>
                      <a:r>
                        <a:rPr lang="en-US" sz="1200" u="none" strike="noStrike" dirty="0">
                          <a:effectLst/>
                        </a:rPr>
                        <a:t>PHY</a:t>
                      </a:r>
                      <a:endParaRPr lang="en-US" sz="1200" b="0" i="0" u="none" strike="noStrike" dirty="0">
                        <a:solidFill>
                          <a:srgbClr val="000000"/>
                        </a:solidFill>
                        <a:effectLst/>
                        <a:latin typeface="Calibri" panose="020F0502020204030204" pitchFamily="34" charset="0"/>
                      </a:endParaRPr>
                    </a:p>
                  </a:txBody>
                  <a:tcPr marL="7617" marR="7617" marT="7617" marB="0" anchor="b"/>
                </a:tc>
              </a:tr>
              <a:tr h="108438">
                <a:tc>
                  <a:txBody>
                    <a:bodyPr/>
                    <a:lstStyle/>
                    <a:p>
                      <a:pPr algn="l" fontAlgn="b"/>
                      <a:r>
                        <a:rPr lang="en-US" altLang="zh-CN" sz="1200" u="none" strike="noStrike" dirty="0">
                          <a:effectLst/>
                        </a:rPr>
                        <a:t>51</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nchor="b"/>
                </a:tc>
                <a:tc>
                  <a:txBody>
                    <a:bodyPr/>
                    <a:lstStyle/>
                    <a:p>
                      <a:pPr algn="l" fontAlgn="b"/>
                      <a:r>
                        <a:rPr lang="en-US" sz="1200" u="none" strike="noStrike">
                          <a:effectLst/>
                        </a:rPr>
                        <a:t>CR on HE-SIG-B part 2</a:t>
                      </a:r>
                      <a:endParaRPr lang="en-US" sz="1200" b="0" i="0" u="none" strike="noStrike">
                        <a:solidFill>
                          <a:srgbClr val="000000"/>
                        </a:solidFill>
                        <a:effectLst/>
                        <a:latin typeface="宋体" panose="02010600030101010101" pitchFamily="2" charset="-122"/>
                        <a:ea typeface="宋体" panose="02010600030101010101" pitchFamily="2" charset="-122"/>
                      </a:endParaRPr>
                    </a:p>
                  </a:txBody>
                  <a:tcPr marL="7571" marR="7571" marT="7571" marB="0" anchor="b"/>
                </a:tc>
                <a:tc>
                  <a:txBody>
                    <a:bodyPr/>
                    <a:lstStyle/>
                    <a:p>
                      <a:pPr algn="l" fontAlgn="b"/>
                      <a:r>
                        <a:rPr lang="en-US" sz="1200" u="none" strike="noStrike" dirty="0" err="1">
                          <a:effectLst/>
                        </a:rPr>
                        <a:t>Yujin</a:t>
                      </a:r>
                      <a:r>
                        <a:rPr lang="en-US" sz="1200" u="none" strike="noStrike" dirty="0">
                          <a:effectLst/>
                        </a:rPr>
                        <a:t> Noh (</a:t>
                      </a:r>
                      <a:r>
                        <a:rPr lang="en-US" sz="1200" u="none" strike="noStrike" dirty="0" err="1">
                          <a:effectLst/>
                        </a:rPr>
                        <a:t>Newracom</a:t>
                      </a:r>
                      <a:r>
                        <a:rPr lang="en-US" sz="1200" u="none" strike="noStrike" dirty="0">
                          <a:effectLst/>
                        </a:rPr>
                        <a:t>)</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nchor="b"/>
                </a:tc>
                <a:tc>
                  <a:txBody>
                    <a:bodyPr/>
                    <a:lstStyle/>
                    <a:p>
                      <a:pPr algn="ctr" fontAlgn="b"/>
                      <a:r>
                        <a:rPr lang="en-US" sz="1200" u="none" strike="noStrike" dirty="0">
                          <a:effectLst/>
                        </a:rPr>
                        <a:t>PHY</a:t>
                      </a:r>
                      <a:endParaRPr lang="en-US" sz="1200" b="0" i="0" u="none" strike="noStrike" dirty="0">
                        <a:solidFill>
                          <a:srgbClr val="000000"/>
                        </a:solidFill>
                        <a:effectLst/>
                        <a:latin typeface="Calibri" panose="020F0502020204030204" pitchFamily="34" charset="0"/>
                      </a:endParaRPr>
                    </a:p>
                  </a:txBody>
                  <a:tcPr marL="7617" marR="7617" marT="7617" marB="0" anchor="b"/>
                </a:tc>
              </a:tr>
              <a:tr h="108438">
                <a:tc>
                  <a:txBody>
                    <a:bodyPr/>
                    <a:lstStyle/>
                    <a:p>
                      <a:pPr algn="l" fontAlgn="b"/>
                      <a:r>
                        <a:rPr lang="en-US" altLang="zh-CN" sz="1200" u="none" strike="noStrike" dirty="0">
                          <a:effectLst/>
                        </a:rPr>
                        <a:t>57</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nchor="b"/>
                </a:tc>
                <a:tc>
                  <a:txBody>
                    <a:bodyPr/>
                    <a:lstStyle/>
                    <a:p>
                      <a:pPr algn="l" fontAlgn="t"/>
                      <a:r>
                        <a:rPr lang="en-US" sz="1200" u="none" strike="noStrike">
                          <a:effectLst/>
                        </a:rPr>
                        <a:t>D2.0 PHY Comment Resolution</a:t>
                      </a:r>
                      <a:endParaRPr lang="en-US" sz="1200" b="0" i="0" u="none" strike="noStrike">
                        <a:solidFill>
                          <a:srgbClr val="000000"/>
                        </a:solidFill>
                        <a:effectLst/>
                        <a:latin typeface="宋体" panose="02010600030101010101" pitchFamily="2" charset="-122"/>
                        <a:ea typeface="宋体" panose="02010600030101010101" pitchFamily="2" charset="-122"/>
                      </a:endParaRPr>
                    </a:p>
                  </a:txBody>
                  <a:tcPr marL="7571" marR="7571" marT="7571" marB="0"/>
                </a:tc>
                <a:tc>
                  <a:txBody>
                    <a:bodyPr/>
                    <a:lstStyle/>
                    <a:p>
                      <a:pPr algn="l" fontAlgn="b"/>
                      <a:r>
                        <a:rPr lang="en-US" sz="1200" u="none" strike="noStrike" dirty="0" err="1">
                          <a:effectLst/>
                        </a:rPr>
                        <a:t>Youhan</a:t>
                      </a:r>
                      <a:r>
                        <a:rPr lang="en-US" sz="1200" u="none" strike="noStrike" dirty="0">
                          <a:effectLst/>
                        </a:rPr>
                        <a:t> Kim (Qualcomm)</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nchor="b"/>
                </a:tc>
                <a:tc>
                  <a:txBody>
                    <a:bodyPr/>
                    <a:lstStyle/>
                    <a:p>
                      <a:pPr algn="ctr" fontAlgn="b"/>
                      <a:r>
                        <a:rPr lang="en-US" sz="1200" u="none" strike="noStrike" dirty="0">
                          <a:effectLst/>
                        </a:rPr>
                        <a:t>PHY</a:t>
                      </a:r>
                      <a:endParaRPr lang="en-US" sz="1200" b="0" i="0" u="none" strike="noStrike" dirty="0">
                        <a:solidFill>
                          <a:srgbClr val="000000"/>
                        </a:solidFill>
                        <a:effectLst/>
                        <a:latin typeface="Calibri" panose="020F0502020204030204" pitchFamily="34" charset="0"/>
                      </a:endParaRPr>
                    </a:p>
                  </a:txBody>
                  <a:tcPr marL="7617" marR="7617" marT="7617" marB="0" anchor="b"/>
                </a:tc>
              </a:tr>
              <a:tr h="108438">
                <a:tc>
                  <a:txBody>
                    <a:bodyPr/>
                    <a:lstStyle/>
                    <a:p>
                      <a:pPr algn="l" fontAlgn="b"/>
                      <a:r>
                        <a:rPr lang="en-US" altLang="zh-CN" sz="1200" u="none" strike="noStrike" dirty="0">
                          <a:effectLst/>
                        </a:rPr>
                        <a:t>58</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nchor="b"/>
                </a:tc>
                <a:tc>
                  <a:txBody>
                    <a:bodyPr/>
                    <a:lstStyle/>
                    <a:p>
                      <a:pPr algn="l" fontAlgn="t"/>
                      <a:r>
                        <a:rPr lang="en-US" sz="1200" u="none" strike="noStrike" dirty="0" err="1">
                          <a:effectLst/>
                        </a:rPr>
                        <a:t>midamble</a:t>
                      </a:r>
                      <a:r>
                        <a:rPr lang="en-US" sz="1200" u="none" strike="noStrike" dirty="0">
                          <a:effectLst/>
                        </a:rPr>
                        <a:t> comment resolutions</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tc>
                <a:tc>
                  <a:txBody>
                    <a:bodyPr/>
                    <a:lstStyle/>
                    <a:p>
                      <a:pPr algn="l" fontAlgn="b"/>
                      <a:r>
                        <a:rPr lang="en-US" sz="1200" u="none" strike="noStrike" dirty="0" err="1">
                          <a:effectLst/>
                        </a:rPr>
                        <a:t>Hongyuan</a:t>
                      </a:r>
                      <a:r>
                        <a:rPr lang="en-US" sz="1200" u="none" strike="noStrike" dirty="0">
                          <a:effectLst/>
                        </a:rPr>
                        <a:t> Zhang (Marvell)</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nchor="b"/>
                </a:tc>
                <a:tc>
                  <a:txBody>
                    <a:bodyPr/>
                    <a:lstStyle/>
                    <a:p>
                      <a:pPr algn="ctr" fontAlgn="b"/>
                      <a:r>
                        <a:rPr lang="en-US" sz="1200" u="none" strike="noStrike" dirty="0">
                          <a:effectLst/>
                        </a:rPr>
                        <a:t>PHY</a:t>
                      </a:r>
                      <a:endParaRPr lang="en-US" sz="1200" b="0" i="0" u="none" strike="noStrike" dirty="0">
                        <a:solidFill>
                          <a:srgbClr val="000000"/>
                        </a:solidFill>
                        <a:effectLst/>
                        <a:latin typeface="Calibri" panose="020F0502020204030204" pitchFamily="34" charset="0"/>
                      </a:endParaRPr>
                    </a:p>
                  </a:txBody>
                  <a:tcPr marL="7617" marR="7617" marT="7617" marB="0" anchor="b"/>
                </a:tc>
              </a:tr>
              <a:tr h="108438">
                <a:tc>
                  <a:txBody>
                    <a:bodyPr/>
                    <a:lstStyle/>
                    <a:p>
                      <a:pPr algn="l" fontAlgn="b"/>
                      <a:r>
                        <a:rPr lang="en-US" altLang="zh-CN" sz="1200" u="none" strike="noStrike" dirty="0">
                          <a:effectLst/>
                        </a:rPr>
                        <a:t>59</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nchor="b"/>
                </a:tc>
                <a:tc>
                  <a:txBody>
                    <a:bodyPr/>
                    <a:lstStyle/>
                    <a:p>
                      <a:pPr algn="l" fontAlgn="t"/>
                      <a:r>
                        <a:rPr lang="en-US" sz="1200" u="none" strike="noStrike">
                          <a:effectLst/>
                        </a:rPr>
                        <a:t>PPE Thresholds Field</a:t>
                      </a:r>
                      <a:endParaRPr lang="en-US" sz="1200" b="0" i="0" u="none" strike="noStrike">
                        <a:solidFill>
                          <a:srgbClr val="000000"/>
                        </a:solidFill>
                        <a:effectLst/>
                        <a:latin typeface="宋体" panose="02010600030101010101" pitchFamily="2" charset="-122"/>
                        <a:ea typeface="宋体" panose="02010600030101010101" pitchFamily="2" charset="-122"/>
                      </a:endParaRPr>
                    </a:p>
                  </a:txBody>
                  <a:tcPr marL="7571" marR="7571" marT="7571" marB="0"/>
                </a:tc>
                <a:tc>
                  <a:txBody>
                    <a:bodyPr/>
                    <a:lstStyle/>
                    <a:p>
                      <a:pPr algn="l" fontAlgn="b"/>
                      <a:r>
                        <a:rPr lang="en-US" sz="1200" u="none" strike="noStrike" dirty="0" err="1">
                          <a:effectLst/>
                        </a:rPr>
                        <a:t>Hongyuan</a:t>
                      </a:r>
                      <a:r>
                        <a:rPr lang="en-US" sz="1200" u="none" strike="noStrike" dirty="0">
                          <a:effectLst/>
                        </a:rPr>
                        <a:t> Zhang (Marvell)</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nchor="b"/>
                </a:tc>
                <a:tc>
                  <a:txBody>
                    <a:bodyPr/>
                    <a:lstStyle/>
                    <a:p>
                      <a:pPr algn="ctr" fontAlgn="b"/>
                      <a:r>
                        <a:rPr lang="en-US" sz="1200" u="none" strike="noStrike" dirty="0">
                          <a:effectLst/>
                        </a:rPr>
                        <a:t>PHY</a:t>
                      </a:r>
                      <a:endParaRPr lang="en-US" sz="1200" b="0" i="0" u="none" strike="noStrike" dirty="0">
                        <a:solidFill>
                          <a:srgbClr val="000000"/>
                        </a:solidFill>
                        <a:effectLst/>
                        <a:latin typeface="Calibri" panose="020F0502020204030204" pitchFamily="34" charset="0"/>
                      </a:endParaRPr>
                    </a:p>
                  </a:txBody>
                  <a:tcPr marL="7617" marR="7617" marT="7617" marB="0" anchor="b"/>
                </a:tc>
              </a:tr>
              <a:tr h="108438">
                <a:tc>
                  <a:txBody>
                    <a:bodyPr/>
                    <a:lstStyle/>
                    <a:p>
                      <a:pPr marL="0" algn="l" defTabSz="914400" rtl="0" eaLnBrk="1" fontAlgn="b" latinLnBrk="0" hangingPunct="1"/>
                      <a:r>
                        <a:rPr lang="en-US" altLang="zh-CN" sz="1200" u="none" strike="noStrike" kern="1200" dirty="0">
                          <a:effectLst/>
                        </a:rPr>
                        <a:t>109</a:t>
                      </a:r>
                      <a:endParaRPr lang="en-US" altLang="zh-CN" sz="1200" u="none" strike="noStrike" kern="1200" dirty="0">
                        <a:solidFill>
                          <a:schemeClr val="tx1"/>
                        </a:solidFill>
                        <a:effectLst/>
                        <a:latin typeface="+mn-lt"/>
                        <a:ea typeface="+mn-ea"/>
                        <a:cs typeface="+mn-cs"/>
                      </a:endParaRPr>
                    </a:p>
                  </a:txBody>
                  <a:tcPr marL="9525" marR="9525" marT="9525" marB="0" anchor="b"/>
                </a:tc>
                <a:tc>
                  <a:txBody>
                    <a:bodyPr/>
                    <a:lstStyle/>
                    <a:p>
                      <a:pPr marL="0" algn="l" defTabSz="914400" rtl="0" eaLnBrk="1" fontAlgn="t" latinLnBrk="0" hangingPunct="1"/>
                      <a:r>
                        <a:rPr lang="en-US" sz="1200" u="none" strike="noStrike" kern="1200" dirty="0">
                          <a:effectLst/>
                        </a:rPr>
                        <a:t>11ax Comment Resolutions for PHY mathematical descriptions</a:t>
                      </a:r>
                      <a:endParaRPr lang="en-US" sz="1200" u="none" strike="noStrike" kern="1200" dirty="0">
                        <a:solidFill>
                          <a:schemeClr val="tx1"/>
                        </a:solidFill>
                        <a:effectLst/>
                        <a:latin typeface="+mn-lt"/>
                        <a:ea typeface="+mn-ea"/>
                        <a:cs typeface="+mn-cs"/>
                      </a:endParaRPr>
                    </a:p>
                  </a:txBody>
                  <a:tcPr marL="9525" marR="9525" marT="9525" marB="0" anchor="b"/>
                </a:tc>
                <a:tc>
                  <a:txBody>
                    <a:bodyPr/>
                    <a:lstStyle/>
                    <a:p>
                      <a:pPr marL="0" algn="l" defTabSz="914400" rtl="0" eaLnBrk="1" fontAlgn="b" latinLnBrk="0" hangingPunct="1"/>
                      <a:r>
                        <a:rPr lang="en-US" sz="1200" u="none" strike="noStrike" kern="1200">
                          <a:effectLst/>
                        </a:rPr>
                        <a:t>Yan Zhang (Marvell)</a:t>
                      </a:r>
                      <a:endParaRPr lang="en-US" sz="1200" u="none" strike="noStrike" kern="1200">
                        <a:solidFill>
                          <a:schemeClr val="tx1"/>
                        </a:solidFill>
                        <a:effectLst/>
                        <a:latin typeface="+mn-lt"/>
                        <a:ea typeface="+mn-ea"/>
                        <a:cs typeface="+mn-cs"/>
                      </a:endParaRPr>
                    </a:p>
                  </a:txBody>
                  <a:tcPr marL="9525" marR="9525" marT="9525" marB="0" anchor="b"/>
                </a:tc>
                <a:tc>
                  <a:txBody>
                    <a:bodyPr/>
                    <a:lstStyle/>
                    <a:p>
                      <a:pPr algn="ctr" fontAlgn="b"/>
                      <a:r>
                        <a:rPr lang="en-US" sz="1200" u="none" strike="noStrike" dirty="0" smtClean="0">
                          <a:effectLst/>
                        </a:rPr>
                        <a:t>PHY</a:t>
                      </a:r>
                      <a:endParaRPr lang="en-US" sz="1200" b="0" i="0" u="none" strike="noStrike" dirty="0">
                        <a:solidFill>
                          <a:srgbClr val="000000"/>
                        </a:solidFill>
                        <a:effectLst/>
                        <a:latin typeface="Calibri" panose="020F0502020204030204" pitchFamily="34" charset="0"/>
                      </a:endParaRPr>
                    </a:p>
                  </a:txBody>
                  <a:tcPr marL="7617" marR="7617" marT="7617" marB="0" anchor="b"/>
                </a:tc>
              </a:tr>
              <a:tr h="108438">
                <a:tc>
                  <a:txBody>
                    <a:bodyPr/>
                    <a:lstStyle/>
                    <a:p>
                      <a:pPr marL="0" algn="l" defTabSz="914400" rtl="0" eaLnBrk="1" fontAlgn="b" latinLnBrk="0" hangingPunct="1"/>
                      <a:r>
                        <a:rPr lang="en-US" altLang="zh-CN" sz="1200" u="none" strike="noStrike" kern="1200" dirty="0">
                          <a:effectLst/>
                        </a:rPr>
                        <a:t>110</a:t>
                      </a:r>
                      <a:endParaRPr lang="en-US" altLang="zh-CN" sz="1200" u="none" strike="noStrike" kern="1200" dirty="0">
                        <a:solidFill>
                          <a:schemeClr val="tx1"/>
                        </a:solidFill>
                        <a:effectLst/>
                        <a:latin typeface="+mn-lt"/>
                        <a:ea typeface="+mn-ea"/>
                        <a:cs typeface="+mn-cs"/>
                      </a:endParaRPr>
                    </a:p>
                  </a:txBody>
                  <a:tcPr marL="9525" marR="9525" marT="9525" marB="0" anchor="b"/>
                </a:tc>
                <a:tc>
                  <a:txBody>
                    <a:bodyPr/>
                    <a:lstStyle/>
                    <a:p>
                      <a:pPr marL="0" algn="l" defTabSz="914400" rtl="0" eaLnBrk="1" fontAlgn="t" latinLnBrk="0" hangingPunct="1"/>
                      <a:r>
                        <a:rPr lang="en-US" sz="1200" u="none" strike="noStrike" kern="1200" dirty="0">
                          <a:effectLst/>
                        </a:rPr>
                        <a:t>11ax Comment Resolutions for PHY Preamble</a:t>
                      </a:r>
                      <a:endParaRPr lang="en-US" sz="1200" u="none" strike="noStrike" kern="1200" dirty="0">
                        <a:solidFill>
                          <a:schemeClr val="tx1"/>
                        </a:solidFill>
                        <a:effectLst/>
                        <a:latin typeface="+mn-lt"/>
                        <a:ea typeface="+mn-ea"/>
                        <a:cs typeface="+mn-cs"/>
                      </a:endParaRPr>
                    </a:p>
                  </a:txBody>
                  <a:tcPr marL="9525" marR="9525" marT="9525" marB="0" anchor="b"/>
                </a:tc>
                <a:tc>
                  <a:txBody>
                    <a:bodyPr/>
                    <a:lstStyle/>
                    <a:p>
                      <a:pPr marL="0" algn="l" defTabSz="914400" rtl="0" eaLnBrk="1" fontAlgn="b" latinLnBrk="0" hangingPunct="1"/>
                      <a:r>
                        <a:rPr lang="en-US" sz="1200" u="none" strike="noStrike" kern="1200" dirty="0">
                          <a:effectLst/>
                        </a:rPr>
                        <a:t>Yan Zhang (Marvell)</a:t>
                      </a:r>
                      <a:endParaRPr lang="en-US" sz="1200" u="none" strike="noStrike" kern="1200" dirty="0">
                        <a:solidFill>
                          <a:schemeClr val="tx1"/>
                        </a:solidFill>
                        <a:effectLst/>
                        <a:latin typeface="+mn-lt"/>
                        <a:ea typeface="+mn-ea"/>
                        <a:cs typeface="+mn-cs"/>
                      </a:endParaRPr>
                    </a:p>
                  </a:txBody>
                  <a:tcPr marL="9525" marR="9525" marT="9525" marB="0" anchor="b"/>
                </a:tc>
                <a:tc>
                  <a:txBody>
                    <a:bodyPr/>
                    <a:lstStyle/>
                    <a:p>
                      <a:pPr algn="ctr" fontAlgn="b"/>
                      <a:r>
                        <a:rPr lang="en-US" sz="1200" u="none" strike="noStrike" dirty="0" smtClean="0">
                          <a:effectLst/>
                        </a:rPr>
                        <a:t>PHY</a:t>
                      </a:r>
                      <a:endParaRPr lang="en-US" sz="1200" b="0" i="0" u="none" strike="noStrike" dirty="0">
                        <a:solidFill>
                          <a:srgbClr val="000000"/>
                        </a:solidFill>
                        <a:effectLst/>
                        <a:latin typeface="Calibri" panose="020F0502020204030204" pitchFamily="34" charset="0"/>
                      </a:endParaRPr>
                    </a:p>
                  </a:txBody>
                  <a:tcPr marL="7617" marR="7617" marT="7617" marB="0" anchor="b"/>
                </a:tc>
              </a:tr>
              <a:tr h="108438">
                <a:tc>
                  <a:txBody>
                    <a:bodyPr/>
                    <a:lstStyle/>
                    <a:p>
                      <a:pPr marL="0" algn="l" defTabSz="914400" rtl="0" eaLnBrk="1" fontAlgn="b" latinLnBrk="0" hangingPunct="1"/>
                      <a:r>
                        <a:rPr lang="en-US" altLang="zh-CN" sz="1200" u="none" strike="noStrike" kern="1200" dirty="0">
                          <a:effectLst/>
                        </a:rPr>
                        <a:t>111</a:t>
                      </a:r>
                      <a:endParaRPr lang="en-US" altLang="zh-CN" sz="1200" u="none" strike="noStrike" kern="1200" dirty="0">
                        <a:solidFill>
                          <a:schemeClr val="tx1"/>
                        </a:solidFill>
                        <a:effectLst/>
                        <a:latin typeface="+mn-lt"/>
                        <a:ea typeface="+mn-ea"/>
                        <a:cs typeface="+mn-cs"/>
                      </a:endParaRPr>
                    </a:p>
                  </a:txBody>
                  <a:tcPr marL="9525" marR="9525" marT="9525" marB="0" anchor="b"/>
                </a:tc>
                <a:tc>
                  <a:txBody>
                    <a:bodyPr/>
                    <a:lstStyle/>
                    <a:p>
                      <a:pPr marL="0" algn="l" defTabSz="914400" rtl="0" eaLnBrk="1" fontAlgn="t" latinLnBrk="0" hangingPunct="1"/>
                      <a:r>
                        <a:rPr lang="en-US" sz="1200" u="none" strike="noStrike" kern="1200" dirty="0">
                          <a:effectLst/>
                        </a:rPr>
                        <a:t>11ax Comment Resolutions for PHY Data field</a:t>
                      </a:r>
                      <a:endParaRPr lang="en-US" sz="1200" u="none" strike="noStrike" kern="1200" dirty="0">
                        <a:solidFill>
                          <a:schemeClr val="tx1"/>
                        </a:solidFill>
                        <a:effectLst/>
                        <a:latin typeface="+mn-lt"/>
                        <a:ea typeface="+mn-ea"/>
                        <a:cs typeface="+mn-cs"/>
                      </a:endParaRPr>
                    </a:p>
                  </a:txBody>
                  <a:tcPr marL="9525" marR="9525" marT="9525" marB="0" anchor="b"/>
                </a:tc>
                <a:tc>
                  <a:txBody>
                    <a:bodyPr/>
                    <a:lstStyle/>
                    <a:p>
                      <a:pPr marL="0" algn="l" defTabSz="914400" rtl="0" eaLnBrk="1" fontAlgn="b" latinLnBrk="0" hangingPunct="1"/>
                      <a:r>
                        <a:rPr lang="en-US" sz="1200" u="none" strike="noStrike" kern="1200" dirty="0">
                          <a:effectLst/>
                        </a:rPr>
                        <a:t>Yan Zhang (Marvell)</a:t>
                      </a:r>
                      <a:endParaRPr lang="en-US" sz="1200" u="none" strike="noStrike" kern="1200" dirty="0">
                        <a:solidFill>
                          <a:schemeClr val="tx1"/>
                        </a:solidFill>
                        <a:effectLst/>
                        <a:latin typeface="+mn-lt"/>
                        <a:ea typeface="+mn-ea"/>
                        <a:cs typeface="+mn-cs"/>
                      </a:endParaRPr>
                    </a:p>
                  </a:txBody>
                  <a:tcPr marL="9525" marR="9525" marT="9525" marB="0" anchor="b"/>
                </a:tc>
                <a:tc>
                  <a:txBody>
                    <a:bodyPr/>
                    <a:lstStyle/>
                    <a:p>
                      <a:pPr algn="ctr" fontAlgn="b"/>
                      <a:r>
                        <a:rPr lang="en-US" sz="1200" u="none" strike="noStrike" dirty="0" smtClean="0">
                          <a:effectLst/>
                        </a:rPr>
                        <a:t>PHY</a:t>
                      </a:r>
                      <a:endParaRPr lang="en-US" sz="1200" b="0" i="0" u="none" strike="noStrike" dirty="0">
                        <a:solidFill>
                          <a:srgbClr val="000000"/>
                        </a:solidFill>
                        <a:effectLst/>
                        <a:latin typeface="Calibri" panose="020F0502020204030204" pitchFamily="34" charset="0"/>
                      </a:endParaRPr>
                    </a:p>
                  </a:txBody>
                  <a:tcPr marL="7617" marR="7617" marT="7617" marB="0" anchor="b"/>
                </a:tc>
              </a:tr>
              <a:tr h="108438">
                <a:tc>
                  <a:txBody>
                    <a:bodyPr/>
                    <a:lstStyle/>
                    <a:p>
                      <a:pPr marL="0" algn="l" defTabSz="914400" rtl="0" eaLnBrk="1" fontAlgn="b" latinLnBrk="0" hangingPunct="1"/>
                      <a:r>
                        <a:rPr lang="en-US" sz="1200" u="none" strike="noStrike" kern="1200" dirty="0" smtClean="0">
                          <a:effectLst/>
                        </a:rPr>
                        <a:t>118</a:t>
                      </a:r>
                      <a:endParaRPr lang="en-US" sz="1200" b="0" i="0" u="none" strike="noStrike" kern="1200" dirty="0">
                        <a:solidFill>
                          <a:srgbClr val="000000"/>
                        </a:solidFill>
                        <a:effectLst/>
                        <a:latin typeface="+mn-lt"/>
                        <a:ea typeface="+mn-ea"/>
                        <a:cs typeface="+mn-cs"/>
                      </a:endParaRPr>
                    </a:p>
                  </a:txBody>
                  <a:tcPr marL="7617" marR="7617" marT="7617" marB="0"/>
                </a:tc>
                <a:tc>
                  <a:txBody>
                    <a:bodyPr/>
                    <a:lstStyle/>
                    <a:p>
                      <a:pPr marL="0" algn="l" defTabSz="914400" rtl="0" eaLnBrk="1" fontAlgn="b" latinLnBrk="0" hangingPunct="1"/>
                      <a:r>
                        <a:rPr lang="en-US" sz="1200" u="none" strike="noStrike" kern="1200" dirty="0" smtClean="0">
                          <a:effectLst/>
                        </a:rPr>
                        <a:t>CR-</a:t>
                      </a:r>
                      <a:r>
                        <a:rPr lang="en-US" sz="1200" u="none" strike="noStrike" kern="1200" dirty="0" err="1" smtClean="0">
                          <a:effectLst/>
                        </a:rPr>
                        <a:t>Misc</a:t>
                      </a:r>
                      <a:r>
                        <a:rPr lang="en-US" sz="1200" u="none" strike="noStrike" kern="1200" dirty="0" smtClean="0">
                          <a:effectLst/>
                        </a:rPr>
                        <a:t>-PHY</a:t>
                      </a:r>
                      <a:endParaRPr lang="en-US" sz="1200" b="0" i="0" u="none" strike="noStrike" kern="1200" dirty="0">
                        <a:solidFill>
                          <a:srgbClr val="000000"/>
                        </a:solidFill>
                        <a:effectLst/>
                        <a:latin typeface="+mn-lt"/>
                        <a:ea typeface="+mn-ea"/>
                        <a:cs typeface="+mn-cs"/>
                      </a:endParaRPr>
                    </a:p>
                  </a:txBody>
                  <a:tcPr marL="7617" marR="7617" marT="7617" marB="0"/>
                </a:tc>
                <a:tc>
                  <a:txBody>
                    <a:bodyPr/>
                    <a:lstStyle/>
                    <a:p>
                      <a:pPr marL="0" algn="l" defTabSz="914400" rtl="0" eaLnBrk="1" fontAlgn="b" latinLnBrk="0" hangingPunct="1"/>
                      <a:r>
                        <a:rPr lang="en-US" sz="1200" u="none" strike="noStrike" kern="1200" dirty="0" smtClean="0">
                          <a:effectLst/>
                        </a:rPr>
                        <a:t>Ron </a:t>
                      </a:r>
                      <a:r>
                        <a:rPr lang="en-US" sz="1200" u="none" strike="noStrike" kern="1200" dirty="0" err="1" smtClean="0">
                          <a:effectLst/>
                        </a:rPr>
                        <a:t>Porate</a:t>
                      </a:r>
                      <a:r>
                        <a:rPr lang="en-US" sz="1200" u="none" strike="noStrike" kern="1200" dirty="0" smtClean="0">
                          <a:effectLst/>
                        </a:rPr>
                        <a:t> (Broadcom)</a:t>
                      </a:r>
                      <a:endParaRPr lang="en-US" sz="1200" b="0" i="0" u="none" strike="noStrike" kern="1200" dirty="0">
                        <a:solidFill>
                          <a:srgbClr val="000000"/>
                        </a:solidFill>
                        <a:effectLst/>
                        <a:latin typeface="+mn-lt"/>
                        <a:ea typeface="+mn-ea"/>
                        <a:cs typeface="+mn-cs"/>
                      </a:endParaRPr>
                    </a:p>
                  </a:txBody>
                  <a:tcPr marL="7617" marR="7617" marT="7617" marB="0"/>
                </a:tc>
                <a:tc>
                  <a:txBody>
                    <a:bodyPr/>
                    <a:lstStyle/>
                    <a:p>
                      <a:pPr marL="0" algn="ctr" defTabSz="914400" rtl="0" eaLnBrk="1" fontAlgn="b" latinLnBrk="0" hangingPunct="1"/>
                      <a:r>
                        <a:rPr lang="en-US" sz="1200" u="none" strike="noStrike" kern="1200" dirty="0" smtClean="0">
                          <a:effectLst/>
                        </a:rPr>
                        <a:t>PHY</a:t>
                      </a:r>
                      <a:endParaRPr lang="en-US" sz="1200" b="0" i="0" u="none" strike="noStrike" kern="1200" dirty="0">
                        <a:solidFill>
                          <a:srgbClr val="000000"/>
                        </a:solidFill>
                        <a:effectLst/>
                        <a:latin typeface="+mn-lt"/>
                        <a:ea typeface="+mn-ea"/>
                        <a:cs typeface="+mn-cs"/>
                      </a:endParaRPr>
                    </a:p>
                  </a:txBody>
                  <a:tcPr marL="7617" marR="7617" marT="7617" marB="0" anchor="b"/>
                </a:tc>
              </a:tr>
              <a:tr h="108438">
                <a:tc>
                  <a:txBody>
                    <a:bodyPr/>
                    <a:lstStyle/>
                    <a:p>
                      <a:pPr marL="0" algn="l" defTabSz="914400" rtl="0" eaLnBrk="1" fontAlgn="b" latinLnBrk="0" hangingPunct="1"/>
                      <a:r>
                        <a:rPr lang="en-US" sz="1200" u="none" strike="noStrike" kern="1200" dirty="0" smtClean="0">
                          <a:effectLst/>
                        </a:rPr>
                        <a:t>136</a:t>
                      </a:r>
                      <a:endParaRPr lang="en-US" sz="1200" b="0" i="0" u="none" strike="noStrike" kern="1200" dirty="0">
                        <a:solidFill>
                          <a:srgbClr val="000000"/>
                        </a:solidFill>
                        <a:effectLst/>
                        <a:latin typeface="+mn-lt"/>
                        <a:ea typeface="+mn-ea"/>
                        <a:cs typeface="+mn-cs"/>
                      </a:endParaRPr>
                    </a:p>
                  </a:txBody>
                  <a:tcPr marL="7617" marR="7617" marT="7617" marB="0"/>
                </a:tc>
                <a:tc>
                  <a:txBody>
                    <a:bodyPr/>
                    <a:lstStyle/>
                    <a:p>
                      <a:pPr marL="0" algn="l" defTabSz="914400" rtl="0" eaLnBrk="1" fontAlgn="b" latinLnBrk="0" hangingPunct="1"/>
                      <a:r>
                        <a:rPr lang="en-US" sz="1200" u="none" strike="noStrike" kern="1200" dirty="0" smtClean="0">
                          <a:effectLst/>
                        </a:rPr>
                        <a:t>CRs-for-TXVECTOR&amp;RXVECTOR-part-1</a:t>
                      </a:r>
                      <a:endParaRPr lang="en-US" sz="1200" b="0" i="0" u="none" strike="noStrike" kern="1200" dirty="0">
                        <a:solidFill>
                          <a:srgbClr val="000000"/>
                        </a:solidFill>
                        <a:effectLst/>
                        <a:latin typeface="+mn-lt"/>
                        <a:ea typeface="+mn-ea"/>
                        <a:cs typeface="+mn-cs"/>
                      </a:endParaRPr>
                    </a:p>
                  </a:txBody>
                  <a:tcPr marL="7617" marR="7617" marT="7617" marB="0"/>
                </a:tc>
                <a:tc>
                  <a:txBody>
                    <a:bodyPr/>
                    <a:lstStyle/>
                    <a:p>
                      <a:pPr marL="0" algn="l" defTabSz="914400" rtl="0" eaLnBrk="1" fontAlgn="b" latinLnBrk="0" hangingPunct="1"/>
                      <a:r>
                        <a:rPr lang="en-US" sz="1200" u="none" strike="noStrike" kern="1200" dirty="0" smtClean="0">
                          <a:effectLst/>
                        </a:rPr>
                        <a:t>Bo Sun (ZTE)</a:t>
                      </a:r>
                      <a:endParaRPr lang="en-US" sz="1200" b="0" i="0" u="none" strike="noStrike" kern="1200" dirty="0">
                        <a:solidFill>
                          <a:srgbClr val="000000"/>
                        </a:solidFill>
                        <a:effectLst/>
                        <a:latin typeface="+mn-lt"/>
                        <a:ea typeface="+mn-ea"/>
                        <a:cs typeface="+mn-cs"/>
                      </a:endParaRPr>
                    </a:p>
                  </a:txBody>
                  <a:tcPr marL="7617" marR="7617" marT="7617" marB="0"/>
                </a:tc>
                <a:tc>
                  <a:txBody>
                    <a:bodyPr/>
                    <a:lstStyle/>
                    <a:p>
                      <a:pPr marL="0" algn="ctr" defTabSz="914400" rtl="0" eaLnBrk="1" fontAlgn="b" latinLnBrk="0" hangingPunct="1"/>
                      <a:r>
                        <a:rPr lang="en-US" sz="1200" u="none" strike="noStrike" kern="1200" dirty="0" smtClean="0">
                          <a:effectLst/>
                        </a:rPr>
                        <a:t>PHY</a:t>
                      </a:r>
                      <a:endParaRPr lang="en-US" sz="1200" b="0" i="0" u="none" strike="noStrike" kern="1200" dirty="0">
                        <a:solidFill>
                          <a:srgbClr val="000000"/>
                        </a:solidFill>
                        <a:effectLst/>
                        <a:latin typeface="+mn-lt"/>
                        <a:ea typeface="+mn-ea"/>
                        <a:cs typeface="+mn-cs"/>
                      </a:endParaRPr>
                    </a:p>
                  </a:txBody>
                  <a:tcPr marL="7617" marR="7617" marT="7617" marB="0" anchor="b"/>
                </a:tc>
              </a:tr>
            </a:tbl>
          </a:graphicData>
        </a:graphic>
      </p:graphicFrame>
    </p:spTree>
    <p:extLst>
      <p:ext uri="{BB962C8B-B14F-4D97-AF65-F5344CB8AC3E}">
        <p14:creationId xmlns:p14="http://schemas.microsoft.com/office/powerpoint/2010/main" val="25509895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1 (</a:t>
            </a:r>
            <a:r>
              <a:rPr lang="en-US" altLang="zh-CN" dirty="0" err="1" smtClean="0"/>
              <a:t>cr</a:t>
            </a:r>
            <a:r>
              <a:rPr lang="en-US" altLang="zh-CN" dirty="0" smtClean="0"/>
              <a:t>, 11-18/xxxxr0)</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as in 11-17/xxxxr0?</a:t>
            </a:r>
          </a:p>
          <a:p>
            <a:pPr lvl="1"/>
            <a:r>
              <a:rPr lang="en-US" altLang="zh-CN" dirty="0" smtClean="0"/>
              <a:t>CID</a:t>
            </a:r>
          </a:p>
          <a:p>
            <a:pPr lvl="1"/>
            <a:endParaRPr lang="en-GB" altLang="zh-CN" dirty="0" smtClean="0"/>
          </a:p>
          <a:p>
            <a:pPr>
              <a:buNone/>
            </a:pPr>
            <a:r>
              <a:rPr lang="en-US" altLang="zh-CN" dirty="0" smtClean="0">
                <a:solidFill>
                  <a:srgbClr val="00B050"/>
                </a:solidFill>
              </a:rPr>
              <a:t>SP:</a:t>
            </a:r>
          </a:p>
          <a:p>
            <a:endParaRPr lang="zh-CN" altLang="en-US" dirty="0"/>
          </a:p>
        </p:txBody>
      </p:sp>
    </p:spTree>
    <p:extLst>
      <p:ext uri="{BB962C8B-B14F-4D97-AF65-F5344CB8AC3E}">
        <p14:creationId xmlns:p14="http://schemas.microsoft.com/office/powerpoint/2010/main" val="21076444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Meeting</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8"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Tree>
    <p:extLst>
      <p:ext uri="{BB962C8B-B14F-4D97-AF65-F5344CB8AC3E}">
        <p14:creationId xmlns:p14="http://schemas.microsoft.com/office/powerpoint/2010/main" val="2351857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Agenda items for PHY </a:t>
            </a:r>
            <a:r>
              <a:rPr lang="en-US" altLang="en-US" dirty="0" err="1" smtClean="0"/>
              <a:t>adhoc</a:t>
            </a:r>
            <a:r>
              <a:rPr lang="en-US" altLang="en-US" dirty="0" smtClean="0"/>
              <a:t> on Friday</a:t>
            </a:r>
            <a:endParaRPr lang="zh-CN" altLang="en-US" dirty="0"/>
          </a:p>
        </p:txBody>
      </p:sp>
      <p:sp>
        <p:nvSpPr>
          <p:cNvPr id="8" name="内容占位符 2"/>
          <p:cNvSpPr>
            <a:spLocks noGrp="1"/>
          </p:cNvSpPr>
          <p:nvPr>
            <p:ph idx="1"/>
          </p:nvPr>
        </p:nvSpPr>
        <p:spPr>
          <a:xfrm>
            <a:off x="685800" y="1981200"/>
            <a:ext cx="7772400" cy="4114800"/>
          </a:xfrm>
        </p:spPr>
        <p:txBody>
          <a:bodyPr/>
          <a:lstStyle/>
          <a:p>
            <a:pPr lvl="0">
              <a:defRPr/>
            </a:pPr>
            <a:r>
              <a:rPr lang="en-US" altLang="en-US" dirty="0" smtClean="0"/>
              <a:t>Start from 9:00am</a:t>
            </a:r>
          </a:p>
          <a:p>
            <a:pPr lvl="0">
              <a:defRPr/>
            </a:pPr>
            <a:r>
              <a:rPr lang="en-US" altLang="en-US" dirty="0" smtClean="0"/>
              <a:t>Call meeting to order </a:t>
            </a:r>
          </a:p>
          <a:p>
            <a:pPr lvl="0">
              <a:defRPr/>
            </a:pPr>
            <a:r>
              <a:rPr lang="en-US" altLang="en-US" dirty="0" smtClean="0"/>
              <a:t>Patent policy, etc. (Call for Potentially Essential Patents)</a:t>
            </a:r>
          </a:p>
          <a:p>
            <a:pPr lvl="0">
              <a:defRPr/>
            </a:pPr>
            <a:r>
              <a:rPr lang="en-US" altLang="en-US" dirty="0" smtClean="0"/>
              <a:t>Review ad hoc rules </a:t>
            </a:r>
          </a:p>
          <a:p>
            <a:pPr lvl="0">
              <a:defRPr/>
            </a:pPr>
            <a:r>
              <a:rPr lang="en-US" altLang="en-US" dirty="0" smtClean="0"/>
              <a:t>Set and approve agenda</a:t>
            </a:r>
          </a:p>
          <a:p>
            <a:pPr lvl="0">
              <a:defRPr/>
            </a:pPr>
            <a:r>
              <a:rPr lang="en-CA" altLang="en-US" dirty="0" smtClean="0"/>
              <a:t>Comment resolution presentations approved by 802.11ax for presentation in this week, and related straw polls</a:t>
            </a:r>
          </a:p>
          <a:p>
            <a:pPr lvl="0">
              <a:defRPr/>
            </a:pPr>
            <a:r>
              <a:rPr lang="en-CA" altLang="en-US" dirty="0" smtClean="0"/>
              <a:t>Adjourn at 5:00pm</a:t>
            </a:r>
          </a:p>
        </p:txBody>
      </p:sp>
    </p:spTree>
    <p:extLst>
      <p:ext uri="{BB962C8B-B14F-4D97-AF65-F5344CB8AC3E}">
        <p14:creationId xmlns:p14="http://schemas.microsoft.com/office/powerpoint/2010/main" val="31071768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9" name="标题 1"/>
          <p:cNvSpPr>
            <a:spLocks noGrp="1"/>
          </p:cNvSpPr>
          <p:nvPr>
            <p:ph type="title"/>
          </p:nvPr>
        </p:nvSpPr>
        <p:spPr>
          <a:xfrm>
            <a:off x="685800" y="685800"/>
            <a:ext cx="7772400" cy="1066800"/>
          </a:xfrm>
        </p:spPr>
        <p:txBody>
          <a:bodyPr/>
          <a:lstStyle/>
          <a:p>
            <a:r>
              <a:rPr lang="en-US" altLang="en-US" dirty="0" smtClean="0"/>
              <a:t>Meeting Protocol, Attendance, Voting &amp; Document Status</a:t>
            </a:r>
            <a:endParaRPr lang="zh-CN" altLang="en-US" dirty="0"/>
          </a:p>
        </p:txBody>
      </p:sp>
      <p:sp>
        <p:nvSpPr>
          <p:cNvPr id="10" name="内容占位符 2"/>
          <p:cNvSpPr>
            <a:spLocks noGrp="1"/>
          </p:cNvSpPr>
          <p:nvPr>
            <p:ph idx="1"/>
          </p:nvPr>
        </p:nvSpPr>
        <p:spPr>
          <a:xfrm>
            <a:off x="685800" y="1981200"/>
            <a:ext cx="7772400" cy="4114800"/>
          </a:xfrm>
        </p:spPr>
        <p:txBody>
          <a:bodyPr>
            <a:normAutofit fontScale="92500" lnSpcReduction="10000"/>
          </a:bodyPr>
          <a:lstStyle/>
          <a:p>
            <a:r>
              <a:rPr lang="en-US" altLang="en-US" dirty="0" smtClean="0"/>
              <a:t>Please announce your affiliation when you first address the group during a meeting slot</a:t>
            </a:r>
          </a:p>
          <a:p>
            <a:r>
              <a:rPr lang="en-US" altLang="en-US" dirty="0" smtClean="0"/>
              <a:t>Cell Phones to be silent or Off</a:t>
            </a:r>
          </a:p>
          <a:p>
            <a:r>
              <a:rPr lang="en-US" altLang="en-US" dirty="0" smtClean="0"/>
              <a:t>Register your attendance via </a:t>
            </a:r>
            <a:r>
              <a:rPr lang="en-US" altLang="en-US" dirty="0" smtClean="0">
                <a:hlinkClick r:id="rId2"/>
              </a:rPr>
              <a:t>https://imat.ieee.org</a:t>
            </a:r>
            <a:r>
              <a:rPr lang="en-US" altLang="en-US" dirty="0" smtClean="0"/>
              <a:t> while on meeting SSID (e.g. </a:t>
            </a:r>
            <a:r>
              <a:rPr lang="en-US" altLang="en-US" dirty="0" err="1" smtClean="0"/>
              <a:t>Verilan</a:t>
            </a:r>
            <a:r>
              <a:rPr lang="en-US" altLang="en-US" dirty="0" smtClean="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a:t>
            </a:r>
            <a:r>
              <a:rPr lang="en-US" altLang="en-US" sz="2400" dirty="0" err="1" smtClean="0"/>
              <a:t>Rosdahl</a:t>
            </a:r>
            <a:r>
              <a:rPr lang="en-US" altLang="en-US" sz="2400" dirty="0" smtClean="0"/>
              <a:t> –  </a:t>
            </a:r>
            <a:r>
              <a:rPr lang="en-US" altLang="en-US" sz="2400" dirty="0" smtClean="0">
                <a:hlinkClick r:id="rId3"/>
              </a:rPr>
              <a:t>jrosdahl@ieee.org</a:t>
            </a:r>
            <a:endParaRPr lang="en-US" altLang="en-US" dirty="0" smtClean="0"/>
          </a:p>
        </p:txBody>
      </p:sp>
    </p:spTree>
    <p:extLst>
      <p:ext uri="{BB962C8B-B14F-4D97-AF65-F5344CB8AC3E}">
        <p14:creationId xmlns:p14="http://schemas.microsoft.com/office/powerpoint/2010/main" val="37577632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sz="2800" u="sng" dirty="0" smtClean="0">
                <a:solidFill>
                  <a:schemeClr val="accent2"/>
                </a:solidFill>
              </a:rPr>
              <a:t>Instructions for the WG Chair (optional to show)</a:t>
            </a:r>
            <a:endParaRPr lang="zh-CN" altLang="en-US" sz="2800" dirty="0"/>
          </a:p>
        </p:txBody>
      </p:sp>
      <p:sp>
        <p:nvSpPr>
          <p:cNvPr id="8" name="内容占位符 2"/>
          <p:cNvSpPr>
            <a:spLocks noGrp="1"/>
          </p:cNvSpPr>
          <p:nvPr>
            <p:ph idx="1"/>
          </p:nvPr>
        </p:nvSpPr>
        <p:spPr>
          <a:xfrm>
            <a:off x="685800" y="1676400"/>
            <a:ext cx="7772400" cy="4724400"/>
          </a:xfrm>
        </p:spPr>
        <p:txBody>
          <a:bodyPr>
            <a:normAutofit fontScale="92500" lnSpcReduction="10000"/>
          </a:bodyPr>
          <a:lstStyle/>
          <a:p>
            <a:pPr>
              <a:lnSpc>
                <a:spcPct val="80000"/>
              </a:lnSpc>
              <a:spcAft>
                <a:spcPct val="30000"/>
              </a:spcAft>
              <a:buFont typeface="Monotype Sorts"/>
              <a:buNone/>
            </a:pPr>
            <a:r>
              <a:rPr lang="en-US" altLang="en-US" sz="1800" dirty="0" smtClean="0">
                <a:solidFill>
                  <a:schemeClr val="accent2"/>
                </a:solidFill>
              </a:rPr>
              <a:t>The IEEE-SA strongly recommends that at each WG meeting the chair or a designee:</a:t>
            </a:r>
          </a:p>
          <a:p>
            <a:pPr lvl="1">
              <a:lnSpc>
                <a:spcPct val="80000"/>
              </a:lnSpc>
              <a:buFont typeface="Arial" pitchFamily="34" charset="0"/>
              <a:buChar char="•"/>
            </a:pPr>
            <a:r>
              <a:rPr lang="en-US" altLang="en-US" sz="1400" b="1" dirty="0" smtClean="0">
                <a:solidFill>
                  <a:schemeClr val="accent2"/>
                </a:solidFill>
              </a:rPr>
              <a:t>Show slides #1 through #4 of this presentation</a:t>
            </a:r>
          </a:p>
          <a:p>
            <a:pPr lvl="1">
              <a:lnSpc>
                <a:spcPct val="80000"/>
              </a:lnSpc>
              <a:buFont typeface="Arial" pitchFamily="34" charset="0"/>
              <a:buChar char="•"/>
            </a:pPr>
            <a:r>
              <a:rPr lang="en-US" altLang="en-US" sz="1400" b="1" dirty="0" smtClean="0">
                <a:solidFill>
                  <a:schemeClr val="accent2"/>
                </a:solidFill>
              </a:rPr>
              <a:t>Advise the WG attendees that:</a:t>
            </a:r>
            <a:r>
              <a:rPr lang="en-US" altLang="en-US" sz="1400" dirty="0" smtClean="0">
                <a:solidFill>
                  <a:schemeClr val="accent2"/>
                </a:solidFill>
              </a:rPr>
              <a:t> </a:t>
            </a:r>
          </a:p>
          <a:p>
            <a:pPr lvl="2">
              <a:lnSpc>
                <a:spcPct val="80000"/>
              </a:lnSpc>
            </a:pPr>
            <a:r>
              <a:rPr lang="en-US" altLang="en-US" sz="1400" dirty="0" smtClean="0">
                <a:solidFill>
                  <a:schemeClr val="accent2"/>
                </a:solidFill>
              </a:rPr>
              <a:t>The IEEE’s patent policy is described in Clause 6 of the </a:t>
            </a:r>
            <a:r>
              <a:rPr lang="en-US" altLang="en-US" sz="1400" i="1" dirty="0" smtClean="0">
                <a:solidFill>
                  <a:schemeClr val="accent2"/>
                </a:solidFill>
              </a:rPr>
              <a:t>IEEE-SA Standards Board Bylaws</a:t>
            </a:r>
            <a:r>
              <a:rPr lang="en-US" altLang="en-US" sz="1400" dirty="0" smtClean="0">
                <a:solidFill>
                  <a:schemeClr val="accent2"/>
                </a:solidFill>
              </a:rPr>
              <a:t>;</a:t>
            </a:r>
          </a:p>
          <a:p>
            <a:pPr lvl="2">
              <a:lnSpc>
                <a:spcPct val="80000"/>
              </a:lnSpc>
            </a:pPr>
            <a:r>
              <a:rPr lang="en-US" altLang="en-US" sz="1400" dirty="0" smtClean="0">
                <a:solidFill>
                  <a:schemeClr val="accent2"/>
                </a:solidFill>
              </a:rPr>
              <a:t>Early identification of patent claims which January be essential for the use of standards under development is strongly encouraged; </a:t>
            </a:r>
          </a:p>
          <a:p>
            <a:pPr lvl="2">
              <a:lnSpc>
                <a:spcPct val="80000"/>
              </a:lnSpc>
            </a:pPr>
            <a:r>
              <a:rPr lang="en-US" altLang="en-US" sz="1400" dirty="0" smtClean="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accent2"/>
                </a:solidFill>
              </a:rPr>
            </a:br>
            <a:endParaRPr lang="en-US" altLang="en-US" sz="1400" dirty="0" smtClean="0">
              <a:solidFill>
                <a:schemeClr val="accent2"/>
              </a:solidFill>
            </a:endParaRPr>
          </a:p>
          <a:p>
            <a:pPr lvl="1">
              <a:lnSpc>
                <a:spcPct val="20000"/>
              </a:lnSpc>
              <a:buFont typeface="Arial" pitchFamily="34" charset="0"/>
              <a:buChar char="•"/>
            </a:pPr>
            <a:r>
              <a:rPr lang="en-US" altLang="en-US" sz="1400" b="1" dirty="0" smtClean="0">
                <a:solidFill>
                  <a:schemeClr val="accent2"/>
                </a:solidFill>
              </a:rPr>
              <a:t>Instruct the WG Secretary to record in the minutes of the relevant WG meeting:</a:t>
            </a:r>
            <a:r>
              <a:rPr lang="en-US" altLang="en-US" sz="900" dirty="0" smtClean="0">
                <a:solidFill>
                  <a:schemeClr val="accent2"/>
                </a:solidFill>
              </a:rPr>
              <a:t> </a:t>
            </a:r>
          </a:p>
          <a:p>
            <a:pPr lvl="2">
              <a:lnSpc>
                <a:spcPct val="80000"/>
              </a:lnSpc>
            </a:pPr>
            <a:r>
              <a:rPr lang="en-US" altLang="en-US" sz="1400" dirty="0" smtClean="0">
                <a:solidFill>
                  <a:schemeClr val="accent2"/>
                </a:solidFill>
              </a:rPr>
              <a:t>That the foregoing information was provided and that slides 1 through 4 (and this slide 0, if applicable) were shown; </a:t>
            </a:r>
          </a:p>
          <a:p>
            <a:pPr lvl="2">
              <a:lnSpc>
                <a:spcPct val="80000"/>
              </a:lnSpc>
            </a:pPr>
            <a:r>
              <a:rPr lang="en-US" altLang="en-US" sz="1400" dirty="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400" dirty="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smtClean="0">
              <a:solidFill>
                <a:schemeClr val="accent2"/>
              </a:solidFill>
            </a:endParaRPr>
          </a:p>
          <a:p>
            <a:pPr lvl="1">
              <a:lnSpc>
                <a:spcPct val="80000"/>
              </a:lnSpc>
              <a:spcBef>
                <a:spcPct val="5000"/>
              </a:spcBef>
              <a:buFont typeface="Arial" pitchFamily="34" charset="0"/>
              <a:buChar char="•"/>
            </a:pPr>
            <a:r>
              <a:rPr lang="en-US" altLang="en-US" sz="1400" dirty="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smtClean="0">
                <a:solidFill>
                  <a:schemeClr val="accent2"/>
                </a:solidFill>
              </a:rPr>
              <a:t>It is recommended that the WG chair review the guidance in </a:t>
            </a:r>
            <a:r>
              <a:rPr lang="en-US" altLang="en-US" sz="1400" i="1" dirty="0" smtClean="0">
                <a:solidFill>
                  <a:schemeClr val="accent2"/>
                </a:solidFill>
              </a:rPr>
              <a:t>IEEE-SA Standards Board Operations Manual</a:t>
            </a:r>
            <a:r>
              <a:rPr lang="en-US" altLang="en-US" sz="1400" dirty="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smtClean="0">
              <a:solidFill>
                <a:schemeClr val="accent2"/>
              </a:solidFill>
            </a:endParaRPr>
          </a:p>
          <a:p>
            <a:pPr lvl="1">
              <a:lnSpc>
                <a:spcPct val="80000"/>
              </a:lnSpc>
              <a:spcBef>
                <a:spcPct val="5000"/>
              </a:spcBef>
              <a:buFont typeface="Monotype Sorts"/>
              <a:buNone/>
            </a:pPr>
            <a:r>
              <a:rPr lang="en-US" altLang="en-US" sz="1200" dirty="0" smtClean="0">
                <a:solidFill>
                  <a:schemeClr val="accent2"/>
                </a:solidFill>
              </a:rPr>
              <a:t>	Note: </a:t>
            </a:r>
            <a:r>
              <a:rPr lang="en-US" altLang="en-US" sz="1200" b="1" dirty="0" smtClean="0">
                <a:solidFill>
                  <a:schemeClr val="accent2"/>
                </a:solidFill>
              </a:rPr>
              <a:t>WG</a:t>
            </a:r>
            <a:r>
              <a:rPr lang="en-US" altLang="en-US" sz="1200" dirty="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smtClean="0"/>
          </a:p>
        </p:txBody>
      </p:sp>
    </p:spTree>
    <p:extLst>
      <p:ext uri="{BB962C8B-B14F-4D97-AF65-F5344CB8AC3E}">
        <p14:creationId xmlns:p14="http://schemas.microsoft.com/office/powerpoint/2010/main" val="3239420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Patent Policy and Other Guidelines</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Following 5 slides</a:t>
            </a:r>
            <a:endParaRPr lang="zh-CN" altLang="en-US" dirty="0"/>
          </a:p>
        </p:txBody>
      </p:sp>
    </p:spTree>
    <p:extLst>
      <p:ext uri="{BB962C8B-B14F-4D97-AF65-F5344CB8AC3E}">
        <p14:creationId xmlns:p14="http://schemas.microsoft.com/office/powerpoint/2010/main" val="3591691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sz="2800" u="sng" dirty="0" smtClean="0">
                <a:solidFill>
                  <a:schemeClr val="accent2"/>
                </a:solidFill>
              </a:rPr>
              <a:t>Participants, Patents, and Duty to Inform</a:t>
            </a:r>
            <a:endParaRPr lang="zh-CN" altLang="en-US" sz="2800" dirty="0"/>
          </a:p>
        </p:txBody>
      </p:sp>
      <p:sp>
        <p:nvSpPr>
          <p:cNvPr id="8" name="内容占位符 2"/>
          <p:cNvSpPr>
            <a:spLocks noGrp="1"/>
          </p:cNvSpPr>
          <p:nvPr>
            <p:ph idx="1"/>
          </p:nvPr>
        </p:nvSpPr>
        <p:spPr>
          <a:xfrm>
            <a:off x="685800" y="1676400"/>
            <a:ext cx="7772400" cy="4724400"/>
          </a:xfrm>
        </p:spPr>
        <p:txBody>
          <a:bodyPr>
            <a:normAutofit fontScale="92500"/>
          </a:bodyPr>
          <a:lstStyle/>
          <a:p>
            <a:pPr algn="ctr">
              <a:buNone/>
            </a:pPr>
            <a:r>
              <a:rPr lang="en-US" altLang="en-US" sz="1600" dirty="0" smtClean="0">
                <a:solidFill>
                  <a:schemeClr val="accent2"/>
                </a:solidFill>
              </a:rPr>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a:p>
            <a:pPr>
              <a:lnSpc>
                <a:spcPct val="80000"/>
              </a:lnSpc>
              <a:spcAft>
                <a:spcPct val="30000"/>
              </a:spcAft>
              <a:buFontTx/>
              <a:buNone/>
            </a:pPr>
            <a:endParaRPr lang="en-US" altLang="en-US" sz="1200" dirty="0" smtClean="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#1</a:t>
            </a:r>
            <a:endParaRPr lang="en-US" altLang="en-US" sz="2400" dirty="0"/>
          </a:p>
        </p:txBody>
      </p:sp>
    </p:spTree>
    <p:extLst>
      <p:ext uri="{BB962C8B-B14F-4D97-AF65-F5344CB8AC3E}">
        <p14:creationId xmlns:p14="http://schemas.microsoft.com/office/powerpoint/2010/main" val="735480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GB" altLang="en-US" sz="2800" u="sng" dirty="0" smtClean="0">
                <a:solidFill>
                  <a:schemeClr val="accent2"/>
                </a:solidFill>
              </a:rPr>
              <a:t>Patent Related Links</a:t>
            </a:r>
            <a:endParaRPr lang="zh-CN" altLang="en-US" sz="2800" dirty="0"/>
          </a:p>
        </p:txBody>
      </p:sp>
      <p:sp>
        <p:nvSpPr>
          <p:cNvPr id="8" name="内容占位符 2"/>
          <p:cNvSpPr>
            <a:spLocks noGrp="1"/>
          </p:cNvSpPr>
          <p:nvPr>
            <p:ph idx="1"/>
          </p:nvPr>
        </p:nvSpPr>
        <p:spPr>
          <a:xfrm>
            <a:off x="533400" y="1676400"/>
            <a:ext cx="8229600" cy="3200400"/>
          </a:xfrm>
        </p:spPr>
        <p:txBody>
          <a:bodyPr>
            <a:normAutofit fontScale="92500" lnSpcReduction="10000"/>
          </a:bodyPr>
          <a:lstStyle/>
          <a:p>
            <a:pPr lvl="1">
              <a:lnSpc>
                <a:spcPct val="90000"/>
              </a:lnSpc>
              <a:buNone/>
            </a:pPr>
            <a:r>
              <a:rPr lang="en-US" altLang="en-US" sz="2400" dirty="0" smtClean="0">
                <a:solidFill>
                  <a:srgbClr val="262699"/>
                </a:solidFill>
                <a:cs typeface="Times New Roman" pitchFamily="18" charset="0"/>
              </a:rPr>
              <a:t>All participants should be familiar with their obligations under the IEEE-SA Policies &amp; Procedures for standards development.</a:t>
            </a:r>
          </a:p>
          <a:p>
            <a:pPr lvl="1">
              <a:lnSpc>
                <a:spcPct val="90000"/>
              </a:lnSpc>
              <a:buNone/>
            </a:pPr>
            <a:r>
              <a:rPr lang="en-US" altLang="en-US" sz="2400" dirty="0" smtClean="0">
                <a:solidFill>
                  <a:srgbClr val="262699"/>
                </a:solidFill>
                <a:cs typeface="Times New Roman" pitchFamily="18" charset="0"/>
              </a:rPr>
              <a:t>Patent Policy is stated in these sources:</a:t>
            </a:r>
          </a:p>
          <a:p>
            <a:pPr lvl="1">
              <a:lnSpc>
                <a:spcPct val="90000"/>
              </a:lnSpc>
              <a:buNone/>
            </a:pPr>
            <a:r>
              <a:rPr lang="en-GB" altLang="en-US" sz="2400" dirty="0" smtClean="0">
                <a:solidFill>
                  <a:srgbClr val="262699"/>
                </a:solidFill>
              </a:rPr>
              <a:t>		IEEE-SA Standards Boards Bylaws</a:t>
            </a:r>
          </a:p>
          <a:p>
            <a:pPr lvl="1">
              <a:lnSpc>
                <a:spcPct val="90000"/>
              </a:lnSpc>
              <a:buNone/>
            </a:pPr>
            <a:r>
              <a:rPr lang="en-US" altLang="en-US" sz="2100" dirty="0" smtClean="0">
                <a:solidFill>
                  <a:srgbClr val="262699"/>
                </a:solidFill>
              </a:rPr>
              <a:t>		</a:t>
            </a:r>
            <a:r>
              <a:rPr lang="en-US" altLang="en-US" sz="2100" i="1" dirty="0" smtClean="0">
                <a:solidFill>
                  <a:srgbClr val="262699"/>
                </a:solidFill>
              </a:rPr>
              <a:t>http://standards.ieee.org/develop/policies/bylaws/sect6-7.html#6</a:t>
            </a:r>
          </a:p>
          <a:p>
            <a:pPr lvl="1">
              <a:lnSpc>
                <a:spcPct val="90000"/>
              </a:lnSpc>
              <a:buNone/>
            </a:pPr>
            <a:r>
              <a:rPr lang="en-GB" altLang="en-US" sz="2400" dirty="0" smtClean="0">
                <a:solidFill>
                  <a:srgbClr val="262699"/>
                </a:solidFill>
              </a:rPr>
              <a:t>		IEEE-SA Standards Board Operations Manual</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http://standards.ieee.org/develop/policies/opman/sect6.html#6.3</a:t>
            </a:r>
            <a:endParaRPr lang="en-US" altLang="en-US" sz="2400" dirty="0" smtClean="0">
              <a:solidFill>
                <a:srgbClr val="262699"/>
              </a:solidFill>
            </a:endParaRPr>
          </a:p>
          <a:p>
            <a:pPr lvl="1">
              <a:lnSpc>
                <a:spcPct val="90000"/>
              </a:lnSpc>
              <a:buNone/>
            </a:pPr>
            <a:r>
              <a:rPr lang="en-US" altLang="en-US" sz="2400" dirty="0" smtClean="0">
                <a:solidFill>
                  <a:srgbClr val="262699"/>
                </a:solidFill>
                <a:cs typeface="Times New Roman" pitchFamily="18" charset="0"/>
              </a:rPr>
              <a:t>Material about the patent policy is available at</a:t>
            </a:r>
            <a:r>
              <a:rPr lang="en-US" altLang="en-US" sz="2400" dirty="0" smtClean="0">
                <a:solidFill>
                  <a:srgbClr val="262699"/>
                </a:solidFill>
              </a:rPr>
              <a:t> </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http://standards.ieee.org/about/sasb/patcom/materials.html</a:t>
            </a:r>
            <a:endParaRPr lang="en-US" altLang="en-US" sz="1200" dirty="0" smtClean="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#2</a:t>
            </a:r>
            <a:endParaRPr lang="en-US" altLang="en-US" sz="2400" dirty="0"/>
          </a:p>
        </p:txBody>
      </p:sp>
      <p:sp>
        <p:nvSpPr>
          <p:cNvPr id="10" name="Rectangle 9"/>
          <p:cNvSpPr>
            <a:spLocks noChangeArrowheads="1"/>
          </p:cNvSpPr>
          <p:nvPr/>
        </p:nvSpPr>
        <p:spPr bwMode="auto">
          <a:xfrm>
            <a:off x="990600" y="4800600"/>
            <a:ext cx="7239000" cy="979487"/>
          </a:xfrm>
          <a:prstGeom prst="rect">
            <a:avLst/>
          </a:prstGeom>
          <a:noFill/>
          <a:ln w="9525">
            <a:noFill/>
            <a:miter lim="800000"/>
            <a:headEnd/>
            <a:tailEnd/>
          </a:ln>
        </p:spPr>
        <p:txBody>
          <a:bodyPr>
            <a:spAutoFit/>
          </a:bodyPr>
          <a:lstStyle/>
          <a:p>
            <a:r>
              <a:rPr lang="en-US" altLang="en-US" b="1" dirty="0">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dirty="0">
              <a:solidFill>
                <a:srgbClr val="000099"/>
              </a:solidFill>
              <a:latin typeface="Arial" pitchFamily="34" charset="0"/>
            </a:endParaRPr>
          </a:p>
          <a:p>
            <a:pPr algn="ctr">
              <a:lnSpc>
                <a:spcPct val="80000"/>
              </a:lnSpc>
              <a:spcBef>
                <a:spcPct val="20000"/>
              </a:spcBef>
              <a:buClr>
                <a:srgbClr val="CC3300"/>
              </a:buClr>
              <a:buSzPct val="50000"/>
            </a:pPr>
            <a:r>
              <a:rPr lang="en-US" altLang="en-US" b="1" dirty="0">
                <a:solidFill>
                  <a:srgbClr val="000099"/>
                </a:solidFill>
                <a:latin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514066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solidFill>
                  <a:schemeClr val="accent2">
                    <a:lumMod val="75000"/>
                  </a:schemeClr>
                </a:solidFill>
              </a:rPr>
              <a:t>Call for Potentially Essential Patents</a:t>
            </a:r>
            <a:endParaRPr lang="zh-CN" altLang="en-US" dirty="0"/>
          </a:p>
        </p:txBody>
      </p:sp>
      <p:sp>
        <p:nvSpPr>
          <p:cNvPr id="8" name="内容占位符 2"/>
          <p:cNvSpPr>
            <a:spLocks noGrp="1"/>
          </p:cNvSpPr>
          <p:nvPr>
            <p:ph idx="1"/>
          </p:nvPr>
        </p:nvSpPr>
        <p:spPr>
          <a:xfrm>
            <a:off x="685800" y="1981200"/>
            <a:ext cx="7772400" cy="4114800"/>
          </a:xfrm>
        </p:spPr>
        <p:txBody>
          <a:bodyPr/>
          <a:lstStyle/>
          <a:p>
            <a:pPr>
              <a:buFont typeface="Arial" pitchFamily="34" charset="0"/>
              <a:buChar char="•"/>
              <a:defRPr/>
            </a:pPr>
            <a:r>
              <a:rPr lang="en-US" altLang="en-US" sz="2800" dirty="0" smtClean="0">
                <a:solidFill>
                  <a:schemeClr val="accent2">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defRPr/>
            </a:pPr>
            <a:r>
              <a:rPr lang="en-US" altLang="en-US" dirty="0" smtClean="0">
                <a:solidFill>
                  <a:schemeClr val="accent2">
                    <a:lumMod val="75000"/>
                  </a:schemeClr>
                </a:solidFill>
              </a:rPr>
              <a:t>Either speak up now or</a:t>
            </a:r>
          </a:p>
          <a:p>
            <a:pPr lvl="1">
              <a:buFont typeface="Arial" pitchFamily="34" charset="0"/>
              <a:buChar char="•"/>
              <a:defRPr/>
            </a:pPr>
            <a:r>
              <a:rPr lang="en-US" altLang="en-US" dirty="0" smtClean="0">
                <a:solidFill>
                  <a:schemeClr val="accent2">
                    <a:lumMod val="75000"/>
                  </a:schemeClr>
                </a:solidFill>
              </a:rPr>
              <a:t>Provide the chair of this group with the identity of the holder(s) of any and all such claims as soon as possible or</a:t>
            </a:r>
          </a:p>
          <a:p>
            <a:pPr lvl="1">
              <a:buFont typeface="Arial" pitchFamily="34" charset="0"/>
              <a:buChar char="•"/>
              <a:defRPr/>
            </a:pPr>
            <a:r>
              <a:rPr lang="en-US" altLang="en-US" dirty="0" smtClean="0">
                <a:solidFill>
                  <a:schemeClr val="accent2">
                    <a:lumMod val="75000"/>
                  </a:schemeClr>
                </a:solidFill>
              </a:rPr>
              <a:t>Cause an LOA to be submitted</a:t>
            </a:r>
          </a:p>
        </p:txBody>
      </p:sp>
      <p:sp>
        <p:nvSpPr>
          <p:cNvPr id="9"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#3</a:t>
            </a:r>
          </a:p>
        </p:txBody>
      </p:sp>
    </p:spTree>
    <p:extLst>
      <p:ext uri="{BB962C8B-B14F-4D97-AF65-F5344CB8AC3E}">
        <p14:creationId xmlns:p14="http://schemas.microsoft.com/office/powerpoint/2010/main" val="30613004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52499</TotalTime>
  <Words>1322</Words>
  <Application>Microsoft Office PowerPoint</Application>
  <PresentationFormat>全屏显示(4:3)</PresentationFormat>
  <Paragraphs>226</Paragraphs>
  <Slides>14</Slides>
  <Notes>0</Notes>
  <HiddenSlides>0</HiddenSlides>
  <MMClips>0</MMClips>
  <ScaleCrop>false</ScaleCrop>
  <HeadingPairs>
    <vt:vector size="8" baseType="variant">
      <vt:variant>
        <vt:lpstr>已用的字体</vt:lpstr>
      </vt:variant>
      <vt:variant>
        <vt:i4>8</vt:i4>
      </vt:variant>
      <vt:variant>
        <vt:lpstr>主题</vt:lpstr>
      </vt:variant>
      <vt:variant>
        <vt:i4>1</vt:i4>
      </vt:variant>
      <vt:variant>
        <vt:lpstr>嵌入 OLE 服务器</vt:lpstr>
      </vt:variant>
      <vt:variant>
        <vt:i4>1</vt:i4>
      </vt:variant>
      <vt:variant>
        <vt:lpstr>幻灯片标题</vt:lpstr>
      </vt:variant>
      <vt:variant>
        <vt:i4>14</vt:i4>
      </vt:variant>
    </vt:vector>
  </HeadingPairs>
  <TitlesOfParts>
    <vt:vector size="24" baseType="lpstr">
      <vt:lpstr>Monotype Sorts</vt:lpstr>
      <vt:lpstr>MS PGothic</vt:lpstr>
      <vt:lpstr>MS PGothic</vt:lpstr>
      <vt:lpstr>宋体</vt:lpstr>
      <vt:lpstr>Arial</vt:lpstr>
      <vt:lpstr>Arial Black</vt:lpstr>
      <vt:lpstr>Calibri</vt:lpstr>
      <vt:lpstr>Times New Roman</vt:lpstr>
      <vt:lpstr>802-11-Submission</vt:lpstr>
      <vt:lpstr>Document</vt:lpstr>
      <vt:lpstr>PowerPoint 演示文稿</vt:lpstr>
      <vt:lpstr>IEEE 802.11 Tgax Meeting High Efficiency WLAN PHY Ad Hoc</vt:lpstr>
      <vt:lpstr>Agenda items for PHY adhoc on Friday</vt:lpstr>
      <vt:lpstr>Meeting Protocol, Attendance, Voting &amp; Document Status</vt:lpstr>
      <vt:lpstr>Instructions for the WG Chair (optional to show)</vt:lpstr>
      <vt:lpstr>Patent Policy and Other Guidelines</vt:lpstr>
      <vt:lpstr>Participants, Patents, and Duty to Inform</vt:lpstr>
      <vt:lpstr>Patent Related Links</vt:lpstr>
      <vt:lpstr>Call for Potentially Essential Patents</vt:lpstr>
      <vt:lpstr>Other Guidelines for IEEE WG Meetings</vt:lpstr>
      <vt:lpstr>Participation in IEEE 802 Meetings</vt:lpstr>
      <vt:lpstr>PowerPoint 演示文稿</vt:lpstr>
      <vt:lpstr>PHY Submissions</vt:lpstr>
      <vt:lpstr>Straw-poll 1 (cr, 11-18/xxxxr0)</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孙波10013985</cp:lastModifiedBy>
  <cp:revision>2586</cp:revision>
  <cp:lastPrinted>1998-02-10T13:28:06Z</cp:lastPrinted>
  <dcterms:created xsi:type="dcterms:W3CDTF">2007-04-17T18:10:23Z</dcterms:created>
  <dcterms:modified xsi:type="dcterms:W3CDTF">2018-01-11T17:10:46Z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