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47" r:id="rId9"/>
    <p:sldId id="331" r:id="rId10"/>
    <p:sldId id="343" r:id="rId11"/>
    <p:sldId id="342" r:id="rId12"/>
    <p:sldId id="344" r:id="rId13"/>
    <p:sldId id="345" r:id="rId14"/>
    <p:sldId id="348" r:id="rId15"/>
    <p:sldId id="313" r:id="rId16"/>
    <p:sldId id="341" r:id="rId17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8" autoAdjust="0"/>
    <p:restoredTop sz="95034" autoAdjust="0"/>
  </p:normalViewPr>
  <p:slideViewPr>
    <p:cSldViewPr>
      <p:cViewPr varScale="1">
        <p:scale>
          <a:sx n="74" d="100"/>
          <a:sy n="74" d="100"/>
        </p:scale>
        <p:origin x="12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Jan.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2862" y="394156"/>
            <a:ext cx="261263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err="1" smtClean="0">
                <a:ea typeface="Gulim" panose="020B0600000101010101" pitchFamily="34" charset="-127"/>
              </a:rPr>
              <a:t>doc.:IEEE</a:t>
            </a:r>
            <a:r>
              <a:rPr lang="en-US" altLang="zh-CN" sz="1400" b="1" dirty="0" smtClean="0">
                <a:ea typeface="Gulim" panose="020B0600000101010101" pitchFamily="34" charset="-127"/>
              </a:rPr>
              <a:t>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802.11-18/0100r1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2018-01-12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8823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 Rate Sync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600200"/>
            <a:ext cx="10389601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 Rate PER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52600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Rate Sync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52600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4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Rate PER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09506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Through </a:t>
            </a:r>
            <a:r>
              <a:rPr lang="en-US" altLang="zh-CN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800" dirty="0" smtClean="0"/>
              <a:t>Low rate case: S3 outperforms S1 and S2 by about 0.3dB gain </a:t>
            </a:r>
            <a:r>
              <a:rPr lang="en-US" altLang="zh-CN" sz="1800" dirty="0"/>
              <a:t>@1% </a:t>
            </a:r>
            <a:r>
              <a:rPr lang="en-US" altLang="zh-CN" sz="1800" dirty="0" smtClean="0"/>
              <a:t>PER, where S1 and S2 have </a:t>
            </a:r>
            <a:r>
              <a:rPr lang="en-US" altLang="zh-CN" sz="1800" dirty="0"/>
              <a:t>similar </a:t>
            </a:r>
            <a:r>
              <a:rPr lang="en-US" altLang="zh-CN" sz="1800" dirty="0" smtClean="0"/>
              <a:t>overall PER performance</a:t>
            </a:r>
          </a:p>
          <a:p>
            <a:pPr lvl="1">
              <a:buFontTx/>
              <a:buChar char="–"/>
            </a:pPr>
            <a:r>
              <a:rPr lang="en-US" altLang="zh-CN" sz="1800" dirty="0" smtClean="0"/>
              <a:t>High rate </a:t>
            </a:r>
            <a:r>
              <a:rPr lang="en-US" altLang="zh-CN" sz="1800" dirty="0"/>
              <a:t>c</a:t>
            </a:r>
            <a:r>
              <a:rPr lang="en-US" altLang="zh-CN" sz="1800" dirty="0" smtClean="0"/>
              <a:t>ase</a:t>
            </a:r>
            <a:r>
              <a:rPr lang="en-US" altLang="zh-CN" sz="1800" dirty="0"/>
              <a:t>: </a:t>
            </a:r>
            <a:r>
              <a:rPr lang="en-US" altLang="zh-CN" sz="1800" dirty="0" smtClean="0"/>
              <a:t>S1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S3 </a:t>
            </a:r>
            <a:r>
              <a:rPr lang="en-US" altLang="zh-CN" sz="1800" dirty="0"/>
              <a:t>outperforms S2 by </a:t>
            </a:r>
            <a:r>
              <a:rPr lang="en-US" altLang="zh-CN" sz="1800" dirty="0" smtClean="0"/>
              <a:t>0.53dB gain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0.23 dB gain @1</a:t>
            </a:r>
            <a:r>
              <a:rPr lang="en-US" altLang="zh-CN" sz="1800" dirty="0"/>
              <a:t>% </a:t>
            </a:r>
            <a:r>
              <a:rPr lang="en-US" altLang="zh-CN" sz="1800" dirty="0" smtClean="0"/>
              <a:t>PER, respectively</a:t>
            </a:r>
          </a:p>
          <a:p>
            <a:pPr>
              <a:buFontTx/>
              <a:buChar char="–"/>
            </a:pPr>
            <a:r>
              <a:rPr lang="en-US" altLang="zh-CN" sz="22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14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Jan. 2018</a:t>
            </a:r>
            <a:endParaRPr lang="en-US" altLang="ko-KR" dirty="0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29379"/>
              </p:ext>
            </p:extLst>
          </p:nvPr>
        </p:nvGraphicFramePr>
        <p:xfrm>
          <a:off x="545983" y="3877787"/>
          <a:ext cx="7598010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335"/>
                <a:gridCol w="1266335"/>
                <a:gridCol w="1266335"/>
                <a:gridCol w="1266335"/>
                <a:gridCol w="1266335"/>
                <a:gridCol w="1266335"/>
              </a:tblGrid>
              <a:tr h="447283">
                <a:tc row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Maximum</a:t>
                      </a:r>
                      <a:r>
                        <a:rPr lang="en-US" altLang="zh-CN" baseline="0" dirty="0" smtClean="0"/>
                        <a:t> off duration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9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94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SNR</a:t>
                      </a:r>
                      <a:endParaRPr lang="zh-CN" altLang="en-US" sz="1400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0.62dB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4.09dB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us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9.40dB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</a:t>
                      </a:r>
                      <a:r>
                        <a:rPr lang="en-US" altLang="zh-CN" sz="1400" baseline="0" dirty="0" smtClean="0"/>
                        <a:t> us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5.70dB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4.19dB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 us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802.11-17/0575r6,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Nov. </a:t>
            </a:r>
            <a:r>
              <a:rPr lang="en-US" altLang="zh-CN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IEEE 802.11-17/0188r9, “Simulation Scenario and Evaluation Methodology”, Jul. 2017</a:t>
            </a:r>
          </a:p>
          <a:p>
            <a:pPr marL="0" indent="0">
              <a:buNone/>
            </a:pPr>
            <a:r>
              <a:rPr lang="en-US" altLang="ko-KR" sz="2000" dirty="0" smtClean="0"/>
              <a:t>[3]17/1636 r0 A </a:t>
            </a:r>
            <a:r>
              <a:rPr lang="en-US" altLang="ko-KR" sz="2000" dirty="0"/>
              <a:t>Simple WUR Preamble Design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sz="2000" dirty="0" smtClean="0"/>
              <a:t>[4] 18/0123r0 </a:t>
            </a:r>
            <a:r>
              <a:rPr lang="en-US" sz="2000" b="0" dirty="0" smtClean="0"/>
              <a:t>Options </a:t>
            </a:r>
            <a:r>
              <a:rPr lang="en-US" sz="2000" b="0" dirty="0"/>
              <a:t>for 32-bit S in Sync Field</a:t>
            </a: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r>
                  <a:rPr lang="en-US" dirty="0" smtClean="0">
                    <a:cs typeface="Calibri" panose="020F0502020204030204" pitchFamily="34" charset="0"/>
                  </a:rPr>
                  <a:t>Do you support S3 to use to construct the short preamble sequence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dirty="0" smtClean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 smtClean="0"/>
                  <a:t>S3 </a:t>
                </a:r>
                <a:r>
                  <a:rPr lang="en-US" altLang="zh-CN" sz="1800" dirty="0"/>
                  <a:t>= [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1 0 1 0 0 1 0 0 1 0 1 1 1 0 1 1 0 0 0 1 0 1 1 1 0 0 1 1 1 0 0 0</a:t>
                </a:r>
                <a:r>
                  <a:rPr lang="en-US" altLang="zh-CN" sz="1800" dirty="0"/>
                  <a:t>];</a:t>
                </a:r>
              </a:p>
              <a:p>
                <a:pPr marL="457200" lvl="1" indent="0">
                  <a:buNone/>
                </a:pPr>
                <a:r>
                  <a:rPr lang="en-US" sz="1800" b="0" dirty="0" smtClean="0"/>
                  <a:t>where the bit duration is 2 us.</a:t>
                </a:r>
              </a:p>
              <a:p>
                <a:pPr marL="457200" lvl="1" indent="0">
                  <a:buNone/>
                </a:pPr>
                <a:endParaRPr lang="en-US" sz="1800" b="0" dirty="0" smtClean="0"/>
              </a:p>
              <a:p>
                <a:pPr marL="457200" lvl="1" indent="0">
                  <a:buNone/>
                </a:pPr>
                <a:r>
                  <a:rPr lang="en-US" sz="1800" dirty="0" smtClean="0"/>
                  <a:t>Results: </a:t>
                </a:r>
                <a:r>
                  <a:rPr lang="en-US" sz="1800" dirty="0" smtClean="0"/>
                  <a:t>11/0/21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2"/>
                <a:stretch>
                  <a:fillRect l="-1008" t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18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Current</a:t>
                </a:r>
                <a:r>
                  <a:rPr lang="en-US" dirty="0"/>
                  <a:t> </a:t>
                </a:r>
                <a:r>
                  <a:rPr lang="en-US" dirty="0" smtClean="0"/>
                  <a:t>SFD[1] defines the WUR 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simplify the WUR detector implementation, </a:t>
                </a: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    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en-US" altLang="zh-CN" sz="1400" dirty="0" smtClean="0"/>
                  <a:t> indicates the absolute value</a:t>
                </a: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800"/>
            <a:ext cx="7962900" cy="4495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8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8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600" dirty="0" smtClean="0"/>
              <a:t>It is impossible to have </a:t>
            </a:r>
            <a:r>
              <a:rPr lang="en-US" altLang="zh-CN" sz="1600" dirty="0"/>
              <a:t>two sets of local reference sequence </a:t>
            </a:r>
            <a:r>
              <a:rPr lang="en-US" altLang="zh-CN" sz="1600" b="1" dirty="0" smtClean="0"/>
              <a:t>Ref</a:t>
            </a:r>
            <a:r>
              <a:rPr lang="en-US" altLang="zh-CN" sz="1600" dirty="0" smtClean="0"/>
              <a:t>s at the </a:t>
            </a:r>
            <a:r>
              <a:rPr lang="en-US" altLang="zh-CN" sz="1600" dirty="0" err="1" smtClean="0"/>
              <a:t>correlator</a:t>
            </a:r>
            <a:r>
              <a:rPr lang="en-US" altLang="zh-CN" sz="1600" dirty="0" smtClean="0"/>
              <a:t> of the receiver</a:t>
            </a:r>
            <a:endParaRPr lang="en-US" sz="1600" b="1" dirty="0" smtClean="0"/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rates can be identified by the sign of output of </a:t>
            </a:r>
            <a:r>
              <a:rPr lang="en-US" sz="1600" dirty="0" err="1"/>
              <a:t>correlator</a:t>
            </a:r>
            <a:r>
              <a:rPr lang="en-US" sz="1600" dirty="0"/>
              <a:t> at the receiver side</a:t>
            </a:r>
          </a:p>
          <a:p>
            <a:pPr lvl="2"/>
            <a:r>
              <a:rPr lang="en-US" sz="1400" dirty="0"/>
              <a:t>It </a:t>
            </a:r>
            <a:r>
              <a:rPr lang="en-US" sz="1400" dirty="0" smtClean="0"/>
              <a:t>could </a:t>
            </a:r>
            <a:r>
              <a:rPr lang="en-US" sz="1400" dirty="0"/>
              <a:t>be further enhanced by the number of </a:t>
            </a:r>
            <a:r>
              <a:rPr lang="en-US" sz="1400" dirty="0" smtClean="0"/>
              <a:t>peaks</a:t>
            </a:r>
            <a:endParaRPr lang="en-US" sz="1400" b="1" dirty="0" smtClean="0"/>
          </a:p>
          <a:p>
            <a:pPr marL="342900" lvl="1" indent="-342900">
              <a:buChar char="•"/>
            </a:pPr>
            <a:r>
              <a:rPr lang="en-US" sz="18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output </a:t>
            </a:r>
            <a:r>
              <a:rPr lang="en-US" sz="1600" dirty="0" smtClean="0"/>
              <a:t>sign </a:t>
            </a:r>
            <a:r>
              <a:rPr lang="en-US" sz="1600" dirty="0"/>
              <a:t>of </a:t>
            </a:r>
            <a:r>
              <a:rPr lang="en-US" sz="1600" dirty="0" err="1" smtClean="0"/>
              <a:t>correlator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in the </a:t>
            </a:r>
            <a:r>
              <a:rPr lang="en-US" altLang="zh-CN" sz="1600" dirty="0" err="1" smtClean="0"/>
              <a:t>numberator</a:t>
            </a:r>
            <a:r>
              <a:rPr lang="en-US" sz="1600" dirty="0" smtClean="0"/>
              <a:t> </a:t>
            </a:r>
            <a:r>
              <a:rPr lang="en-US" sz="1600" dirty="0"/>
              <a:t>can be used to </a:t>
            </a:r>
            <a:r>
              <a:rPr lang="en-US" altLang="zh-CN" sz="1600" dirty="0"/>
              <a:t>distinguish the two data </a:t>
            </a:r>
            <a:r>
              <a:rPr lang="en-US" altLang="zh-CN" sz="1600" dirty="0" smtClean="0"/>
              <a:t>rates</a:t>
            </a:r>
          </a:p>
          <a:p>
            <a:pPr lvl="1"/>
            <a:r>
              <a:rPr lang="en-US" altLang="zh-CN" sz="16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400" dirty="0" smtClean="0"/>
              <a:t>A huge second largest peak with the same sign as the largest peak may cause timing error</a:t>
            </a:r>
          </a:p>
          <a:p>
            <a:pPr lvl="2"/>
            <a:r>
              <a:rPr lang="en-US" altLang="zh-CN" sz="1400" dirty="0" smtClean="0"/>
              <a:t>A huge second largest peak with the opposite sign as the 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</a:t>
            </a:r>
            <a:r>
              <a:rPr lang="en-US" altLang="zh-CN" sz="1800" b="1" dirty="0" smtClean="0">
                <a:ea typeface="+mn-ea"/>
                <a:cs typeface="+mn-cs"/>
              </a:rPr>
              <a:t>pick up three </a:t>
            </a:r>
            <a:r>
              <a:rPr lang="en-US" altLang="zh-CN" sz="1800" b="1" dirty="0">
                <a:ea typeface="+mn-ea"/>
                <a:cs typeface="+mn-cs"/>
              </a:rPr>
              <a:t>candidates of </a:t>
            </a:r>
            <a:r>
              <a:rPr lang="en-US" altLang="zh-CN" sz="1800" b="1" dirty="0" smtClean="0">
                <a:ea typeface="+mn-ea"/>
                <a:cs typeface="+mn-cs"/>
              </a:rPr>
              <a:t>32-bit-based </a:t>
            </a:r>
            <a:r>
              <a:rPr lang="en-US" altLang="zh-CN" sz="1800" b="1" dirty="0">
                <a:ea typeface="+mn-ea"/>
                <a:cs typeface="+mn-cs"/>
              </a:rPr>
              <a:t>basic </a:t>
            </a:r>
            <a:r>
              <a:rPr lang="en-US" altLang="zh-CN" sz="1800" b="1" dirty="0" smtClean="0">
                <a:ea typeface="+mn-ea"/>
                <a:cs typeface="+mn-cs"/>
              </a:rPr>
              <a:t>sequence S1[3], S2[4], </a:t>
            </a:r>
            <a:r>
              <a:rPr lang="en-US" altLang="zh-CN" sz="1800" b="1" dirty="0">
                <a:ea typeface="+mn-ea"/>
                <a:cs typeface="+mn-cs"/>
              </a:rPr>
              <a:t>and S3 and evaluate their performance</a:t>
            </a:r>
          </a:p>
          <a:p>
            <a:pPr lvl="1"/>
            <a:r>
              <a:rPr lang="en-US" altLang="zh-CN" sz="1600" dirty="0"/>
              <a:t>S1 = 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/>
              <a:t>S2 = 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u="sng" dirty="0"/>
              <a:t>S3 = [</a:t>
            </a:r>
            <a:r>
              <a:rPr lang="en-US" altLang="zh-CN" sz="1600" u="sng" dirty="0"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u="sng" dirty="0" smtClean="0"/>
              <a:t>]</a:t>
            </a:r>
            <a:r>
              <a:rPr lang="en-US" altLang="zh-CN" sz="1600" dirty="0" smtClean="0"/>
              <a:t>;</a:t>
            </a:r>
            <a:endParaRPr lang="en-US" altLang="zh-CN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09147" y="5661434"/>
            <a:ext cx="255843" cy="813979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01196" y="5805957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20881" y="606842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左箭头 7"/>
          <p:cNvSpPr/>
          <p:nvPr/>
        </p:nvSpPr>
        <p:spPr bwMode="auto">
          <a:xfrm>
            <a:off x="7667883" y="6306966"/>
            <a:ext cx="248217" cy="13329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Dec.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6646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40702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798771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has the best performance for data rate, however, S1 performs best on high data rate 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60097"/>
              </p:ext>
            </p:extLst>
          </p:nvPr>
        </p:nvGraphicFramePr>
        <p:xfrm>
          <a:off x="1790700" y="3048001"/>
          <a:ext cx="5638800" cy="16373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1371600"/>
                <a:gridCol w="1295400"/>
                <a:gridCol w="1295400"/>
              </a:tblGrid>
              <a:tr h="450485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874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Settings[2]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Rate.: 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NLOS; 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 xmlns=""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6186608</TotalTime>
  <Words>1044</Words>
  <Application>Microsoft Office PowerPoint</Application>
  <PresentationFormat>全屏显示(4:3)</PresentationFormat>
  <Paragraphs>230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Gulim</vt:lpstr>
      <vt:lpstr>Gulim</vt:lpstr>
      <vt:lpstr>Malgun Gothic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Metrics for preamble sequence</vt:lpstr>
      <vt:lpstr>Simulation Settings[2]</vt:lpstr>
      <vt:lpstr>High Rate Sync Performance</vt:lpstr>
      <vt:lpstr>High Rate PER Performance</vt:lpstr>
      <vt:lpstr>Low Rate Sync Performance</vt:lpstr>
      <vt:lpstr>Low Rate PER Performance</vt:lpstr>
      <vt:lpstr>Summary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Ming Gan</cp:lastModifiedBy>
  <cp:revision>3178</cp:revision>
  <cp:lastPrinted>2016-12-22T05:59:35Z</cp:lastPrinted>
  <dcterms:created xsi:type="dcterms:W3CDTF">2007-05-21T21:00:37Z</dcterms:created>
  <dcterms:modified xsi:type="dcterms:W3CDTF">2018-01-25T13:18:43Z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(3)1qqb4EM9e8vLAorv/ZXnaTmJe26On4MPwAfJF0C1giUmKjPh+/pX3Gnkg+5P6s54/JQsRG4N
k86s+5dGUxWEx4nlZ7bF/o0Ilm3Y2IP3PIQcSWUWnitIqwQvQZoXKuCJK7DeSw80vwWTmjld
qXmdG/A2xVN5qPIiBN80sJSdAXbMIHze3REHk2Sv9e2U1R7QwMkUc3yEohFgPBKlVjsqEAOL
vzT7KLgnUGJvMGdsuf</vt:lpwstr>
  </property>
  <property fmtid="{D5CDD505-2E9C-101B-9397-08002B2CF9AE}" pid="3" name="_2015_ms_pID_7253431">
    <vt:lpwstr>n69+AxknSUzzjFcN2K5JcN5tkHFW0yOUHsJ1t7KiMV86ogMNS1ngVj
fuiPIvnWxDkLi4VSxMCTnMwBrV3/bUMWzThv2hud1stKYi0GRrPtAJ2kOhbE8VWScR4YIa4n
PVrKfAb/Zv+wwko/mrcV7gGHy7LNVGl457lv2KYfAKsrwsciZ0SpfqVi8Z85dv46N70UoPPd
CXQg3PlfY/u+9VxGJYmJALXHre9VFpnCW94C</vt:lpwstr>
  </property>
  <property fmtid="{D5CDD505-2E9C-101B-9397-08002B2CF9AE}" pid="4" name="_2015_ms_pID_7253432">
    <vt:lpwstr>dw==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1515954574</vt:lpwstr>
  </property>
</Properties>
</file>