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2" r:id="rId2"/>
    <p:sldId id="306" r:id="rId3"/>
    <p:sldId id="273" r:id="rId4"/>
    <p:sldId id="291" r:id="rId5"/>
    <p:sldId id="292" r:id="rId6"/>
    <p:sldId id="293" r:id="rId7"/>
    <p:sldId id="294" r:id="rId8"/>
    <p:sldId id="295" r:id="rId9"/>
    <p:sldId id="296" r:id="rId10"/>
    <p:sldId id="298" r:id="rId11"/>
    <p:sldId id="300" r:id="rId12"/>
    <p:sldId id="308" r:id="rId13"/>
    <p:sldId id="304" r:id="rId14"/>
    <p:sldId id="303" r:id="rId15"/>
    <p:sldId id="305" r:id="rId16"/>
    <p:sldId id="297" r:id="rId17"/>
    <p:sldId id="307" r:id="rId18"/>
    <p:sldId id="28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2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88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1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802.11-18/-0097r0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smtClean="0"/>
              <a:t>2 </a:t>
            </a:r>
            <a:r>
              <a:rPr lang="en-US" sz="2800" dirty="0" smtClean="0"/>
              <a:t>us OOK pulse for high rate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1" y="455008"/>
            <a:ext cx="10361084" cy="1065213"/>
          </a:xfrm>
        </p:spPr>
        <p:txBody>
          <a:bodyPr/>
          <a:lstStyle/>
          <a:p>
            <a:r>
              <a:rPr lang="en-US" dirty="0"/>
              <a:t>Performance with 32 </a:t>
            </a:r>
            <a:r>
              <a:rPr lang="en-US" dirty="0" err="1"/>
              <a:t>pt</a:t>
            </a:r>
            <a:r>
              <a:rPr lang="en-US" dirty="0"/>
              <a:t> FFT </a:t>
            </a:r>
            <a:r>
              <a:rPr lang="en-US" dirty="0" smtClean="0"/>
              <a:t>Approach (</a:t>
            </a:r>
            <a:r>
              <a:rPr lang="en-US" dirty="0"/>
              <a:t>AWGN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10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497" y="1294077"/>
            <a:ext cx="6401311" cy="426754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29217" y="5451290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shown for 64 different pulse shapes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Shape of the pulse has a significant impact on performance, although the energy in the pulse is the same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1.5dB @ 10% PER and @ 1% PER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53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1" y="241935"/>
            <a:ext cx="10361084" cy="1065213"/>
          </a:xfrm>
        </p:spPr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with </a:t>
            </a:r>
            <a:r>
              <a:rPr lang="en-US" dirty="0"/>
              <a:t>32 </a:t>
            </a:r>
            <a:r>
              <a:rPr lang="en-US" dirty="0" err="1"/>
              <a:t>pt</a:t>
            </a:r>
            <a:r>
              <a:rPr lang="en-US" dirty="0"/>
              <a:t> FFT Approach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9217" y="4727450"/>
            <a:ext cx="1066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shown for pulse with best sensitivity, best PAPR, and pulse with good tradeoff between PAPR and performance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PAPR pulse: Performance gap of 0.5 dB in AWGN and 1 dB in Channel 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pulse for Channel D</a:t>
            </a:r>
            <a:r>
              <a:rPr lang="en-US" dirty="0"/>
              <a:t>: Performance gap of 0.5 dB in </a:t>
            </a:r>
            <a:r>
              <a:rPr lang="en-US" dirty="0" smtClean="0"/>
              <a:t>AWGN, high PAPR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Best pulse for </a:t>
            </a:r>
            <a:r>
              <a:rPr lang="en-US" dirty="0" smtClean="0"/>
              <a:t>AWGN: </a:t>
            </a:r>
            <a:r>
              <a:rPr lang="en-US" dirty="0"/>
              <a:t>Performance gap of </a:t>
            </a:r>
            <a:r>
              <a:rPr lang="en-US" dirty="0" smtClean="0"/>
              <a:t>0.2 </a:t>
            </a:r>
            <a:r>
              <a:rPr lang="en-US" dirty="0"/>
              <a:t>dB in </a:t>
            </a:r>
            <a:r>
              <a:rPr lang="en-US" dirty="0" smtClean="0"/>
              <a:t>Channel D, very high PAPR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tradeoff pulse: </a:t>
            </a:r>
            <a:r>
              <a:rPr lang="en-US" dirty="0"/>
              <a:t>Performance gap of 0.5 dB in </a:t>
            </a:r>
            <a:r>
              <a:rPr lang="en-US" dirty="0" smtClean="0"/>
              <a:t>AWGN, no observable loss in Channel D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45" y="947723"/>
            <a:ext cx="5888276" cy="373400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318" y="993445"/>
            <a:ext cx="6180010" cy="368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5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0" y="333375"/>
            <a:ext cx="10361084" cy="1065213"/>
          </a:xfrm>
        </p:spPr>
        <p:txBody>
          <a:bodyPr/>
          <a:lstStyle/>
          <a:p>
            <a:r>
              <a:rPr lang="en-US" dirty="0" smtClean="0"/>
              <a:t>Coefficients for the optimum pulse shapes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9217" y="1859559"/>
            <a:ext cx="1066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PAPR pulse: Performance gap of 0.5 dB in AWGN and 1 dB in Channel 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IFFT Coefficients: [0 </a:t>
            </a:r>
            <a:r>
              <a:rPr lang="en-US" dirty="0"/>
              <a:t>0 0 … 0 -1 -1 -1 0 1 -1 1 0 0 0 … 0]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pulse for Channel D</a:t>
            </a:r>
            <a:r>
              <a:rPr lang="en-US" dirty="0"/>
              <a:t>: Performance gap of 0.5 dB in </a:t>
            </a:r>
            <a:r>
              <a:rPr lang="en-US" dirty="0" smtClean="0"/>
              <a:t>AWGN, high PAPR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IFFT Coefficients: </a:t>
            </a:r>
            <a:r>
              <a:rPr lang="en-US" dirty="0" smtClean="0"/>
              <a:t>[</a:t>
            </a:r>
            <a:r>
              <a:rPr lang="en-US" dirty="0"/>
              <a:t>0 0 0 … 0 1 1 -1 0 -1 1 1 0 0 0 … 0]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pulse for AWGN: Performance gap of 0.2 dB in Channel D, very high PAPR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IFFT </a:t>
            </a:r>
            <a:r>
              <a:rPr lang="en-US" dirty="0"/>
              <a:t>Coefficients: [0 0 0 … 0 1 -1 1 0 -1 1 -1 0 0 0 … 0]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tradeoff pulse: </a:t>
            </a:r>
            <a:r>
              <a:rPr lang="en-US" dirty="0"/>
              <a:t>Performance gap of 0.5 dB in </a:t>
            </a:r>
            <a:r>
              <a:rPr lang="en-US" dirty="0" smtClean="0"/>
              <a:t>AWGN, no observable loss in Channel 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IFFT Coefficients: [0 0 0 … 0 1 1 -1 0 -1 -1 1 0 0 0 … 0]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7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1" y="455008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with time-masking Approach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Similar study needs to be repeated for pulses generated using time-masking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Difficult to identify best performance pulses for AWGN and Channel 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 smtClean="0"/>
              <a:t>12 subcarrier coefficients: 4096 combinations of pulse shapes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Can do constrained search: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0" dirty="0" smtClean="0"/>
              <a:t>PER simulations only for pulse shapes with reasonable PAPR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Number of pulse shapes to search is &lt; 100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61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1" y="454645"/>
            <a:ext cx="10361084" cy="1186846"/>
          </a:xfrm>
        </p:spPr>
        <p:txBody>
          <a:bodyPr/>
          <a:lstStyle/>
          <a:p>
            <a:pPr algn="ctr"/>
            <a:r>
              <a:rPr lang="en-US" dirty="0" smtClean="0"/>
              <a:t>Performance with time-masking Approach (PAPR constrained search)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1170" y="5274736"/>
            <a:ext cx="106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evaluated for pulse shapes with PAPR &lt;= 3 dB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Shape of the pulse has some impact on performance, although the energy in the pulse is the same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Channel D: 0.2dB @ 10% PER, 0.5 dB @ 1% PER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AWGN: 0.4 dB @ 10% PER, @1% PER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09" y="1444752"/>
            <a:ext cx="6169819" cy="391893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463" y="1520221"/>
            <a:ext cx="6059397" cy="384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9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038" y="251627"/>
            <a:ext cx="10361084" cy="1065213"/>
          </a:xfrm>
        </p:spPr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comparison of time-masking and FFT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11513" y="5052462"/>
            <a:ext cx="1066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between the best performance time-masking pulse with optimum FFT based pulse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Channel D: Optimum FFT pulse is better by 1 dB @ 10% PER and </a:t>
            </a:r>
            <a:r>
              <a:rPr lang="en-US" dirty="0" smtClean="0"/>
              <a:t>1.5 </a:t>
            </a:r>
            <a:r>
              <a:rPr lang="en-US" dirty="0"/>
              <a:t>dB @ 1% PER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AWGN: best time-masking pulse is better by 0.2 dB @ 10% PER and 1% </a:t>
            </a:r>
            <a:r>
              <a:rPr lang="en-US" dirty="0" smtClean="0"/>
              <a:t>PER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Optimum FFT based pulse has PAPR of 3.47 dB when compared to best performance time-masking pulse which has PAPR of 2.38 dB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15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5539"/>
            <a:ext cx="6169819" cy="411321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95" y="991828"/>
            <a:ext cx="6090951" cy="406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3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Discussed different approaches for 2us OOK pulse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 making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32 pt. FFT </a:t>
            </a:r>
            <a:r>
              <a:rPr lang="en-US" dirty="0"/>
              <a:t>approach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Evaluated the performance with different FFT coefficients for 32 pt. FFT approach and time-masking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OOK decoding performance significantly dependent on the shape of the pulse (equivalently FFT coefficients)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optimum 32 pt. FFT based pulse has PAPR of 3.47 dB and it has very good performance in Channel D and AWGN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optimum 32 pt. FFT based </a:t>
            </a:r>
            <a:r>
              <a:rPr lang="en-US" smtClean="0"/>
              <a:t>pulse </a:t>
            </a:r>
            <a:r>
              <a:rPr lang="en-US" smtClean="0"/>
              <a:t>outperforms </a:t>
            </a:r>
            <a:r>
              <a:rPr lang="en-US" dirty="0" smtClean="0"/>
              <a:t>the constrained best time-masking pulse in channel D by 1 dB (@ 10% PER) and 2 dB (@1% PER)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But at the expense of increased PAPR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5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645920" y="1622997"/>
            <a:ext cx="947239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b="0" dirty="0"/>
              <a:t>[1] Junghoon Suh, et.al., “Blank GI choices under Timing Errors,” IEEE 802.11-17/1390r1</a:t>
            </a:r>
          </a:p>
          <a:p>
            <a:pPr marL="0" indent="0"/>
            <a:r>
              <a:rPr lang="en-US" b="0" dirty="0"/>
              <a:t>[2] Junghoon Suh, et.al., “ Blank GI for the Waveform Coding ,” IEEE </a:t>
            </a:r>
            <a:r>
              <a:rPr lang="en-US" b="0" dirty="0" smtClean="0"/>
              <a:t>802.11-17/0696r0</a:t>
            </a:r>
          </a:p>
          <a:p>
            <a:pPr marL="0" indent="0"/>
            <a:r>
              <a:rPr lang="en-US" b="0" dirty="0"/>
              <a:t>[3] </a:t>
            </a:r>
            <a:r>
              <a:rPr lang="en-US" b="0" dirty="0" err="1"/>
              <a:t>Eunsung</a:t>
            </a:r>
            <a:r>
              <a:rPr lang="en-US" b="0" dirty="0"/>
              <a:t> Park , et.al., “ Symbol Structure,” IEEE 802.11-17/1347r3 </a:t>
            </a:r>
            <a:endParaRPr lang="en-US" b="0" dirty="0" smtClean="0"/>
          </a:p>
          <a:p>
            <a:pPr marL="0" indent="0"/>
            <a:r>
              <a:rPr lang="en-US" b="0" dirty="0" smtClean="0"/>
              <a:t>[4] Vinod Kristem, et.al</a:t>
            </a:r>
            <a:r>
              <a:rPr lang="en-US" b="0" dirty="0"/>
              <a:t>., </a:t>
            </a:r>
            <a:r>
              <a:rPr lang="en-US" b="0" dirty="0" smtClean="0"/>
              <a:t>“</a:t>
            </a:r>
            <a:r>
              <a:rPr lang="en-US" b="0" dirty="0"/>
              <a:t>OOK waveform generation for high data rate</a:t>
            </a:r>
            <a:r>
              <a:rPr lang="en-US" b="0" dirty="0" smtClean="0"/>
              <a:t>,” </a:t>
            </a:r>
            <a:r>
              <a:rPr lang="en-US" b="0" dirty="0"/>
              <a:t>IEEE </a:t>
            </a:r>
            <a:r>
              <a:rPr lang="en-US" b="0" dirty="0" smtClean="0"/>
              <a:t>802.11-17/1615r0 </a:t>
            </a:r>
            <a:endParaRPr lang="en-US" b="0" dirty="0"/>
          </a:p>
          <a:p>
            <a:pPr marL="0" indent="0"/>
            <a:endParaRPr lang="en-US" b="0" dirty="0"/>
          </a:p>
          <a:p>
            <a:pPr marL="0" indent="0"/>
            <a:endParaRPr lang="en-US" b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00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Appendix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32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WUR needs to support two data rates: 62.5 Kbps and 250 Kbps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WUR rate 250 Kbps, coded bit duration is 2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Time-masking approach of generating 2 us OOK pulse was suggested in [1-3]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FFT size based approach of generating 2 us OOK pulse was suggested in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study the impact of OOK pulse shape on the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Determine the optimum IFFT coefficients for the Reduced FFT size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Compare the performance of optimal pulse shapes for the above two approaches of generating the 2 us OOK Pulse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5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3592"/>
            <a:ext cx="9296400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the same sequence, signal the lower rate by including two repetitions, signal high rate using bit complement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877" y="720933"/>
            <a:ext cx="8685214" cy="556034"/>
          </a:xfrm>
        </p:spPr>
        <p:txBody>
          <a:bodyPr/>
          <a:lstStyle/>
          <a:p>
            <a:r>
              <a:rPr lang="en-US" dirty="0" smtClean="0"/>
              <a:t>Preamble structure to support two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2498284" y="2565900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 err="1">
                <a:solidFill>
                  <a:srgbClr val="000000"/>
                </a:solidFill>
              </a:rPr>
              <a:t>Legacy+WUR</a:t>
            </a:r>
            <a:r>
              <a:rPr lang="en-US" sz="1200" dirty="0">
                <a:solidFill>
                  <a:srgbClr val="000000"/>
                </a:solidFill>
              </a:rPr>
              <a:t> mark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266484" y="2742228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Wake-up preamble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47514" y="2753273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MAC header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902108" y="2753273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Payload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94236" y="2753274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FCS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47514" y="3789151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4860484" y="3078001"/>
            <a:ext cx="1761367" cy="6528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2509962" y="2456100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163144" y="2160153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24 µs 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003484" y="4343137"/>
            <a:ext cx="3445316" cy="14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366909" y="4378353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128 µs </a:t>
            </a: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6003484" y="5934492"/>
            <a:ext cx="1735969" cy="24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621851" y="5946719"/>
            <a:ext cx="718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400" dirty="0">
                <a:solidFill>
                  <a:srgbClr val="000000"/>
                </a:solidFill>
              </a:rPr>
              <a:t>64 µs 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4650262" y="3096354"/>
            <a:ext cx="1826165" cy="2179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397618" y="3792592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Low Rate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397618" y="5322012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Higher Rate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4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7739453" y="3789150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041637" y="5392395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1200" dirty="0">
                <a:solidFill>
                  <a:srgbClr val="000000"/>
                </a:solidFill>
              </a:rPr>
              <a:t>S Complement</a:t>
            </a:r>
          </a:p>
        </p:txBody>
      </p:sp>
    </p:spTree>
    <p:extLst>
      <p:ext uri="{BB962C8B-B14F-4D97-AF65-F5344CB8AC3E}">
        <p14:creationId xmlns:p14="http://schemas.microsoft.com/office/powerpoint/2010/main" val="198424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3592"/>
            <a:ext cx="9296400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56034"/>
          </a:xfrm>
        </p:spPr>
        <p:txBody>
          <a:bodyPr/>
          <a:lstStyle/>
          <a:p>
            <a:r>
              <a:rPr lang="en-US" dirty="0" smtClean="0"/>
              <a:t>WUR packet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2498284" y="1750037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6484" y="1926365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47514" y="1937410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902108" y="1937410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94236" y="1937411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2509962" y="1640237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7155000" y="1447800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Data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1219200" y="2476310"/>
            <a:ext cx="8305800" cy="3519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Data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Low rate (62.5 Kbps) –Manchester code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/>
              <a:t>‘1’ – </a:t>
            </a:r>
            <a:r>
              <a:rPr lang="en-US" kern="0" dirty="0" smtClean="0"/>
              <a:t>4us OFF, 4us ON, 4us OFF, 4us ON</a:t>
            </a:r>
            <a:endParaRPr lang="en-US" kern="0" dirty="0"/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/>
              <a:t>‘0’ – 4us </a:t>
            </a:r>
            <a:r>
              <a:rPr lang="en-US" kern="0" dirty="0" smtClean="0"/>
              <a:t>ON, </a:t>
            </a:r>
            <a:r>
              <a:rPr lang="en-US" kern="0" dirty="0"/>
              <a:t>4us </a:t>
            </a:r>
            <a:r>
              <a:rPr lang="en-US" kern="0" dirty="0" smtClean="0"/>
              <a:t>OFF, </a:t>
            </a:r>
            <a:r>
              <a:rPr lang="en-US" kern="0" dirty="0"/>
              <a:t>4us </a:t>
            </a:r>
            <a:r>
              <a:rPr lang="en-US" kern="0" dirty="0" smtClean="0"/>
              <a:t>ON, </a:t>
            </a:r>
            <a:r>
              <a:rPr lang="en-US" kern="0" dirty="0"/>
              <a:t>4us </a:t>
            </a:r>
            <a:r>
              <a:rPr lang="en-US" kern="0" dirty="0" smtClean="0"/>
              <a:t>OFF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Standard 4 us OOK pulse in the on period (4 MHz BW)</a:t>
            </a:r>
          </a:p>
          <a:p>
            <a:pPr lvl="3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Generated using the 13 L-STF Coefficients</a:t>
            </a:r>
            <a:endParaRPr lang="en-US" kern="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High rate (250 Kbps) – </a:t>
            </a:r>
            <a:r>
              <a:rPr lang="en-US" kern="0" dirty="0"/>
              <a:t>Manchester code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‘1’ – 2us OFF, 2us ON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‘0’ – 2us ON, 2us OFF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Need to design shorter (2us) OOK pulse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6047514" y="1750037"/>
            <a:ext cx="284367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112332" y="1315250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24us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69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2us OOK Pulse </a:t>
            </a:r>
            <a:r>
              <a:rPr lang="en-US" dirty="0"/>
              <a:t>D</a:t>
            </a:r>
            <a:r>
              <a:rPr lang="en-US" dirty="0" smtClean="0"/>
              <a:t>esign </a:t>
            </a:r>
            <a:r>
              <a:rPr lang="en-US" dirty="0"/>
              <a:t>O</a:t>
            </a:r>
            <a:r>
              <a:rPr lang="en-US" dirty="0" smtClean="0"/>
              <a:t>ptions</a:t>
            </a:r>
            <a:r>
              <a:rPr lang="en-US" dirty="0"/>
              <a:t>: </a:t>
            </a:r>
            <a:r>
              <a:rPr lang="en-US" dirty="0" smtClean="0"/>
              <a:t>Time-Masking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2743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Time-Masking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Applying time-mask to 4us OOK pulse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either first or second half of the 4us pulse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pulses are normalized to have same energy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grpSp>
        <p:nvGrpSpPr>
          <p:cNvPr id="7" name="그룹 140"/>
          <p:cNvGrpSpPr>
            <a:grpSpLocks/>
          </p:cNvGrpSpPr>
          <p:nvPr/>
        </p:nvGrpSpPr>
        <p:grpSpPr bwMode="auto">
          <a:xfrm>
            <a:off x="2892023" y="3685032"/>
            <a:ext cx="2026444" cy="977139"/>
            <a:chOff x="1488488" y="4747626"/>
            <a:chExt cx="2702512" cy="1302987"/>
          </a:xfrm>
        </p:grpSpPr>
        <p:cxnSp>
          <p:nvCxnSpPr>
            <p:cNvPr id="8" name="직선 연결선 95"/>
            <p:cNvCxnSpPr>
              <a:cxnSpLocks noChangeShapeType="1"/>
            </p:cNvCxnSpPr>
            <p:nvPr/>
          </p:nvCxnSpPr>
          <p:spPr bwMode="auto">
            <a:xfrm>
              <a:off x="1717088" y="5518504"/>
              <a:ext cx="20574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직선 연결선 96"/>
            <p:cNvCxnSpPr>
              <a:cxnSpLocks noChangeShapeType="1"/>
            </p:cNvCxnSpPr>
            <p:nvPr/>
          </p:nvCxnSpPr>
          <p:spPr bwMode="auto">
            <a:xfrm flipV="1">
              <a:off x="1724025" y="4747626"/>
              <a:ext cx="0" cy="762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직선 연결선 97"/>
            <p:cNvCxnSpPr>
              <a:cxnSpLocks noChangeShapeType="1"/>
            </p:cNvCxnSpPr>
            <p:nvPr/>
          </p:nvCxnSpPr>
          <p:spPr bwMode="auto">
            <a:xfrm flipV="1">
              <a:off x="2771775" y="4747626"/>
              <a:ext cx="0" cy="762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자유형 98"/>
            <p:cNvSpPr>
              <a:spLocks/>
            </p:cNvSpPr>
            <p:nvPr/>
          </p:nvSpPr>
          <p:spPr bwMode="auto">
            <a:xfrm>
              <a:off x="1936750" y="4899244"/>
              <a:ext cx="834501" cy="224943"/>
            </a:xfrm>
            <a:custGeom>
              <a:avLst/>
              <a:gdLst>
                <a:gd name="T0" fmla="*/ 0 w 834501"/>
                <a:gd name="T1" fmla="*/ 224943 h 224943"/>
                <a:gd name="T2" fmla="*/ 159798 w 834501"/>
                <a:gd name="T3" fmla="*/ 3002 h 224943"/>
                <a:gd name="T4" fmla="*/ 435006 w 834501"/>
                <a:gd name="T5" fmla="*/ 91778 h 224943"/>
                <a:gd name="T6" fmla="*/ 568171 w 834501"/>
                <a:gd name="T7" fmla="*/ 20757 h 224943"/>
                <a:gd name="T8" fmla="*/ 834501 w 834501"/>
                <a:gd name="T9" fmla="*/ 216066 h 2249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4501" h="224943">
                  <a:moveTo>
                    <a:pt x="0" y="224943"/>
                  </a:moveTo>
                  <a:cubicBezTo>
                    <a:pt x="43648" y="125069"/>
                    <a:pt x="87297" y="25196"/>
                    <a:pt x="159798" y="3002"/>
                  </a:cubicBezTo>
                  <a:cubicBezTo>
                    <a:pt x="232299" y="-19192"/>
                    <a:pt x="366944" y="88819"/>
                    <a:pt x="435006" y="91778"/>
                  </a:cubicBezTo>
                  <a:cubicBezTo>
                    <a:pt x="503068" y="94737"/>
                    <a:pt x="501589" y="42"/>
                    <a:pt x="568171" y="20757"/>
                  </a:cubicBezTo>
                  <a:cubicBezTo>
                    <a:pt x="634754" y="41472"/>
                    <a:pt x="788633" y="180555"/>
                    <a:pt x="834501" y="216066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cxnSp>
          <p:nvCxnSpPr>
            <p:cNvPr id="12" name="직선 연결선 99"/>
            <p:cNvCxnSpPr>
              <a:cxnSpLocks noChangeShapeType="1"/>
            </p:cNvCxnSpPr>
            <p:nvPr/>
          </p:nvCxnSpPr>
          <p:spPr bwMode="auto">
            <a:xfrm>
              <a:off x="2771775" y="5518504"/>
              <a:ext cx="1018588" cy="0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직선 연결선 100"/>
            <p:cNvCxnSpPr>
              <a:cxnSpLocks noChangeShapeType="1"/>
              <a:stCxn id="11" idx="4"/>
            </p:cNvCxnSpPr>
            <p:nvPr/>
          </p:nvCxnSpPr>
          <p:spPr bwMode="auto">
            <a:xfrm>
              <a:off x="2771251" y="5115310"/>
              <a:ext cx="0" cy="39875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Box 105"/>
            <p:cNvSpPr txBox="1">
              <a:spLocks noChangeArrowheads="1"/>
            </p:cNvSpPr>
            <p:nvPr/>
          </p:nvSpPr>
          <p:spPr bwMode="auto">
            <a:xfrm>
              <a:off x="1945689" y="5712023"/>
              <a:ext cx="1371600" cy="338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050" b="0" dirty="0">
                  <a:cs typeface="Arial" panose="020B0604020202020204" pitchFamily="34" charset="0"/>
                </a:rPr>
                <a:t>Information </a:t>
              </a:r>
              <a:r>
                <a:rPr lang="en-US" altLang="ko-KR" sz="1050" b="0" dirty="0" smtClean="0">
                  <a:cs typeface="Arial" panose="020B0604020202020204" pitchFamily="34" charset="0"/>
                </a:rPr>
                <a:t>“0”</a:t>
              </a:r>
              <a:endParaRPr lang="ko-KR" altLang="en-US" sz="1050" b="0" dirty="0">
                <a:cs typeface="Arial" panose="020B0604020202020204" pitchFamily="34" charset="0"/>
              </a:endParaRPr>
            </a:p>
          </p:txBody>
        </p:sp>
        <p:sp>
          <p:nvSpPr>
            <p:cNvPr id="15" name="자유형 114"/>
            <p:cNvSpPr>
              <a:spLocks/>
            </p:cNvSpPr>
            <p:nvPr/>
          </p:nvSpPr>
          <p:spPr bwMode="auto">
            <a:xfrm>
              <a:off x="1724025" y="4974962"/>
              <a:ext cx="212725" cy="149225"/>
            </a:xfrm>
            <a:custGeom>
              <a:avLst/>
              <a:gdLst>
                <a:gd name="T0" fmla="*/ 0 w 212725"/>
                <a:gd name="T1" fmla="*/ 0 h 149225"/>
                <a:gd name="T2" fmla="*/ 111125 w 212725"/>
                <a:gd name="T3" fmla="*/ 69850 h 149225"/>
                <a:gd name="T4" fmla="*/ 212725 w 212725"/>
                <a:gd name="T5" fmla="*/ 149225 h 1492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2725" h="149225">
                  <a:moveTo>
                    <a:pt x="0" y="0"/>
                  </a:moveTo>
                  <a:cubicBezTo>
                    <a:pt x="37835" y="22489"/>
                    <a:pt x="75671" y="44979"/>
                    <a:pt x="111125" y="69850"/>
                  </a:cubicBezTo>
                  <a:cubicBezTo>
                    <a:pt x="146579" y="94721"/>
                    <a:pt x="198967" y="128058"/>
                    <a:pt x="212725" y="149225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6" name="TextBox 137"/>
            <p:cNvSpPr txBox="1">
              <a:spLocks noChangeArrowheads="1"/>
            </p:cNvSpPr>
            <p:nvPr/>
          </p:nvSpPr>
          <p:spPr bwMode="auto">
            <a:xfrm>
              <a:off x="1488488" y="5486400"/>
              <a:ext cx="2702512" cy="307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900" b="0" dirty="0">
                  <a:cs typeface="Arial" panose="020B0604020202020204" pitchFamily="34" charset="0"/>
                </a:rPr>
                <a:t> 0us                  </a:t>
              </a:r>
              <a:r>
                <a:rPr lang="en-US" altLang="ko-KR" sz="900" b="0" dirty="0" smtClean="0">
                  <a:cs typeface="Arial" panose="020B0604020202020204" pitchFamily="34" charset="0"/>
                </a:rPr>
                <a:t>   2us                    </a:t>
              </a:r>
              <a:r>
                <a:rPr lang="en-US" altLang="ko-KR" sz="900" b="0" dirty="0">
                  <a:cs typeface="Arial" panose="020B0604020202020204" pitchFamily="34" charset="0"/>
                </a:rPr>
                <a:t>4us</a:t>
              </a:r>
            </a:p>
          </p:txBody>
        </p:sp>
      </p:grpSp>
      <p:grpSp>
        <p:nvGrpSpPr>
          <p:cNvPr id="17" name="그룹 145"/>
          <p:cNvGrpSpPr>
            <a:grpSpLocks/>
          </p:cNvGrpSpPr>
          <p:nvPr/>
        </p:nvGrpSpPr>
        <p:grpSpPr bwMode="auto">
          <a:xfrm>
            <a:off x="5439965" y="3686243"/>
            <a:ext cx="2352907" cy="947329"/>
            <a:chOff x="4887008" y="4749372"/>
            <a:chExt cx="3136047" cy="1263106"/>
          </a:xfrm>
        </p:grpSpPr>
        <p:grpSp>
          <p:nvGrpSpPr>
            <p:cNvPr id="18" name="그룹 141"/>
            <p:cNvGrpSpPr>
              <a:grpSpLocks/>
            </p:cNvGrpSpPr>
            <p:nvPr/>
          </p:nvGrpSpPr>
          <p:grpSpPr bwMode="auto">
            <a:xfrm>
              <a:off x="4887008" y="4749372"/>
              <a:ext cx="3136047" cy="1263106"/>
              <a:chOff x="4887008" y="4749372"/>
              <a:chExt cx="3136047" cy="1263106"/>
            </a:xfrm>
          </p:grpSpPr>
          <p:cxnSp>
            <p:nvCxnSpPr>
              <p:cNvPr id="20" name="직선 연결선 115"/>
              <p:cNvCxnSpPr>
                <a:cxnSpLocks noChangeShapeType="1"/>
              </p:cNvCxnSpPr>
              <p:nvPr/>
            </p:nvCxnSpPr>
            <p:spPr bwMode="auto">
              <a:xfrm>
                <a:off x="5085763" y="5520250"/>
                <a:ext cx="2099897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직선 연결선 117"/>
              <p:cNvCxnSpPr>
                <a:cxnSpLocks noChangeShapeType="1"/>
              </p:cNvCxnSpPr>
              <p:nvPr/>
            </p:nvCxnSpPr>
            <p:spPr bwMode="auto">
              <a:xfrm flipV="1">
                <a:off x="6140450" y="4749372"/>
                <a:ext cx="0" cy="7620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2" name="자유형 118"/>
              <p:cNvSpPr>
                <a:spLocks/>
              </p:cNvSpPr>
              <p:nvPr/>
            </p:nvSpPr>
            <p:spPr bwMode="auto">
              <a:xfrm>
                <a:off x="6351159" y="4900990"/>
                <a:ext cx="834501" cy="224943"/>
              </a:xfrm>
              <a:custGeom>
                <a:avLst/>
                <a:gdLst>
                  <a:gd name="T0" fmla="*/ 0 w 834501"/>
                  <a:gd name="T1" fmla="*/ 224943 h 224943"/>
                  <a:gd name="T2" fmla="*/ 159798 w 834501"/>
                  <a:gd name="T3" fmla="*/ 3002 h 224943"/>
                  <a:gd name="T4" fmla="*/ 435006 w 834501"/>
                  <a:gd name="T5" fmla="*/ 91778 h 224943"/>
                  <a:gd name="T6" fmla="*/ 568171 w 834501"/>
                  <a:gd name="T7" fmla="*/ 20757 h 224943"/>
                  <a:gd name="T8" fmla="*/ 834501 w 834501"/>
                  <a:gd name="T9" fmla="*/ 216066 h 2249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4501" h="224943">
                    <a:moveTo>
                      <a:pt x="0" y="224943"/>
                    </a:moveTo>
                    <a:cubicBezTo>
                      <a:pt x="43648" y="125069"/>
                      <a:pt x="87297" y="25196"/>
                      <a:pt x="159798" y="3002"/>
                    </a:cubicBezTo>
                    <a:cubicBezTo>
                      <a:pt x="232299" y="-19192"/>
                      <a:pt x="366944" y="88819"/>
                      <a:pt x="435006" y="91778"/>
                    </a:cubicBezTo>
                    <a:cubicBezTo>
                      <a:pt x="503068" y="94737"/>
                      <a:pt x="501589" y="42"/>
                      <a:pt x="568171" y="20757"/>
                    </a:cubicBezTo>
                    <a:cubicBezTo>
                      <a:pt x="634754" y="41472"/>
                      <a:pt x="788633" y="180555"/>
                      <a:pt x="834501" y="216066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cxnSp>
            <p:nvCxnSpPr>
              <p:cNvPr id="23" name="직선 연결선 119"/>
              <p:cNvCxnSpPr>
                <a:cxnSpLocks noChangeShapeType="1"/>
              </p:cNvCxnSpPr>
              <p:nvPr/>
            </p:nvCxnSpPr>
            <p:spPr bwMode="auto">
              <a:xfrm>
                <a:off x="5085763" y="5520250"/>
                <a:ext cx="1050925" cy="0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직선 연결선 120"/>
              <p:cNvCxnSpPr>
                <a:cxnSpLocks noChangeShapeType="1"/>
                <a:stCxn id="22" idx="4"/>
              </p:cNvCxnSpPr>
              <p:nvPr/>
            </p:nvCxnSpPr>
            <p:spPr bwMode="auto">
              <a:xfrm>
                <a:off x="7185660" y="5117056"/>
                <a:ext cx="0" cy="398755"/>
              </a:xfrm>
              <a:prstGeom prst="line">
                <a:avLst/>
              </a:prstGeom>
              <a:noFill/>
              <a:ln w="12700" algn="ctr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" name="TextBox 124"/>
              <p:cNvSpPr txBox="1">
                <a:spLocks noChangeArrowheads="1"/>
              </p:cNvSpPr>
              <p:nvPr/>
            </p:nvSpPr>
            <p:spPr bwMode="auto">
              <a:xfrm>
                <a:off x="5314363" y="5673923"/>
                <a:ext cx="1371600" cy="338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1050" b="0" dirty="0">
                    <a:cs typeface="Arial" panose="020B0604020202020204" pitchFamily="34" charset="0"/>
                  </a:rPr>
                  <a:t>Information </a:t>
                </a:r>
                <a:r>
                  <a:rPr lang="en-US" altLang="ko-KR" sz="1050" b="0" dirty="0" smtClean="0">
                    <a:cs typeface="Arial" panose="020B0604020202020204" pitchFamily="34" charset="0"/>
                  </a:rPr>
                  <a:t>“1”</a:t>
                </a:r>
                <a:endParaRPr lang="ko-KR" altLang="en-US" sz="1050" b="0" dirty="0">
                  <a:cs typeface="Arial" panose="020B0604020202020204" pitchFamily="34" charset="0"/>
                </a:endParaRPr>
              </a:p>
            </p:txBody>
          </p:sp>
          <p:sp>
            <p:nvSpPr>
              <p:cNvPr id="26" name="자유형 129"/>
              <p:cNvSpPr>
                <a:spLocks/>
              </p:cNvSpPr>
              <p:nvPr/>
            </p:nvSpPr>
            <p:spPr bwMode="auto">
              <a:xfrm>
                <a:off x="6138434" y="4976708"/>
                <a:ext cx="212725" cy="149225"/>
              </a:xfrm>
              <a:custGeom>
                <a:avLst/>
                <a:gdLst>
                  <a:gd name="T0" fmla="*/ 0 w 212725"/>
                  <a:gd name="T1" fmla="*/ 0 h 149225"/>
                  <a:gd name="T2" fmla="*/ 111125 w 212725"/>
                  <a:gd name="T3" fmla="*/ 69850 h 149225"/>
                  <a:gd name="T4" fmla="*/ 212725 w 212725"/>
                  <a:gd name="T5" fmla="*/ 149225 h 1492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2725" h="149225">
                    <a:moveTo>
                      <a:pt x="0" y="0"/>
                    </a:moveTo>
                    <a:cubicBezTo>
                      <a:pt x="37835" y="22489"/>
                      <a:pt x="75671" y="44979"/>
                      <a:pt x="111125" y="69850"/>
                    </a:cubicBezTo>
                    <a:cubicBezTo>
                      <a:pt x="146579" y="94721"/>
                      <a:pt x="198967" y="128058"/>
                      <a:pt x="212725" y="149225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27" name="TextBox 131"/>
              <p:cNvSpPr txBox="1">
                <a:spLocks noChangeArrowheads="1"/>
              </p:cNvSpPr>
              <p:nvPr/>
            </p:nvSpPr>
            <p:spPr bwMode="auto">
              <a:xfrm>
                <a:off x="4887008" y="5486400"/>
                <a:ext cx="3136047" cy="307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ko-KR" sz="900" b="0" dirty="0">
                    <a:cs typeface="Arial" panose="020B0604020202020204" pitchFamily="34" charset="0"/>
                  </a:rPr>
                  <a:t> 0us                   </a:t>
                </a:r>
                <a:r>
                  <a:rPr lang="en-US" altLang="ko-KR" sz="900" b="0" dirty="0" smtClean="0">
                    <a:cs typeface="Arial" panose="020B0604020202020204" pitchFamily="34" charset="0"/>
                  </a:rPr>
                  <a:t> 2us                       4us</a:t>
                </a:r>
                <a:endParaRPr lang="en-US" altLang="ko-KR" sz="900" b="0" dirty="0"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9" name="직선 연결선 142"/>
            <p:cNvCxnSpPr>
              <a:cxnSpLocks noChangeShapeType="1"/>
              <a:stCxn id="26" idx="0"/>
            </p:cNvCxnSpPr>
            <p:nvPr/>
          </p:nvCxnSpPr>
          <p:spPr bwMode="auto">
            <a:xfrm>
              <a:off x="6138434" y="4976708"/>
              <a:ext cx="2016" cy="533797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48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2us OOK pulse design options: FFT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204746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FFT based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the subcarrier spacing to 625 KHz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32 pt. FFT in 20 MHz Bandwidth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WUR pulse occupying the center 7 subcarriers (including DC)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Choice of subcarrier weights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Approach 1: Randomly selected from 64 QAM constellation set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Approach 2: Subcarrier weights from </a:t>
            </a:r>
            <a:r>
              <a:rPr lang="en-US" dirty="0" smtClean="0"/>
              <a:t>rotated BPSK </a:t>
            </a:r>
            <a:r>
              <a:rPr lang="en-US" dirty="0" smtClean="0"/>
              <a:t>{1+1j,-1-1j} – 64 combinations of pulse shapes</a:t>
            </a: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2 (a): chose the weights with min SNR @10% PER </a:t>
            </a: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2 (b): chose the weights with min PAPR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4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060" y="334324"/>
            <a:ext cx="10361084" cy="1065213"/>
          </a:xfrm>
        </p:spPr>
        <p:txBody>
          <a:bodyPr/>
          <a:lstStyle/>
          <a:p>
            <a:r>
              <a:rPr lang="en-US" dirty="0" smtClean="0"/>
              <a:t>Simulation parameters (Transmitter)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872" y="2437424"/>
            <a:ext cx="10361084" cy="3734776"/>
          </a:xfrm>
        </p:spPr>
        <p:txBody>
          <a:bodyPr>
            <a:normAutofit fontScale="47500" lnSpcReduction="20000"/>
          </a:bodyPr>
          <a:lstStyle/>
          <a:p>
            <a:endParaRPr lang="en-US" sz="29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High rate transmissions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Preamble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4800" dirty="0"/>
              <a:t>Repetition of </a:t>
            </a:r>
            <a:r>
              <a:rPr lang="en-US" sz="4800" dirty="0" smtClean="0"/>
              <a:t>32-bit </a:t>
            </a:r>
            <a:r>
              <a:rPr lang="en-US" sz="4800" dirty="0" err="1" smtClean="0"/>
              <a:t>seq</a:t>
            </a:r>
            <a:r>
              <a:rPr lang="en-US" sz="4800" dirty="0" smtClean="0"/>
              <a:t> (zero padded 31 bit PN </a:t>
            </a:r>
            <a:r>
              <a:rPr lang="en-US" sz="4800" dirty="0" err="1" smtClean="0"/>
              <a:t>seq</a:t>
            </a:r>
            <a:r>
              <a:rPr lang="en-US" sz="4800" dirty="0" smtClean="0"/>
              <a:t>)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Bit </a:t>
            </a:r>
            <a:r>
              <a:rPr lang="en-US" sz="4800" dirty="0"/>
              <a:t>duration: </a:t>
            </a:r>
            <a:r>
              <a:rPr lang="en-US" sz="4800" dirty="0" smtClean="0"/>
              <a:t>2 </a:t>
            </a:r>
            <a:r>
              <a:rPr lang="en-US" sz="4800" dirty="0"/>
              <a:t>us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4800" dirty="0" smtClean="0"/>
              <a:t>4 </a:t>
            </a:r>
            <a:r>
              <a:rPr lang="en-US" sz="4800" dirty="0"/>
              <a:t>MHz, </a:t>
            </a:r>
            <a:r>
              <a:rPr lang="en-US" sz="4800" dirty="0" smtClean="0"/>
              <a:t>2 </a:t>
            </a:r>
            <a:r>
              <a:rPr lang="en-US" sz="4800" dirty="0"/>
              <a:t>us OOK </a:t>
            </a:r>
            <a:r>
              <a:rPr lang="en-US" sz="4800" dirty="0" smtClean="0"/>
              <a:t>pulse </a:t>
            </a:r>
            <a:r>
              <a:rPr lang="en-US" sz="4800" dirty="0" err="1" smtClean="0"/>
              <a:t>wih</a:t>
            </a:r>
            <a:r>
              <a:rPr lang="en-US" sz="4800" dirty="0" smtClean="0"/>
              <a:t> 7 </a:t>
            </a:r>
            <a:r>
              <a:rPr lang="en-US" sz="4800" dirty="0"/>
              <a:t>L-STF coefficients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Data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Manchester code, Bit </a:t>
            </a:r>
            <a:r>
              <a:rPr lang="en-US" sz="4600" dirty="0"/>
              <a:t>duration: 2 us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/>
              <a:t>4 MHz, 2 us OOK </a:t>
            </a:r>
            <a:r>
              <a:rPr lang="en-US" sz="4600" dirty="0" smtClean="0"/>
              <a:t>pulse </a:t>
            </a:r>
          </a:p>
          <a:p>
            <a:pPr marL="2114550" lvl="4" indent="-342900">
              <a:buFont typeface="Arial" panose="020B0604020202020204" pitchFamily="34" charset="0"/>
              <a:buChar char="•"/>
            </a:pPr>
            <a:r>
              <a:rPr lang="en-US" sz="4500" dirty="0" smtClean="0"/>
              <a:t>Generated by time masking the 4 us OOK pulse</a:t>
            </a:r>
          </a:p>
          <a:p>
            <a:pPr marL="2114550" lvl="4" indent="-342900">
              <a:buFont typeface="Arial" panose="020B0604020202020204" pitchFamily="34" charset="0"/>
              <a:buChar char="•"/>
            </a:pPr>
            <a:r>
              <a:rPr lang="en-US" sz="4500" dirty="0" smtClean="0"/>
              <a:t>Generated using 32 pt. FFT approach</a:t>
            </a:r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4499" y="1482011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2699" y="1658339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3729" y="1669384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7" name="Rectangle 6"/>
          <p:cNvSpPr/>
          <p:nvPr/>
        </p:nvSpPr>
        <p:spPr>
          <a:xfrm>
            <a:off x="7688323" y="1669384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8" name="Rectangle 7"/>
          <p:cNvSpPr/>
          <p:nvPr/>
        </p:nvSpPr>
        <p:spPr>
          <a:xfrm>
            <a:off x="9180451" y="1669385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3296177" y="1372211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49359" y="1076264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6</a:t>
            </a:r>
            <a:endParaRPr lang="en-GB" dirty="0"/>
          </a:p>
        </p:txBody>
      </p:sp>
      <p:sp>
        <p:nvSpPr>
          <p:cNvPr id="12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8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/>
              <a:t>Simulation parameters </a:t>
            </a:r>
            <a:r>
              <a:rPr lang="en-US" dirty="0" smtClean="0"/>
              <a:t>(Receiver)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57400"/>
            <a:ext cx="9906000" cy="342582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The known </a:t>
            </a:r>
            <a:r>
              <a:rPr lang="en-US" sz="1800" dirty="0" smtClean="0">
                <a:sym typeface="Wingdings" panose="05000000000000000000" pitchFamily="2" charset="2"/>
              </a:rPr>
              <a:t>64 us preamble </a:t>
            </a:r>
            <a:r>
              <a:rPr lang="en-US" sz="1800" dirty="0">
                <a:sym typeface="Wingdings" panose="05000000000000000000" pitchFamily="2" charset="2"/>
              </a:rPr>
              <a:t>sequence is cross correlated (normalized output) with a sliding window of the received </a:t>
            </a:r>
            <a:r>
              <a:rPr lang="en-US" sz="1800" dirty="0" smtClean="0">
                <a:sym typeface="Wingdings" panose="05000000000000000000" pitchFamily="2" charset="2"/>
              </a:rPr>
              <a:t>samples and detect two peaks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sz="1800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3</a:t>
            </a:r>
            <a:r>
              <a:rPr lang="en-US" sz="1800" baseline="30000" dirty="0" smtClean="0">
                <a:sym typeface="Wingdings" panose="05000000000000000000" pitchFamily="2" charset="2"/>
              </a:rPr>
              <a:t>rd</a:t>
            </a:r>
            <a:r>
              <a:rPr lang="en-US" sz="1800" dirty="0" smtClean="0">
                <a:sym typeface="Wingdings" panose="05000000000000000000" pitchFamily="2" charset="2"/>
              </a:rPr>
              <a:t> order </a:t>
            </a:r>
            <a:r>
              <a:rPr lang="en-US" sz="1800" dirty="0" err="1" smtClean="0">
                <a:sym typeface="Wingdings" panose="05000000000000000000" pitchFamily="2" charset="2"/>
              </a:rPr>
              <a:t>butterworth</a:t>
            </a:r>
            <a:r>
              <a:rPr lang="en-US" sz="1800" dirty="0" smtClean="0">
                <a:sym typeface="Wingdings" panose="05000000000000000000" pitchFamily="2" charset="2"/>
              </a:rPr>
              <a:t> filter</a:t>
            </a:r>
            <a:endParaRPr lang="en-US" sz="18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Cutoff </a:t>
            </a:r>
            <a:r>
              <a:rPr lang="en-US" sz="1800" dirty="0">
                <a:sym typeface="Wingdings" panose="05000000000000000000" pitchFamily="2" charset="2"/>
              </a:rPr>
              <a:t>freq. = </a:t>
            </a:r>
            <a:r>
              <a:rPr lang="en-US" sz="1800" dirty="0" smtClean="0">
                <a:sym typeface="Wingdings" panose="05000000000000000000" pitchFamily="2" charset="2"/>
              </a:rPr>
              <a:t>2.5MHz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smtClean="0">
                <a:sym typeface="Wingdings" panose="05000000000000000000" pitchFamily="2" charset="2"/>
              </a:rPr>
              <a:t>Sampling </a:t>
            </a:r>
            <a:r>
              <a:rPr lang="en-US" sz="1800" dirty="0">
                <a:sym typeface="Wingdings" panose="05000000000000000000" pitchFamily="2" charset="2"/>
              </a:rPr>
              <a:t>freq. =160MHz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WUR processing both I and Q components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Channels: AWGN and Channel 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No </a:t>
            </a:r>
            <a:r>
              <a:rPr lang="en-US" sz="1800" dirty="0">
                <a:sym typeface="Wingdings" panose="05000000000000000000" pitchFamily="2" charset="2"/>
              </a:rPr>
              <a:t>phase noise </a:t>
            </a:r>
            <a:r>
              <a:rPr lang="en-US" sz="1800" dirty="0" smtClean="0">
                <a:sym typeface="Wingdings" panose="05000000000000000000" pitchFamily="2" charset="2"/>
              </a:rPr>
              <a:t>and no ACI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2.4 </a:t>
            </a:r>
            <a:r>
              <a:rPr lang="en-US" sz="1800" dirty="0">
                <a:sym typeface="Wingdings" panose="05000000000000000000" pitchFamily="2" charset="2"/>
              </a:rPr>
              <a:t>GHz band operation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SNR </a:t>
            </a:r>
            <a:r>
              <a:rPr lang="en-US" sz="1800" dirty="0">
                <a:sym typeface="Wingdings" panose="05000000000000000000" pitchFamily="2" charset="2"/>
              </a:rPr>
              <a:t>is measured after the 4 MHz LPF and 4 MHz </a:t>
            </a:r>
            <a:r>
              <a:rPr lang="en-US" sz="1800" dirty="0" smtClean="0">
                <a:sym typeface="Wingdings" panose="05000000000000000000" pitchFamily="2" charset="2"/>
              </a:rPr>
              <a:t>sampling</a:t>
            </a:r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04800"/>
            <a:ext cx="1874823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43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1" y="455008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with 32 </a:t>
            </a:r>
            <a:r>
              <a:rPr lang="en-US" dirty="0" err="1" smtClean="0"/>
              <a:t>pt</a:t>
            </a:r>
            <a:r>
              <a:rPr lang="en-US" dirty="0" smtClean="0"/>
              <a:t> FFT Approach (Channel D)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9217" y="5451290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shown for 64 different pulse shapes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Shape of the pulse has a significant impact on performance, although the energy in the pulse is the same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1.5dB @ 10% PER, 4 dB @ 1% PER 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041644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9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961" y="1238076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121160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9361</TotalTime>
  <Words>1538</Words>
  <Application>Microsoft Office PowerPoint</Application>
  <PresentationFormat>Widescreen</PresentationFormat>
  <Paragraphs>228</Paragraphs>
  <Slides>18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Calibri</vt:lpstr>
      <vt:lpstr>Times New Roman</vt:lpstr>
      <vt:lpstr>Wingdings</vt:lpstr>
      <vt:lpstr>1_Office Theme</vt:lpstr>
      <vt:lpstr>Document</vt:lpstr>
      <vt:lpstr>2 us OOK pulse for high rate</vt:lpstr>
      <vt:lpstr>Introduction</vt:lpstr>
      <vt:lpstr>Preamble structure to support two rates</vt:lpstr>
      <vt:lpstr>WUR packet structure</vt:lpstr>
      <vt:lpstr>2us OOK Pulse Design Options: Time-Masking</vt:lpstr>
      <vt:lpstr>2us OOK pulse design options: FFT based</vt:lpstr>
      <vt:lpstr>Simulation parameters (Transmitter)</vt:lpstr>
      <vt:lpstr>Simulation parameters (Receiver)</vt:lpstr>
      <vt:lpstr>Performance with 32 pt FFT Approach (Channel D)</vt:lpstr>
      <vt:lpstr>Performance with 32 pt FFT Approach (AWGN)</vt:lpstr>
      <vt:lpstr>Performance with 32 pt FFT Approach</vt:lpstr>
      <vt:lpstr>Coefficients for the optimum pulse shapes</vt:lpstr>
      <vt:lpstr>Performance with time-masking Approach</vt:lpstr>
      <vt:lpstr>Performance with time-masking Approach (PAPR constrained search)</vt:lpstr>
      <vt:lpstr>Performance comparison of time-masking and FFT</vt:lpstr>
      <vt:lpstr>Summary</vt:lpstr>
      <vt:lpstr>References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Azizi, Shahrnaz</cp:lastModifiedBy>
  <cp:revision>69</cp:revision>
  <dcterms:created xsi:type="dcterms:W3CDTF">2017-12-18T22:02:15Z</dcterms:created>
  <dcterms:modified xsi:type="dcterms:W3CDTF">2018-01-15T16:05:11Z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c6ade7bc-33ef-4658-8451-1815022f22bc</vt:lpwstr>
  </property>
  <property fmtid="{D5CDD505-2E9C-101B-9397-08002B2CF9AE}" pid="3" name="CTP_BU">
    <vt:lpwstr>INTEL LABS GRP</vt:lpwstr>
  </property>
  <property fmtid="{D5CDD505-2E9C-101B-9397-08002B2CF9AE}" pid="4" name="CTP_TimeStamp">
    <vt:lpwstr>2018-01-13 00:34:17Z</vt:lpwstr>
  </property>
  <property fmtid="{D5CDD505-2E9C-101B-9397-08002B2CF9AE}" pid="5" name="CTPClassification">
    <vt:lpwstr>CTP_IC</vt:lpwstr>
  </property>
</Properties>
</file>