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5" r:id="rId3"/>
    <p:sldId id="308" r:id="rId4"/>
    <p:sldId id="340" r:id="rId5"/>
    <p:sldId id="310" r:id="rId6"/>
    <p:sldId id="320" r:id="rId7"/>
    <p:sldId id="324" r:id="rId8"/>
    <p:sldId id="347" r:id="rId9"/>
    <p:sldId id="341" r:id="rId10"/>
    <p:sldId id="360" r:id="rId11"/>
    <p:sldId id="349" r:id="rId12"/>
    <p:sldId id="361" r:id="rId13"/>
    <p:sldId id="351" r:id="rId14"/>
    <p:sldId id="352" r:id="rId15"/>
    <p:sldId id="353" r:id="rId16"/>
    <p:sldId id="356" r:id="rId17"/>
    <p:sldId id="357" r:id="rId18"/>
    <p:sldId id="330" r:id="rId19"/>
    <p:sldId id="346" r:id="rId20"/>
    <p:sldId id="359" r:id="rId21"/>
    <p:sldId id="362" r:id="rId22"/>
    <p:sldId id="333" r:id="rId23"/>
    <p:sldId id="365" r:id="rId24"/>
    <p:sldId id="366" r:id="rId25"/>
    <p:sldId id="367" r:id="rId26"/>
    <p:sldId id="368" r:id="rId2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EDFF"/>
    <a:srgbClr val="99FF99"/>
    <a:srgbClr val="FF66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414" autoAdjust="0"/>
    <p:restoredTop sz="94703" autoAdjust="0"/>
  </p:normalViewPr>
  <p:slideViewPr>
    <p:cSldViewPr>
      <p:cViewPr varScale="1">
        <p:scale>
          <a:sx n="86" d="100"/>
          <a:sy n="86" d="100"/>
        </p:scale>
        <p:origin x="96" y="4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81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3120" y="3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jjkjkkjk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Vinod kristem,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63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38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0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25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07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82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51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 smtClean="0"/>
              <a:t>March 2017</a:t>
            </a:r>
            <a:endParaRPr lang="en-GB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 smtClean="0"/>
              <a:t>Shahrnaz Azizi, Intel Corporation</a:t>
            </a:r>
            <a:endParaRPr lang="en-GB" sz="12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802.11-18/-0096r0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SYNC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51197"/>
              </p:ext>
            </p:extLst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" name="Document" r:id="rId5" imgW="8268970" imgH="3006344" progId="Word.Document.8">
                  <p:embed/>
                </p:oleObj>
              </mc:Choice>
              <mc:Fallback>
                <p:oleObj name="Document" r:id="rId5" imgW="8268970" imgH="30063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metrics for picking a preamble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Desirable metrics for picking a preamble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Good PER performance, measured in terms of SNR gap between the ideal timing and estimated timing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Ratio of strongest peak/next strongest peak in auto-correlation of sequence is one indicator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Smaller OFF (Silence) period in the preamble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Maximum </a:t>
            </a:r>
            <a:r>
              <a:rPr lang="en-US" dirty="0"/>
              <a:t>consecutive 1’s or 0’s (run length) in the sequence 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Smaller OFF period is </a:t>
            </a:r>
            <a:r>
              <a:rPr lang="en-US" dirty="0" smtClean="0"/>
              <a:t>desirable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Other devices does not sense the channel as idle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Good for AGC implementation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 smtClean="0"/>
              <a:t>Atleast</a:t>
            </a:r>
            <a:r>
              <a:rPr lang="en-US" dirty="0" smtClean="0"/>
              <a:t> 8 us (4 us) with 4 us (2 us) preamble bit duration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Sequence that enables efficient AGC 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Desirable to have small silence period at the beginning of the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42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06387"/>
            <a:ext cx="10361084" cy="1065213"/>
          </a:xfrm>
        </p:spPr>
        <p:txBody>
          <a:bodyPr/>
          <a:lstStyle/>
          <a:p>
            <a:r>
              <a:rPr lang="en-US" dirty="0" smtClean="0"/>
              <a:t>Impact of silence period on AGC (1)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90" y="1752600"/>
            <a:ext cx="8140890" cy="320291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90536" y="4475332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09211" y="4471016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16665" y="1219200"/>
            <a:ext cx="9729870" cy="3449313"/>
            <a:chOff x="2416665" y="1184985"/>
            <a:chExt cx="9729870" cy="3449313"/>
          </a:xfrm>
        </p:grpSpPr>
        <p:grpSp>
          <p:nvGrpSpPr>
            <p:cNvPr id="3" name="Group 2"/>
            <p:cNvGrpSpPr/>
            <p:nvPr/>
          </p:nvGrpSpPr>
          <p:grpSpPr>
            <a:xfrm>
              <a:off x="2416665" y="1184985"/>
              <a:ext cx="7312616" cy="3449313"/>
              <a:chOff x="2416665" y="1184985"/>
              <a:chExt cx="7312616" cy="3449313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2416665" y="1208980"/>
                <a:ext cx="2633906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Legacy Preamble + WUR-Mark</a:t>
                </a:r>
              </a:p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(24</a:t>
                </a:r>
                <a:r>
                  <a:rPr lang="el-GR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μ</a:t>
                </a:r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s)</a:t>
                </a:r>
                <a:endParaRPr lang="en-US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Left Brace 10"/>
              <p:cNvSpPr/>
              <p:nvPr/>
            </p:nvSpPr>
            <p:spPr>
              <a:xfrm rot="5400000">
                <a:off x="3556777" y="917672"/>
                <a:ext cx="297180" cy="1787858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08341" y="1184985"/>
                <a:ext cx="5420940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WUR Preamble (32- bit, 2us bit duration)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V="1">
                <a:off x="4960961" y="3332239"/>
                <a:ext cx="150645" cy="130205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Left Brace 15"/>
              <p:cNvSpPr/>
              <p:nvPr/>
            </p:nvSpPr>
            <p:spPr>
              <a:xfrm rot="5400000">
                <a:off x="6644583" y="-406650"/>
                <a:ext cx="297180" cy="4387755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V="1">
                <a:off x="8069246" y="3310119"/>
                <a:ext cx="171116" cy="132417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 bwMode="auto">
              <a:xfrm>
                <a:off x="4483133" y="1944109"/>
                <a:ext cx="1310185" cy="2593676"/>
              </a:xfrm>
              <a:prstGeom prst="rect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flipH="1">
                <a:off x="5793318" y="2021218"/>
                <a:ext cx="3660398" cy="21689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ectangle 26"/>
            <p:cNvSpPr/>
            <p:nvPr/>
          </p:nvSpPr>
          <p:spPr>
            <a:xfrm>
              <a:off x="8826465" y="1718594"/>
              <a:ext cx="3320070" cy="53360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Energy accumulation window </a:t>
              </a:r>
            </a:p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AGC gain setting</a:t>
              </a:r>
              <a:endPara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762000" y="4775022"/>
            <a:ext cx="10361084" cy="1778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AGC gain typically set based on energy in the legacy preamble </a:t>
            </a:r>
            <a:r>
              <a:rPr lang="en-US" sz="2000" kern="0" dirty="0" smtClean="0"/>
              <a:t>portion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Energy accumulation window location can be arbitrary because of unknown packet start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Large silence period results in inaccurate gain setting</a:t>
            </a:r>
            <a:endParaRPr lang="en-US" sz="16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Small OFF period in preamble is desirable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Enables smaller accumulation window and faster AGC gain convergence</a:t>
            </a:r>
          </a:p>
        </p:txBody>
      </p:sp>
    </p:spTree>
    <p:extLst>
      <p:ext uri="{BB962C8B-B14F-4D97-AF65-F5344CB8AC3E}">
        <p14:creationId xmlns:p14="http://schemas.microsoft.com/office/powerpoint/2010/main" val="68637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06387"/>
            <a:ext cx="10361084" cy="1065213"/>
          </a:xfrm>
        </p:spPr>
        <p:txBody>
          <a:bodyPr/>
          <a:lstStyle/>
          <a:p>
            <a:r>
              <a:rPr lang="en-US" dirty="0" smtClean="0"/>
              <a:t>Impact of silence period on AGC (2)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90" y="1468059"/>
            <a:ext cx="8140890" cy="320291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90536" y="4190791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09211" y="4186475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16665" y="934659"/>
            <a:ext cx="9729870" cy="3449313"/>
            <a:chOff x="2416665" y="1184985"/>
            <a:chExt cx="9729870" cy="3449313"/>
          </a:xfrm>
        </p:grpSpPr>
        <p:grpSp>
          <p:nvGrpSpPr>
            <p:cNvPr id="3" name="Group 2"/>
            <p:cNvGrpSpPr/>
            <p:nvPr/>
          </p:nvGrpSpPr>
          <p:grpSpPr>
            <a:xfrm>
              <a:off x="2416665" y="1184985"/>
              <a:ext cx="7312616" cy="3449313"/>
              <a:chOff x="2416665" y="1184985"/>
              <a:chExt cx="7312616" cy="3449313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2416665" y="1208980"/>
                <a:ext cx="2633906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Legacy Preamble + WUR-Mark</a:t>
                </a:r>
              </a:p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(24</a:t>
                </a:r>
                <a:r>
                  <a:rPr lang="el-GR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μ</a:t>
                </a:r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s)</a:t>
                </a:r>
                <a:endParaRPr lang="en-US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Left Brace 10"/>
              <p:cNvSpPr/>
              <p:nvPr/>
            </p:nvSpPr>
            <p:spPr>
              <a:xfrm rot="5400000">
                <a:off x="3556777" y="917672"/>
                <a:ext cx="297180" cy="1787858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08341" y="1184985"/>
                <a:ext cx="5420940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WUR Preamble (32- bit, 2us bit duration)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V="1">
                <a:off x="4960961" y="3332239"/>
                <a:ext cx="150645" cy="130205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Left Brace 15"/>
              <p:cNvSpPr/>
              <p:nvPr/>
            </p:nvSpPr>
            <p:spPr>
              <a:xfrm rot="5400000">
                <a:off x="6644583" y="-406650"/>
                <a:ext cx="297180" cy="4387755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V="1">
                <a:off x="8069246" y="3310119"/>
                <a:ext cx="171116" cy="132417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 bwMode="auto">
              <a:xfrm>
                <a:off x="4483133" y="1944109"/>
                <a:ext cx="1310185" cy="2593676"/>
              </a:xfrm>
              <a:prstGeom prst="rect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flipH="1">
                <a:off x="5793318" y="2021218"/>
                <a:ext cx="3660398" cy="21689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ectangle 26"/>
            <p:cNvSpPr/>
            <p:nvPr/>
          </p:nvSpPr>
          <p:spPr>
            <a:xfrm>
              <a:off x="8826465" y="1718594"/>
              <a:ext cx="3320070" cy="53360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Energy accumulation window </a:t>
              </a:r>
            </a:p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AGC gain setting</a:t>
              </a:r>
              <a:endPara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762000" y="4546422"/>
            <a:ext cx="10361084" cy="1778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Desirable to have smaller silence period at the beginning of the sequence</a:t>
            </a:r>
            <a:endParaRPr lang="en-US" sz="2000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Consecutive </a:t>
            </a:r>
            <a:r>
              <a:rPr lang="en-US" sz="1600" dirty="0"/>
              <a:t>zeros in the </a:t>
            </a:r>
            <a:r>
              <a:rPr lang="en-US" sz="1600" dirty="0" smtClean="0"/>
              <a:t>beginning can </a:t>
            </a:r>
            <a:r>
              <a:rPr lang="en-US" sz="1600" dirty="0"/>
              <a:t>cause significant fluctuations in the AGC gains.</a:t>
            </a:r>
            <a:endParaRPr lang="en-US" sz="1600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Enables faster AGC gain convergence and locking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Metric (Silence Period Location): </a:t>
            </a:r>
            <a:r>
              <a:rPr lang="en-US" sz="1600" dirty="0"/>
              <a:t>How far into the preamble sequence, do we get </a:t>
            </a:r>
            <a:r>
              <a:rPr lang="en-US" sz="1600" dirty="0" smtClean="0"/>
              <a:t>a silence </a:t>
            </a:r>
            <a:r>
              <a:rPr lang="en-US" sz="1600" dirty="0"/>
              <a:t>period of 4 us or </a:t>
            </a:r>
            <a:r>
              <a:rPr lang="en-US" sz="1600" dirty="0" smtClean="0"/>
              <a:t>more</a:t>
            </a:r>
            <a:endParaRPr lang="en-US" kern="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For ex: [1 0 1 0 1 0 0 1……] with bit duration of 2 us, </a:t>
            </a:r>
            <a:r>
              <a:rPr lang="en-US" sz="1600" dirty="0" smtClean="0"/>
              <a:t>Metric = 10 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Larger values are better for AGC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532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5625"/>
            <a:ext cx="10361084" cy="1065213"/>
          </a:xfrm>
        </p:spPr>
        <p:txBody>
          <a:bodyPr/>
          <a:lstStyle/>
          <a:p>
            <a:r>
              <a:rPr lang="en-US" dirty="0" smtClean="0"/>
              <a:t>Candidate sequences S with 2 us bit durations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958" y="1728007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S1: Zero padded PN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S1 </a:t>
            </a:r>
            <a:r>
              <a:rPr lang="en-US" sz="1600" dirty="0"/>
              <a:t>= </a:t>
            </a:r>
            <a:r>
              <a:rPr lang="en-US" sz="1600" dirty="0" smtClean="0"/>
              <a:t>[0 </a:t>
            </a:r>
            <a:r>
              <a:rPr lang="en-US" sz="1600" dirty="0"/>
              <a:t>1 1 1 0 1 0 1 0 0 0 0 1 0 0 1 0 1 1 0 0 1 1 1 1 1 0 0 0 1 1 0]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Maximum off time in S/S-Complement = 10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Silence period location: 2 us into the sequence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S2: Proposed sequence in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S2 = [</a:t>
            </a:r>
            <a:r>
              <a:rPr lang="en-US" sz="1600" dirty="0"/>
              <a:t>0 1 1 1 0 1 0 1 0 0 1 0 1 0 0 1 0 1 1 0 0 1 1 0 1 1 0 0 0 1 1 </a:t>
            </a:r>
            <a:r>
              <a:rPr lang="en-US" sz="1600" dirty="0" smtClean="0"/>
              <a:t>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Maximum off time in S/S-Complement = </a:t>
            </a:r>
            <a:r>
              <a:rPr lang="en-US" sz="1600" dirty="0" smtClean="0"/>
              <a:t>6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2 us into the sequence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S3: </a:t>
            </a:r>
            <a:r>
              <a:rPr lang="en-US" sz="2000" dirty="0"/>
              <a:t>Proposed sequence in </a:t>
            </a:r>
            <a:r>
              <a:rPr lang="en-US" sz="2000" dirty="0" smtClean="0"/>
              <a:t>[7]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S3 = [</a:t>
            </a:r>
            <a:r>
              <a:rPr lang="en-US" sz="1600" dirty="0"/>
              <a:t>1 0 1 0 0 1 0 0 1 0 1 1 1 0 1 1 0 0 0 1 0 1 1 1 0 0 1 1 1 0 0 </a:t>
            </a:r>
            <a:r>
              <a:rPr lang="en-US" sz="1600" dirty="0" smtClean="0"/>
              <a:t>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Maximum </a:t>
            </a:r>
            <a:r>
              <a:rPr lang="en-US" sz="1600" dirty="0"/>
              <a:t>off time in S/S-Complement = 6</a:t>
            </a:r>
            <a:r>
              <a:rPr lang="en-US" sz="1600" dirty="0" smtClean="0"/>
              <a:t>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</a:t>
            </a:r>
            <a:r>
              <a:rPr lang="en-US" sz="1600" dirty="0" smtClean="0"/>
              <a:t>6 </a:t>
            </a:r>
            <a:r>
              <a:rPr lang="en-US" sz="1600" dirty="0"/>
              <a:t>us into the </a:t>
            </a:r>
            <a:r>
              <a:rPr lang="en-US" sz="1600" dirty="0" smtClean="0"/>
              <a:t>sequence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84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5625"/>
            <a:ext cx="10361084" cy="1065213"/>
          </a:xfrm>
        </p:spPr>
        <p:txBody>
          <a:bodyPr/>
          <a:lstStyle/>
          <a:p>
            <a:r>
              <a:rPr lang="en-US" dirty="0" smtClean="0"/>
              <a:t>Candidate sequences S with 2 us bit durations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957" y="1691135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S4: Our proposed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S4 </a:t>
            </a:r>
            <a:r>
              <a:rPr lang="en-US" sz="1600" dirty="0"/>
              <a:t>= </a:t>
            </a:r>
            <a:r>
              <a:rPr lang="en-US" sz="1600" dirty="0" smtClean="0"/>
              <a:t>[</a:t>
            </a:r>
            <a:r>
              <a:rPr lang="en-US" sz="1600" dirty="0"/>
              <a:t>1 0 0 1 1 0 0 1 1 0 0 1 0 1 1 0 0 1 0 1 1 0 1 0 1 0 1 0 0 1 0 </a:t>
            </a:r>
            <a:r>
              <a:rPr lang="en-US" sz="1600" dirty="0" smtClean="0"/>
              <a:t>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Maximum </a:t>
            </a:r>
            <a:r>
              <a:rPr lang="en-US" sz="1600" dirty="0"/>
              <a:t>off time in S/S-Complement = </a:t>
            </a:r>
            <a:r>
              <a:rPr lang="en-US" sz="1600" dirty="0" smtClean="0"/>
              <a:t>4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2</a:t>
            </a:r>
            <a:r>
              <a:rPr lang="en-US" sz="1600" dirty="0" smtClean="0"/>
              <a:t> </a:t>
            </a:r>
            <a:r>
              <a:rPr lang="en-US" sz="1600" dirty="0"/>
              <a:t>us into the </a:t>
            </a:r>
            <a:r>
              <a:rPr lang="en-US" sz="1600" dirty="0" smtClean="0"/>
              <a:t>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Generated by applying Manchester encoding [1 0]/[0 1] to zero padded 15 bit PN sequence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Sequence </a:t>
            </a:r>
            <a:r>
              <a:rPr lang="en-US" sz="2000" dirty="0" smtClean="0"/>
              <a:t>S5: </a:t>
            </a:r>
            <a:r>
              <a:rPr lang="en-US" sz="2000" dirty="0"/>
              <a:t>Our proposed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S5 </a:t>
            </a:r>
            <a:r>
              <a:rPr lang="en-US" sz="1600" dirty="0"/>
              <a:t>= </a:t>
            </a:r>
            <a:r>
              <a:rPr lang="en-US" sz="1600" dirty="0" smtClean="0"/>
              <a:t>[</a:t>
            </a:r>
            <a:r>
              <a:rPr lang="en-US" sz="1600" dirty="0"/>
              <a:t>1 0 1 0 1 0 1 0 0 1 0 1 </a:t>
            </a:r>
            <a:r>
              <a:rPr lang="en-US" sz="1600" dirty="0" smtClean="0"/>
              <a:t>1 </a:t>
            </a:r>
            <a:r>
              <a:rPr lang="en-US" sz="1600" dirty="0"/>
              <a:t>0 0 1 1 0 0 1 1 0 0 1 0 1 1 0 0 1 0 </a:t>
            </a:r>
            <a:r>
              <a:rPr lang="en-US" sz="1600" dirty="0" smtClean="0"/>
              <a:t>1]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Maximum off time in S/S-Complement = 4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</a:t>
            </a:r>
            <a:r>
              <a:rPr lang="en-US" sz="1600" dirty="0" smtClean="0"/>
              <a:t>14 </a:t>
            </a:r>
            <a:r>
              <a:rPr lang="en-US" sz="1600" dirty="0"/>
              <a:t>us into the </a:t>
            </a:r>
            <a:r>
              <a:rPr lang="en-US" sz="1600" dirty="0" smtClean="0"/>
              <a:t>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Generated by applying </a:t>
            </a:r>
            <a:r>
              <a:rPr lang="en-US" sz="1600" dirty="0" smtClean="0"/>
              <a:t>cyclic shift to Sequence S4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6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of sequences S1-S5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337649"/>
              </p:ext>
            </p:extLst>
          </p:nvPr>
        </p:nvGraphicFramePr>
        <p:xfrm>
          <a:off x="2001096" y="1830390"/>
          <a:ext cx="8289292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323"/>
                <a:gridCol w="2072323"/>
                <a:gridCol w="2072323"/>
                <a:gridCol w="20723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ACM (first maximum/second maximum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</a:t>
                      </a:r>
                      <a:r>
                        <a:rPr lang="en-US" baseline="0" dirty="0" smtClean="0"/>
                        <a:t> OFF time in S/S-complement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Silence period location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r>
                        <a:rPr lang="en-US" baseline="0" dirty="0" smtClean="0"/>
                        <a:t>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 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14 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2212" y="4576772"/>
            <a:ext cx="1024757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S4 and S5 have the least OFF times</a:t>
            </a: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S4 and S5 have smaller ACM values than S1 and S3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Does not necessarily translate to higher PER, as can be seen from simulation results</a:t>
            </a: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S5 has the maximum silence period location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Consecutive 0’s/1’s in the sequence will start much later into the sequence</a:t>
            </a:r>
          </a:p>
        </p:txBody>
      </p:sp>
    </p:spTree>
    <p:extLst>
      <p:ext uri="{BB962C8B-B14F-4D97-AF65-F5344CB8AC3E}">
        <p14:creationId xmlns:p14="http://schemas.microsoft.com/office/powerpoint/2010/main" val="395533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4402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 with ideal rate and timing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64336" y="5204689"/>
            <a:ext cx="967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Color codes: 5 different sequences – S1 to S5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Very similar PER values for different sequences S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Expected as the timing is perfect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16</a:t>
            </a:fld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126" y="1115860"/>
            <a:ext cx="6169819" cy="4113213"/>
          </a:xfrm>
        </p:spPr>
      </p:pic>
    </p:spTree>
    <p:extLst>
      <p:ext uri="{BB962C8B-B14F-4D97-AF65-F5344CB8AC3E}">
        <p14:creationId xmlns:p14="http://schemas.microsoft.com/office/powerpoint/2010/main" val="5433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4402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 with estimated rate and timing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64336" y="4960618"/>
            <a:ext cx="10777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Very similar performance for different sequences S, under different </a:t>
            </a:r>
            <a:r>
              <a:rPr lang="en-US" sz="2400" dirty="0" err="1" smtClean="0">
                <a:solidFill>
                  <a:srgbClr val="000000"/>
                </a:solidFill>
              </a:rPr>
              <a:t>Tx</a:t>
            </a:r>
            <a:r>
              <a:rPr lang="en-US" sz="2400" dirty="0" smtClean="0">
                <a:solidFill>
                  <a:srgbClr val="000000"/>
                </a:solidFill>
              </a:rPr>
              <a:t> rates and channel conditions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Performance gap between different sequences &lt; 0.2 dB (@10% PER, 1% PER)</a:t>
            </a: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PER includes miss detection, rate miss classification, and false alarms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17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943" y="1143001"/>
            <a:ext cx="6634163" cy="381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00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352" y="571026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208" y="14478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Evaluated and compared the performance of preamble sequences with 2us and 4 us bit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Very similar performance for low rate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us case slightly better in Channel D, for high rate scenario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</a:t>
            </a:r>
            <a:r>
              <a:rPr lang="en-US" dirty="0" smtClean="0"/>
              <a:t>2 us bit duration sequences (S4 </a:t>
            </a:r>
            <a:r>
              <a:rPr lang="en-US" dirty="0"/>
              <a:t>and </a:t>
            </a:r>
            <a:r>
              <a:rPr lang="en-US" dirty="0" smtClean="0"/>
              <a:t>S5), </a:t>
            </a:r>
            <a:r>
              <a:rPr lang="en-US" dirty="0"/>
              <a:t>suitable for efficient AGC implementation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Smaller off period (especially at the beginning of preamble) is better for AGC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Evaluated the performance of different 32-bit preamble sequences S, with bit duration of 2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PER values for different channel models and </a:t>
            </a:r>
            <a:r>
              <a:rPr lang="en-US" dirty="0" err="1"/>
              <a:t>Tx</a:t>
            </a:r>
            <a:r>
              <a:rPr lang="en-US" dirty="0"/>
              <a:t> rates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proposed sequences S4 and S5 have smallest OFF period (4 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Among the studied sequences, S5 has the OFF period (&gt;2 us), farthest into the preamble sequence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78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</a:t>
            </a:r>
            <a:r>
              <a:rPr lang="en-US" dirty="0"/>
              <a:t>options do you support for preamble bit duration </a:t>
            </a:r>
            <a:endParaRPr lang="en-US" dirty="0" smtClean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1: 4 us bit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dirty="0" smtClean="0"/>
              <a:t>2: 2 </a:t>
            </a:r>
            <a:r>
              <a:rPr lang="en-US" dirty="0"/>
              <a:t>us bit </a:t>
            </a:r>
            <a:r>
              <a:rPr lang="en-US" dirty="0" smtClean="0"/>
              <a:t>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75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905000" y="1443592"/>
            <a:ext cx="9296400" cy="48810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the discussions [1]-[5], the motion has been passed for the following preamble structure to support two different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exact bit sequence S and the bit duration is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877" y="720933"/>
            <a:ext cx="8685214" cy="556034"/>
          </a:xfrm>
        </p:spPr>
        <p:txBody>
          <a:bodyPr/>
          <a:lstStyle/>
          <a:p>
            <a:r>
              <a:rPr lang="en-US" dirty="0" smtClean="0"/>
              <a:t>Preamble structure to support two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3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2498284" y="2931554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Legacy+WUR</a:t>
            </a:r>
            <a:r>
              <a:rPr lang="en-US" sz="1200" dirty="0" smtClean="0">
                <a:solidFill>
                  <a:schemeClr val="tx1"/>
                </a:solidFill>
              </a:rPr>
              <a:t> mark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66484" y="3107882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9800" y="3107005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874394" y="3107005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66522" y="3107006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047514" y="4154805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4860484" y="3443655"/>
            <a:ext cx="1761367" cy="6528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2509962" y="2821754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163144" y="2525807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24 </a:t>
            </a:r>
            <a:r>
              <a:rPr lang="en-US" sz="1400" dirty="0">
                <a:solidFill>
                  <a:schemeClr val="tx1"/>
                </a:solidFill>
              </a:rPr>
              <a:t>µs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6003484" y="4708791"/>
            <a:ext cx="3445316" cy="14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7366909" y="4744007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128 µs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6031914" y="6245423"/>
            <a:ext cx="17075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6621851" y="6172200"/>
            <a:ext cx="718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64 µs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4650262" y="3462008"/>
            <a:ext cx="1826165" cy="21790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2397618" y="4158246"/>
            <a:ext cx="1388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Low Rate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2397618" y="5687666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Higher Rate</a:t>
            </a:r>
            <a:endParaRPr lang="en-US" dirty="0"/>
          </a:p>
        </p:txBody>
      </p:sp>
      <p:sp>
        <p:nvSpPr>
          <p:cNvPr id="34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7739453" y="4154804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41637" y="5758049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 Complement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8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 proposal?</a:t>
            </a:r>
          </a:p>
          <a:p>
            <a:r>
              <a:rPr lang="en-US" dirty="0" smtClean="0"/>
              <a:t>We propose to use the following 32-bit preamble sequence S (S5 in the presentation), with 2 us bit duration.</a:t>
            </a:r>
          </a:p>
          <a:p>
            <a:r>
              <a:rPr lang="en-US" dirty="0" smtClean="0"/>
              <a:t>S = [</a:t>
            </a:r>
            <a:r>
              <a:rPr lang="en-US" dirty="0"/>
              <a:t>1 0 1 0 1 0 1 0 0 1 0 1 1 0 0 1 1 0 0 1 1 0 0 1 0 1 1 0 0 1 0 1</a:t>
            </a:r>
            <a:r>
              <a:rPr lang="en-US" dirty="0" smtClean="0"/>
              <a:t>]. </a:t>
            </a:r>
          </a:p>
          <a:p>
            <a:r>
              <a:rPr lang="en-US" dirty="0" smtClean="0"/>
              <a:t>(Low rate is indicated by [S S], High rate is indicated by [S complement])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22814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184520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371600" y="1751013"/>
            <a:ext cx="96774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</a:t>
            </a:r>
            <a:r>
              <a:rPr lang="en-US" sz="2000" kern="0" dirty="0"/>
              <a:t>1</a:t>
            </a:r>
            <a:r>
              <a:rPr lang="en-US" sz="2000" kern="0" dirty="0" smtClean="0"/>
              <a:t>] 17/0997r0 </a:t>
            </a:r>
            <a:r>
              <a:rPr lang="en-US" sz="2000" kern="0" dirty="0"/>
              <a:t>Preamble  </a:t>
            </a:r>
            <a:r>
              <a:rPr lang="en-US" sz="2000" kern="0" dirty="0" smtClean="0"/>
              <a:t>Options,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</a:t>
            </a:r>
            <a:r>
              <a:rPr lang="en-US" sz="2000" kern="0" dirty="0" smtClean="0"/>
              <a:t>July </a:t>
            </a:r>
            <a:r>
              <a:rPr lang="en-US" sz="2000" kern="0" dirty="0"/>
              <a:t>2017 </a:t>
            </a:r>
            <a:endParaRPr lang="en-US" sz="2000" kern="0" dirty="0" smtClean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[2</a:t>
            </a:r>
            <a:r>
              <a:rPr lang="en-US" sz="2000" kern="0" dirty="0"/>
              <a:t>] </a:t>
            </a:r>
            <a:r>
              <a:rPr lang="en-US" sz="2000" kern="0" dirty="0" smtClean="0"/>
              <a:t>17/1781r1 Sync Structure Motions,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</a:t>
            </a:r>
            <a:r>
              <a:rPr lang="en-US" sz="2000" kern="0" dirty="0" smtClean="0"/>
              <a:t>Nov. 2017 </a:t>
            </a: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[3] 17/1355r1 </a:t>
            </a:r>
            <a:r>
              <a:rPr lang="en-GB" sz="2000" dirty="0" smtClean="0"/>
              <a:t>WUR </a:t>
            </a:r>
            <a:r>
              <a:rPr lang="en-GB" sz="2000" dirty="0"/>
              <a:t>Preamble Evaluation</a:t>
            </a:r>
            <a:r>
              <a:rPr lang="en-US" sz="2000" kern="0" dirty="0" smtClean="0"/>
              <a:t>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</a:t>
            </a:r>
            <a:r>
              <a:rPr lang="en-US" sz="2000" kern="0" dirty="0" smtClean="0"/>
              <a:t>September </a:t>
            </a:r>
            <a:r>
              <a:rPr lang="en-US" sz="2000" kern="0" dirty="0"/>
              <a:t>2017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[4] 17/1345r5 </a:t>
            </a:r>
            <a:r>
              <a:rPr lang="en-US" sz="2000" kern="0" dirty="0"/>
              <a:t>11ba PHY Frame Format Proposal, IEEE 802.11 </a:t>
            </a:r>
            <a:r>
              <a:rPr lang="en-US" sz="2000" kern="0" dirty="0" err="1" smtClean="0"/>
              <a:t>TGba</a:t>
            </a:r>
            <a:r>
              <a:rPr lang="en-US" sz="2000" kern="0" dirty="0" smtClean="0"/>
              <a:t>, </a:t>
            </a:r>
            <a:r>
              <a:rPr lang="en-US" sz="2000" kern="0" dirty="0"/>
              <a:t>September </a:t>
            </a:r>
            <a:r>
              <a:rPr lang="en-US" sz="2000" kern="0" dirty="0" smtClean="0"/>
              <a:t>2017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[5] 17/1614r1 </a:t>
            </a:r>
            <a:r>
              <a:rPr lang="en-US" sz="2000" dirty="0"/>
              <a:t>Preamble studies to indicate different data </a:t>
            </a:r>
            <a:r>
              <a:rPr lang="en-US" sz="2000" dirty="0" smtClean="0"/>
              <a:t>rates,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Nov. 2017 </a:t>
            </a:r>
            <a:endParaRPr lang="en-US" sz="2000" kern="0" dirty="0" smtClean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</a:t>
            </a:r>
            <a:r>
              <a:rPr lang="en-US" sz="2000" kern="0" dirty="0"/>
              <a:t>5</a:t>
            </a:r>
            <a:r>
              <a:rPr lang="en-US" sz="2000" kern="0" dirty="0" smtClean="0"/>
              <a:t>] Reference for Steve Shellhammer sequence: </a:t>
            </a:r>
            <a:r>
              <a:rPr lang="en-US" sz="2000" b="0" dirty="0" smtClean="0"/>
              <a:t>Options </a:t>
            </a:r>
            <a:r>
              <a:rPr lang="en-US" sz="2000" b="0" dirty="0"/>
              <a:t>for 32-bit S in Sync </a:t>
            </a:r>
            <a:r>
              <a:rPr lang="en-US" sz="2000" b="0" dirty="0" smtClean="0"/>
              <a:t>Field</a:t>
            </a:r>
            <a:endParaRPr lang="en-US" sz="2000" kern="0" dirty="0" smtClean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[6] Reference for Justin sequence (the new sequence): </a:t>
            </a:r>
            <a:r>
              <a:rPr lang="en-US" sz="2000" b="0" dirty="0"/>
              <a:t>20180102r2-WUR Preamble Sequence Performance </a:t>
            </a:r>
            <a:r>
              <a:rPr lang="en-US" sz="2000" b="0" dirty="0" smtClean="0"/>
              <a:t>Evaluation</a:t>
            </a: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84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endParaRPr lang="en-US" sz="4000" dirty="0"/>
          </a:p>
          <a:p>
            <a:pPr algn="ctr"/>
            <a:r>
              <a:rPr lang="en-US" sz="4000" dirty="0" smtClean="0"/>
              <a:t>Appendix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9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4 us bit duration </a:t>
            </a:r>
            <a:br>
              <a:rPr lang="en-US" dirty="0" smtClean="0"/>
            </a:br>
            <a:r>
              <a:rPr lang="en-US" dirty="0" smtClean="0"/>
              <a:t>(WUR processes </a:t>
            </a:r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 err="1" smtClean="0"/>
              <a:t>Inphase</a:t>
            </a:r>
            <a:r>
              <a:rPr lang="en-US" dirty="0" smtClean="0"/>
              <a:t> component)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199" y="5246639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Low rate scenario: No observable gap between ideal and estimated timing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High rate scenario: 0.5 dB loss in AWGN and 1 dB loss in Channel 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23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522413"/>
            <a:ext cx="5676503" cy="3784336"/>
          </a:xfrm>
        </p:spPr>
      </p:pic>
    </p:spTree>
    <p:extLst>
      <p:ext uri="{BB962C8B-B14F-4D97-AF65-F5344CB8AC3E}">
        <p14:creationId xmlns:p14="http://schemas.microsoft.com/office/powerpoint/2010/main" val="306013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4987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2 us bit duration </a:t>
            </a:r>
            <a:br>
              <a:rPr lang="en-US" dirty="0" smtClean="0"/>
            </a:br>
            <a:r>
              <a:rPr lang="en-US" dirty="0" smtClean="0"/>
              <a:t>(WUR processes only </a:t>
            </a:r>
            <a:r>
              <a:rPr lang="en-US" dirty="0" err="1" smtClean="0"/>
              <a:t>Inphase</a:t>
            </a:r>
            <a:r>
              <a:rPr lang="en-US" dirty="0" smtClean="0"/>
              <a:t> component)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56242" y="5446776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gap &lt; 0.2 dB, for high rate scenarios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gap of 0.4 dB for low rate scenario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24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522413"/>
            <a:ext cx="6169819" cy="3963987"/>
          </a:xfrm>
        </p:spPr>
      </p:pic>
    </p:spTree>
    <p:extLst>
      <p:ext uri="{BB962C8B-B14F-4D97-AF65-F5344CB8AC3E}">
        <p14:creationId xmlns:p14="http://schemas.microsoft.com/office/powerpoint/2010/main" val="98142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84" y="457200"/>
            <a:ext cx="10972800" cy="1158240"/>
          </a:xfrm>
        </p:spPr>
        <p:txBody>
          <a:bodyPr/>
          <a:lstStyle/>
          <a:p>
            <a:r>
              <a:rPr lang="en-US" dirty="0" smtClean="0"/>
              <a:t>Performance comparison (4 us Vs 2 us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(WUR processes only </a:t>
            </a:r>
            <a:r>
              <a:rPr lang="en-US" dirty="0" err="1"/>
              <a:t>Inphase</a:t>
            </a:r>
            <a:r>
              <a:rPr lang="en-US" dirty="0"/>
              <a:t> component)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484" y="1600200"/>
            <a:ext cx="10970683" cy="39082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Performance measured with respect to ideal rate and ideal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Delta SNR corresponding to 10% PER levels</a:t>
            </a:r>
            <a:endParaRPr lang="en-US" dirty="0" smtClean="0"/>
          </a:p>
          <a:p>
            <a:pPr marL="380990" indent="-380990"/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us case is </a:t>
            </a:r>
            <a:r>
              <a:rPr lang="en-US" dirty="0" smtClean="0"/>
              <a:t>better </a:t>
            </a:r>
            <a:r>
              <a:rPr lang="en-US" dirty="0"/>
              <a:t>for High rate </a:t>
            </a:r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5704620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16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0.5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1 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32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0.4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0.4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5704620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60960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100000" r="-168800" b="-1089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0.5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1 </a:t>
                          </a:r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202000" r="-168800" b="-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0.4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0.4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&lt;0.1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33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961" y="1357313"/>
            <a:ext cx="6557962" cy="4371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4987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 with estimated rate and timing</a:t>
            </a:r>
            <a:br>
              <a:rPr lang="en-US" dirty="0" smtClean="0"/>
            </a:br>
            <a:r>
              <a:rPr lang="en-US" dirty="0" smtClean="0"/>
              <a:t>(WUR processing Only </a:t>
            </a:r>
            <a:r>
              <a:rPr lang="en-US" dirty="0" err="1" smtClean="0"/>
              <a:t>Inphase</a:t>
            </a:r>
            <a:r>
              <a:rPr lang="en-US" dirty="0" smtClean="0"/>
              <a:t> component)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5486400"/>
            <a:ext cx="1108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Very similar performance for different sequences 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Performance gap between different sequences &lt; 0.2 dB (@10% PER, 1% PER)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87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and timing detection the receiver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Received samples correlated </a:t>
            </a:r>
            <a:r>
              <a:rPr lang="en-US" dirty="0"/>
              <a:t>with </a:t>
            </a:r>
            <a:r>
              <a:rPr lang="en-US" dirty="0" smtClean="0"/>
              <a:t>sequence 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Rate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rate transmission: 2 positive peaks, separated by PN </a:t>
            </a:r>
            <a:r>
              <a:rPr lang="en-US" dirty="0" err="1"/>
              <a:t>seq</a:t>
            </a:r>
            <a:r>
              <a:rPr lang="en-US" dirty="0"/>
              <a:t> </a:t>
            </a:r>
            <a:r>
              <a:rPr lang="en-US" dirty="0" smtClean="0"/>
              <a:t>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rate transmission: Single negative </a:t>
            </a:r>
            <a:r>
              <a:rPr lang="en-US" dirty="0" smtClean="0"/>
              <a:t>peak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Timing estimation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Correlation exceeds a threshold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66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 sequence S: PN sequence with different bit durations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Sequence S (64 us duration)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Zero padded 15 bit PN sequence, with 4 us bit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Zero padded 31 bit PN sequence, with 2 us bit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evaluate and compare the performance of 4 us and 2 us preamble bit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Sequences with even smaller bit duration (1 us and below) can result in significant ISI and hence are not considered.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9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060" y="334324"/>
            <a:ext cx="10361084" cy="1065213"/>
          </a:xfrm>
        </p:spPr>
        <p:txBody>
          <a:bodyPr/>
          <a:lstStyle/>
          <a:p>
            <a:r>
              <a:rPr lang="en-US" dirty="0" smtClean="0"/>
              <a:t>Simulation parameters (Transmitter)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060" y="2141477"/>
            <a:ext cx="10361084" cy="4648200"/>
          </a:xfrm>
        </p:spPr>
        <p:txBody>
          <a:bodyPr>
            <a:normAutofit fontScale="40000" lnSpcReduction="20000"/>
          </a:bodyPr>
          <a:lstStyle/>
          <a:p>
            <a:endParaRPr lang="en-US" sz="29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5000" b="1" dirty="0" smtClean="0"/>
              <a:t>Preamble: </a:t>
            </a:r>
            <a:r>
              <a:rPr lang="en-US" sz="5400" dirty="0"/>
              <a:t>Low rate: [S S</a:t>
            </a:r>
            <a:r>
              <a:rPr lang="en-US" sz="5400" dirty="0" smtClean="0"/>
              <a:t>], </a:t>
            </a:r>
            <a:r>
              <a:rPr lang="en-US" sz="5400" dirty="0"/>
              <a:t>High rate: [S complement]</a:t>
            </a:r>
            <a:endParaRPr lang="en-US" sz="5000" b="1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Case 1: S </a:t>
            </a:r>
            <a:r>
              <a:rPr lang="en-US" sz="4800" dirty="0"/>
              <a:t>- [0 15 bit PN </a:t>
            </a:r>
            <a:r>
              <a:rPr lang="en-US" sz="4800" dirty="0" smtClean="0"/>
              <a:t>seq.], with 4 </a:t>
            </a:r>
            <a:r>
              <a:rPr lang="en-US" sz="4800" dirty="0"/>
              <a:t>us bit </a:t>
            </a:r>
            <a:r>
              <a:rPr lang="en-US" sz="4800" dirty="0" smtClean="0"/>
              <a:t>duration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4 </a:t>
            </a:r>
            <a:r>
              <a:rPr lang="en-US" sz="4600" dirty="0"/>
              <a:t>us OOK </a:t>
            </a:r>
            <a:r>
              <a:rPr lang="en-US" sz="4600" dirty="0" smtClean="0"/>
              <a:t>pulse constructed using 13 L-STF coefficients</a:t>
            </a:r>
            <a:endParaRPr lang="en-US" sz="46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Case 2: </a:t>
            </a:r>
            <a:r>
              <a:rPr lang="en-US" sz="4800" dirty="0"/>
              <a:t>S - [0 </a:t>
            </a:r>
            <a:r>
              <a:rPr lang="en-US" sz="4800" dirty="0" smtClean="0"/>
              <a:t>31 </a:t>
            </a:r>
            <a:r>
              <a:rPr lang="en-US" sz="4800" dirty="0"/>
              <a:t>bit PN </a:t>
            </a:r>
            <a:r>
              <a:rPr lang="en-US" sz="4800" dirty="0" smtClean="0"/>
              <a:t>seq.], with 2 </a:t>
            </a:r>
            <a:r>
              <a:rPr lang="en-US" sz="4800" dirty="0"/>
              <a:t>us bit </a:t>
            </a:r>
            <a:r>
              <a:rPr lang="en-US" sz="4800" dirty="0" smtClean="0"/>
              <a:t>duration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400" dirty="0" smtClean="0"/>
              <a:t>2 </a:t>
            </a:r>
            <a:r>
              <a:rPr lang="en-US" sz="4400" dirty="0"/>
              <a:t>us OOK pulse generated using 32 </a:t>
            </a:r>
            <a:r>
              <a:rPr lang="en-US" sz="4400" dirty="0" smtClean="0"/>
              <a:t>pt. </a:t>
            </a:r>
            <a:r>
              <a:rPr lang="en-US" sz="4400" dirty="0"/>
              <a:t>FFT in 20 MHz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5000" b="1" dirty="0" smtClean="0"/>
              <a:t>Data portion: Manchester coding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Low rate scenario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‘0’- </a:t>
            </a:r>
            <a:r>
              <a:rPr lang="en-US" sz="4600" dirty="0"/>
              <a:t>4 us </a:t>
            </a:r>
            <a:r>
              <a:rPr lang="en-US" sz="4600" dirty="0" smtClean="0"/>
              <a:t>ON,  4 </a:t>
            </a:r>
            <a:r>
              <a:rPr lang="en-US" sz="4600" dirty="0"/>
              <a:t>us OFF, 4 us ON, </a:t>
            </a:r>
            <a:r>
              <a:rPr lang="en-US" sz="4600" dirty="0" smtClean="0"/>
              <a:t> 4 </a:t>
            </a:r>
            <a:r>
              <a:rPr lang="en-US" sz="4600" dirty="0"/>
              <a:t>us OFF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‘1’- </a:t>
            </a:r>
            <a:r>
              <a:rPr lang="en-US" sz="4600" dirty="0"/>
              <a:t>4 us OFF, 4 us ON, </a:t>
            </a:r>
            <a:r>
              <a:rPr lang="en-US" sz="4600" dirty="0" smtClean="0"/>
              <a:t> 4 </a:t>
            </a:r>
            <a:r>
              <a:rPr lang="en-US" sz="4600" dirty="0"/>
              <a:t>us OFF, 4 us ON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/>
              <a:t>4 us OOK pulse constructed using 13 L-STF coefficients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High </a:t>
            </a:r>
            <a:r>
              <a:rPr lang="en-US" sz="4800" dirty="0"/>
              <a:t>rate scenario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‘0’- 2 </a:t>
            </a:r>
            <a:r>
              <a:rPr lang="en-US" sz="4600" dirty="0"/>
              <a:t>us ON, </a:t>
            </a:r>
            <a:r>
              <a:rPr lang="en-US" sz="4600" dirty="0" smtClean="0"/>
              <a:t>2 </a:t>
            </a:r>
            <a:r>
              <a:rPr lang="en-US" sz="4600" dirty="0"/>
              <a:t>us </a:t>
            </a:r>
            <a:r>
              <a:rPr lang="en-US" sz="4600" dirty="0" smtClean="0"/>
              <a:t>OFF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‘1’- 2 </a:t>
            </a:r>
            <a:r>
              <a:rPr lang="en-US" sz="4600" dirty="0"/>
              <a:t>us OFF, </a:t>
            </a:r>
            <a:r>
              <a:rPr lang="en-US" sz="4600" dirty="0" smtClean="0"/>
              <a:t>2 </a:t>
            </a:r>
            <a:r>
              <a:rPr lang="en-US" sz="4600" dirty="0"/>
              <a:t>us </a:t>
            </a:r>
            <a:r>
              <a:rPr lang="en-US" sz="4600" dirty="0" smtClean="0"/>
              <a:t>ON</a:t>
            </a:r>
            <a:endParaRPr lang="en-US" sz="4600" dirty="0"/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800" dirty="0"/>
              <a:t>2 us OOK pulse generated using 32 pt. FFT in 20 MHz</a:t>
            </a:r>
            <a:endParaRPr lang="en-US" sz="5000" dirty="0" smtClean="0"/>
          </a:p>
          <a:p>
            <a:pPr lvl="1"/>
            <a:endParaRPr lang="en-US" dirty="0" smtClean="0"/>
          </a:p>
          <a:p>
            <a:pPr marL="1371600" lvl="3" indent="0">
              <a:buNone/>
            </a:pPr>
            <a:endParaRPr lang="en-US" dirty="0" smtClean="0"/>
          </a:p>
          <a:p>
            <a:pPr marL="1371600" lvl="3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84499" y="1482011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Legacy+WUR</a:t>
            </a:r>
            <a:r>
              <a:rPr lang="en-US" sz="1200" dirty="0" smtClean="0">
                <a:solidFill>
                  <a:schemeClr val="tx1"/>
                </a:solidFill>
              </a:rPr>
              <a:t> mark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52699" y="1658339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3729" y="1669384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7" name="Rectangle 6"/>
          <p:cNvSpPr/>
          <p:nvPr/>
        </p:nvSpPr>
        <p:spPr>
          <a:xfrm>
            <a:off x="7688323" y="1669384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8" name="Rectangle 7"/>
          <p:cNvSpPr/>
          <p:nvPr/>
        </p:nvSpPr>
        <p:spPr>
          <a:xfrm>
            <a:off x="9180451" y="1669385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3296177" y="1372211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49359" y="1076264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24 </a:t>
            </a:r>
            <a:r>
              <a:rPr lang="en-US" sz="1400" dirty="0">
                <a:solidFill>
                  <a:schemeClr val="tx1"/>
                </a:solidFill>
              </a:rPr>
              <a:t>µs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3379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/>
              <a:t>Simulation parameters </a:t>
            </a:r>
            <a:r>
              <a:rPr lang="en-US" dirty="0" smtClean="0"/>
              <a:t>(Receiver)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50977"/>
            <a:ext cx="9906000" cy="456882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4 </a:t>
            </a:r>
            <a:r>
              <a:rPr lang="en-US" sz="1800" dirty="0">
                <a:sym typeface="Wingdings" panose="05000000000000000000" pitchFamily="2" charset="2"/>
              </a:rPr>
              <a:t>MHz LPF (IIR) – generated using MATLAB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Third order Butterworth filter</a:t>
            </a:r>
            <a:endParaRPr lang="en-US" sz="1800" dirty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Cutoff freq</a:t>
            </a:r>
            <a:r>
              <a:rPr lang="en-US" sz="1800" dirty="0">
                <a:sym typeface="Wingdings" panose="05000000000000000000" pitchFamily="2" charset="2"/>
              </a:rPr>
              <a:t>. = </a:t>
            </a:r>
            <a:r>
              <a:rPr lang="en-US" sz="1800" dirty="0" smtClean="0">
                <a:sym typeface="Wingdings" panose="05000000000000000000" pitchFamily="2" charset="2"/>
              </a:rPr>
              <a:t>2.5 MHz</a:t>
            </a:r>
            <a:r>
              <a:rPr lang="en-US" sz="1800" dirty="0">
                <a:sym typeface="Wingdings" panose="05000000000000000000" pitchFamily="2" charset="2"/>
              </a:rPr>
              <a:t>, </a:t>
            </a:r>
            <a:r>
              <a:rPr lang="en-US" sz="1800" dirty="0" smtClean="0">
                <a:sym typeface="Wingdings" panose="05000000000000000000" pitchFamily="2" charset="2"/>
              </a:rPr>
              <a:t>Sampling </a:t>
            </a:r>
            <a:r>
              <a:rPr lang="en-US" sz="1800" dirty="0">
                <a:sym typeface="Wingdings" panose="05000000000000000000" pitchFamily="2" charset="2"/>
              </a:rPr>
              <a:t>freq. =</a:t>
            </a:r>
            <a:r>
              <a:rPr lang="en-US" sz="1800" dirty="0" smtClean="0">
                <a:sym typeface="Wingdings" panose="05000000000000000000" pitchFamily="2" charset="2"/>
              </a:rPr>
              <a:t>160 MHz</a:t>
            </a: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WUR </a:t>
            </a:r>
            <a:r>
              <a:rPr lang="en-US" sz="1800" dirty="0" smtClean="0">
                <a:sym typeface="Wingdings" panose="05000000000000000000" pitchFamily="2" charset="2"/>
              </a:rPr>
              <a:t>processes (</a:t>
            </a:r>
            <a:r>
              <a:rPr lang="en-US" sz="1800" dirty="0" err="1" smtClean="0">
                <a:sym typeface="Wingdings" panose="05000000000000000000" pitchFamily="2" charset="2"/>
              </a:rPr>
              <a:t>i</a:t>
            </a:r>
            <a:r>
              <a:rPr lang="en-US" sz="1800" dirty="0" smtClean="0">
                <a:sym typeface="Wingdings" panose="05000000000000000000" pitchFamily="2" charset="2"/>
              </a:rPr>
              <a:t>) in-phase </a:t>
            </a:r>
            <a:r>
              <a:rPr lang="en-US" sz="1800" dirty="0">
                <a:sym typeface="Wingdings" panose="05000000000000000000" pitchFamily="2" charset="2"/>
              </a:rPr>
              <a:t>only (single </a:t>
            </a:r>
            <a:r>
              <a:rPr lang="en-US" sz="1800" dirty="0" err="1">
                <a:sym typeface="Wingdings" panose="05000000000000000000" pitchFamily="2" charset="2"/>
              </a:rPr>
              <a:t>rx</a:t>
            </a:r>
            <a:r>
              <a:rPr lang="en-US" sz="1800" dirty="0">
                <a:sym typeface="Wingdings" panose="05000000000000000000" pitchFamily="2" charset="2"/>
              </a:rPr>
              <a:t> chain</a:t>
            </a:r>
            <a:r>
              <a:rPr lang="en-US" sz="1800" dirty="0" smtClean="0">
                <a:sym typeface="Wingdings" panose="05000000000000000000" pitchFamily="2" charset="2"/>
              </a:rPr>
              <a:t>); (ii) processes both I and Q</a:t>
            </a: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Channels: AWGN and Channel 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No </a:t>
            </a:r>
            <a:r>
              <a:rPr lang="en-US" sz="1800" dirty="0">
                <a:sym typeface="Wingdings" panose="05000000000000000000" pitchFamily="2" charset="2"/>
              </a:rPr>
              <a:t>phase noise </a:t>
            </a:r>
            <a:r>
              <a:rPr lang="en-US" sz="1800" dirty="0" smtClean="0">
                <a:sym typeface="Wingdings" panose="05000000000000000000" pitchFamily="2" charset="2"/>
              </a:rPr>
              <a:t>and ACI modeled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2.4 </a:t>
            </a:r>
            <a:r>
              <a:rPr lang="en-US" sz="1800" dirty="0">
                <a:sym typeface="Wingdings" panose="05000000000000000000" pitchFamily="2" charset="2"/>
              </a:rPr>
              <a:t>GHz band operation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SNR </a:t>
            </a:r>
            <a:r>
              <a:rPr lang="en-US" sz="1800" dirty="0">
                <a:sym typeface="Wingdings" panose="05000000000000000000" pitchFamily="2" charset="2"/>
              </a:rPr>
              <a:t>is measured </a:t>
            </a:r>
            <a:r>
              <a:rPr lang="en-US" sz="1800" dirty="0" smtClean="0">
                <a:sym typeface="Wingdings" panose="05000000000000000000" pitchFamily="2" charset="2"/>
              </a:rPr>
              <a:t>at 20 MHz bandwidth, post 4 MHz LPF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Performance quantified with respect to ideal rate and timing</a:t>
            </a:r>
            <a:endParaRPr lang="en-US" sz="1800" dirty="0"/>
          </a:p>
          <a:p>
            <a:pPr marL="0" indent="0"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31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990" y="1284356"/>
            <a:ext cx="6169819" cy="411321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4 us bit duration </a:t>
            </a:r>
            <a:br>
              <a:rPr lang="en-US" dirty="0" smtClean="0"/>
            </a:br>
            <a:r>
              <a:rPr lang="en-US" dirty="0" smtClean="0"/>
              <a:t>(WUR processes both I and Q)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199" y="5246639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Low rate scenario: No observable gap between ideal and estimated timing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High rate scenario: 0.25 dB loss in AWGN and 0.5 dB loss in Channel 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80307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989" y="1296987"/>
            <a:ext cx="6169819" cy="411321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2 us bit duration </a:t>
            </a:r>
            <a:br>
              <a:rPr lang="en-US" dirty="0" smtClean="0"/>
            </a:br>
            <a:r>
              <a:rPr lang="en-US" dirty="0" smtClean="0"/>
              <a:t>(WUR processes both I and Q)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56242" y="5446776"/>
            <a:ext cx="967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gap &lt; 0.2 dB, for both low and high rate scenarios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0760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84" y="365760"/>
            <a:ext cx="10972800" cy="1158240"/>
          </a:xfrm>
        </p:spPr>
        <p:txBody>
          <a:bodyPr/>
          <a:lstStyle/>
          <a:p>
            <a:pPr algn="ctr"/>
            <a:r>
              <a:rPr lang="en-US" dirty="0" smtClean="0"/>
              <a:t>Performance comparison (4 us Vs 2 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484" y="1600200"/>
            <a:ext cx="10970683" cy="39082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Performance measured with respect to ideal rate and ideal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Delta SNR corresponding to 10% PER levels</a:t>
            </a:r>
            <a:endParaRPr lang="en-US" dirty="0" smtClean="0"/>
          </a:p>
          <a:p>
            <a:pPr marL="380990" indent="-380990"/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Good performance for both 2 us and 4 us bit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us case is little better for High rate scenario in Channel D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9140562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16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0.15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0.5 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32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9140562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60960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100000" r="-168800" b="-1089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0.15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0.5 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202000" r="-168800" b="-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7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20693</TotalTime>
  <Words>2301</Words>
  <Application>Microsoft Office PowerPoint</Application>
  <PresentationFormat>Widescreen</PresentationFormat>
  <Paragraphs>392</Paragraphs>
  <Slides>26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WUR SYNC DESIGN</vt:lpstr>
      <vt:lpstr>Preamble structure to support two rates</vt:lpstr>
      <vt:lpstr>Rate and timing detection the receiver</vt:lpstr>
      <vt:lpstr>Candidate sequence S: PN sequence with different bit durations</vt:lpstr>
      <vt:lpstr>Simulation parameters (Transmitter)</vt:lpstr>
      <vt:lpstr>Simulation parameters (Receiver)</vt:lpstr>
      <vt:lpstr>Performance of 4 us bit duration  (WUR processes both I and Q)</vt:lpstr>
      <vt:lpstr>Performance of 2 us bit duration  (WUR processes both I and Q)</vt:lpstr>
      <vt:lpstr>Performance comparison (4 us Vs 2 us)</vt:lpstr>
      <vt:lpstr>Other metrics for picking a preamble sequence</vt:lpstr>
      <vt:lpstr>Impact of silence period on AGC (1)</vt:lpstr>
      <vt:lpstr>Impact of silence period on AGC (2)</vt:lpstr>
      <vt:lpstr>Candidate sequences S with 2 us bit durations</vt:lpstr>
      <vt:lpstr>Candidate sequences S with 2 us bit durations</vt:lpstr>
      <vt:lpstr>Metrics of sequences S1-S5 </vt:lpstr>
      <vt:lpstr>PER with ideal rate and timing</vt:lpstr>
      <vt:lpstr>PER with estimated rate and timing</vt:lpstr>
      <vt:lpstr>Summary</vt:lpstr>
      <vt:lpstr>Straw poll 1</vt:lpstr>
      <vt:lpstr>Straw Poll 2</vt:lpstr>
      <vt:lpstr>References</vt:lpstr>
      <vt:lpstr>PowerPoint Presentation</vt:lpstr>
      <vt:lpstr>Performance of 4 us bit duration  (WUR processes only Inphase component)</vt:lpstr>
      <vt:lpstr>Performance of 2 us bit duration  (WUR processes only Inphase component)</vt:lpstr>
      <vt:lpstr>Performance comparison (4 us Vs 2 us) (WUR processes only Inphase component)</vt:lpstr>
      <vt:lpstr>PER with estimated rate and timing (WUR processing Only Inphase component)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CTPClassification=CTP_IC:VisualMarkings=, CTPClassification=CTP_IC</cp:keywords>
  <cp:lastModifiedBy>Azizi, Shahrnaz</cp:lastModifiedBy>
  <cp:revision>729</cp:revision>
  <cp:lastPrinted>1601-01-01T00:00:00Z</cp:lastPrinted>
  <dcterms:created xsi:type="dcterms:W3CDTF">2015-10-31T00:33:08Z</dcterms:created>
  <dcterms:modified xsi:type="dcterms:W3CDTF">2018-01-15T15:37:34Z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dfc36810-fd62-4f1c-9b87-38ad191fdb81</vt:lpwstr>
  </property>
  <property fmtid="{D5CDD505-2E9C-101B-9397-08002B2CF9AE}" pid="3" name="CTP_BU">
    <vt:lpwstr>INTEL LABS GRP</vt:lpwstr>
  </property>
  <property fmtid="{D5CDD505-2E9C-101B-9397-08002B2CF9AE}" pid="4" name="CTP_TimeStamp">
    <vt:lpwstr>2018-01-13 00:01:32Z</vt:lpwstr>
  </property>
  <property fmtid="{D5CDD505-2E9C-101B-9397-08002B2CF9AE}" pid="5" name="CTPClassification">
    <vt:lpwstr>CTP_IC</vt:lpwstr>
  </property>
</Properties>
</file>