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5" r:id="rId1"/>
  </p:sldMasterIdLst>
  <p:notesMasterIdLst>
    <p:notesMasterId r:id="rId16"/>
  </p:notesMasterIdLst>
  <p:handoutMasterIdLst>
    <p:handoutMasterId r:id="rId17"/>
  </p:handoutMasterIdLst>
  <p:sldIdLst>
    <p:sldId id="500" r:id="rId2"/>
    <p:sldId id="541" r:id="rId3"/>
    <p:sldId id="542" r:id="rId4"/>
    <p:sldId id="543" r:id="rId5"/>
    <p:sldId id="544" r:id="rId6"/>
    <p:sldId id="545" r:id="rId7"/>
    <p:sldId id="550" r:id="rId8"/>
    <p:sldId id="546" r:id="rId9"/>
    <p:sldId id="552" r:id="rId10"/>
    <p:sldId id="547" r:id="rId11"/>
    <p:sldId id="553" r:id="rId12"/>
    <p:sldId id="548" r:id="rId13"/>
    <p:sldId id="554" r:id="rId14"/>
    <p:sldId id="551"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ney, Thomas J" initials="TJK" lastIdx="1" clrIdx="0"/>
  <p:cmAuthor id="1" name="Park, Minyoung" initials="PM" lastIdx="1" clrIdx="1">
    <p:extLst>
      <p:ext uri="{19B8F6BF-5375-455C-9EA6-DF929625EA0E}">
        <p15:presenceInfo xmlns:p15="http://schemas.microsoft.com/office/powerpoint/2012/main" userId="S-1-5-21-725345543-602162358-527237240-605730" providerId="AD"/>
      </p:ext>
    </p:extLst>
  </p:cmAuthor>
  <p:cmAuthor id="2" name="Huang, Po-kai" initials="HP" lastIdx="6" clrIdx="2">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99FF"/>
    <a:srgbClr val="FF0000"/>
    <a:srgbClr val="00FF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12" autoAdjust="0"/>
    <p:restoredTop sz="90216" autoAdjust="0"/>
  </p:normalViewPr>
  <p:slideViewPr>
    <p:cSldViewPr>
      <p:cViewPr varScale="1">
        <p:scale>
          <a:sx n="70" d="100"/>
          <a:sy n="70" d="100"/>
        </p:scale>
        <p:origin x="110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62"/>
    </p:cViewPr>
  </p:sorterViewPr>
  <p:notesViewPr>
    <p:cSldViewPr>
      <p:cViewPr varScale="1">
        <p:scale>
          <a:sx n="57" d="100"/>
          <a:sy n="57" d="100"/>
        </p:scale>
        <p:origin x="-2838"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a:t>doc.: IEEE </a:t>
            </a:r>
            <a:r>
              <a:rPr lang="en-US" altLang="ko-KR" dirty="0" smtClean="0"/>
              <a:t>802.11-13/xxxxr0</a:t>
            </a:r>
            <a:endParaRPr lang="en-US" altLang="ko-KR" dirty="0"/>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076" name="Rectangle 4"/>
          <p:cNvSpPr>
            <a:spLocks noGrp="1" noChangeArrowheads="1"/>
          </p:cNvSpPr>
          <p:nvPr>
            <p:ph type="ftr" sz="quarter" idx="2"/>
          </p:nvPr>
        </p:nvSpPr>
        <p:spPr bwMode="auto">
          <a:xfrm>
            <a:off x="5633639" y="8982075"/>
            <a:ext cx="6846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dirty="0" smtClean="0"/>
              <a:t>Wu </a:t>
            </a:r>
            <a:r>
              <a:rPr lang="en-US" altLang="ko-KR" dirty="0" err="1" smtClean="0"/>
              <a:t>Tianyu</a:t>
            </a:r>
            <a:endParaRPr lang="en-US" altLang="ko-KR"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charset="-127"/>
              </a:defRPr>
            </a:lvl1pPr>
          </a:lstStyle>
          <a:p>
            <a:pPr>
              <a:defRPr/>
            </a:pPr>
            <a:r>
              <a:rPr lang="en-US" altLang="ko-KR"/>
              <a:t>Page </a:t>
            </a:r>
            <a:fld id="{D78EA437-FC61-47EA-BA49-9762C85F74DD}"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696445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smtClean="0"/>
              <a:t>doc.: IEEE 802.11-13/0787r0</a:t>
            </a:r>
            <a:endParaRPr lang="en-US" altLang="ko-KR"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135462" y="8985250"/>
            <a:ext cx="11462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dirty="0" smtClean="0"/>
              <a:t>Wu </a:t>
            </a:r>
            <a:r>
              <a:rPr lang="en-US" altLang="ko-KR" dirty="0" err="1" smtClean="0"/>
              <a:t>Tianyu</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BFE52EA4-3055-4938-A5E3-369C60EA7563}"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533690517"/>
      </p:ext>
    </p:extLst>
  </p:cSld>
  <p:clrMap bg1="lt1" tx1="dk1" bg2="lt2" tx2="dk2" accent1="accent1" accent2="accent2" accent3="accent3" accent4="accent4" accent5="accent5" accent6="accent6" hlink="hlink" folHlink="folHlink"/>
  <p:hf/>
  <p:notesStyle>
    <a:lvl1pPr algn="l" defTabSz="933450" rtl="0" fontAlgn="base">
      <a:spcBef>
        <a:spcPct val="30000"/>
      </a:spcBef>
      <a:spcAft>
        <a:spcPct val="0"/>
      </a:spcAft>
      <a:defRPr sz="1200" kern="1200">
        <a:solidFill>
          <a:schemeClr val="tx1"/>
        </a:solidFill>
        <a:latin typeface="Times New Roman" pitchFamily="18" charset="0"/>
        <a:ea typeface="+mn-ea"/>
        <a:cs typeface="Arial" charset="0"/>
      </a:defRPr>
    </a:lvl1pPr>
    <a:lvl2pPr marL="114300" algn="l" defTabSz="933450" rtl="0" fontAlgn="base">
      <a:spcBef>
        <a:spcPct val="30000"/>
      </a:spcBef>
      <a:spcAft>
        <a:spcPct val="0"/>
      </a:spcAft>
      <a:defRPr sz="1200" kern="1200">
        <a:solidFill>
          <a:schemeClr val="tx1"/>
        </a:solidFill>
        <a:latin typeface="Times New Roman" pitchFamily="18" charset="0"/>
        <a:ea typeface="+mn-ea"/>
        <a:cs typeface="Arial" charset="0"/>
      </a:defRPr>
    </a:lvl2pPr>
    <a:lvl3pPr marL="228600" algn="l" defTabSz="933450" rtl="0" fontAlgn="base">
      <a:spcBef>
        <a:spcPct val="30000"/>
      </a:spcBef>
      <a:spcAft>
        <a:spcPct val="0"/>
      </a:spcAft>
      <a:defRPr sz="1200" kern="1200">
        <a:solidFill>
          <a:schemeClr val="tx1"/>
        </a:solidFill>
        <a:latin typeface="Times New Roman" pitchFamily="18" charset="0"/>
        <a:ea typeface="+mn-ea"/>
        <a:cs typeface="Arial" charset="0"/>
      </a:defRPr>
    </a:lvl3pPr>
    <a:lvl4pPr marL="342900" algn="l" defTabSz="933450" rtl="0" fontAlgn="base">
      <a:spcBef>
        <a:spcPct val="30000"/>
      </a:spcBef>
      <a:spcAft>
        <a:spcPct val="0"/>
      </a:spcAft>
      <a:defRPr sz="1200" kern="1200">
        <a:solidFill>
          <a:schemeClr val="tx1"/>
        </a:solidFill>
        <a:latin typeface="Times New Roman" pitchFamily="18" charset="0"/>
        <a:ea typeface="+mn-ea"/>
        <a:cs typeface="Arial" charset="0"/>
      </a:defRPr>
    </a:lvl4pPr>
    <a:lvl5pPr marL="457200" algn="l" defTabSz="933450"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altLang="ko-KR" smtClean="0">
                <a:ea typeface="굴림" pitchFamily="34" charset="-127"/>
              </a:rPr>
              <a:t>doc.: IEEE 802.11-08/1021r0</a:t>
            </a:r>
          </a:p>
        </p:txBody>
      </p:sp>
      <p:sp>
        <p:nvSpPr>
          <p:cNvPr id="33795" name="Rectangle 3"/>
          <p:cNvSpPr>
            <a:spLocks noGrp="1" noChangeArrowheads="1"/>
          </p:cNvSpPr>
          <p:nvPr>
            <p:ph type="dt" sz="quarter" idx="1"/>
          </p:nvPr>
        </p:nvSpPr>
        <p:spPr>
          <a:noFill/>
        </p:spPr>
        <p:txBody>
          <a:bodyPr/>
          <a:lstStyle/>
          <a:p>
            <a:r>
              <a:rPr lang="en-US" altLang="ko-KR" smtClean="0">
                <a:ea typeface="굴림" pitchFamily="34" charset="-127"/>
              </a:rPr>
              <a:t>July 2008</a:t>
            </a:r>
          </a:p>
        </p:txBody>
      </p:sp>
      <p:sp>
        <p:nvSpPr>
          <p:cNvPr id="33796" name="Rectangle 6"/>
          <p:cNvSpPr>
            <a:spLocks noGrp="1" noChangeArrowheads="1"/>
          </p:cNvSpPr>
          <p:nvPr>
            <p:ph type="ftr" sz="quarter" idx="4"/>
          </p:nvPr>
        </p:nvSpPr>
        <p:spPr>
          <a:noFill/>
        </p:spPr>
        <p:txBody>
          <a:bodyPr/>
          <a:lstStyle/>
          <a:p>
            <a:pPr lvl="4"/>
            <a:r>
              <a:rPr lang="en-US" altLang="ko-KR" smtClean="0">
                <a:ea typeface="굴림" pitchFamily="34" charset="-127"/>
              </a:rPr>
              <a:t>Peter Loc</a:t>
            </a:r>
          </a:p>
        </p:txBody>
      </p:sp>
      <p:sp>
        <p:nvSpPr>
          <p:cNvPr id="33797" name="Rectangle 7"/>
          <p:cNvSpPr>
            <a:spLocks noGrp="1" noChangeArrowheads="1"/>
          </p:cNvSpPr>
          <p:nvPr>
            <p:ph type="sldNum" sz="quarter" idx="5"/>
          </p:nvPr>
        </p:nvSpPr>
        <p:spPr>
          <a:noFill/>
        </p:spPr>
        <p:txBody>
          <a:bodyPr/>
          <a:lstStyle/>
          <a:p>
            <a:r>
              <a:rPr lang="en-US" altLang="ko-KR" smtClean="0">
                <a:ea typeface="굴림" pitchFamily="34" charset="-127"/>
              </a:rPr>
              <a:t>Page </a:t>
            </a:r>
            <a:fld id="{CBA724C8-E5A7-4639-BAE9-F1E5F0880C97}" type="slidenum">
              <a:rPr lang="en-US" altLang="ko-KR" smtClean="0">
                <a:ea typeface="굴림" pitchFamily="34" charset="-127"/>
              </a:rPr>
              <a:pPr/>
              <a:t>1</a:t>
            </a:fld>
            <a:endParaRPr lang="en-US" altLang="ko-KR" smtClean="0">
              <a:ea typeface="굴림" pitchFamily="34" charset="-127"/>
            </a:endParaRPr>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p:spPr>
        <p:txBody>
          <a:bodyPr/>
          <a:lstStyle/>
          <a:p>
            <a:endParaRPr lang="ko-KR" altLang="ko-KR" dirty="0" smtClean="0">
              <a:cs typeface="Arial" pitchFamily="34" charset="0"/>
            </a:endParaRPr>
          </a:p>
        </p:txBody>
      </p:sp>
    </p:spTree>
    <p:extLst>
      <p:ext uri="{BB962C8B-B14F-4D97-AF65-F5344CB8AC3E}">
        <p14:creationId xmlns:p14="http://schemas.microsoft.com/office/powerpoint/2010/main" val="3654940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4" name="Rectangle 9"/>
          <p:cNvSpPr>
            <a:spLocks noChangeArrowheads="1"/>
          </p:cNvSpPr>
          <p:nvPr/>
        </p:nvSpPr>
        <p:spPr bwMode="auto">
          <a:xfrm>
            <a:off x="661070" y="6475413"/>
            <a:ext cx="718145" cy="184666"/>
          </a:xfrm>
          <a:prstGeom prst="rect">
            <a:avLst/>
          </a:prstGeom>
          <a:noFill/>
          <a:ln w="9525">
            <a:noFill/>
            <a:miter lim="800000"/>
            <a:headEnd/>
            <a:tailEnd/>
          </a:ln>
          <a:effectLst/>
        </p:spPr>
        <p:txBody>
          <a:bodyPr wrap="none" lIns="0" tIns="0" rIns="0" bIns="0">
            <a:spAutoFit/>
          </a:bodyPr>
          <a:lstStyle/>
          <a:p>
            <a:pPr>
              <a:defRPr/>
            </a:pPr>
            <a:r>
              <a:rPr lang="en-US" altLang="ko-KR" dirty="0" smtClean="0">
                <a:ea typeface="굴림" charset="-127"/>
              </a:rPr>
              <a:t>Submission</a:t>
            </a:r>
            <a:endParaRPr lang="en-US" altLang="ko-KR" dirty="0">
              <a:ea typeface="굴림" charset="-127"/>
            </a:endParaRP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7" name="바닥글 개체 틀 2"/>
          <p:cNvSpPr>
            <a:spLocks noGrp="1"/>
          </p:cNvSpPr>
          <p:nvPr>
            <p:ph type="ftr" sz="quarter" idx="11"/>
          </p:nvPr>
        </p:nvSpPr>
        <p:spPr>
          <a:xfrm>
            <a:off x="6913484" y="6477000"/>
            <a:ext cx="1649491" cy="184666"/>
          </a:xfrm>
        </p:spPr>
        <p:txBody>
          <a:bodyPr/>
          <a:lstStyle>
            <a:lvl1pPr>
              <a:defRPr/>
            </a:lvl1pPr>
          </a:lstStyle>
          <a:p>
            <a:r>
              <a:rPr lang="en-US" altLang="ko-KR" dirty="0" smtClean="0"/>
              <a:t>Po-Kai Huang et al. (Intel)</a:t>
            </a:r>
            <a:endParaRPr lang="en-US" altLang="ko-KR" dirty="0"/>
          </a:p>
        </p:txBody>
      </p:sp>
      <p:sp>
        <p:nvSpPr>
          <p:cNvPr id="8" name="슬라이드 번호 개체 틀 3"/>
          <p:cNvSpPr>
            <a:spLocks noGrp="1"/>
          </p:cNvSpPr>
          <p:nvPr>
            <p:ph type="sldNum" sz="quarter" idx="12"/>
          </p:nvPr>
        </p:nvSpPr>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marL="1143000" indent="-228600">
              <a:buClrTx/>
              <a:buFont typeface="Wingdings" pitchFamily="2" charset="2"/>
              <a:buChar char="Ø"/>
              <a:defRPr baseline="0"/>
            </a:lvl4pPr>
            <a:lvl5pPr marL="2057400" indent="-228600">
              <a:buClr>
                <a:srgbClr val="0070C0"/>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Copyright@2012, Intel Corporation. All rights reserved. </a:t>
            </a:r>
            <a:endParaRPr lang="en-US" sz="1200" dirty="0">
              <a:solidFill>
                <a:schemeClr val="bg1"/>
              </a:solidFill>
              <a:latin typeface="Neo Sans Intel" pitchFamily="34" charset="0"/>
            </a:endParaRPr>
          </a:p>
        </p:txBody>
      </p:sp>
      <p:sp>
        <p:nvSpPr>
          <p:cNvPr id="6" name="TextBox 5"/>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7" name="TextBox 6"/>
          <p:cNvSpPr txBox="1"/>
          <p:nvPr/>
        </p:nvSpPr>
        <p:spPr>
          <a:xfrm>
            <a:off x="7239000" y="6400800"/>
            <a:ext cx="1342132" cy="328296"/>
          </a:xfrm>
          <a:prstGeom prst="rect">
            <a:avLst/>
          </a:prstGeom>
          <a:noFill/>
        </p:spPr>
        <p:txBody>
          <a:bodyPr wrap="square" lIns="98060" tIns="49030" rIns="98060" bIns="49030" rtlCol="0">
            <a:spAutoFit/>
          </a:bodyPr>
          <a:lstStyle/>
          <a:p>
            <a:r>
              <a:rPr lang="en-US" sz="1500" b="1" dirty="0" smtClean="0">
                <a:solidFill>
                  <a:schemeClr val="bg1"/>
                </a:solidFill>
                <a:latin typeface="Neo Sans Intel" pitchFamily="34" charset="0"/>
              </a:rPr>
              <a:t>Intel</a:t>
            </a:r>
            <a:r>
              <a:rPr lang="en-US" sz="1500" b="1" baseline="0" dirty="0" smtClean="0">
                <a:solidFill>
                  <a:schemeClr val="bg1"/>
                </a:solidFill>
                <a:latin typeface="Neo Sans Intel" pitchFamily="34" charset="0"/>
              </a:rPr>
              <a:t> Labs</a:t>
            </a:r>
            <a:endParaRPr lang="en-US" sz="1500" b="1" dirty="0" smtClean="0">
              <a:solidFill>
                <a:schemeClr val="bg1"/>
              </a:solidFill>
              <a:latin typeface="Neo Sans Intel" pitchFamily="34" charset="0"/>
            </a:endParaRPr>
          </a:p>
        </p:txBody>
      </p:sp>
      <p:sp>
        <p:nvSpPr>
          <p:cNvPr id="10"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Wireless Communication Lab, Intel Labs</a:t>
            </a:r>
            <a:endParaRPr lang="en-US" sz="1200" dirty="0">
              <a:solidFill>
                <a:schemeClr val="bg1"/>
              </a:solidFill>
              <a:latin typeface="Neo Sans Intel" pitchFamily="34" charset="0"/>
            </a:endParaRPr>
          </a:p>
        </p:txBody>
      </p:sp>
      <p:sp>
        <p:nvSpPr>
          <p:cNvPr id="11" name="TextBox 10"/>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12" name="TextBox 11"/>
          <p:cNvSpPr txBox="1"/>
          <p:nvPr/>
        </p:nvSpPr>
        <p:spPr>
          <a:xfrm>
            <a:off x="7086600" y="6498116"/>
            <a:ext cx="1447800" cy="283684"/>
          </a:xfrm>
          <a:prstGeom prst="rect">
            <a:avLst/>
          </a:prstGeom>
          <a:noFill/>
        </p:spPr>
        <p:txBody>
          <a:bodyPr wrap="square" lIns="98060" tIns="49030" rIns="98060" bIns="49030" rtlCol="0">
            <a:spAutoFit/>
          </a:bodyPr>
          <a:lstStyle/>
          <a:p>
            <a:r>
              <a:rPr lang="en-US" sz="1200" b="1" dirty="0" smtClean="0">
                <a:solidFill>
                  <a:schemeClr val="bg1"/>
                </a:solidFill>
                <a:latin typeface="Neo Sans Intel" pitchFamily="34" charset="0"/>
              </a:rPr>
              <a:t>Intel Confidential</a:t>
            </a:r>
          </a:p>
        </p:txBody>
      </p:sp>
      <p:sp>
        <p:nvSpPr>
          <p:cNvPr id="13"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altLang="ko-KR" dirty="0" smtClean="0">
                <a:ea typeface="굴림" charset="-127"/>
              </a:rPr>
              <a:t>Submission</a:t>
            </a:r>
            <a:endParaRPr lang="en-US" altLang="ko-KR" dirty="0">
              <a:ea typeface="굴림" charset="-127"/>
            </a:endParaRPr>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5" name="바닥글 개체 틀 2"/>
          <p:cNvSpPr>
            <a:spLocks noGrp="1"/>
          </p:cNvSpPr>
          <p:nvPr>
            <p:ph type="ftr" sz="quarter" idx="11"/>
          </p:nvPr>
        </p:nvSpPr>
        <p:spPr>
          <a:xfrm>
            <a:off x="6913484" y="6477000"/>
            <a:ext cx="1649491" cy="184666"/>
          </a:xfrm>
        </p:spPr>
        <p:txBody>
          <a:bodyPr/>
          <a:lstStyle>
            <a:lvl1pPr>
              <a:defRPr/>
            </a:lvl1pPr>
          </a:lstStyle>
          <a:p>
            <a:r>
              <a:rPr lang="en-US" altLang="ko-KR" dirty="0" smtClean="0"/>
              <a:t>Po-Kai Huang et al. (Intel)</a:t>
            </a:r>
            <a:endParaRPr lang="en-US" altLang="ko-KR" dirty="0"/>
          </a:p>
        </p:txBody>
      </p:sp>
      <p:sp>
        <p:nvSpPr>
          <p:cNvPr id="16" name="슬라이드 번호 개체 틀 3"/>
          <p:cNvSpPr>
            <a:spLocks noGrp="1"/>
          </p:cNvSpPr>
          <p:nvPr>
            <p:ph type="sldNum" sz="quarter" idx="12"/>
          </p:nvPr>
        </p:nvSpPr>
        <p:spPr>
          <a:xfrm>
            <a:off x="4344988" y="6475413"/>
            <a:ext cx="530225" cy="182562"/>
          </a:xfrm>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
        <p:nvSpPr>
          <p:cNvPr id="18" name="Line 8"/>
          <p:cNvSpPr>
            <a:spLocks noChangeShapeType="1"/>
          </p:cNvSpPr>
          <p:nvPr userDrawn="1"/>
        </p:nvSpPr>
        <p:spPr bwMode="auto">
          <a:xfrm>
            <a:off x="685800" y="429399"/>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9" name="Rectangle 7"/>
          <p:cNvSpPr>
            <a:spLocks noChangeArrowheads="1"/>
          </p:cNvSpPr>
          <p:nvPr userDrawn="1"/>
        </p:nvSpPr>
        <p:spPr bwMode="auto">
          <a:xfrm>
            <a:off x="5867400" y="210234"/>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a:t>
            </a:r>
            <a:r>
              <a:rPr lang="en-US" sz="1400" dirty="0" smtClean="0">
                <a:latin typeface="Times New Roman" pitchFamily="18" charset="0"/>
                <a:ea typeface="굴림" pitchFamily="34" charset="-127"/>
              </a:rPr>
              <a:t>802.11-18/0087r1</a:t>
            </a:r>
            <a:endParaRPr lang="en-US" altLang="ko-KR" sz="1400" b="1" dirty="0">
              <a:ea typeface="굴림" pitchFamily="34" charset="-127"/>
            </a:endParaRPr>
          </a:p>
        </p:txBody>
      </p:sp>
      <p:sp>
        <p:nvSpPr>
          <p:cNvPr id="17" name="Rectangle 7"/>
          <p:cNvSpPr>
            <a:spLocks noChangeArrowheads="1"/>
          </p:cNvSpPr>
          <p:nvPr userDrawn="1"/>
        </p:nvSpPr>
        <p:spPr bwMode="auto">
          <a:xfrm>
            <a:off x="546338" y="199810"/>
            <a:ext cx="873637" cy="215444"/>
          </a:xfrm>
          <a:prstGeom prst="rect">
            <a:avLst/>
          </a:prstGeom>
          <a:noFill/>
          <a:ln w="9525">
            <a:noFill/>
            <a:miter lim="800000"/>
            <a:headEnd/>
            <a:tailEnd/>
          </a:ln>
          <a:effectLst/>
        </p:spPr>
        <p:txBody>
          <a:bodyPr wrap="none" lIns="0" tIns="0" rIns="0" bIns="0" anchor="b">
            <a:spAutoFit/>
          </a:bodyPr>
          <a:lstStyle/>
          <a:p>
            <a:pPr marL="0" lvl="3" algn="r"/>
            <a:r>
              <a:rPr lang="en-US" sz="1400" dirty="0" smtClean="0">
                <a:latin typeface="Times New Roman" pitchFamily="18" charset="0"/>
                <a:ea typeface="굴림" pitchFamily="34" charset="-127"/>
              </a:rPr>
              <a:t>March </a:t>
            </a:r>
            <a:r>
              <a:rPr lang="en-US" sz="1400" dirty="0" smtClean="0">
                <a:latin typeface="Times New Roman" pitchFamily="18" charset="0"/>
                <a:ea typeface="굴림" pitchFamily="34" charset="-127"/>
              </a:rPr>
              <a:t>2018</a:t>
            </a:r>
            <a:endParaRPr lang="en-US" altLang="ko-KR" sz="1400" b="1" dirty="0">
              <a:ea typeface="굴림" pitchFamily="34" charset="-127"/>
            </a:endParaRPr>
          </a:p>
        </p:txBody>
      </p:sp>
    </p:spTree>
    <p:extLst>
      <p:ext uri="{BB962C8B-B14F-4D97-AF65-F5344CB8AC3E}">
        <p14:creationId xmlns:p14="http://schemas.microsoft.com/office/powerpoint/2010/main" val="416064900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438" name="Rectangle 2"/>
          <p:cNvSpPr>
            <a:spLocks noGrp="1" noChangeArrowheads="1"/>
          </p:cNvSpPr>
          <p:nvPr>
            <p:ph type="title"/>
          </p:nvPr>
        </p:nvSpPr>
        <p:spPr bwMode="auto">
          <a:xfrm>
            <a:off x="685800" y="6096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8439" name="Rectangle 3"/>
          <p:cNvSpPr>
            <a:spLocks noGrp="1" noChangeArrowheads="1"/>
          </p:cNvSpPr>
          <p:nvPr>
            <p:ph type="body" idx="1"/>
          </p:nvPr>
        </p:nvSpPr>
        <p:spPr bwMode="auto">
          <a:xfrm>
            <a:off x="762000" y="1752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2" name="바닥글 개체 틀 2"/>
          <p:cNvSpPr>
            <a:spLocks noGrp="1"/>
          </p:cNvSpPr>
          <p:nvPr>
            <p:ph type="ftr" sz="quarter" idx="3"/>
          </p:nvPr>
        </p:nvSpPr>
        <p:spPr bwMode="auto">
          <a:xfrm>
            <a:off x="6913484" y="6477000"/>
            <a:ext cx="1649491" cy="184666"/>
          </a:xfrm>
          <a:prstGeom prst="rect">
            <a:avLst/>
          </a:prstGeom>
          <a:ln>
            <a:miter lim="800000"/>
            <a:headEnd/>
            <a:tailEnd/>
          </a:ln>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Po-Kai Huang et al. (Intel)</a:t>
            </a:r>
            <a:endParaRPr lang="en-US" altLang="ko-KR" dirty="0"/>
          </a:p>
        </p:txBody>
      </p:sp>
      <p:sp>
        <p:nvSpPr>
          <p:cNvPr id="13" name="슬라이드 번호 개체 틀 3"/>
          <p:cNvSpPr>
            <a:spLocks noGrp="1"/>
          </p:cNvSpPr>
          <p:nvPr>
            <p:ph type="sldNum" sz="quarter" idx="4"/>
          </p:nvPr>
        </p:nvSpPr>
        <p:spPr bwMode="auto">
          <a:xfrm>
            <a:off x="4344988" y="6475413"/>
            <a:ext cx="530225" cy="182562"/>
          </a:xfrm>
          <a:prstGeom prst="rect">
            <a:avLst/>
          </a:prstGeom>
          <a:ln>
            <a:miter lim="800000"/>
            <a:headEnd/>
            <a:tailEnd/>
          </a:ln>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60050092-9108-44CD-920C-9A015721E60E}" type="slidenum">
              <a:rPr lang="en-US" altLang="ko-KR"/>
              <a:pPr>
                <a:defRPr/>
              </a:pPr>
              <a:t>‹#›</a:t>
            </a:fld>
            <a:endParaRPr lang="en-US" altLang="ko-KR"/>
          </a:p>
        </p:txBody>
      </p:sp>
      <p:sp>
        <p:nvSpPr>
          <p:cNvPr id="7" name="Rectangle 7"/>
          <p:cNvSpPr>
            <a:spLocks noChangeArrowheads="1"/>
          </p:cNvSpPr>
          <p:nvPr userDrawn="1"/>
        </p:nvSpPr>
        <p:spPr bwMode="auto">
          <a:xfrm>
            <a:off x="5869730" y="394156"/>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a:t>
            </a:r>
            <a:r>
              <a:rPr lang="en-US" sz="1400" dirty="0" smtClean="0">
                <a:latin typeface="Times New Roman" pitchFamily="18" charset="0"/>
                <a:ea typeface="굴림" pitchFamily="34" charset="-127"/>
              </a:rPr>
              <a:t>802.11-18/0087r1</a:t>
            </a:r>
            <a:endParaRPr lang="en-US" altLang="ko-KR" sz="1400" b="1" dirty="0">
              <a:ea typeface="굴림" pitchFamily="34" charset="-127"/>
            </a:endParaRPr>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 name="Rectangle 7"/>
          <p:cNvSpPr>
            <a:spLocks noChangeArrowheads="1"/>
          </p:cNvSpPr>
          <p:nvPr userDrawn="1"/>
        </p:nvSpPr>
        <p:spPr bwMode="auto">
          <a:xfrm>
            <a:off x="304800" y="394156"/>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sz="1400" dirty="0" smtClean="0">
                <a:latin typeface="Times New Roman" pitchFamily="18" charset="0"/>
                <a:ea typeface="굴림" pitchFamily="34" charset="-127"/>
              </a:rPr>
              <a:t>March </a:t>
            </a:r>
            <a:r>
              <a:rPr lang="en-US" sz="1400" dirty="0" smtClean="0">
                <a:latin typeface="Times New Roman" pitchFamily="18" charset="0"/>
                <a:ea typeface="굴림" pitchFamily="34" charset="-127"/>
              </a:rPr>
              <a:t>2018</a:t>
            </a:r>
            <a:endParaRPr lang="en-US" altLang="ko-KR" sz="1400" b="1" dirty="0">
              <a:ea typeface="굴림" pitchFamily="34" charset="-127"/>
            </a:endParaRP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슬라이드 번호 개체 틀 6"/>
          <p:cNvSpPr>
            <a:spLocks noGrp="1"/>
          </p:cNvSpPr>
          <p:nvPr>
            <p:ph type="sldNum" sz="quarter" idx="12"/>
          </p:nvPr>
        </p:nvSpPr>
        <p:spPr>
          <a:noFill/>
        </p:spPr>
        <p:txBody>
          <a:bodyPr/>
          <a:lstStyle/>
          <a:p>
            <a:r>
              <a:rPr lang="en-US" altLang="ko-KR" smtClean="0">
                <a:ea typeface="굴림" pitchFamily="34" charset="-127"/>
              </a:rPr>
              <a:t>Slide </a:t>
            </a:r>
            <a:fld id="{4883C6A0-A99F-4D4B-BED4-FEEACDB547CE}" type="slidenum">
              <a:rPr lang="en-US" altLang="ko-KR" smtClean="0">
                <a:ea typeface="굴림" pitchFamily="34" charset="-127"/>
              </a:rPr>
              <a:pPr/>
              <a:t>1</a:t>
            </a:fld>
            <a:endParaRPr lang="en-US" altLang="ko-KR" dirty="0" smtClean="0">
              <a:ea typeface="굴림" pitchFamily="34" charset="-127"/>
            </a:endParaRPr>
          </a:p>
        </p:txBody>
      </p:sp>
      <p:sp>
        <p:nvSpPr>
          <p:cNvPr id="1030" name="Rectangle 2"/>
          <p:cNvSpPr>
            <a:spLocks noGrp="1" noChangeArrowheads="1"/>
          </p:cNvSpPr>
          <p:nvPr>
            <p:ph type="title" idx="4294967295"/>
          </p:nvPr>
        </p:nvSpPr>
        <p:spPr>
          <a:xfrm>
            <a:off x="228600" y="838200"/>
            <a:ext cx="8534400" cy="1066800"/>
          </a:xfrm>
          <a:noFill/>
        </p:spPr>
        <p:txBody>
          <a:bodyPr/>
          <a:lstStyle/>
          <a:p>
            <a:r>
              <a:rPr lang="en-US" sz="2400" dirty="0" smtClean="0"/>
              <a:t>Computation of TSF Update</a:t>
            </a:r>
            <a:endParaRPr lang="en-US" altLang="ko-KR" sz="2400" dirty="0">
              <a:latin typeface="Times New Roman" pitchFamily="18" charset="0"/>
              <a:ea typeface="굴림" pitchFamily="34" charset="-127"/>
            </a:endParaRPr>
          </a:p>
        </p:txBody>
      </p:sp>
      <p:sp>
        <p:nvSpPr>
          <p:cNvPr id="1031" name="Rectangle 3"/>
          <p:cNvSpPr>
            <a:spLocks noGrp="1" noChangeArrowheads="1"/>
          </p:cNvSpPr>
          <p:nvPr>
            <p:ph type="body" sz="half" idx="4294967295"/>
          </p:nvPr>
        </p:nvSpPr>
        <p:spPr>
          <a:xfrm>
            <a:off x="2667000" y="2057400"/>
            <a:ext cx="3962400" cy="381000"/>
          </a:xfrm>
          <a:noFill/>
        </p:spPr>
        <p:txBody>
          <a:bodyPr/>
          <a:lstStyle/>
          <a:p>
            <a:pPr algn="ctr">
              <a:buFontTx/>
              <a:buNone/>
            </a:pPr>
            <a:r>
              <a:rPr lang="en-US" altLang="ko-KR" sz="1800" dirty="0" smtClean="0">
                <a:latin typeface="Times New Roman" pitchFamily="18" charset="0"/>
                <a:ea typeface="굴림" pitchFamily="34" charset="-127"/>
              </a:rPr>
              <a:t>Date:</a:t>
            </a:r>
            <a:r>
              <a:rPr lang="en-US" altLang="ko-KR" sz="1800" b="0" dirty="0" smtClean="0">
                <a:latin typeface="Times New Roman" pitchFamily="18" charset="0"/>
                <a:ea typeface="굴림" pitchFamily="34" charset="-127"/>
              </a:rPr>
              <a:t> 2018-01-14</a:t>
            </a:r>
          </a:p>
        </p:txBody>
      </p:sp>
      <p:sp>
        <p:nvSpPr>
          <p:cNvPr id="1032" name="Rectangle 4"/>
          <p:cNvSpPr>
            <a:spLocks noChangeArrowheads="1"/>
          </p:cNvSpPr>
          <p:nvPr/>
        </p:nvSpPr>
        <p:spPr bwMode="auto">
          <a:xfrm>
            <a:off x="533400" y="2514600"/>
            <a:ext cx="7696200" cy="533400"/>
          </a:xfrm>
          <a:prstGeom prst="rect">
            <a:avLst/>
          </a:prstGeom>
          <a:noFill/>
          <a:ln w="9525">
            <a:noFill/>
            <a:miter lim="800000"/>
            <a:headEnd/>
            <a:tailEnd/>
          </a:ln>
        </p:spPr>
        <p:txBody>
          <a:bodyPr lIns="92075" tIns="46038" rIns="92075" bIns="46038"/>
          <a:lstStyle/>
          <a:p>
            <a:pPr marL="342900" indent="-342900">
              <a:spcBef>
                <a:spcPct val="20000"/>
              </a:spcBef>
            </a:pPr>
            <a:endParaRPr lang="en-US" altLang="ko-KR" sz="2000" b="1" dirty="0" smtClean="0">
              <a:ea typeface="굴림" pitchFamily="34" charset="-127"/>
            </a:endParaRPr>
          </a:p>
          <a:p>
            <a:pPr marL="342900" indent="-342900">
              <a:spcBef>
                <a:spcPct val="20000"/>
              </a:spcBef>
            </a:pPr>
            <a:endParaRPr lang="en-US" altLang="ko-KR" sz="2000" b="1" dirty="0">
              <a:ea typeface="굴림" pitchFamily="34" charset="-127"/>
            </a:endParaRPr>
          </a:p>
          <a:p>
            <a:pPr marL="342900" indent="-342900">
              <a:spcBef>
                <a:spcPct val="20000"/>
              </a:spcBef>
            </a:pPr>
            <a:endParaRPr lang="en-US" altLang="ko-KR" sz="2000" dirty="0">
              <a:ea typeface="굴림" pitchFamily="34" charset="-127"/>
            </a:endParaRPr>
          </a:p>
        </p:txBody>
      </p:sp>
      <p:sp>
        <p:nvSpPr>
          <p:cNvPr id="10"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graphicFrame>
        <p:nvGraphicFramePr>
          <p:cNvPr id="9" name="Table 12"/>
          <p:cNvGraphicFramePr>
            <a:graphicFrameLocks noGrp="1"/>
          </p:cNvGraphicFramePr>
          <p:nvPr>
            <p:extLst>
              <p:ext uri="{D42A27DB-BD31-4B8C-83A1-F6EECF244321}">
                <p14:modId xmlns:p14="http://schemas.microsoft.com/office/powerpoint/2010/main" val="3705961034"/>
              </p:ext>
            </p:extLst>
          </p:nvPr>
        </p:nvGraphicFramePr>
        <p:xfrm>
          <a:off x="895350" y="2590800"/>
          <a:ext cx="7334250" cy="1630681"/>
        </p:xfrm>
        <a:graphic>
          <a:graphicData uri="http://schemas.openxmlformats.org/drawingml/2006/table">
            <a:tbl>
              <a:tblPr firstRow="1" bandRow="1">
                <a:tableStyleId>{F5AB1C69-6EDB-4FF4-983F-18BD219EF322}</a:tableStyleId>
              </a:tblPr>
              <a:tblGrid>
                <a:gridCol w="1466850"/>
                <a:gridCol w="1158040"/>
                <a:gridCol w="1621255"/>
                <a:gridCol w="1312445"/>
                <a:gridCol w="1775660"/>
              </a:tblGrid>
              <a:tr h="259081">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algn="ctr"/>
                      <a:r>
                        <a:rPr lang="en-US" sz="1200" dirty="0" smtClean="0"/>
                        <a:t>Po-Kai Huang</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Intel</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2200 Mission College Blvd., Santa Clara, CA 95054, </a:t>
                      </a:r>
                      <a:r>
                        <a:rPr lang="en-US" sz="1200" kern="1200" dirty="0">
                          <a:solidFill>
                            <a:srgbClr val="000000"/>
                          </a:solidFill>
                          <a:latin typeface="Times New Roman"/>
                          <a:ea typeface="Times New Roman"/>
                          <a:cs typeface="Arial"/>
                        </a:rPr>
                        <a:t>USA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kern="1200" dirty="0">
                          <a:solidFill>
                            <a:srgbClr val="000000"/>
                          </a:solidFill>
                          <a:latin typeface="Times New Roman"/>
                          <a:ea typeface="Times New Roman"/>
                          <a:cs typeface="Arial"/>
                        </a:rPr>
                        <a:t>+</a:t>
                      </a:r>
                      <a:r>
                        <a:rPr lang="en-US" sz="1200" kern="1200" dirty="0" smtClean="0">
                          <a:solidFill>
                            <a:srgbClr val="000000"/>
                          </a:solidFill>
                          <a:latin typeface="Times New Roman"/>
                          <a:ea typeface="Times New Roman"/>
                          <a:cs typeface="Arial"/>
                        </a:rPr>
                        <a:t>1-408-765-8080</a:t>
                      </a:r>
                      <a:endParaRPr lang="en-US" sz="1200" kern="1200" dirty="0">
                        <a:solidFill>
                          <a:srgbClr val="000000"/>
                        </a:solidFill>
                        <a:latin typeface="Times New Roman"/>
                        <a:ea typeface="Times New Roman"/>
                        <a:cs typeface="Arial"/>
                      </a:endParaRPr>
                    </a:p>
                    <a:p>
                      <a:pPr marL="0" marR="0" algn="ctr">
                        <a:spcBef>
                          <a:spcPts val="0"/>
                        </a:spcBef>
                        <a:spcAft>
                          <a:spcPts val="0"/>
                        </a:spcAft>
                      </a:pPr>
                      <a:r>
                        <a:rPr lang="en-US" sz="1200" kern="1200" dirty="0">
                          <a:solidFill>
                            <a:srgbClr val="000000"/>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po-kai.huang@intel.com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algn="ctr"/>
                      <a:r>
                        <a:rPr lang="en-US" sz="1200" dirty="0" smtClean="0"/>
                        <a:t>Daniel F Bravo</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Noam Ginsburg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544775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r>
              <a:rPr lang="en-US" sz="1600" dirty="0"/>
              <a:t>Do you support the following</a:t>
            </a:r>
            <a:r>
              <a:rPr lang="en-US" sz="1600" dirty="0" smtClean="0"/>
              <a:t>?</a:t>
            </a:r>
          </a:p>
          <a:p>
            <a:r>
              <a:rPr lang="en-US" sz="1600" dirty="0" smtClean="0"/>
              <a:t>For a WUR non-AP STA that </a:t>
            </a:r>
            <a:r>
              <a:rPr lang="en-US" sz="1600" dirty="0"/>
              <a:t>receives a WUR </a:t>
            </a:r>
            <a:r>
              <a:rPr lang="en-US" sz="1600" dirty="0" smtClean="0"/>
              <a:t>Beacon carrying </a:t>
            </a:r>
            <a:r>
              <a:rPr lang="en-US" sz="1600" dirty="0"/>
              <a:t>partial TSF with bit position X to </a:t>
            </a:r>
            <a:r>
              <a:rPr lang="en-US" sz="1600" dirty="0" smtClean="0"/>
              <a:t>X+11 </a:t>
            </a:r>
            <a:r>
              <a:rPr lang="en-US" sz="1600" dirty="0"/>
              <a:t>of the </a:t>
            </a:r>
            <a:r>
              <a:rPr lang="en-US" sz="1600" dirty="0" smtClean="0"/>
              <a:t>TSF, the received partial TSF is adjusted to consider STA’s delay as shown below</a:t>
            </a:r>
          </a:p>
          <a:p>
            <a:pPr lvl="1"/>
            <a:r>
              <a:rPr lang="en-US" sz="1400" dirty="0" smtClean="0"/>
              <a:t>Create </a:t>
            </a:r>
            <a:r>
              <a:rPr lang="en-US" sz="1400" dirty="0"/>
              <a:t>temporal </a:t>
            </a:r>
            <a:r>
              <a:rPr lang="en-US" sz="1400" dirty="0" smtClean="0"/>
              <a:t>timestamp </a:t>
            </a:r>
            <a:r>
              <a:rPr lang="en-US" sz="1400" dirty="0"/>
              <a:t>by concatenating received partial TSF with X bits containing </a:t>
            </a:r>
            <a:r>
              <a:rPr lang="en-US" sz="1400" dirty="0" smtClean="0"/>
              <a:t>an implementation specific value </a:t>
            </a:r>
            <a:r>
              <a:rPr lang="en-US" sz="1400" dirty="0"/>
              <a:t>that represents the assumed value </a:t>
            </a:r>
            <a:r>
              <a:rPr lang="en-US" sz="1400" dirty="0" smtClean="0"/>
              <a:t>of bit </a:t>
            </a:r>
            <a:r>
              <a:rPr lang="en-US" sz="1400" dirty="0"/>
              <a:t>position 0 to </a:t>
            </a:r>
            <a:r>
              <a:rPr lang="en-US" sz="1400" dirty="0" smtClean="0"/>
              <a:t>X-1 of temporal timestamp</a:t>
            </a:r>
            <a:endParaRPr lang="en-US" sz="1400" dirty="0"/>
          </a:p>
          <a:p>
            <a:pPr lvl="1"/>
            <a:r>
              <a:rPr lang="en-US" sz="1400" dirty="0" smtClean="0"/>
              <a:t>Add </a:t>
            </a:r>
            <a:r>
              <a:rPr lang="en-US" sz="1400" dirty="0"/>
              <a:t>an amount equal to the receiving STA’s delay through its local PHY components plus the time since the first bit </a:t>
            </a:r>
            <a:r>
              <a:rPr lang="en-US" sz="1400" dirty="0" smtClean="0"/>
              <a:t>of the Partial TSF </a:t>
            </a:r>
            <a:r>
              <a:rPr lang="en-US" sz="1400" dirty="0"/>
              <a:t>field was received at the MAC/PHY interface to the temporal timer</a:t>
            </a:r>
          </a:p>
          <a:p>
            <a:pPr lvl="1"/>
            <a:r>
              <a:rPr lang="en-US" sz="1400" dirty="0" smtClean="0"/>
              <a:t>The </a:t>
            </a:r>
            <a:r>
              <a:rPr lang="en-US" sz="1400" dirty="0"/>
              <a:t>adjusted value of the received partial </a:t>
            </a:r>
            <a:r>
              <a:rPr lang="en-US" sz="1400" dirty="0" smtClean="0"/>
              <a:t>TSF is set as the </a:t>
            </a:r>
            <a:r>
              <a:rPr lang="en-US" sz="1400" dirty="0"/>
              <a:t>value of bit position X to </a:t>
            </a:r>
            <a:r>
              <a:rPr lang="en-US" sz="1400" dirty="0" smtClean="0"/>
              <a:t>X+11 </a:t>
            </a:r>
            <a:r>
              <a:rPr lang="en-US" sz="1400" dirty="0"/>
              <a:t>of the temporal </a:t>
            </a:r>
            <a:r>
              <a:rPr lang="en-US" sz="1400" dirty="0" smtClean="0"/>
              <a:t>timestamp</a:t>
            </a:r>
          </a:p>
          <a:p>
            <a:pPr lvl="1"/>
            <a:endParaRPr lang="en-US"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10</a:t>
            </a:fld>
            <a:endParaRPr lang="en-US" altLang="ko-KR" dirty="0"/>
          </a:p>
        </p:txBody>
      </p:sp>
    </p:spTree>
    <p:extLst>
      <p:ext uri="{BB962C8B-B14F-4D97-AF65-F5344CB8AC3E}">
        <p14:creationId xmlns:p14="http://schemas.microsoft.com/office/powerpoint/2010/main" val="13755331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sz="1600" dirty="0"/>
              <a:t>Move the following to 11ba </a:t>
            </a:r>
            <a:r>
              <a:rPr lang="en-US" sz="1600" dirty="0" smtClean="0"/>
              <a:t>SFD:</a:t>
            </a:r>
          </a:p>
          <a:p>
            <a:r>
              <a:rPr lang="en-US" sz="1600" dirty="0" smtClean="0"/>
              <a:t>For a WUR non-AP STA that </a:t>
            </a:r>
            <a:r>
              <a:rPr lang="en-US" sz="1600" dirty="0"/>
              <a:t>receives a WUR </a:t>
            </a:r>
            <a:r>
              <a:rPr lang="en-US" sz="1600" dirty="0" smtClean="0"/>
              <a:t>Beacon carrying </a:t>
            </a:r>
            <a:r>
              <a:rPr lang="en-US" sz="1600" dirty="0"/>
              <a:t>partial TSF with bit position X to </a:t>
            </a:r>
            <a:r>
              <a:rPr lang="en-US" sz="1600" dirty="0" smtClean="0"/>
              <a:t>X+11 </a:t>
            </a:r>
            <a:r>
              <a:rPr lang="en-US" sz="1600" dirty="0"/>
              <a:t>of the </a:t>
            </a:r>
            <a:r>
              <a:rPr lang="en-US" sz="1600" dirty="0" smtClean="0"/>
              <a:t>TSF, the received partial TSF is adjusted to consider STA’s delay as shown below</a:t>
            </a:r>
          </a:p>
          <a:p>
            <a:pPr lvl="1"/>
            <a:r>
              <a:rPr lang="en-US" sz="1400" dirty="0" smtClean="0"/>
              <a:t>Create </a:t>
            </a:r>
            <a:r>
              <a:rPr lang="en-US" sz="1400" dirty="0"/>
              <a:t>temporal </a:t>
            </a:r>
            <a:r>
              <a:rPr lang="en-US" sz="1400" dirty="0" smtClean="0"/>
              <a:t>timestamp </a:t>
            </a:r>
            <a:r>
              <a:rPr lang="en-US" sz="1400" dirty="0"/>
              <a:t>by concatenating received partial TSF with X bits containing </a:t>
            </a:r>
            <a:r>
              <a:rPr lang="en-US" sz="1400" dirty="0" smtClean="0"/>
              <a:t>an implementation specific value </a:t>
            </a:r>
            <a:r>
              <a:rPr lang="en-US" sz="1400" dirty="0"/>
              <a:t>that represents the assumed value </a:t>
            </a:r>
            <a:r>
              <a:rPr lang="en-US" sz="1400" dirty="0" smtClean="0"/>
              <a:t>of bit </a:t>
            </a:r>
            <a:r>
              <a:rPr lang="en-US" sz="1400" dirty="0"/>
              <a:t>position 0 to </a:t>
            </a:r>
            <a:r>
              <a:rPr lang="en-US" sz="1400" dirty="0" smtClean="0"/>
              <a:t>X-1 of temporal timestamp</a:t>
            </a:r>
            <a:endParaRPr lang="en-US" sz="1400" dirty="0"/>
          </a:p>
          <a:p>
            <a:pPr lvl="1"/>
            <a:r>
              <a:rPr lang="en-US" sz="1400" dirty="0" smtClean="0"/>
              <a:t>Add </a:t>
            </a:r>
            <a:r>
              <a:rPr lang="en-US" sz="1400" dirty="0"/>
              <a:t>an amount equal to the receiving STA’s delay through its local PHY components plus the time since the first bit </a:t>
            </a:r>
            <a:r>
              <a:rPr lang="en-US" sz="1400" dirty="0" smtClean="0"/>
              <a:t>of the Partial TSF </a:t>
            </a:r>
            <a:r>
              <a:rPr lang="en-US" sz="1400" dirty="0"/>
              <a:t>field was received at the MAC/PHY interface to the temporal timer</a:t>
            </a:r>
          </a:p>
          <a:p>
            <a:pPr lvl="1"/>
            <a:r>
              <a:rPr lang="en-US" sz="1400" dirty="0" smtClean="0"/>
              <a:t>The </a:t>
            </a:r>
            <a:r>
              <a:rPr lang="en-US" sz="1400" dirty="0"/>
              <a:t>adjusted value of the received partial </a:t>
            </a:r>
            <a:r>
              <a:rPr lang="en-US" sz="1400" dirty="0" smtClean="0"/>
              <a:t>TSF is set as the </a:t>
            </a:r>
            <a:r>
              <a:rPr lang="en-US" sz="1400" dirty="0"/>
              <a:t>value of bit position X to </a:t>
            </a:r>
            <a:r>
              <a:rPr lang="en-US" sz="1400" dirty="0" smtClean="0"/>
              <a:t>X+11 </a:t>
            </a:r>
            <a:r>
              <a:rPr lang="en-US" sz="1400" dirty="0"/>
              <a:t>of the temporal </a:t>
            </a:r>
            <a:r>
              <a:rPr lang="en-US" sz="1400" dirty="0" smtClean="0"/>
              <a:t>timestamp</a:t>
            </a:r>
          </a:p>
          <a:p>
            <a:pPr lvl="1"/>
            <a:endParaRPr lang="en-US" dirty="0" smtClean="0"/>
          </a:p>
          <a:p>
            <a:pPr marL="457200" lvl="1" indent="0">
              <a:buNone/>
            </a:pPr>
            <a:r>
              <a:rPr lang="en-US" dirty="0" smtClean="0"/>
              <a:t>Move: Po-Kai Huang</a:t>
            </a:r>
          </a:p>
          <a:p>
            <a:pPr marL="457200" lvl="1" indent="0">
              <a:buNone/>
            </a:pPr>
            <a:r>
              <a:rPr lang="en-US" dirty="0" smtClean="0"/>
              <a:t>Second: Ming </a:t>
            </a:r>
            <a:r>
              <a:rPr lang="en-US" dirty="0" err="1" smtClean="0"/>
              <a:t>Gan</a:t>
            </a:r>
            <a:endParaRPr lang="en-US"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11</a:t>
            </a:fld>
            <a:endParaRPr lang="en-US" altLang="ko-KR" dirty="0"/>
          </a:p>
        </p:txBody>
      </p:sp>
    </p:spTree>
    <p:extLst>
      <p:ext uri="{BB962C8B-B14F-4D97-AF65-F5344CB8AC3E}">
        <p14:creationId xmlns:p14="http://schemas.microsoft.com/office/powerpoint/2010/main" val="21191829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Straw Poll #3</a:t>
            </a:r>
            <a:endParaRPr lang="en-US"/>
          </a:p>
        </p:txBody>
      </p:sp>
      <p:sp>
        <p:nvSpPr>
          <p:cNvPr id="3" name="Content Placeholder 2"/>
          <p:cNvSpPr>
            <a:spLocks noGrp="1"/>
          </p:cNvSpPr>
          <p:nvPr>
            <p:ph idx="1"/>
          </p:nvPr>
        </p:nvSpPr>
        <p:spPr/>
        <p:txBody>
          <a:bodyPr/>
          <a:lstStyle/>
          <a:p>
            <a:r>
              <a:rPr lang="en-US" sz="1800" dirty="0"/>
              <a:t>Do you support the following?</a:t>
            </a:r>
          </a:p>
          <a:p>
            <a:r>
              <a:rPr lang="en-US" sz="1800" dirty="0"/>
              <a:t>For a WUR non-AP STA that receives a WUR Beacon carrying partial TSF with bit position X to </a:t>
            </a:r>
            <a:r>
              <a:rPr lang="en-US" sz="1800" dirty="0" smtClean="0"/>
              <a:t>X+11 </a:t>
            </a:r>
            <a:r>
              <a:rPr lang="en-US" sz="1800" dirty="0"/>
              <a:t>of the TSF</a:t>
            </a:r>
            <a:r>
              <a:rPr lang="en-US" sz="1800" dirty="0" smtClean="0"/>
              <a:t>,</a:t>
            </a:r>
            <a:endParaRPr lang="en-US" sz="1400" dirty="0" smtClean="0"/>
          </a:p>
          <a:p>
            <a:pPr lvl="1"/>
            <a:r>
              <a:rPr lang="en-US" sz="1400" dirty="0" smtClean="0"/>
              <a:t>If </a:t>
            </a:r>
            <a:r>
              <a:rPr lang="en-US" sz="1400" dirty="0"/>
              <a:t>the most significant bit (MSB) of the adjusted value of the received partial TSF is not equal to the bit </a:t>
            </a:r>
            <a:r>
              <a:rPr lang="en-US" sz="1400" dirty="0" smtClean="0"/>
              <a:t>X+11 </a:t>
            </a:r>
            <a:r>
              <a:rPr lang="en-US" sz="1400" dirty="0"/>
              <a:t>of the local TSF timer then the value of bits </a:t>
            </a:r>
            <a:r>
              <a:rPr lang="en-US" sz="1400" dirty="0" smtClean="0"/>
              <a:t>X+12 </a:t>
            </a:r>
            <a:r>
              <a:rPr lang="en-US" sz="1400" dirty="0"/>
              <a:t>to 63 of the local TSF timer shall be adjusted to account for roll over as follows:</a:t>
            </a:r>
          </a:p>
          <a:p>
            <a:pPr lvl="2"/>
            <a:r>
              <a:rPr lang="en-US" sz="1200" dirty="0"/>
              <a:t>The value shall be increased by one unit (modulo 2</a:t>
            </a:r>
            <a:r>
              <a:rPr lang="en-US" sz="1200" dirty="0" smtClean="0"/>
              <a:t>^(52-X)) </a:t>
            </a:r>
            <a:r>
              <a:rPr lang="en-US" sz="1200" dirty="0"/>
              <a:t>if </a:t>
            </a:r>
            <a:r>
              <a:rPr lang="en-US" sz="1200" dirty="0" smtClean="0"/>
              <a:t>LT[X:X+11] </a:t>
            </a:r>
            <a:r>
              <a:rPr lang="en-US" sz="1200" dirty="0"/>
              <a:t>&gt; AT and </a:t>
            </a:r>
            <a:r>
              <a:rPr lang="en-US" sz="1200" dirty="0" smtClean="0"/>
              <a:t>LT[X:X+11] </a:t>
            </a:r>
            <a:r>
              <a:rPr lang="en-US" sz="1200" dirty="0"/>
              <a:t>&gt; AT + 2</a:t>
            </a:r>
            <a:r>
              <a:rPr lang="en-US" sz="1200" dirty="0" smtClean="0"/>
              <a:t>^(11)</a:t>
            </a:r>
            <a:endParaRPr lang="en-US" sz="1200" dirty="0"/>
          </a:p>
          <a:p>
            <a:pPr lvl="2"/>
            <a:r>
              <a:rPr lang="en-US" sz="1200" dirty="0"/>
              <a:t> The value shall be decreased by one unit (modulo 2</a:t>
            </a:r>
            <a:r>
              <a:rPr lang="en-US" sz="1200" dirty="0" smtClean="0"/>
              <a:t>^(52-X)) </a:t>
            </a:r>
            <a:r>
              <a:rPr lang="en-US" sz="1200" dirty="0"/>
              <a:t>if </a:t>
            </a:r>
            <a:r>
              <a:rPr lang="en-US" sz="1200" dirty="0" smtClean="0"/>
              <a:t>LT[X:X+11]  </a:t>
            </a:r>
            <a:r>
              <a:rPr lang="en-US" sz="1200" dirty="0"/>
              <a:t>&lt; AT and </a:t>
            </a:r>
            <a:r>
              <a:rPr lang="en-US" sz="1200" dirty="0" smtClean="0"/>
              <a:t>LT[X:X+11]  </a:t>
            </a:r>
            <a:r>
              <a:rPr lang="en-US" sz="1200" dirty="0"/>
              <a:t>&lt; AT – 2</a:t>
            </a:r>
            <a:r>
              <a:rPr lang="en-US" sz="1200" dirty="0" smtClean="0"/>
              <a:t>^(11)</a:t>
            </a:r>
            <a:endParaRPr lang="en-US" sz="1200" dirty="0"/>
          </a:p>
          <a:p>
            <a:pPr marL="0" indent="0">
              <a:buNone/>
            </a:pPr>
            <a:r>
              <a:rPr lang="en-US" sz="1400" dirty="0"/>
              <a:t>	</a:t>
            </a:r>
            <a:r>
              <a:rPr lang="en-US" sz="1400" b="0" dirty="0"/>
              <a:t>where AT is the adjusted value of the received partial TSF and </a:t>
            </a:r>
            <a:r>
              <a:rPr lang="en-US" sz="1400" b="0" dirty="0" smtClean="0"/>
              <a:t>LT[X:X+11] </a:t>
            </a:r>
            <a:r>
              <a:rPr lang="en-US" sz="1400" b="0" dirty="0"/>
              <a:t>is the 	value of bits X to </a:t>
            </a:r>
            <a:r>
              <a:rPr lang="en-US" sz="1400" b="0" dirty="0" smtClean="0"/>
              <a:t>X+11 </a:t>
            </a:r>
            <a:r>
              <a:rPr lang="en-US" sz="1400" b="0" dirty="0"/>
              <a:t>of the local TSF timer</a:t>
            </a:r>
          </a:p>
          <a:p>
            <a:pPr lvl="1"/>
            <a:r>
              <a:rPr lang="en-US" sz="1400" dirty="0"/>
              <a:t>The bits X to </a:t>
            </a:r>
            <a:r>
              <a:rPr lang="en-US" sz="1400" dirty="0" smtClean="0"/>
              <a:t>X+11 </a:t>
            </a:r>
            <a:r>
              <a:rPr lang="en-US" sz="1400" dirty="0"/>
              <a:t>of the STA’s local TSF timer shall be set to the adjusted value of the received partial TSF.</a:t>
            </a:r>
          </a:p>
          <a:p>
            <a:endParaRPr lang="en-US" sz="1800" dirty="0"/>
          </a:p>
          <a:p>
            <a:endParaRPr lang="en-US"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12</a:t>
            </a:fld>
            <a:endParaRPr lang="en-US" altLang="ko-KR" dirty="0"/>
          </a:p>
        </p:txBody>
      </p:sp>
    </p:spTree>
    <p:extLst>
      <p:ext uri="{BB962C8B-B14F-4D97-AF65-F5344CB8AC3E}">
        <p14:creationId xmlns:p14="http://schemas.microsoft.com/office/powerpoint/2010/main" val="527397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#3</a:t>
            </a:r>
            <a:endParaRPr lang="en-US" dirty="0"/>
          </a:p>
        </p:txBody>
      </p:sp>
      <p:sp>
        <p:nvSpPr>
          <p:cNvPr id="3" name="Content Placeholder 2"/>
          <p:cNvSpPr>
            <a:spLocks noGrp="1"/>
          </p:cNvSpPr>
          <p:nvPr>
            <p:ph idx="1"/>
          </p:nvPr>
        </p:nvSpPr>
        <p:spPr/>
        <p:txBody>
          <a:bodyPr/>
          <a:lstStyle/>
          <a:p>
            <a:r>
              <a:rPr lang="en-US" sz="1800" dirty="0"/>
              <a:t>Move the following to 11ba SFD:</a:t>
            </a:r>
          </a:p>
          <a:p>
            <a:r>
              <a:rPr lang="en-US" sz="1800" dirty="0" smtClean="0"/>
              <a:t>For </a:t>
            </a:r>
            <a:r>
              <a:rPr lang="en-US" sz="1800" dirty="0"/>
              <a:t>a WUR non-AP STA that receives a WUR Beacon carrying partial TSF with bit position X to </a:t>
            </a:r>
            <a:r>
              <a:rPr lang="en-US" sz="1800" dirty="0" smtClean="0"/>
              <a:t>X+11 </a:t>
            </a:r>
            <a:r>
              <a:rPr lang="en-US" sz="1800" dirty="0"/>
              <a:t>of the TSF</a:t>
            </a:r>
            <a:r>
              <a:rPr lang="en-US" sz="1800" dirty="0" smtClean="0"/>
              <a:t>,</a:t>
            </a:r>
            <a:endParaRPr lang="en-US" sz="1400" dirty="0" smtClean="0"/>
          </a:p>
          <a:p>
            <a:pPr lvl="1"/>
            <a:r>
              <a:rPr lang="en-US" sz="1400" dirty="0" smtClean="0"/>
              <a:t>If </a:t>
            </a:r>
            <a:r>
              <a:rPr lang="en-US" sz="1400" dirty="0"/>
              <a:t>the most significant bit (MSB) of the adjusted value of the received partial TSF is not equal to the bit </a:t>
            </a:r>
            <a:r>
              <a:rPr lang="en-US" sz="1400" dirty="0" smtClean="0"/>
              <a:t>X+11 </a:t>
            </a:r>
            <a:r>
              <a:rPr lang="en-US" sz="1400" dirty="0"/>
              <a:t>of the local TSF timer then the value of bits </a:t>
            </a:r>
            <a:r>
              <a:rPr lang="en-US" sz="1400" dirty="0" smtClean="0"/>
              <a:t>X+12 </a:t>
            </a:r>
            <a:r>
              <a:rPr lang="en-US" sz="1400" dirty="0"/>
              <a:t>to 63 of the local TSF timer shall be adjusted to account for roll over as follows:</a:t>
            </a:r>
          </a:p>
          <a:p>
            <a:pPr lvl="2"/>
            <a:r>
              <a:rPr lang="en-US" sz="1200" dirty="0"/>
              <a:t>The value shall be increased by one unit (modulo 2</a:t>
            </a:r>
            <a:r>
              <a:rPr lang="en-US" sz="1200" dirty="0" smtClean="0"/>
              <a:t>^(52-X)) </a:t>
            </a:r>
            <a:r>
              <a:rPr lang="en-US" sz="1200" dirty="0"/>
              <a:t>if </a:t>
            </a:r>
            <a:r>
              <a:rPr lang="en-US" sz="1200" dirty="0" smtClean="0"/>
              <a:t>LT[X:X+11] </a:t>
            </a:r>
            <a:r>
              <a:rPr lang="en-US" sz="1200" dirty="0"/>
              <a:t>&gt; AT and </a:t>
            </a:r>
            <a:r>
              <a:rPr lang="en-US" sz="1200" dirty="0" smtClean="0"/>
              <a:t>LT[X:X+11] </a:t>
            </a:r>
            <a:r>
              <a:rPr lang="en-US" sz="1200" dirty="0"/>
              <a:t>&gt; AT + 2</a:t>
            </a:r>
            <a:r>
              <a:rPr lang="en-US" sz="1200" dirty="0" smtClean="0"/>
              <a:t>^(11)</a:t>
            </a:r>
            <a:endParaRPr lang="en-US" sz="1200" dirty="0"/>
          </a:p>
          <a:p>
            <a:pPr lvl="2"/>
            <a:r>
              <a:rPr lang="en-US" sz="1200" dirty="0"/>
              <a:t> The value shall be decreased by one unit (modulo 2</a:t>
            </a:r>
            <a:r>
              <a:rPr lang="en-US" sz="1200" dirty="0" smtClean="0"/>
              <a:t>^(52-X)) </a:t>
            </a:r>
            <a:r>
              <a:rPr lang="en-US" sz="1200" dirty="0"/>
              <a:t>if </a:t>
            </a:r>
            <a:r>
              <a:rPr lang="en-US" sz="1200" dirty="0" smtClean="0"/>
              <a:t>LT[X:X+11]  </a:t>
            </a:r>
            <a:r>
              <a:rPr lang="en-US" sz="1200" dirty="0"/>
              <a:t>&lt; AT and </a:t>
            </a:r>
            <a:r>
              <a:rPr lang="en-US" sz="1200" dirty="0" smtClean="0"/>
              <a:t>LT[X:X+11]  </a:t>
            </a:r>
            <a:r>
              <a:rPr lang="en-US" sz="1200" dirty="0"/>
              <a:t>&lt; AT – 2</a:t>
            </a:r>
            <a:r>
              <a:rPr lang="en-US" sz="1200" dirty="0" smtClean="0"/>
              <a:t>^(11)</a:t>
            </a:r>
            <a:endParaRPr lang="en-US" sz="1200" dirty="0"/>
          </a:p>
          <a:p>
            <a:pPr marL="0" indent="0">
              <a:buNone/>
            </a:pPr>
            <a:r>
              <a:rPr lang="en-US" sz="1400" dirty="0"/>
              <a:t>	</a:t>
            </a:r>
            <a:r>
              <a:rPr lang="en-US" sz="1400" b="0" dirty="0"/>
              <a:t>where AT is the adjusted value of the received partial TSF and </a:t>
            </a:r>
            <a:r>
              <a:rPr lang="en-US" sz="1400" b="0" dirty="0" smtClean="0"/>
              <a:t>LT[X:X+11] </a:t>
            </a:r>
            <a:r>
              <a:rPr lang="en-US" sz="1400" b="0" dirty="0"/>
              <a:t>is the 	value of bits X to </a:t>
            </a:r>
            <a:r>
              <a:rPr lang="en-US" sz="1400" b="0" dirty="0" smtClean="0"/>
              <a:t>X+11 </a:t>
            </a:r>
            <a:r>
              <a:rPr lang="en-US" sz="1400" b="0" dirty="0"/>
              <a:t>of the local TSF timer</a:t>
            </a:r>
          </a:p>
          <a:p>
            <a:pPr lvl="1"/>
            <a:r>
              <a:rPr lang="en-US" sz="1400" dirty="0"/>
              <a:t>The bits X to </a:t>
            </a:r>
            <a:r>
              <a:rPr lang="en-US" sz="1400" dirty="0" smtClean="0"/>
              <a:t>X+11 </a:t>
            </a:r>
            <a:r>
              <a:rPr lang="en-US" sz="1400" dirty="0"/>
              <a:t>of the STA’s local TSF timer shall be set to the adjusted value of the received partial TSF.</a:t>
            </a:r>
          </a:p>
          <a:p>
            <a:endParaRPr lang="en-US" sz="1800" dirty="0"/>
          </a:p>
          <a:p>
            <a:r>
              <a:rPr lang="en-US" dirty="0" smtClean="0"/>
              <a:t>Move: Po-Kai Huang</a:t>
            </a:r>
          </a:p>
          <a:p>
            <a:r>
              <a:rPr lang="en-US" dirty="0" smtClean="0"/>
              <a:t>Second: </a:t>
            </a:r>
            <a:endParaRPr lang="en-US"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13</a:t>
            </a:fld>
            <a:endParaRPr lang="en-US" altLang="ko-KR" dirty="0"/>
          </a:p>
        </p:txBody>
      </p:sp>
    </p:spTree>
    <p:extLst>
      <p:ext uri="{BB962C8B-B14F-4D97-AF65-F5344CB8AC3E}">
        <p14:creationId xmlns:p14="http://schemas.microsoft.com/office/powerpoint/2010/main" val="2409680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a:t>[1</a:t>
            </a:r>
            <a:r>
              <a:rPr lang="en-US"/>
              <a:t>] </a:t>
            </a:r>
            <a:r>
              <a:rPr lang="en-US" smtClean="0"/>
              <a:t>11-17-0575-08 </a:t>
            </a:r>
            <a:r>
              <a:rPr lang="en-US" dirty="0"/>
              <a:t>Spec Framework</a:t>
            </a:r>
          </a:p>
          <a:p>
            <a:endParaRPr lang="en-US" dirty="0"/>
          </a:p>
        </p:txBody>
      </p:sp>
      <p:sp>
        <p:nvSpPr>
          <p:cNvPr id="4" name="Footer Placeholder 3"/>
          <p:cNvSpPr>
            <a:spLocks noGrp="1"/>
          </p:cNvSpPr>
          <p:nvPr>
            <p:ph type="ftr" sz="quarter" idx="11"/>
          </p:nvPr>
        </p:nvSpPr>
        <p:spPr/>
        <p:txBody>
          <a:bodyPr/>
          <a:lstStyle/>
          <a:p>
            <a:r>
              <a:rPr lang="en-US" altLang="ko-KR" smtClean="0"/>
              <a:t>Po-Kai Huang et al. (Intel)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14</a:t>
            </a:fld>
            <a:endParaRPr lang="en-US" altLang="ko-KR"/>
          </a:p>
        </p:txBody>
      </p:sp>
    </p:spTree>
    <p:extLst>
      <p:ext uri="{BB962C8B-B14F-4D97-AF65-F5344CB8AC3E}">
        <p14:creationId xmlns:p14="http://schemas.microsoft.com/office/powerpoint/2010/main" val="2297518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r>
              <a:rPr lang="en-US" sz="2000" dirty="0" smtClean="0"/>
              <a:t>We have agreed to put partial TSF in WUR Beacon [1], and there are two remaining TBDs </a:t>
            </a:r>
          </a:p>
          <a:p>
            <a:pPr marL="800100" lvl="1" indent="-342900">
              <a:buFont typeface="+mj-lt"/>
              <a:buAutoNum type="arabicPeriod"/>
            </a:pPr>
            <a:r>
              <a:rPr lang="en-US" sz="1600" dirty="0" smtClean="0"/>
              <a:t>Bit location of the partial TSF</a:t>
            </a:r>
          </a:p>
          <a:p>
            <a:pPr marL="800100" lvl="1" indent="-342900">
              <a:buFont typeface="+mj-lt"/>
              <a:buAutoNum type="arabicPeriod"/>
            </a:pPr>
            <a:r>
              <a:rPr lang="en-US" sz="1600" dirty="0" smtClean="0"/>
              <a:t>Computation of partial TSF when sending the WUR Beacon and computation of TSF when receiving the WUR Beacon</a:t>
            </a:r>
          </a:p>
          <a:p>
            <a:r>
              <a:rPr lang="en-US" sz="2000" dirty="0"/>
              <a:t>We </a:t>
            </a:r>
            <a:r>
              <a:rPr lang="en-US" sz="2000" dirty="0" smtClean="0"/>
              <a:t>discuss the second TBD in this presentation</a:t>
            </a:r>
            <a:endParaRPr lang="en-US" sz="2000" dirty="0"/>
          </a:p>
          <a:p>
            <a:endParaRPr lang="en-US" sz="2000"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2</a:t>
            </a:fld>
            <a:endParaRPr lang="en-US" altLang="ko-KR"/>
          </a:p>
        </p:txBody>
      </p:sp>
    </p:spTree>
    <p:extLst>
      <p:ext uri="{BB962C8B-B14F-4D97-AF65-F5344CB8AC3E}">
        <p14:creationId xmlns:p14="http://schemas.microsoft.com/office/powerpoint/2010/main" val="1271183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Carrying Partial TSF for 802.11</a:t>
            </a:r>
            <a:endParaRPr lang="en-US" dirty="0"/>
          </a:p>
        </p:txBody>
      </p:sp>
      <p:sp>
        <p:nvSpPr>
          <p:cNvPr id="3" name="Content Placeholder 2"/>
          <p:cNvSpPr>
            <a:spLocks noGrp="1"/>
          </p:cNvSpPr>
          <p:nvPr>
            <p:ph idx="1"/>
          </p:nvPr>
        </p:nvSpPr>
        <p:spPr/>
        <p:txBody>
          <a:bodyPr/>
          <a:lstStyle/>
          <a:p>
            <a:r>
              <a:rPr lang="en-US" sz="2000" dirty="0" smtClean="0"/>
              <a:t>Carrying partial TSF in a Beacon frame is not new, and 11ah has already adopted similar ideas, where 4 bytes LSBs are carried in the SIG Beacon</a:t>
            </a:r>
          </a:p>
          <a:p>
            <a:r>
              <a:rPr lang="en-US" sz="2000" dirty="0" smtClean="0"/>
              <a:t>Spec texts for the transmitter of S1G Beacon:</a:t>
            </a:r>
          </a:p>
          <a:p>
            <a:pPr lvl="1"/>
            <a:r>
              <a:rPr lang="en-US" sz="1800" b="0" i="1" dirty="0"/>
              <a:t>The Timestamp field contains the 4 least significant octets of the transmitting STA’s TSF timer at the </a:t>
            </a:r>
            <a:r>
              <a:rPr lang="en-US" sz="1800" b="0" i="1" dirty="0" smtClean="0"/>
              <a:t>time that </a:t>
            </a:r>
            <a:r>
              <a:rPr lang="en-US" sz="1800" b="0" i="1" dirty="0"/>
              <a:t>the start of the data symbol, containing the first bit of the Timestamp, is transmitted by the PHY plus </a:t>
            </a:r>
            <a:r>
              <a:rPr lang="en-US" sz="1800" b="0" i="1" dirty="0" smtClean="0"/>
              <a:t>the transmitting </a:t>
            </a:r>
            <a:r>
              <a:rPr lang="en-US" sz="1800" b="0" i="1" dirty="0"/>
              <a:t>STA’s delays through its local PHY from the MAC-PHY interface to its interface with the </a:t>
            </a:r>
            <a:r>
              <a:rPr lang="en-US" sz="1800" b="0" i="1" dirty="0" smtClean="0"/>
              <a:t>WM.</a:t>
            </a:r>
            <a:r>
              <a:rPr lang="en-US" sz="1800" i="1" dirty="0" smtClean="0"/>
              <a:t> </a:t>
            </a:r>
          </a:p>
          <a:p>
            <a:r>
              <a:rPr lang="en-US" sz="2000" dirty="0"/>
              <a:t>Spec texts for the </a:t>
            </a:r>
            <a:r>
              <a:rPr lang="en-US" sz="2000" dirty="0" smtClean="0"/>
              <a:t>receiver </a:t>
            </a:r>
            <a:r>
              <a:rPr lang="en-US" sz="2000" dirty="0"/>
              <a:t>of S1G Beacon</a:t>
            </a:r>
            <a:r>
              <a:rPr lang="en-US" sz="2000" dirty="0" smtClean="0"/>
              <a:t>:</a:t>
            </a:r>
            <a:endParaRPr lang="en-US" sz="1800" i="1" dirty="0" smtClean="0"/>
          </a:p>
          <a:p>
            <a:pPr lvl="1"/>
            <a:r>
              <a:rPr lang="en-US" sz="1800" i="1" dirty="0"/>
              <a:t>An S1G STA that receives an S1G Beacon frame shall update its TSF timer according to the algorithm described in 11.1.3.10.3. </a:t>
            </a:r>
            <a:br>
              <a:rPr lang="en-US" sz="1800" i="1" dirty="0"/>
            </a:br>
            <a:endParaRPr lang="en-US" i="1"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3</a:t>
            </a:fld>
            <a:endParaRPr lang="en-US" altLang="ko-KR" dirty="0"/>
          </a:p>
        </p:txBody>
      </p:sp>
    </p:spTree>
    <p:extLst>
      <p:ext uri="{BB962C8B-B14F-4D97-AF65-F5344CB8AC3E}">
        <p14:creationId xmlns:p14="http://schemas.microsoft.com/office/powerpoint/2010/main" val="42660628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 of Carrying Partial TSF for 802.11</a:t>
            </a:r>
          </a:p>
        </p:txBody>
      </p:sp>
      <p:sp>
        <p:nvSpPr>
          <p:cNvPr id="3" name="Content Placeholder 2"/>
          <p:cNvSpPr>
            <a:spLocks noGrp="1"/>
          </p:cNvSpPr>
          <p:nvPr>
            <p:ph idx="1"/>
          </p:nvPr>
        </p:nvSpPr>
        <p:spPr/>
        <p:txBody>
          <a:bodyPr/>
          <a:lstStyle/>
          <a:p>
            <a:r>
              <a:rPr lang="en-US" sz="1400" dirty="0"/>
              <a:t>Spec </a:t>
            </a:r>
            <a:r>
              <a:rPr lang="en-US" sz="1400" dirty="0" smtClean="0"/>
              <a:t>texts of </a:t>
            </a:r>
            <a:r>
              <a:rPr lang="en-US" sz="1400" i="1" dirty="0" smtClean="0"/>
              <a:t>11.1.3.10.3</a:t>
            </a:r>
            <a:r>
              <a:rPr lang="en-US" sz="1400" dirty="0" smtClean="0"/>
              <a:t>:</a:t>
            </a:r>
          </a:p>
          <a:p>
            <a:pPr lvl="1"/>
            <a:r>
              <a:rPr lang="en-US" sz="1200" b="0" i="1" dirty="0"/>
              <a:t>The received Timestamp value shall be adjusted by adding an amount equal to the receiving STA’s </a:t>
            </a:r>
            <a:r>
              <a:rPr lang="en-US" sz="1200" b="0" i="1" dirty="0" smtClean="0"/>
              <a:t>delay through </a:t>
            </a:r>
            <a:r>
              <a:rPr lang="en-US" sz="1200" b="0" i="1" dirty="0"/>
              <a:t>its local PHY components plus the time since the first bit of the Timestamp field was received at </a:t>
            </a:r>
            <a:r>
              <a:rPr lang="en-US" sz="1200" b="0" i="1" dirty="0" smtClean="0"/>
              <a:t>the MAC/PHY </a:t>
            </a:r>
            <a:r>
              <a:rPr lang="en-US" sz="1200" b="0" i="1" dirty="0"/>
              <a:t>interface.</a:t>
            </a:r>
            <a:r>
              <a:rPr lang="en-US" sz="1200" i="1" dirty="0"/>
              <a:t> </a:t>
            </a:r>
            <a:endParaRPr lang="en-US" sz="1200" dirty="0" smtClean="0"/>
          </a:p>
          <a:p>
            <a:pPr lvl="1"/>
            <a:r>
              <a:rPr lang="en-US" sz="1200" i="1" dirty="0"/>
              <a:t>If the received S1G Beacon frame does not include an S1G Beacon Compatibility element:</a:t>
            </a:r>
          </a:p>
          <a:p>
            <a:pPr lvl="2"/>
            <a:r>
              <a:rPr lang="en-US" sz="1050" i="1" dirty="0" smtClean="0"/>
              <a:t>If </a:t>
            </a:r>
            <a:r>
              <a:rPr lang="en-US" sz="1050" i="1" dirty="0"/>
              <a:t>the most significant bit (MSB) of the adjusted value of the received Timestamp is not equal to </a:t>
            </a:r>
            <a:r>
              <a:rPr lang="en-US" sz="1050" i="1" dirty="0" smtClean="0"/>
              <a:t>the MSB </a:t>
            </a:r>
            <a:r>
              <a:rPr lang="en-US" sz="1050" i="1" dirty="0"/>
              <a:t>of the 4 least significant octets of the local TSF timer then the value of the 4 most </a:t>
            </a:r>
            <a:r>
              <a:rPr lang="en-US" sz="1050" i="1" dirty="0" smtClean="0"/>
              <a:t>significant octets </a:t>
            </a:r>
            <a:r>
              <a:rPr lang="en-US" sz="1050" i="1" dirty="0"/>
              <a:t>of the TSF timer shall be adjusted to account for roll over as follows:</a:t>
            </a:r>
            <a:br>
              <a:rPr lang="en-US" sz="1050" i="1" dirty="0"/>
            </a:br>
            <a:r>
              <a:rPr lang="en-US" sz="1050" i="1" dirty="0"/>
              <a:t>— The value shall be increased by one unit (modulo </a:t>
            </a:r>
            <a:r>
              <a:rPr lang="en-US" sz="1050" i="1" dirty="0" smtClean="0"/>
              <a:t>2^32</a:t>
            </a:r>
            <a:r>
              <a:rPr lang="en-US" sz="1050" i="1" dirty="0"/>
              <a:t>) if LT &gt; AT and LT &gt; AT + </a:t>
            </a:r>
            <a:r>
              <a:rPr lang="en-US" sz="1050" i="1" dirty="0" smtClean="0"/>
              <a:t>2^31</a:t>
            </a:r>
            <a:r>
              <a:rPr lang="en-US" sz="1050" i="1" dirty="0"/>
              <a:t/>
            </a:r>
            <a:br>
              <a:rPr lang="en-US" sz="1050" i="1" dirty="0"/>
            </a:br>
            <a:r>
              <a:rPr lang="en-US" sz="1050" i="1" dirty="0"/>
              <a:t>— The value shall be decreased by one unit (modulo </a:t>
            </a:r>
            <a:r>
              <a:rPr lang="en-US" sz="1050" i="1" dirty="0" smtClean="0"/>
              <a:t>2^32</a:t>
            </a:r>
            <a:r>
              <a:rPr lang="en-US" sz="1050" i="1" dirty="0"/>
              <a:t>) if LT &lt; AT and LT &lt; AT </a:t>
            </a:r>
            <a:r>
              <a:rPr lang="en-US" sz="1050" i="1" dirty="0" smtClean="0"/>
              <a:t>– 2^31</a:t>
            </a:r>
            <a:r>
              <a:rPr lang="en-US" sz="1050" i="1" dirty="0"/>
              <a:t/>
            </a:r>
            <a:br>
              <a:rPr lang="en-US" sz="1050" i="1" dirty="0"/>
            </a:br>
            <a:r>
              <a:rPr lang="en-US" sz="1050" i="1" dirty="0"/>
              <a:t>where AT is the adjusted value of the received Timestamp and LT is the value of the 4 least</a:t>
            </a:r>
            <a:br>
              <a:rPr lang="en-US" sz="1050" i="1" dirty="0"/>
            </a:br>
            <a:r>
              <a:rPr lang="en-US" sz="1050" i="1" dirty="0"/>
              <a:t>significant octets of the local TSF </a:t>
            </a:r>
            <a:r>
              <a:rPr lang="en-US" sz="1050" i="1" dirty="0" smtClean="0"/>
              <a:t>timer</a:t>
            </a:r>
            <a:endParaRPr lang="en-US" sz="1050" i="1" dirty="0"/>
          </a:p>
          <a:p>
            <a:pPr lvl="2"/>
            <a:r>
              <a:rPr lang="en-US" sz="1050" i="1" dirty="0" smtClean="0"/>
              <a:t>The </a:t>
            </a:r>
            <a:r>
              <a:rPr lang="en-US" sz="1050" i="1" dirty="0"/>
              <a:t>4 least significant octets of the STA’s local TSF timer shall be set to the adjusted value of the</a:t>
            </a:r>
            <a:br>
              <a:rPr lang="en-US" sz="1050" i="1" dirty="0"/>
            </a:br>
            <a:r>
              <a:rPr lang="en-US" sz="1050" i="1" dirty="0"/>
              <a:t>Timestamp</a:t>
            </a:r>
            <a:r>
              <a:rPr lang="en-US" sz="1050" i="1" dirty="0" smtClean="0"/>
              <a:t>.</a:t>
            </a:r>
          </a:p>
          <a:p>
            <a:pPr lvl="1"/>
            <a:r>
              <a:rPr lang="en-US" sz="1200" i="1" dirty="0"/>
              <a:t>If the received S1G Beacon frame includes an S1G Beacon Compatibility element:</a:t>
            </a:r>
          </a:p>
          <a:p>
            <a:pPr marL="1028700" lvl="2" indent="-171450"/>
            <a:r>
              <a:rPr lang="en-US" sz="1050" i="1" dirty="0" smtClean="0"/>
              <a:t>The </a:t>
            </a:r>
            <a:r>
              <a:rPr lang="en-US" sz="1050" i="1" dirty="0"/>
              <a:t>4 least significant octets of the STA’s TSF timer shall then be set to the adjusted value of the</a:t>
            </a:r>
            <a:br>
              <a:rPr lang="en-US" sz="1050" i="1" dirty="0"/>
            </a:br>
            <a:r>
              <a:rPr lang="en-US" sz="1050" i="1" dirty="0"/>
              <a:t>Timestamp</a:t>
            </a:r>
            <a:r>
              <a:rPr lang="en-US" sz="1050" i="1" dirty="0" smtClean="0"/>
              <a:t>.</a:t>
            </a:r>
          </a:p>
          <a:p>
            <a:pPr marL="1028700" lvl="2" indent="-171450"/>
            <a:r>
              <a:rPr lang="en-US" sz="1050" i="1" dirty="0" smtClean="0"/>
              <a:t>If </a:t>
            </a:r>
            <a:r>
              <a:rPr lang="en-US" sz="1050" i="1" dirty="0"/>
              <a:t>the most significant bit of the adjusted value of the Timestamp is 0 and the value of the TSF</a:t>
            </a:r>
            <a:br>
              <a:rPr lang="en-US" sz="1050" i="1" dirty="0"/>
            </a:br>
            <a:r>
              <a:rPr lang="en-US" sz="1050" i="1" dirty="0"/>
              <a:t>Rollover Flag field in the S1G Beacon Compatibility element is 1, then the 4 most significant octets</a:t>
            </a:r>
            <a:br>
              <a:rPr lang="en-US" sz="1050" i="1" dirty="0"/>
            </a:br>
            <a:r>
              <a:rPr lang="en-US" sz="1050" i="1" dirty="0"/>
              <a:t>of the TSF timer shall be adjusted to account for roll over (i.e., the value obtained from the TSF</a:t>
            </a:r>
            <a:br>
              <a:rPr lang="en-US" sz="1050" i="1" dirty="0"/>
            </a:br>
            <a:r>
              <a:rPr lang="en-US" sz="1050" i="1" dirty="0"/>
              <a:t>Completion field shall be increased by one unit (modulo </a:t>
            </a:r>
            <a:r>
              <a:rPr lang="en-US" sz="1050" i="1" dirty="0" smtClean="0"/>
              <a:t>2^32</a:t>
            </a:r>
            <a:r>
              <a:rPr lang="en-US" sz="1050" i="1" dirty="0"/>
              <a:t>). Otherwise, the 4 most significant</a:t>
            </a:r>
            <a:br>
              <a:rPr lang="en-US" sz="1050" i="1" dirty="0"/>
            </a:br>
            <a:r>
              <a:rPr lang="en-US" sz="1050" i="1" dirty="0"/>
              <a:t>octets of the TSF timer shall be set to the value of the TSF Completion field in the S1G Beacon</a:t>
            </a:r>
            <a:br>
              <a:rPr lang="en-US" sz="1050" i="1" dirty="0"/>
            </a:br>
            <a:r>
              <a:rPr lang="en-US" sz="1050" i="1" dirty="0"/>
              <a:t>Compatibility element. </a:t>
            </a:r>
            <a:br>
              <a:rPr lang="en-US" sz="1050" i="1" dirty="0"/>
            </a:br>
            <a:endParaRPr lang="en-US" sz="1050" i="1" dirty="0"/>
          </a:p>
          <a:p>
            <a:r>
              <a:rPr lang="en-US" sz="1400" dirty="0" smtClean="0"/>
              <a:t>WUR Beacon does not have space for Beacon Compatibility element. Hence, we only consider the second bullet</a:t>
            </a:r>
            <a:endParaRPr lang="en-US" sz="1400"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4</a:t>
            </a:fld>
            <a:endParaRPr lang="en-US" altLang="ko-KR" dirty="0"/>
          </a:p>
        </p:txBody>
      </p:sp>
    </p:spTree>
    <p:extLst>
      <p:ext uri="{BB962C8B-B14F-4D97-AF65-F5344CB8AC3E}">
        <p14:creationId xmlns:p14="http://schemas.microsoft.com/office/powerpoint/2010/main" val="2229291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Texts for 11ba</a:t>
            </a:r>
            <a:endParaRPr lang="en-US" dirty="0"/>
          </a:p>
        </p:txBody>
      </p:sp>
      <p:sp>
        <p:nvSpPr>
          <p:cNvPr id="3" name="Content Placeholder 2"/>
          <p:cNvSpPr>
            <a:spLocks noGrp="1"/>
          </p:cNvSpPr>
          <p:nvPr>
            <p:ph idx="1"/>
          </p:nvPr>
        </p:nvSpPr>
        <p:spPr/>
        <p:txBody>
          <a:bodyPr/>
          <a:lstStyle/>
          <a:p>
            <a:r>
              <a:rPr lang="en-US" dirty="0" smtClean="0"/>
              <a:t>Transmitter of WUR Beacon:</a:t>
            </a:r>
          </a:p>
          <a:p>
            <a:pPr lvl="1"/>
            <a:r>
              <a:rPr lang="en-US" sz="1800" i="1" dirty="0"/>
              <a:t>The </a:t>
            </a:r>
            <a:r>
              <a:rPr lang="en-US" sz="1800" i="1" dirty="0" smtClean="0"/>
              <a:t>Partial TSF field contains </a:t>
            </a:r>
            <a:r>
              <a:rPr lang="en-US" sz="1800" i="1" dirty="0"/>
              <a:t>the </a:t>
            </a:r>
            <a:r>
              <a:rPr lang="en-US" sz="1800" i="1" dirty="0" smtClean="0"/>
              <a:t>bits X to X+11 of </a:t>
            </a:r>
            <a:r>
              <a:rPr lang="en-US" sz="1800" i="1" dirty="0"/>
              <a:t>the transmitting STA’s TSF timer at the time that the start of the data symbol, containing the first bit of the </a:t>
            </a:r>
            <a:r>
              <a:rPr lang="en-US" sz="1800" i="1" dirty="0" smtClean="0"/>
              <a:t>Partial TSF field, </a:t>
            </a:r>
            <a:r>
              <a:rPr lang="en-US" sz="1800" i="1" dirty="0"/>
              <a:t>is transmitted by the PHY plus the transmitting STA’s delays through its local PHY from the MAC-PHY interface to its interface with the WM. </a:t>
            </a:r>
            <a:endParaRPr lang="en-US" sz="1800" i="1"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5</a:t>
            </a:fld>
            <a:endParaRPr lang="en-US" altLang="ko-KR" dirty="0"/>
          </a:p>
        </p:txBody>
      </p:sp>
    </p:spTree>
    <p:extLst>
      <p:ext uri="{BB962C8B-B14F-4D97-AF65-F5344CB8AC3E}">
        <p14:creationId xmlns:p14="http://schemas.microsoft.com/office/powerpoint/2010/main" val="18108503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Texts for </a:t>
            </a:r>
            <a:r>
              <a:rPr lang="en-US" dirty="0" smtClean="0"/>
              <a:t>11ba</a:t>
            </a:r>
            <a:endParaRPr lang="en-US" dirty="0"/>
          </a:p>
        </p:txBody>
      </p:sp>
      <p:sp>
        <p:nvSpPr>
          <p:cNvPr id="3" name="Content Placeholder 2"/>
          <p:cNvSpPr>
            <a:spLocks noGrp="1"/>
          </p:cNvSpPr>
          <p:nvPr>
            <p:ph idx="1"/>
          </p:nvPr>
        </p:nvSpPr>
        <p:spPr/>
        <p:txBody>
          <a:bodyPr/>
          <a:lstStyle/>
          <a:p>
            <a:r>
              <a:rPr lang="en-US" sz="1600" dirty="0"/>
              <a:t>For </a:t>
            </a:r>
            <a:r>
              <a:rPr lang="en-US" sz="1600" dirty="0" smtClean="0"/>
              <a:t>a WUR non-AP STA that </a:t>
            </a:r>
            <a:r>
              <a:rPr lang="en-US" sz="1600" dirty="0"/>
              <a:t>receives a WUR </a:t>
            </a:r>
            <a:r>
              <a:rPr lang="en-US" sz="1600" dirty="0" smtClean="0"/>
              <a:t>Beacon carrying </a:t>
            </a:r>
            <a:r>
              <a:rPr lang="en-US" sz="1600" dirty="0"/>
              <a:t>partial TSF with bit position </a:t>
            </a:r>
            <a:r>
              <a:rPr lang="en-US" sz="1600" dirty="0" smtClean="0"/>
              <a:t>X </a:t>
            </a:r>
            <a:r>
              <a:rPr lang="en-US" sz="1600" dirty="0"/>
              <a:t>to </a:t>
            </a:r>
            <a:r>
              <a:rPr lang="en-US" sz="1600" dirty="0" smtClean="0"/>
              <a:t>X+11 of </a:t>
            </a:r>
            <a:r>
              <a:rPr lang="en-US" sz="1600" dirty="0"/>
              <a:t>the </a:t>
            </a:r>
            <a:r>
              <a:rPr lang="en-US" sz="1600" dirty="0" smtClean="0"/>
              <a:t>TSF, the algorithm to adjust local TSF is:</a:t>
            </a:r>
          </a:p>
          <a:p>
            <a:pPr lvl="1"/>
            <a:r>
              <a:rPr lang="en-US" sz="1400" dirty="0"/>
              <a:t>The received partial TSF value shall be adjusted </a:t>
            </a:r>
            <a:r>
              <a:rPr lang="en-US" sz="1400" dirty="0" smtClean="0"/>
              <a:t>by the following</a:t>
            </a:r>
            <a:endParaRPr lang="en-US" sz="1400" dirty="0"/>
          </a:p>
          <a:p>
            <a:pPr lvl="2"/>
            <a:r>
              <a:rPr lang="en-US" sz="1200" dirty="0"/>
              <a:t>Create temporal </a:t>
            </a:r>
            <a:r>
              <a:rPr lang="en-US" sz="1200" dirty="0" smtClean="0"/>
              <a:t>timestamp </a:t>
            </a:r>
            <a:r>
              <a:rPr lang="en-US" sz="1200" dirty="0"/>
              <a:t>by concatenating received partial TSF with X bits containing </a:t>
            </a:r>
            <a:r>
              <a:rPr lang="en-US" sz="1200" dirty="0" smtClean="0"/>
              <a:t>an implementation specific value </a:t>
            </a:r>
            <a:r>
              <a:rPr lang="en-US" sz="1200" dirty="0"/>
              <a:t>that represents the assumed value of bit position 0 to </a:t>
            </a:r>
            <a:r>
              <a:rPr lang="en-US" sz="1200" dirty="0" smtClean="0"/>
              <a:t>X-1 of the temporal timestamp</a:t>
            </a:r>
            <a:endParaRPr lang="en-US" sz="1200" dirty="0"/>
          </a:p>
          <a:p>
            <a:pPr lvl="2"/>
            <a:r>
              <a:rPr lang="en-US" sz="1200" dirty="0" smtClean="0"/>
              <a:t>Add </a:t>
            </a:r>
            <a:r>
              <a:rPr lang="en-US" sz="1200" dirty="0"/>
              <a:t>an amount equal to the receiving STA’s delay through its local PHY components plus the time since the first bit of the </a:t>
            </a:r>
            <a:r>
              <a:rPr lang="en-US" sz="1200" dirty="0" smtClean="0"/>
              <a:t>Partial TSF field was </a:t>
            </a:r>
            <a:r>
              <a:rPr lang="en-US" sz="1200" dirty="0"/>
              <a:t>received at the MAC/PHY interface to the temporal </a:t>
            </a:r>
            <a:r>
              <a:rPr lang="en-US" sz="1200" dirty="0" smtClean="0"/>
              <a:t>timestamp</a:t>
            </a:r>
            <a:endParaRPr lang="en-US" sz="1200" dirty="0"/>
          </a:p>
          <a:p>
            <a:pPr lvl="2"/>
            <a:r>
              <a:rPr lang="en-US" sz="1200" dirty="0"/>
              <a:t>The adjusted value of the received partial TSF is set as the value of bit position X to </a:t>
            </a:r>
            <a:r>
              <a:rPr lang="en-US" sz="1200" dirty="0" smtClean="0"/>
              <a:t>X+11 </a:t>
            </a:r>
            <a:r>
              <a:rPr lang="en-US" sz="1200" dirty="0"/>
              <a:t>of the temporal timestamp</a:t>
            </a:r>
            <a:endParaRPr lang="en-US" dirty="0"/>
          </a:p>
          <a:p>
            <a:pPr lvl="1"/>
            <a:r>
              <a:rPr lang="en-US" sz="1400" dirty="0" smtClean="0"/>
              <a:t>If </a:t>
            </a:r>
            <a:r>
              <a:rPr lang="en-US" sz="1400" dirty="0"/>
              <a:t>the most significant bit (MSB) of the adjusted value of the received partial TSF is not equal to the bit Y of the local TSF timer then the value of bits </a:t>
            </a:r>
            <a:r>
              <a:rPr lang="en-US" sz="1400" dirty="0" smtClean="0"/>
              <a:t>X+12 </a:t>
            </a:r>
            <a:r>
              <a:rPr lang="en-US" sz="1400" dirty="0"/>
              <a:t>to 63 of the local TSF timer shall be adjusted to account for roll over as follows:</a:t>
            </a:r>
          </a:p>
          <a:p>
            <a:pPr lvl="2"/>
            <a:r>
              <a:rPr lang="en-US" sz="1200" dirty="0"/>
              <a:t>The value shall be increased by one unit (modulo 2</a:t>
            </a:r>
            <a:r>
              <a:rPr lang="en-US" sz="1200" dirty="0" smtClean="0"/>
              <a:t>^(52-X)) </a:t>
            </a:r>
            <a:r>
              <a:rPr lang="en-US" sz="1200" dirty="0"/>
              <a:t>if </a:t>
            </a:r>
            <a:r>
              <a:rPr lang="en-US" sz="1200" dirty="0" smtClean="0"/>
              <a:t>LT[X:X+11] </a:t>
            </a:r>
            <a:r>
              <a:rPr lang="en-US" sz="1200" dirty="0"/>
              <a:t>&gt; AT and </a:t>
            </a:r>
            <a:r>
              <a:rPr lang="en-US" sz="1200" dirty="0" smtClean="0"/>
              <a:t>LT[X:X+11] </a:t>
            </a:r>
            <a:r>
              <a:rPr lang="en-US" sz="1200" dirty="0"/>
              <a:t>&gt; AT + 2</a:t>
            </a:r>
            <a:r>
              <a:rPr lang="en-US" sz="1200" dirty="0" smtClean="0"/>
              <a:t>^(11)</a:t>
            </a:r>
            <a:endParaRPr lang="en-US" sz="1200" dirty="0"/>
          </a:p>
          <a:p>
            <a:pPr lvl="2"/>
            <a:r>
              <a:rPr lang="en-US" sz="1200" dirty="0"/>
              <a:t> The value shall be decreased by one unit (modulo 2</a:t>
            </a:r>
            <a:r>
              <a:rPr lang="en-US" sz="1200" dirty="0" smtClean="0"/>
              <a:t>^(52-X)) </a:t>
            </a:r>
            <a:r>
              <a:rPr lang="en-US" sz="1200" dirty="0"/>
              <a:t>if </a:t>
            </a:r>
            <a:r>
              <a:rPr lang="en-US" sz="1200" dirty="0" smtClean="0"/>
              <a:t>LT[X:X+11]  </a:t>
            </a:r>
            <a:r>
              <a:rPr lang="en-US" sz="1200" dirty="0"/>
              <a:t>&lt; AT and </a:t>
            </a:r>
            <a:r>
              <a:rPr lang="en-US" sz="1200" dirty="0" smtClean="0"/>
              <a:t>LT[X:X+11]  </a:t>
            </a:r>
            <a:r>
              <a:rPr lang="en-US" sz="1200" dirty="0"/>
              <a:t>&lt; AT – 2</a:t>
            </a:r>
            <a:r>
              <a:rPr lang="en-US" sz="1200" dirty="0" smtClean="0"/>
              <a:t>^(11)</a:t>
            </a:r>
            <a:endParaRPr lang="en-US" sz="1200" dirty="0"/>
          </a:p>
          <a:p>
            <a:pPr marL="0" indent="0">
              <a:buNone/>
            </a:pPr>
            <a:r>
              <a:rPr lang="en-US" sz="1400" dirty="0"/>
              <a:t>	</a:t>
            </a:r>
            <a:r>
              <a:rPr lang="en-US" sz="1400" b="0" dirty="0" smtClean="0"/>
              <a:t>where </a:t>
            </a:r>
            <a:r>
              <a:rPr lang="en-US" sz="1400" b="0" dirty="0"/>
              <a:t>AT is the adjusted value of the received partial TSF and </a:t>
            </a:r>
            <a:r>
              <a:rPr lang="en-US" sz="1400" b="0" dirty="0" smtClean="0"/>
              <a:t>LT[X:X+11] </a:t>
            </a:r>
            <a:r>
              <a:rPr lang="en-US" sz="1400" b="0" dirty="0"/>
              <a:t>is the </a:t>
            </a:r>
            <a:r>
              <a:rPr lang="en-US" sz="1400" b="0" dirty="0" smtClean="0"/>
              <a:t>	value </a:t>
            </a:r>
            <a:r>
              <a:rPr lang="en-US" sz="1400" b="0" dirty="0"/>
              <a:t>of bits X to </a:t>
            </a:r>
            <a:r>
              <a:rPr lang="en-US" sz="1400" b="0" dirty="0" smtClean="0"/>
              <a:t>X+11 </a:t>
            </a:r>
            <a:r>
              <a:rPr lang="en-US" sz="1400" b="0" dirty="0"/>
              <a:t>of the local TSF timer</a:t>
            </a:r>
          </a:p>
          <a:p>
            <a:pPr lvl="1"/>
            <a:r>
              <a:rPr lang="en-US" sz="1400" dirty="0"/>
              <a:t>The bits X to </a:t>
            </a:r>
            <a:r>
              <a:rPr lang="en-US" sz="1400" dirty="0" smtClean="0"/>
              <a:t>X+11 </a:t>
            </a:r>
            <a:r>
              <a:rPr lang="en-US" sz="1400" dirty="0"/>
              <a:t>of the STA’s local TSF timer shall be set to the adjusted value of the received partial TSF.</a:t>
            </a:r>
          </a:p>
          <a:p>
            <a:pPr lvl="1"/>
            <a:endParaRPr lang="en-US"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6</a:t>
            </a:fld>
            <a:endParaRPr lang="en-US" altLang="ko-KR" dirty="0"/>
          </a:p>
        </p:txBody>
      </p:sp>
    </p:spTree>
    <p:extLst>
      <p:ext uri="{BB962C8B-B14F-4D97-AF65-F5344CB8AC3E}">
        <p14:creationId xmlns:p14="http://schemas.microsoft.com/office/powerpoint/2010/main" val="15187506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We suggest the text to compute the partial TSF carried in the WUR Beacon and to update the local </a:t>
            </a:r>
            <a:r>
              <a:rPr lang="en-US" smtClean="0"/>
              <a:t>TSF when </a:t>
            </a:r>
            <a:endParaRPr lang="en-US" dirty="0"/>
          </a:p>
          <a:p>
            <a:pPr lvl="1"/>
            <a:r>
              <a:rPr lang="en-US" dirty="0" smtClean="0"/>
              <a:t>For the transmitter of WUR Beacon </a:t>
            </a:r>
          </a:p>
          <a:p>
            <a:pPr lvl="1"/>
            <a:r>
              <a:rPr lang="en-US" dirty="0" smtClean="0"/>
              <a:t>For the receiver of WUR Beacon</a:t>
            </a:r>
            <a:endParaRPr lang="en-US" dirty="0"/>
          </a:p>
        </p:txBody>
      </p:sp>
      <p:sp>
        <p:nvSpPr>
          <p:cNvPr id="4" name="Footer Placeholder 3"/>
          <p:cNvSpPr>
            <a:spLocks noGrp="1"/>
          </p:cNvSpPr>
          <p:nvPr>
            <p:ph type="ftr" sz="quarter" idx="11"/>
          </p:nvPr>
        </p:nvSpPr>
        <p:spPr/>
        <p:txBody>
          <a:bodyPr/>
          <a:lstStyle/>
          <a:p>
            <a:r>
              <a:rPr lang="en-US" altLang="ko-KR" smtClean="0"/>
              <a:t>Po-Kai Huang et al. (Intel)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7</a:t>
            </a:fld>
            <a:endParaRPr lang="en-US" altLang="ko-KR"/>
          </a:p>
        </p:txBody>
      </p:sp>
    </p:spTree>
    <p:extLst>
      <p:ext uri="{BB962C8B-B14F-4D97-AF65-F5344CB8AC3E}">
        <p14:creationId xmlns:p14="http://schemas.microsoft.com/office/powerpoint/2010/main" val="2920051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support the following?</a:t>
            </a:r>
          </a:p>
          <a:p>
            <a:r>
              <a:rPr lang="en-US" dirty="0" smtClean="0"/>
              <a:t>For the transmitter of WUR Beacon:</a:t>
            </a:r>
          </a:p>
          <a:p>
            <a:pPr lvl="1"/>
            <a:r>
              <a:rPr lang="en-US" sz="1800" i="1" dirty="0"/>
              <a:t>The P</a:t>
            </a:r>
            <a:r>
              <a:rPr lang="en-US" sz="1800" i="1" dirty="0" smtClean="0"/>
              <a:t>artial TSF field contains </a:t>
            </a:r>
            <a:r>
              <a:rPr lang="en-US" sz="1800" i="1" dirty="0"/>
              <a:t>the </a:t>
            </a:r>
            <a:r>
              <a:rPr lang="en-US" sz="1800" i="1" dirty="0" smtClean="0"/>
              <a:t>bits X to X+11 of </a:t>
            </a:r>
            <a:r>
              <a:rPr lang="en-US" sz="1800" i="1" dirty="0"/>
              <a:t>the transmitting STA’s TSF timer at the time that the start of the data symbol, containing the first bit of </a:t>
            </a:r>
            <a:r>
              <a:rPr lang="en-US" sz="1800" i="1" dirty="0" smtClean="0"/>
              <a:t>Partial TSF field, </a:t>
            </a:r>
            <a:r>
              <a:rPr lang="en-US" sz="1800" i="1" dirty="0"/>
              <a:t>is transmitted by the PHY plus the transmitting STA’s delays through its local PHY from the MAC-PHY interface to its interface with the WM. </a:t>
            </a:r>
            <a:endParaRPr lang="en-US" sz="1800" i="1" dirty="0" smtClean="0"/>
          </a:p>
          <a:p>
            <a:pPr marL="0" indent="0">
              <a:buNone/>
            </a:pPr>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8</a:t>
            </a:fld>
            <a:endParaRPr lang="en-US" altLang="ko-KR" dirty="0"/>
          </a:p>
        </p:txBody>
      </p:sp>
    </p:spTree>
    <p:extLst>
      <p:ext uri="{BB962C8B-B14F-4D97-AF65-F5344CB8AC3E}">
        <p14:creationId xmlns:p14="http://schemas.microsoft.com/office/powerpoint/2010/main" val="12824432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smtClean="0"/>
              <a:t>Move the following to 11ba SFD:</a:t>
            </a:r>
            <a:endParaRPr lang="en-US" dirty="0"/>
          </a:p>
          <a:p>
            <a:r>
              <a:rPr lang="en-US" dirty="0"/>
              <a:t>For the transmitter of WUR Beacon:</a:t>
            </a:r>
          </a:p>
          <a:p>
            <a:pPr lvl="1"/>
            <a:r>
              <a:rPr lang="en-US" sz="1800" i="1" dirty="0"/>
              <a:t>The Partial TSF field contains the bits X to X+11 of the transmitting STA’s TSF timer at the time that the start of the data symbol, containing the first bit of Partial TSF field, is transmitted by the PHY plus the transmitting STA’s delays through its local PHY from the MAC-PHY interface to its interface with the WM. </a:t>
            </a:r>
          </a:p>
          <a:p>
            <a:endParaRPr lang="en-US" dirty="0" smtClean="0"/>
          </a:p>
          <a:p>
            <a:r>
              <a:rPr lang="en-US" dirty="0" smtClean="0"/>
              <a:t>Move: Po-Kai Huang</a:t>
            </a:r>
          </a:p>
          <a:p>
            <a:r>
              <a:rPr lang="en-US" dirty="0" smtClean="0"/>
              <a:t>Second: Ming </a:t>
            </a:r>
            <a:r>
              <a:rPr lang="en-US" dirty="0" err="1" smtClean="0"/>
              <a:t>Gan</a:t>
            </a:r>
            <a:endParaRPr lang="en-US" dirty="0"/>
          </a:p>
        </p:txBody>
      </p:sp>
      <p:sp>
        <p:nvSpPr>
          <p:cNvPr id="4" name="Footer Placeholder 3"/>
          <p:cNvSpPr>
            <a:spLocks noGrp="1"/>
          </p:cNvSpPr>
          <p:nvPr>
            <p:ph type="ftr" sz="quarter" idx="11"/>
          </p:nvPr>
        </p:nvSpPr>
        <p:spPr/>
        <p:txBody>
          <a:bodyPr/>
          <a:lstStyle/>
          <a:p>
            <a:r>
              <a:rPr lang="en-US" altLang="ko-KR" smtClean="0"/>
              <a:t>Po-Kai Huang et al. (Intel)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9</a:t>
            </a:fld>
            <a:endParaRPr lang="en-US" altLang="ko-KR"/>
          </a:p>
        </p:txBody>
      </p:sp>
    </p:spTree>
    <p:extLst>
      <p:ext uri="{BB962C8B-B14F-4D97-AF65-F5344CB8AC3E}">
        <p14:creationId xmlns:p14="http://schemas.microsoft.com/office/powerpoint/2010/main" val="1168561054"/>
      </p:ext>
    </p:extLst>
  </p:cSld>
  <p:clrMapOvr>
    <a:masterClrMapping/>
  </p:clrMapOvr>
</p:sld>
</file>

<file path=ppt/theme/theme1.xml><?xml version="1.0" encoding="utf-8"?>
<a:theme xmlns:a="http://schemas.openxmlformats.org/drawingml/2006/main" name="1_802.11-09/0091r0">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1_802.11-09/0091r0">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91573</TotalTime>
  <Words>1520</Words>
  <Application>Microsoft Office PowerPoint</Application>
  <PresentationFormat>On-screen Show (4:3)</PresentationFormat>
  <Paragraphs>135</Paragraphs>
  <Slides>14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굴림</vt:lpstr>
      <vt:lpstr>맑은 고딕</vt:lpstr>
      <vt:lpstr>Neo Sans Intel</vt:lpstr>
      <vt:lpstr>Arial</vt:lpstr>
      <vt:lpstr>Times New Roman</vt:lpstr>
      <vt:lpstr>Verdana</vt:lpstr>
      <vt:lpstr>Wingdings</vt:lpstr>
      <vt:lpstr>1_802.11-09/0091r0</vt:lpstr>
      <vt:lpstr>Computation of TSF Update</vt:lpstr>
      <vt:lpstr>Abstract</vt:lpstr>
      <vt:lpstr>History of Carrying Partial TSF for 802.11</vt:lpstr>
      <vt:lpstr>History of Carrying Partial TSF for 802.11</vt:lpstr>
      <vt:lpstr>Proposed Texts for 11ba</vt:lpstr>
      <vt:lpstr>Proposed Texts for 11ba</vt:lpstr>
      <vt:lpstr>Conclusion</vt:lpstr>
      <vt:lpstr>Straw Poll #1</vt:lpstr>
      <vt:lpstr>Motion #1</vt:lpstr>
      <vt:lpstr>Straw Poll #2</vt:lpstr>
      <vt:lpstr>Motion #2</vt:lpstr>
      <vt:lpstr>Straw Poll #3</vt:lpstr>
      <vt:lpstr>Motion #3</vt:lpstr>
      <vt:lpstr>Reference</vt:lpstr>
    </vt:vector>
  </TitlesOfParts>
  <Company>Ralink Technology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TGac Functional Requirements</dc:title>
  <dc:creator>Peter Loc</dc:creator>
  <cp:keywords>CTPClassification=CTP_IC:VisualMarkings=, CTPClassification=CTP_IC</cp:keywords>
  <cp:lastModifiedBy>Huang, Po-kai</cp:lastModifiedBy>
  <cp:revision>2076</cp:revision>
  <cp:lastPrinted>1998-02-10T13:28:06Z</cp:lastPrinted>
  <dcterms:created xsi:type="dcterms:W3CDTF">2008-03-19T13:28:15Z</dcterms:created>
  <dcterms:modified xsi:type="dcterms:W3CDTF">2018-03-08T20:26:15Z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(2)ndN2+f5+H6Oa5Ar6D/fsOfPwynaVO7upP6OyTHHzJNNJ6YE2CI08GRTvxADfg3gt9clyY7QWBNGbcPtbIW/Trq/DozI3VVpEtZc96UFleYLRn2MmKawXIEWzEndtJa+EpVDyytG95bl8a5hTd8CwwoNR9UQ02xfE78py3qFcwykDEG6koFCxfghDuWfrLgpV147Wb92kMu6P33SZzddT2u5lHz2uwBiv1xqYHuSRbizqUUtT</vt:lpwstr>
  </property>
  <property fmtid="{D5CDD505-2E9C-101B-9397-08002B2CF9AE}" pid="3" name="_ms_pID_725343_00">
    <vt:lpwstr>_</vt:lpwstr>
  </property>
  <property fmtid="{D5CDD505-2E9C-101B-9397-08002B2CF9AE}" pid="4" name="_ms_pID_7253431">
    <vt:lpwstr>SVOhp3CcbsvUPftqRfyd9hf1MX8ttnii9h4oUA3y+YsBEiqebmBsp+QHmGWYbHNQCwkcYzo0ZzwwD18U3jHtGKQaCzzy1EeUZzBV3hkYPqQtFUuW402uNFa8Hay1DLMwnkCZWQ6RddTeuPYijTrh911Cu6rs/DIj1/AZeg==</vt:lpwstr>
  </property>
  <property fmtid="{D5CDD505-2E9C-101B-9397-08002B2CF9AE}" pid="5" name="_ms_pID_7253431_00">
    <vt:lpwstr>_</vt:lpwstr>
  </property>
  <property fmtid="{D5CDD505-2E9C-101B-9397-08002B2CF9AE}" pid="6" name="sflag">
    <vt:lpwstr>1373896797</vt:lpwstr>
  </property>
  <property fmtid="{D5CDD505-2E9C-101B-9397-08002B2CF9AE}" pid="7" name="TitusGUID">
    <vt:lpwstr>0ef7fcbc-a148-4019-bf45-cfb925572347</vt:lpwstr>
  </property>
  <property fmtid="{D5CDD505-2E9C-101B-9397-08002B2CF9AE}" pid="8" name="CTP_BU">
    <vt:lpwstr>NEXT GEN AND STANDARDS GROUP</vt:lpwstr>
  </property>
  <property fmtid="{D5CDD505-2E9C-101B-9397-08002B2CF9AE}" pid="9" name="CTP_TimeStamp">
    <vt:lpwstr>2018-03-08 20:26:15Z</vt:lpwstr>
  </property>
  <property fmtid="{D5CDD505-2E9C-101B-9397-08002B2CF9AE}" pid="10" name="CTPClassification">
    <vt:lpwstr>CTP_IC</vt:lpwstr>
  </property>
</Properties>
</file>