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6" r:id="rId4"/>
    <p:sldId id="333" r:id="rId5"/>
    <p:sldId id="334" r:id="rId6"/>
    <p:sldId id="312" r:id="rId7"/>
    <p:sldId id="31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802.11-18/0061r3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Wake Up Frame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2018-1-17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Background: WUR Wake Up Frame Format</a:t>
            </a:r>
            <a:endParaRPr lang="en-US" sz="2800" kern="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12954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endParaRPr lang="en-US" sz="1200" kern="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3185120" y="2023901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04984"/>
              </p:ext>
            </p:extLst>
          </p:nvPr>
        </p:nvGraphicFramePr>
        <p:xfrm>
          <a:off x="2150366" y="2798362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98161"/>
              </p:ext>
            </p:extLst>
          </p:nvPr>
        </p:nvGraphicFramePr>
        <p:xfrm>
          <a:off x="915496" y="3743493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 flipH="1">
            <a:off x="1758638" y="3099157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843667" y="2042052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02808"/>
              </p:ext>
            </p:extLst>
          </p:nvPr>
        </p:nvGraphicFramePr>
        <p:xfrm>
          <a:off x="3673934" y="1677925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 bwMode="auto">
          <a:xfrm>
            <a:off x="4397956" y="3099157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4363802" y="2704644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7730" y="4842841"/>
            <a:ext cx="3570246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WID is provided by the AP and identifies one WUR STA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GID is provided by the AP and identifies one or more WUR STAs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TXID is decided by the AP</a:t>
            </a:r>
            <a:endParaRPr lang="en-SG" sz="12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071140"/>
              </p:ext>
            </p:extLst>
          </p:nvPr>
        </p:nvGraphicFramePr>
        <p:xfrm>
          <a:off x="488355" y="4823868"/>
          <a:ext cx="3434207" cy="140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8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213949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Group 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Multicast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Beacon or broadcast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336699"/>
                  </a:ext>
                </a:extLst>
              </a:tr>
              <a:tr h="306688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 bwMode="auto">
          <a:xfrm>
            <a:off x="488354" y="4802578"/>
            <a:ext cx="3434207" cy="142525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162925" cy="4176464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Unicast, multicast and broadcast WUR Wake Up frames have the same Type field.</a:t>
            </a:r>
          </a:p>
          <a:p>
            <a:pPr marL="304800" lvl="1" indent="-342900">
              <a:buFont typeface="Wingdings" panose="05000000000000000000" pitchFamily="2" charset="2"/>
              <a:buChar char="q"/>
            </a:pPr>
            <a:endParaRPr lang="en-US" sz="2000" kern="0" dirty="0"/>
          </a:p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The challenge is how to differentiate unicast, multicast and broadcast WUR Wake Up frames.  </a:t>
            </a:r>
            <a:endParaRPr lang="en-US" sz="360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Problem Statement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497167" y="1513543"/>
            <a:ext cx="82295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kern="0" dirty="0"/>
              <a:t>The Address field contains </a:t>
            </a:r>
            <a:r>
              <a:rPr lang="en-US" sz="1800" kern="0" dirty="0">
                <a:solidFill>
                  <a:srgbClr val="FF0000"/>
                </a:solidFill>
              </a:rPr>
              <a:t>CGID</a:t>
            </a:r>
            <a:r>
              <a:rPr lang="en-US" sz="1800" kern="0" dirty="0"/>
              <a:t> for multicast WUR Wake Up frame.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CGID is </a:t>
            </a:r>
            <a:r>
              <a:rPr lang="en-US" sz="1800" kern="0" dirty="0">
                <a:solidFill>
                  <a:srgbClr val="FF0000"/>
                </a:solidFill>
              </a:rPr>
              <a:t>converted</a:t>
            </a:r>
            <a:r>
              <a:rPr lang="en-US" sz="1800" kern="0" dirty="0"/>
              <a:t> from its corresponding GID, which is used in Group ID related management frames, in such a manner that CGID takes </a:t>
            </a:r>
            <a:r>
              <a:rPr lang="en-US" sz="1800" kern="0" dirty="0">
                <a:solidFill>
                  <a:srgbClr val="FF0000"/>
                </a:solidFill>
              </a:rPr>
              <a:t>consecutive value range which is not used by WID and TXID</a:t>
            </a:r>
            <a:r>
              <a:rPr lang="en-US" sz="1800" kern="0" dirty="0"/>
              <a:t>. 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Example:</a:t>
            </a:r>
          </a:p>
          <a:p>
            <a:pPr marL="1276350" lvl="2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TXID is 0x000.</a:t>
            </a:r>
          </a:p>
          <a:p>
            <a:pPr marL="1276350" lvl="2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GID has a value range of 0x00-0xFF and CGID has a value range of 0x400-0x4FF.</a:t>
            </a:r>
          </a:p>
          <a:p>
            <a:pPr marL="630238" lvl="2" indent="-249238"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Proposal</a:t>
            </a:r>
            <a:endParaRPr lang="en-US" sz="2800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2316374" y="4476850"/>
            <a:ext cx="3977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Example addressing space for the Address field</a:t>
            </a:r>
            <a:endParaRPr lang="en-SG" sz="1400" b="1" u="sng" dirty="0"/>
          </a:p>
        </p:txBody>
      </p:sp>
      <p:sp>
        <p:nvSpPr>
          <p:cNvPr id="8" name="Rectangle 7"/>
          <p:cNvSpPr/>
          <p:nvPr/>
        </p:nvSpPr>
        <p:spPr>
          <a:xfrm>
            <a:off x="1720620" y="5135316"/>
            <a:ext cx="459836" cy="50405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TXID</a:t>
            </a:r>
            <a:endParaRPr lang="en-SG" sz="1000" b="1" dirty="0"/>
          </a:p>
        </p:txBody>
      </p:sp>
      <p:sp>
        <p:nvSpPr>
          <p:cNvPr id="9" name="Rectangle 8"/>
          <p:cNvSpPr/>
          <p:nvPr/>
        </p:nvSpPr>
        <p:spPr>
          <a:xfrm>
            <a:off x="3764632" y="5135316"/>
            <a:ext cx="3744416" cy="504056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WID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28528" y="5135316"/>
            <a:ext cx="93610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CGID</a:t>
            </a:r>
            <a:endParaRPr lang="en-SG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5711380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0x000</a:t>
            </a:r>
            <a:endParaRPr lang="en-SG" sz="8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340696" y="5711380"/>
            <a:ext cx="3168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/>
              <a:t>0x800-0xFFF</a:t>
            </a:r>
            <a:endParaRPr lang="en-SG" sz="900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2194350" y="5135316"/>
            <a:ext cx="634178" cy="504056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000" b="1">
                <a:solidFill>
                  <a:srgbClr val="FF0000"/>
                </a:solidFill>
              </a:rPr>
              <a:t>WID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84512" y="5711380"/>
            <a:ext cx="1210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0x400-0x4FF</a:t>
            </a:r>
            <a:endParaRPr lang="en-SG" sz="800" b="1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2B2858-C45F-49A7-8808-6F595A92BB87}"/>
              </a:ext>
            </a:extLst>
          </p:cNvPr>
          <p:cNvSpPr txBox="1"/>
          <p:nvPr/>
        </p:nvSpPr>
        <p:spPr>
          <a:xfrm>
            <a:off x="1931488" y="5711380"/>
            <a:ext cx="1210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0x001-0x3FF</a:t>
            </a:r>
            <a:endParaRPr lang="en-SG" sz="800" b="1" u="sng" dirty="0"/>
          </a:p>
        </p:txBody>
      </p:sp>
    </p:spTree>
    <p:extLst>
      <p:ext uri="{BB962C8B-B14F-4D97-AF65-F5344CB8AC3E}">
        <p14:creationId xmlns:p14="http://schemas.microsoft.com/office/powerpoint/2010/main" val="26913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3225982" y="1638967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191228" y="2413428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319978"/>
              </p:ext>
            </p:extLst>
          </p:nvPr>
        </p:nvGraphicFramePr>
        <p:xfrm>
          <a:off x="956358" y="3358559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799500" y="2714223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884529" y="1657118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714796" y="1292991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4438818" y="2714223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4404664" y="2319710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783465"/>
              </p:ext>
            </p:extLst>
          </p:nvPr>
        </p:nvGraphicFramePr>
        <p:xfrm>
          <a:off x="2807094" y="4357788"/>
          <a:ext cx="3212706" cy="148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54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071152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34979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/>
                        <a:t>WID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Unicast 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CGID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Multicast 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Beacon, Broadcast Wake Up</a:t>
                      </a:r>
                      <a:endParaRPr lang="en-SG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82566"/>
                  </a:ext>
                </a:extLst>
              </a:tr>
              <a:tr h="274961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 bwMode="auto">
          <a:xfrm>
            <a:off x="2775246" y="4352704"/>
            <a:ext cx="3253294" cy="149235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Proposal (cont.)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4982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802.11-17/0575r8, Specification framework for </a:t>
            </a:r>
            <a:r>
              <a:rPr lang="en-SG" sz="2000" b="0" dirty="0" err="1"/>
              <a:t>TGba</a:t>
            </a:r>
            <a:r>
              <a:rPr lang="en-SG" sz="2000" b="0" dirty="0"/>
              <a:t>, December 2017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802.11-17/0977r4, Address structure in unicast wake-up frame, July 2017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858125" cy="4875213"/>
          </a:xfrm>
        </p:spPr>
        <p:txBody>
          <a:bodyPr>
            <a:noAutofit/>
          </a:bodyPr>
          <a:lstStyle/>
          <a:p>
            <a:pPr lvl="0"/>
            <a:r>
              <a:rPr lang="en-US" sz="1800" dirty="0">
                <a:cs typeface="Arial" panose="020B0604020202020204" pitchFamily="34" charset="0"/>
              </a:rPr>
              <a:t>Do you support to modify R4.9.1.F of 11ba SFD as follows?</a:t>
            </a:r>
          </a:p>
          <a:p>
            <a:pPr marL="290513" lvl="0" indent="0">
              <a:buNone/>
            </a:pPr>
            <a:r>
              <a:rPr lang="en-GB" sz="1800" b="0" dirty="0"/>
              <a:t>…</a:t>
            </a:r>
          </a:p>
          <a:p>
            <a:pPr marL="0" lvl="0" indent="0">
              <a:buNone/>
            </a:pPr>
            <a:r>
              <a:rPr lang="en-US" sz="1800" b="0" dirty="0">
                <a:cs typeface="Arial" panose="020B0604020202020204" pitchFamily="34" charset="0"/>
              </a:rPr>
              <a:t>GID is GROUP ID provided by the AP and identifies one or more WUR STAs,</a:t>
            </a:r>
            <a:r>
              <a:rPr lang="en-US" sz="1800" u="sng" dirty="0">
                <a:cs typeface="Arial" panose="020B0604020202020204" pitchFamily="34" charset="0"/>
              </a:rPr>
              <a:t> and has a consecutive value range which is not used by WID and TXID</a:t>
            </a:r>
            <a:r>
              <a:rPr lang="en-US" sz="1800" b="0" u="sng" dirty="0">
                <a:cs typeface="Arial" panose="020B0604020202020204" pitchFamily="34" charset="0"/>
              </a:rPr>
              <a:t> </a:t>
            </a:r>
            <a:endParaRPr lang="en-US" sz="1800" b="0" dirty="0">
              <a:cs typeface="Arial" panose="020B0604020202020204" pitchFamily="34" charset="0"/>
            </a:endParaRPr>
          </a:p>
          <a:p>
            <a:pPr marL="290513" lvl="1" indent="0">
              <a:buNone/>
            </a:pPr>
            <a:r>
              <a:rPr lang="en-US" sz="1600" dirty="0">
                <a:cs typeface="Arial" panose="020B0604020202020204" pitchFamily="34" charset="0"/>
              </a:rPr>
              <a:t>…</a:t>
            </a:r>
          </a:p>
          <a:p>
            <a:pPr marL="457200" lvl="1" indent="0">
              <a:buNone/>
            </a:pPr>
            <a:endParaRPr lang="en-US" sz="1600" dirty="0">
              <a:cs typeface="Arial" panose="020B0604020202020204" pitchFamily="34" charset="0"/>
            </a:endParaRPr>
          </a:p>
          <a:p>
            <a:pPr marL="57150" indent="0">
              <a:buNone/>
            </a:pPr>
            <a:r>
              <a:rPr lang="en-US" sz="2000" b="1" dirty="0"/>
              <a:t>Y/N/A:</a:t>
            </a:r>
            <a:r>
              <a:rPr lang="en-US" sz="2000" dirty="0"/>
              <a:t> </a:t>
            </a:r>
            <a:endParaRPr lang="en-SG" sz="2000" dirty="0"/>
          </a:p>
          <a:p>
            <a:pPr marL="457200" lvl="1" indent="0">
              <a:buNone/>
            </a:pPr>
            <a:endParaRPr lang="en-SG" sz="1600" dirty="0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38768</TotalTime>
  <Words>442</Words>
  <Application>Microsoft Office PowerPoint</Application>
  <PresentationFormat>On-screen Show (4:3)</PresentationFormat>
  <Paragraphs>129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WUR Wake Up Frame Format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2414</cp:revision>
  <cp:lastPrinted>2014-11-04T15:04:57Z</cp:lastPrinted>
  <dcterms:created xsi:type="dcterms:W3CDTF">2007-04-17T18:10:23Z</dcterms:created>
  <dcterms:modified xsi:type="dcterms:W3CDTF">2018-01-17T20:04:22Z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