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30" r:id="rId3"/>
    <p:sldId id="326" r:id="rId4"/>
    <p:sldId id="333" r:id="rId5"/>
    <p:sldId id="334" r:id="rId6"/>
    <p:sldId id="312" r:id="rId7"/>
    <p:sldId id="31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69" d="100"/>
          <a:sy n="69" d="100"/>
        </p:scale>
        <p:origin x="172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802.11-18/0061r2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Wake Up Frame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2018-1-16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Background: WUR Wake Up Frame Format</a:t>
            </a:r>
            <a:endParaRPr lang="en-US" sz="2800" kern="0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1295400"/>
            <a:ext cx="7772400" cy="2504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pPr marL="685800" lvl="2" indent="-342900"/>
            <a:endParaRPr lang="en-US" sz="1200" kern="0" dirty="0"/>
          </a:p>
          <a:p>
            <a:endParaRPr lang="en-US" sz="1200" kern="0" dirty="0"/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3185120" y="2023901"/>
            <a:ext cx="488815" cy="773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704984"/>
              </p:ext>
            </p:extLst>
          </p:nvPr>
        </p:nvGraphicFramePr>
        <p:xfrm>
          <a:off x="2150366" y="2798362"/>
          <a:ext cx="4064000" cy="65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995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Frame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TD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498161"/>
              </p:ext>
            </p:extLst>
          </p:nvPr>
        </p:nvGraphicFramePr>
        <p:xfrm>
          <a:off x="915496" y="3743493"/>
          <a:ext cx="3637777" cy="76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Length/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Misc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9" name="Straight Connector 18"/>
          <p:cNvCxnSpPr/>
          <p:nvPr/>
        </p:nvCxnSpPr>
        <p:spPr bwMode="auto">
          <a:xfrm flipH="1">
            <a:off x="1758638" y="3099157"/>
            <a:ext cx="1426483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843667" y="2042052"/>
            <a:ext cx="1327033" cy="7359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02808"/>
              </p:ext>
            </p:extLst>
          </p:nvPr>
        </p:nvGraphicFramePr>
        <p:xfrm>
          <a:off x="3673934" y="1677925"/>
          <a:ext cx="3118479" cy="34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MAC 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Frame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 bwMode="auto">
          <a:xfrm>
            <a:off x="4397956" y="3099157"/>
            <a:ext cx="155317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4363802" y="2704644"/>
            <a:ext cx="850418" cy="59273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57730" y="4842841"/>
            <a:ext cx="3570246" cy="101566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WID is provided by the AP and identifies one WUR STA in the BSS of the AP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GID is provided by the AP and identifies one or more WUR STAs in the BSS of the AP</a:t>
            </a:r>
          </a:p>
          <a:p>
            <a:pPr marL="180975" indent="-180975">
              <a:buFont typeface="Wingdings" panose="05000000000000000000" pitchFamily="2" charset="2"/>
              <a:buChar char="§"/>
            </a:pPr>
            <a:r>
              <a:rPr lang="en-GB" sz="1200" dirty="0"/>
              <a:t>TXID is decided by the AP</a:t>
            </a:r>
            <a:endParaRPr lang="en-SG" sz="1200" dirty="0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071140"/>
              </p:ext>
            </p:extLst>
          </p:nvPr>
        </p:nvGraphicFramePr>
        <p:xfrm>
          <a:off x="488355" y="4823868"/>
          <a:ext cx="3434207" cy="140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0258">
                  <a:extLst>
                    <a:ext uri="{9D8B030D-6E8A-4147-A177-3AD203B41FA5}">
                      <a16:colId xmlns:a16="http://schemas.microsoft.com/office/drawing/2014/main" val="1269557907"/>
                    </a:ext>
                  </a:extLst>
                </a:gridCol>
                <a:gridCol w="2213949">
                  <a:extLst>
                    <a:ext uri="{9D8B030D-6E8A-4147-A177-3AD203B41FA5}">
                      <a16:colId xmlns:a16="http://schemas.microsoft.com/office/drawing/2014/main" val="1241790228"/>
                    </a:ext>
                  </a:extLst>
                </a:gridCol>
              </a:tblGrid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76793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Unicast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217783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Group 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Multicast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58705"/>
                  </a:ext>
                </a:extLst>
              </a:tr>
              <a:tr h="259119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TXID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Beacon or broadcast wake up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336699"/>
                  </a:ext>
                </a:extLst>
              </a:tr>
              <a:tr h="306688">
                <a:tc>
                  <a:txBody>
                    <a:bodyPr/>
                    <a:lstStyle/>
                    <a:p>
                      <a:r>
                        <a:rPr lang="en-US" sz="1200" dirty="0"/>
                        <a:t>OUI1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Vendor</a:t>
                      </a:r>
                      <a:r>
                        <a:rPr lang="en-US" sz="1200" baseline="0" dirty="0"/>
                        <a:t> specific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456144"/>
                  </a:ext>
                </a:extLst>
              </a:tr>
            </a:tbl>
          </a:graphicData>
        </a:graphic>
      </p:graphicFrame>
      <p:sp>
        <p:nvSpPr>
          <p:cNvPr id="29" name="Rectangle 28"/>
          <p:cNvSpPr/>
          <p:nvPr/>
        </p:nvSpPr>
        <p:spPr bwMode="auto">
          <a:xfrm>
            <a:off x="488354" y="4802578"/>
            <a:ext cx="3434207" cy="1425258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447800"/>
            <a:ext cx="8162925" cy="4176464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Unicast, multicast and broadcast WUR Wake Up frames have the same Type field.</a:t>
            </a:r>
          </a:p>
          <a:p>
            <a:pPr marL="304800" lvl="1" indent="-342900">
              <a:buFont typeface="Wingdings" panose="05000000000000000000" pitchFamily="2" charset="2"/>
              <a:buChar char="q"/>
            </a:pPr>
            <a:endParaRPr lang="en-US" sz="2000" kern="0" dirty="0"/>
          </a:p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The challenge is how to differentiate unicast, multicast and broadcast WUR Wake Up frames.  </a:t>
            </a:r>
            <a:endParaRPr lang="en-US" sz="3600" kern="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Problem Statement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4" name="Rectangle 3"/>
          <p:cNvSpPr/>
          <p:nvPr/>
        </p:nvSpPr>
        <p:spPr>
          <a:xfrm>
            <a:off x="497167" y="1513543"/>
            <a:ext cx="822959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buFont typeface="Wingdings" panose="05000000000000000000" pitchFamily="2" charset="2"/>
              <a:buChar char="q"/>
            </a:pPr>
            <a:r>
              <a:rPr lang="en-US" sz="1800" kern="0" dirty="0"/>
              <a:t>The Address field contains </a:t>
            </a:r>
            <a:r>
              <a:rPr lang="en-US" sz="1800" kern="0" dirty="0">
                <a:solidFill>
                  <a:srgbClr val="FF0000"/>
                </a:solidFill>
              </a:rPr>
              <a:t>CGID</a:t>
            </a:r>
            <a:r>
              <a:rPr lang="en-US" sz="1800" kern="0" dirty="0"/>
              <a:t> for multicast WUR Wake Up frame.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CGID is </a:t>
            </a:r>
            <a:r>
              <a:rPr lang="en-US" sz="1800" kern="0" dirty="0">
                <a:solidFill>
                  <a:srgbClr val="FF0000"/>
                </a:solidFill>
              </a:rPr>
              <a:t>converted</a:t>
            </a:r>
            <a:r>
              <a:rPr lang="en-US" sz="1800" kern="0" dirty="0"/>
              <a:t> from its corresponding GID, which is used in Group ID related management frames, in such a manner that CGID takes </a:t>
            </a:r>
            <a:r>
              <a:rPr lang="en-US" sz="1800" kern="0" dirty="0">
                <a:solidFill>
                  <a:srgbClr val="FF0000"/>
                </a:solidFill>
              </a:rPr>
              <a:t>consecutive value range which is not used by WID and TXID</a:t>
            </a:r>
            <a:r>
              <a:rPr lang="en-US" sz="1800" kern="0" dirty="0"/>
              <a:t>. </a:t>
            </a:r>
          </a:p>
          <a:p>
            <a:pPr marL="819150" lvl="1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Example:</a:t>
            </a:r>
          </a:p>
          <a:p>
            <a:pPr marL="1276350" lvl="2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TXID is 0x000.</a:t>
            </a:r>
          </a:p>
          <a:p>
            <a:pPr marL="1276350" lvl="2" indent="-361950">
              <a:buFont typeface="Wingdings" panose="05000000000000000000" pitchFamily="2" charset="2"/>
              <a:buChar char="§"/>
            </a:pPr>
            <a:r>
              <a:rPr lang="en-US" sz="1800" kern="0" dirty="0"/>
              <a:t>GID has a value range of 0x00-0xFF and CGID has a value range of 0x400-0x4FF.</a:t>
            </a:r>
          </a:p>
          <a:p>
            <a:pPr marL="630238" lvl="2" indent="-249238"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Proposal</a:t>
            </a:r>
            <a:endParaRPr lang="en-US" sz="2800" kern="0" dirty="0"/>
          </a:p>
        </p:txBody>
      </p:sp>
      <p:sp>
        <p:nvSpPr>
          <p:cNvPr id="6" name="TextBox 5"/>
          <p:cNvSpPr txBox="1"/>
          <p:nvPr/>
        </p:nvSpPr>
        <p:spPr>
          <a:xfrm>
            <a:off x="2316374" y="4476850"/>
            <a:ext cx="39778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Example addressing space for the Address field</a:t>
            </a:r>
            <a:endParaRPr lang="en-SG" sz="1400" b="1" u="sng" dirty="0"/>
          </a:p>
        </p:txBody>
      </p:sp>
      <p:sp>
        <p:nvSpPr>
          <p:cNvPr id="8" name="Rectangle 7"/>
          <p:cNvSpPr/>
          <p:nvPr/>
        </p:nvSpPr>
        <p:spPr>
          <a:xfrm>
            <a:off x="1720620" y="5135316"/>
            <a:ext cx="459836" cy="504056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TXID</a:t>
            </a:r>
            <a:endParaRPr lang="en-SG" sz="1000" b="1" dirty="0"/>
          </a:p>
        </p:txBody>
      </p:sp>
      <p:sp>
        <p:nvSpPr>
          <p:cNvPr id="9" name="Rectangle 8"/>
          <p:cNvSpPr/>
          <p:nvPr/>
        </p:nvSpPr>
        <p:spPr>
          <a:xfrm>
            <a:off x="3764632" y="5135316"/>
            <a:ext cx="3744416" cy="504056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WID</a:t>
            </a:r>
            <a:endParaRPr lang="en-SG" sz="10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28528" y="5135316"/>
            <a:ext cx="936104" cy="5040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CGID</a:t>
            </a:r>
            <a:endParaRPr lang="en-SG" sz="1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676400" y="5711380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0x000</a:t>
            </a:r>
            <a:endParaRPr lang="en-SG" sz="800" b="1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4340696" y="5711380"/>
            <a:ext cx="31683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/>
              <a:t>0x800-0xFFF</a:t>
            </a:r>
            <a:endParaRPr lang="en-SG" sz="900" b="1" u="sng" dirty="0"/>
          </a:p>
        </p:txBody>
      </p:sp>
      <p:sp>
        <p:nvSpPr>
          <p:cNvPr id="13" name="Rectangle 12"/>
          <p:cNvSpPr/>
          <p:nvPr/>
        </p:nvSpPr>
        <p:spPr>
          <a:xfrm>
            <a:off x="2194350" y="5135316"/>
            <a:ext cx="634178" cy="504056"/>
          </a:xfrm>
          <a:prstGeom prst="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1000" b="1">
                <a:solidFill>
                  <a:srgbClr val="FF0000"/>
                </a:solidFill>
              </a:rPr>
              <a:t>WID</a:t>
            </a:r>
            <a:endParaRPr lang="en-SG" sz="1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84512" y="5711380"/>
            <a:ext cx="12102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0x400-0x4FF</a:t>
            </a:r>
            <a:endParaRPr lang="en-SG" sz="800" b="1" u="sng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E2B2858-C45F-49A7-8808-6F595A92BB87}"/>
              </a:ext>
            </a:extLst>
          </p:cNvPr>
          <p:cNvSpPr txBox="1"/>
          <p:nvPr/>
        </p:nvSpPr>
        <p:spPr>
          <a:xfrm>
            <a:off x="1931488" y="5711380"/>
            <a:ext cx="12102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u="sng" dirty="0"/>
              <a:t>0x001-0x3FF</a:t>
            </a:r>
            <a:endParaRPr lang="en-SG" sz="800" b="1" u="sng" dirty="0"/>
          </a:p>
        </p:txBody>
      </p:sp>
    </p:spTree>
    <p:extLst>
      <p:ext uri="{BB962C8B-B14F-4D97-AF65-F5344CB8AC3E}">
        <p14:creationId xmlns:p14="http://schemas.microsoft.com/office/powerpoint/2010/main" val="26913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cxnSp>
        <p:nvCxnSpPr>
          <p:cNvPr id="5" name="Straight Connector 4"/>
          <p:cNvCxnSpPr/>
          <p:nvPr/>
        </p:nvCxnSpPr>
        <p:spPr bwMode="auto">
          <a:xfrm flipH="1">
            <a:off x="3225982" y="1638967"/>
            <a:ext cx="488815" cy="7736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2191228" y="2413428"/>
          <a:ext cx="4064000" cy="65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995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Frame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TD Control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bits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319978"/>
              </p:ext>
            </p:extLst>
          </p:nvPr>
        </p:nvGraphicFramePr>
        <p:xfrm>
          <a:off x="956358" y="3358559"/>
          <a:ext cx="3637777" cy="76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Type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Length/</a:t>
                      </a: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Misc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43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Bits: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3~4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rest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799500" y="2714223"/>
            <a:ext cx="1426483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4884529" y="1657118"/>
            <a:ext cx="1327033" cy="7359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714796" y="1292991"/>
          <a:ext cx="3118479" cy="345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5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5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59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MAC Header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Frame Body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4438818" y="2714223"/>
            <a:ext cx="155317" cy="6443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Rectangle 11"/>
          <p:cNvSpPr/>
          <p:nvPr/>
        </p:nvSpPr>
        <p:spPr bwMode="auto">
          <a:xfrm>
            <a:off x="4404664" y="2319710"/>
            <a:ext cx="850418" cy="59273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783465"/>
              </p:ext>
            </p:extLst>
          </p:nvPr>
        </p:nvGraphicFramePr>
        <p:xfrm>
          <a:off x="2807094" y="4357788"/>
          <a:ext cx="3212706" cy="1487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554">
                  <a:extLst>
                    <a:ext uri="{9D8B030D-6E8A-4147-A177-3AD203B41FA5}">
                      <a16:colId xmlns:a16="http://schemas.microsoft.com/office/drawing/2014/main" val="1269557907"/>
                    </a:ext>
                  </a:extLst>
                </a:gridCol>
                <a:gridCol w="2071152">
                  <a:extLst>
                    <a:ext uri="{9D8B030D-6E8A-4147-A177-3AD203B41FA5}">
                      <a16:colId xmlns:a16="http://schemas.microsoft.com/office/drawing/2014/main" val="1241790228"/>
                    </a:ext>
                  </a:extLst>
                </a:gridCol>
              </a:tblGrid>
              <a:tr h="34979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57679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dirty="0"/>
                        <a:t>WID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Unicast Wake Up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217783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CGID</a:t>
                      </a:r>
                      <a:endParaRPr lang="en-SG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Multicast Wake Up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058705"/>
                  </a:ext>
                </a:extLst>
              </a:tr>
              <a:tr h="287505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TXID</a:t>
                      </a:r>
                      <a:endParaRPr lang="en-SG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Beacon, Broadcast Wake Up</a:t>
                      </a:r>
                      <a:endParaRPr lang="en-SG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2082566"/>
                  </a:ext>
                </a:extLst>
              </a:tr>
              <a:tr h="274961">
                <a:tc>
                  <a:txBody>
                    <a:bodyPr/>
                    <a:lstStyle/>
                    <a:p>
                      <a:r>
                        <a:rPr lang="en-US" sz="1200" dirty="0"/>
                        <a:t>OUI1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Vendor</a:t>
                      </a:r>
                      <a:r>
                        <a:rPr lang="en-US" sz="1200" baseline="0" dirty="0"/>
                        <a:t> specific</a:t>
                      </a:r>
                      <a:endParaRPr lang="en-SG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456144"/>
                  </a:ext>
                </a:extLst>
              </a:tr>
            </a:tbl>
          </a:graphicData>
        </a:graphic>
      </p:graphicFrame>
      <p:sp>
        <p:nvSpPr>
          <p:cNvPr id="16" name="Rectangle 15"/>
          <p:cNvSpPr/>
          <p:nvPr/>
        </p:nvSpPr>
        <p:spPr bwMode="auto">
          <a:xfrm>
            <a:off x="2775246" y="4352704"/>
            <a:ext cx="3253294" cy="1492357"/>
          </a:xfrm>
          <a:prstGeom prst="rect">
            <a:avLst/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Proposal (cont.)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4982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802.11-17/0575r8, Specification framework for </a:t>
            </a:r>
            <a:r>
              <a:rPr lang="en-SG" sz="2000" b="0" dirty="0" err="1"/>
              <a:t>TGba</a:t>
            </a:r>
            <a:r>
              <a:rPr lang="en-SG" sz="2000" b="0" dirty="0"/>
              <a:t>, December 2017</a:t>
            </a:r>
          </a:p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IEEE 802.11-17/0977r4, Address structure in unicast wake-up frame, July 2017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858125" cy="4875213"/>
          </a:xfrm>
        </p:spPr>
        <p:txBody>
          <a:bodyPr>
            <a:noAutofit/>
          </a:bodyPr>
          <a:lstStyle/>
          <a:p>
            <a:pPr lvl="0"/>
            <a:r>
              <a:rPr lang="en-US" sz="1800" dirty="0">
                <a:cs typeface="Arial" panose="020B0604020202020204" pitchFamily="34" charset="0"/>
              </a:rPr>
              <a:t>Do you support to modify R4.9.1.F of 11ba SFD as follows?</a:t>
            </a:r>
          </a:p>
          <a:p>
            <a:pPr marL="290513" lvl="0" indent="0">
              <a:buNone/>
            </a:pPr>
            <a:r>
              <a:rPr lang="en-GB" sz="1800" b="0" dirty="0"/>
              <a:t>…</a:t>
            </a:r>
          </a:p>
          <a:p>
            <a:pPr marL="0" lvl="0" indent="0">
              <a:buNone/>
            </a:pPr>
            <a:r>
              <a:rPr lang="en-US" sz="1800" b="0" dirty="0">
                <a:cs typeface="Arial" panose="020B0604020202020204" pitchFamily="34" charset="0"/>
              </a:rPr>
              <a:t>GID is GROUP ID provided by the AP and identifies one or more WUR STAs,</a:t>
            </a:r>
            <a:r>
              <a:rPr lang="en-US" sz="1800" u="sng" dirty="0">
                <a:cs typeface="Arial" panose="020B0604020202020204" pitchFamily="34" charset="0"/>
              </a:rPr>
              <a:t> and takes consecutive value range which is not used by WID and TXID</a:t>
            </a:r>
            <a:r>
              <a:rPr lang="en-US" sz="1800" b="0" u="sng" dirty="0">
                <a:cs typeface="Arial" panose="020B0604020202020204" pitchFamily="34" charset="0"/>
              </a:rPr>
              <a:t> </a:t>
            </a:r>
            <a:endParaRPr lang="en-US" sz="1800" b="0" dirty="0">
              <a:cs typeface="Arial" panose="020B0604020202020204" pitchFamily="34" charset="0"/>
            </a:endParaRPr>
          </a:p>
          <a:p>
            <a:pPr marL="290513" lvl="1" indent="0">
              <a:buNone/>
            </a:pPr>
            <a:r>
              <a:rPr lang="en-US" sz="1600" dirty="0">
                <a:cs typeface="Arial" panose="020B0604020202020204" pitchFamily="34" charset="0"/>
              </a:rPr>
              <a:t>…</a:t>
            </a:r>
          </a:p>
          <a:p>
            <a:pPr marL="457200" lvl="1" indent="0">
              <a:buNone/>
            </a:pPr>
            <a:endParaRPr lang="en-US" sz="1600" dirty="0">
              <a:cs typeface="Arial" panose="020B0604020202020204" pitchFamily="34" charset="0"/>
            </a:endParaRPr>
          </a:p>
          <a:p>
            <a:pPr marL="57150" indent="0">
              <a:buNone/>
            </a:pPr>
            <a:r>
              <a:rPr lang="en-US" sz="2000" b="1" dirty="0"/>
              <a:t>Y/N/A:</a:t>
            </a:r>
            <a:r>
              <a:rPr lang="en-US" sz="2000" dirty="0"/>
              <a:t> </a:t>
            </a:r>
            <a:endParaRPr lang="en-SG" sz="2000" dirty="0"/>
          </a:p>
          <a:p>
            <a:pPr marL="457200" lvl="1" indent="0">
              <a:buNone/>
            </a:pPr>
            <a:endParaRPr lang="en-SG" sz="1600" dirty="0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38735</TotalTime>
  <Words>441</Words>
  <Application>Microsoft Office PowerPoint</Application>
  <PresentationFormat>On-screen Show (4:3)</PresentationFormat>
  <Paragraphs>129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WUR Wake Up Frame Format</vt:lpstr>
      <vt:lpstr>PowerPoint Presentation</vt:lpstr>
      <vt:lpstr>PowerPoint Presentation</vt:lpstr>
      <vt:lpstr>PowerPoint Presentation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2412</cp:revision>
  <cp:lastPrinted>2014-11-04T15:04:57Z</cp:lastPrinted>
  <dcterms:created xsi:type="dcterms:W3CDTF">2007-04-17T18:10:23Z</dcterms:created>
  <dcterms:modified xsi:type="dcterms:W3CDTF">2018-01-16T22:19:36Z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