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330" r:id="rId3"/>
    <p:sldId id="326" r:id="rId4"/>
    <p:sldId id="333" r:id="rId5"/>
    <p:sldId id="334" r:id="rId6"/>
    <p:sldId id="312" r:id="rId7"/>
    <p:sldId id="311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8BE1FF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31" autoAdjust="0"/>
    <p:restoredTop sz="94660"/>
  </p:normalViewPr>
  <p:slideViewPr>
    <p:cSldViewPr>
      <p:cViewPr>
        <p:scale>
          <a:sx n="70" d="100"/>
          <a:sy n="70" d="100"/>
        </p:scale>
        <p:origin x="1692" y="4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3444" y="-40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802.11-18/0061r1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en-US" sz="1800" b="1" dirty="0"/>
              <a:t>January 2018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3" r:id="rId8"/>
    <p:sldLayoutId id="2147486144" r:id="rId9"/>
    <p:sldLayoutId id="2147486145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ko-KR" dirty="0"/>
              <a:t>WUR Wake Up Frame Format</a:t>
            </a:r>
            <a:endParaRPr lang="en-US" altLang="en-US" dirty="0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2018-1-15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Authors:</a:t>
            </a:r>
            <a:endParaRPr lang="en-US" altLang="en-US" sz="2000" b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8759249"/>
              </p:ext>
            </p:extLst>
          </p:nvPr>
        </p:nvGraphicFramePr>
        <p:xfrm>
          <a:off x="381001" y="2534920"/>
          <a:ext cx="8305800" cy="14833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94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567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Lei Huang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Panasonic Corporation</a:t>
                      </a: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lei.huang@sg.panasonic.com</a:t>
                      </a: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Rojan Chitrakar 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SG" altLang="ko-KR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Yoshio Urabe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5402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2800" kern="0" dirty="0">
                <a:ea typeface="Gulim" pitchFamily="34" charset="-127"/>
              </a:rPr>
              <a:t>Background: WUR Wake Up Frame Format</a:t>
            </a:r>
            <a:endParaRPr lang="en-US" sz="2800" kern="0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304800" y="1295400"/>
            <a:ext cx="7772400" cy="2504728"/>
          </a:xfrm>
          <a:prstGeom prst="rect">
            <a:avLst/>
          </a:prstGeom>
        </p:spPr>
        <p:txBody>
          <a:bodyPr/>
          <a:lstStyle>
            <a:lvl1pPr marL="609600" indent="-609600" algn="l" rtl="0" eaLnBrk="1" fontAlgn="base" hangingPunct="1">
              <a:spcBef>
                <a:spcPct val="20000"/>
              </a:spcBef>
              <a:spcAft>
                <a:spcPct val="0"/>
              </a:spcAft>
              <a:buAutoNum type="arabicPeriod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600" indent="-533400" algn="l" rtl="0" eaLnBrk="1" fontAlgn="base" hangingPunct="1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371600" indent="-4572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7526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209800" indent="-3825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6670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31242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5814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40386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685800" lvl="2" indent="-342900"/>
            <a:endParaRPr lang="en-US" sz="1200" kern="0" dirty="0"/>
          </a:p>
          <a:p>
            <a:pPr marL="685800" lvl="2" indent="-342900"/>
            <a:endParaRPr lang="en-US" sz="1200" kern="0" dirty="0"/>
          </a:p>
          <a:p>
            <a:pPr marL="685800" lvl="2" indent="-342900"/>
            <a:endParaRPr lang="en-US" sz="1200" kern="0" dirty="0"/>
          </a:p>
          <a:p>
            <a:pPr marL="685800" lvl="2" indent="-342900"/>
            <a:endParaRPr lang="en-US" sz="1200" kern="0" dirty="0"/>
          </a:p>
          <a:p>
            <a:pPr marL="685800" lvl="2" indent="-342900"/>
            <a:endParaRPr lang="en-US" sz="1200" kern="0" dirty="0"/>
          </a:p>
          <a:p>
            <a:pPr marL="685800" lvl="2" indent="-342900"/>
            <a:endParaRPr lang="en-US" sz="1200" kern="0" dirty="0"/>
          </a:p>
          <a:p>
            <a:endParaRPr lang="en-US" sz="1200" kern="0" dirty="0"/>
          </a:p>
        </p:txBody>
      </p:sp>
      <p:cxnSp>
        <p:nvCxnSpPr>
          <p:cNvPr id="13" name="Straight Connector 12"/>
          <p:cNvCxnSpPr/>
          <p:nvPr/>
        </p:nvCxnSpPr>
        <p:spPr bwMode="auto">
          <a:xfrm flipH="1">
            <a:off x="3185120" y="2023901"/>
            <a:ext cx="488815" cy="77361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9704984"/>
              </p:ext>
            </p:extLst>
          </p:nvPr>
        </p:nvGraphicFramePr>
        <p:xfrm>
          <a:off x="2150366" y="2798362"/>
          <a:ext cx="4064000" cy="6538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28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91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2995"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Frame Control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TD Control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bits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6498161"/>
              </p:ext>
            </p:extLst>
          </p:nvPr>
        </p:nvGraphicFramePr>
        <p:xfrm>
          <a:off x="915496" y="3743493"/>
          <a:ext cx="3637777" cy="7621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75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75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35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91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5976"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Type</a:t>
                      </a:r>
                    </a:p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(1)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Length/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</a:rPr>
                        <a:t>Misc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Reserved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43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Bits: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3~4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3~4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rest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9" name="Straight Connector 18"/>
          <p:cNvCxnSpPr/>
          <p:nvPr/>
        </p:nvCxnSpPr>
        <p:spPr bwMode="auto">
          <a:xfrm flipH="1">
            <a:off x="1758638" y="3099157"/>
            <a:ext cx="1426483" cy="64433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>
            <a:off x="4843667" y="2042052"/>
            <a:ext cx="1327033" cy="73597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7902808"/>
              </p:ext>
            </p:extLst>
          </p:nvPr>
        </p:nvGraphicFramePr>
        <p:xfrm>
          <a:off x="3673934" y="1677925"/>
          <a:ext cx="3118479" cy="3459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57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35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91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597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MAC Header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Frame Body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FCS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3" name="Straight Connector 22"/>
          <p:cNvCxnSpPr/>
          <p:nvPr/>
        </p:nvCxnSpPr>
        <p:spPr bwMode="auto">
          <a:xfrm>
            <a:off x="4397956" y="3099157"/>
            <a:ext cx="155317" cy="64433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4" name="Rectangle 23"/>
          <p:cNvSpPr/>
          <p:nvPr/>
        </p:nvSpPr>
        <p:spPr bwMode="auto">
          <a:xfrm>
            <a:off x="4363802" y="2704644"/>
            <a:ext cx="850418" cy="592737"/>
          </a:xfrm>
          <a:prstGeom prst="rect">
            <a:avLst/>
          </a:prstGeom>
          <a:noFill/>
          <a:ln w="28575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957730" y="4842841"/>
            <a:ext cx="3570246" cy="1015663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marL="180975" indent="-180975">
              <a:buFont typeface="Wingdings" panose="05000000000000000000" pitchFamily="2" charset="2"/>
              <a:buChar char="§"/>
            </a:pPr>
            <a:r>
              <a:rPr lang="en-GB" sz="1200" dirty="0"/>
              <a:t>WID is provided by the AP and identifies one WUR STA in the BSS of the AP</a:t>
            </a:r>
          </a:p>
          <a:p>
            <a:pPr marL="180975" indent="-180975">
              <a:buFont typeface="Wingdings" panose="05000000000000000000" pitchFamily="2" charset="2"/>
              <a:buChar char="§"/>
            </a:pPr>
            <a:r>
              <a:rPr lang="en-GB" sz="1200" dirty="0"/>
              <a:t>GID is provided by the AP and identifies one or more WUR STAs in the BSS of the AP</a:t>
            </a:r>
          </a:p>
          <a:p>
            <a:pPr marL="180975" indent="-180975">
              <a:buFont typeface="Wingdings" panose="05000000000000000000" pitchFamily="2" charset="2"/>
              <a:buChar char="§"/>
            </a:pPr>
            <a:r>
              <a:rPr lang="en-GB" sz="1200" dirty="0"/>
              <a:t>TXID is decided by the AP</a:t>
            </a:r>
            <a:endParaRPr lang="en-SG" sz="1200" dirty="0"/>
          </a:p>
        </p:txBody>
      </p:sp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5071140"/>
              </p:ext>
            </p:extLst>
          </p:nvPr>
        </p:nvGraphicFramePr>
        <p:xfrm>
          <a:off x="488355" y="4823868"/>
          <a:ext cx="3434207" cy="14039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0258">
                  <a:extLst>
                    <a:ext uri="{9D8B030D-6E8A-4147-A177-3AD203B41FA5}">
                      <a16:colId xmlns:a16="http://schemas.microsoft.com/office/drawing/2014/main" val="1269557907"/>
                    </a:ext>
                  </a:extLst>
                </a:gridCol>
                <a:gridCol w="2213949">
                  <a:extLst>
                    <a:ext uri="{9D8B030D-6E8A-4147-A177-3AD203B41FA5}">
                      <a16:colId xmlns:a16="http://schemas.microsoft.com/office/drawing/2014/main" val="1241790228"/>
                    </a:ext>
                  </a:extLst>
                </a:gridCol>
              </a:tblGrid>
              <a:tr h="259119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 field</a:t>
                      </a:r>
                      <a:endParaRPr lang="en-SG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WUR frame</a:t>
                      </a:r>
                      <a:endParaRPr lang="en-SG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0576793"/>
                  </a:ext>
                </a:extLst>
              </a:tr>
              <a:tr h="259119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WID</a:t>
                      </a:r>
                      <a:endParaRPr lang="en-SG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Unicast wake up</a:t>
                      </a:r>
                      <a:endParaRPr lang="en-SG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7217783"/>
                  </a:ext>
                </a:extLst>
              </a:tr>
              <a:tr h="259119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Group ID</a:t>
                      </a:r>
                      <a:endParaRPr lang="en-SG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Multicast wake up</a:t>
                      </a:r>
                      <a:endParaRPr lang="en-SG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5058705"/>
                  </a:ext>
                </a:extLst>
              </a:tr>
              <a:tr h="259119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TXID</a:t>
                      </a:r>
                      <a:endParaRPr lang="en-SG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Beacon or broadcast wake up</a:t>
                      </a:r>
                      <a:endParaRPr lang="en-SG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92336699"/>
                  </a:ext>
                </a:extLst>
              </a:tr>
              <a:tr h="306688">
                <a:tc>
                  <a:txBody>
                    <a:bodyPr/>
                    <a:lstStyle/>
                    <a:p>
                      <a:r>
                        <a:rPr lang="en-US" sz="1200" dirty="0"/>
                        <a:t>OUI1</a:t>
                      </a:r>
                      <a:endParaRPr lang="en-SG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Vendor</a:t>
                      </a:r>
                      <a:r>
                        <a:rPr lang="en-US" sz="1200" baseline="0" dirty="0"/>
                        <a:t> specific</a:t>
                      </a:r>
                      <a:endParaRPr lang="en-SG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1456144"/>
                  </a:ext>
                </a:extLst>
              </a:tr>
            </a:tbl>
          </a:graphicData>
        </a:graphic>
      </p:graphicFrame>
      <p:sp>
        <p:nvSpPr>
          <p:cNvPr id="29" name="Rectangle 28"/>
          <p:cNvSpPr/>
          <p:nvPr/>
        </p:nvSpPr>
        <p:spPr bwMode="auto">
          <a:xfrm>
            <a:off x="488354" y="4802578"/>
            <a:ext cx="3434207" cy="1425258"/>
          </a:xfrm>
          <a:prstGeom prst="rect">
            <a:avLst/>
          </a:prstGeom>
          <a:noFill/>
          <a:ln w="28575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4800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1447800"/>
            <a:ext cx="8162925" cy="4176464"/>
          </a:xfrm>
          <a:prstGeom prst="rect">
            <a:avLst/>
          </a:prstGeom>
        </p:spPr>
        <p:txBody>
          <a:bodyPr/>
          <a:lstStyle>
            <a:lvl1pPr marL="609600" indent="-609600" algn="l" rtl="0" eaLnBrk="1" fontAlgn="base" hangingPunct="1">
              <a:spcBef>
                <a:spcPct val="20000"/>
              </a:spcBef>
              <a:spcAft>
                <a:spcPct val="0"/>
              </a:spcAft>
              <a:buAutoNum type="arabicPeriod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600" indent="-533400" algn="l" rtl="0" eaLnBrk="1" fontAlgn="base" hangingPunct="1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371600" indent="-4572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7526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209800" indent="-3825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6670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31242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5814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40386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04800" lvl="1" indent="-342900">
              <a:buFont typeface="Wingdings" panose="05000000000000000000" pitchFamily="2" charset="2"/>
              <a:buChar char="q"/>
            </a:pPr>
            <a:r>
              <a:rPr lang="en-US" sz="2000" kern="0" dirty="0"/>
              <a:t>Unicast, multicast and broadcast WUR Wake Up frames have the same Type field.</a:t>
            </a:r>
          </a:p>
          <a:p>
            <a:pPr marL="304800" lvl="1" indent="-342900">
              <a:buFont typeface="Wingdings" panose="05000000000000000000" pitchFamily="2" charset="2"/>
              <a:buChar char="q"/>
            </a:pPr>
            <a:endParaRPr lang="en-US" sz="2000" kern="0" dirty="0"/>
          </a:p>
          <a:p>
            <a:pPr marL="304800" lvl="1" indent="-342900">
              <a:buFont typeface="Wingdings" panose="05000000000000000000" pitchFamily="2" charset="2"/>
              <a:buChar char="q"/>
            </a:pPr>
            <a:r>
              <a:rPr lang="en-US" sz="2000" kern="0" dirty="0"/>
              <a:t>The challenge is how to differentiate unicast, multicast and broadcast WUR Wake Up frames.  </a:t>
            </a:r>
            <a:endParaRPr lang="en-US" sz="3600" kern="0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678904"/>
            <a:ext cx="9144000" cy="5402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2800" kern="0" dirty="0">
                <a:ea typeface="Gulim" pitchFamily="34" charset="-127"/>
              </a:rPr>
              <a:t>Problem Statement</a:t>
            </a:r>
            <a:endParaRPr lang="en-US" sz="2800" kern="0" dirty="0"/>
          </a:p>
        </p:txBody>
      </p:sp>
    </p:spTree>
    <p:extLst>
      <p:ext uri="{BB962C8B-B14F-4D97-AF65-F5344CB8AC3E}">
        <p14:creationId xmlns:p14="http://schemas.microsoft.com/office/powerpoint/2010/main" val="1890564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4" name="Rectangle 3"/>
          <p:cNvSpPr/>
          <p:nvPr/>
        </p:nvSpPr>
        <p:spPr>
          <a:xfrm>
            <a:off x="497167" y="1513543"/>
            <a:ext cx="822959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1950" indent="-361950">
              <a:buFont typeface="Wingdings" panose="05000000000000000000" pitchFamily="2" charset="2"/>
              <a:buChar char="q"/>
            </a:pPr>
            <a:r>
              <a:rPr lang="en-US" sz="1800" kern="0" dirty="0"/>
              <a:t>The Address field contains </a:t>
            </a:r>
            <a:r>
              <a:rPr lang="en-US" sz="1800" kern="0" dirty="0">
                <a:solidFill>
                  <a:srgbClr val="FF0000"/>
                </a:solidFill>
              </a:rPr>
              <a:t>CGID</a:t>
            </a:r>
            <a:r>
              <a:rPr lang="en-US" sz="1800" kern="0" dirty="0"/>
              <a:t> for multicast WUR Wake Up frame.</a:t>
            </a:r>
          </a:p>
          <a:p>
            <a:pPr marL="819150" lvl="1" indent="-361950">
              <a:buFont typeface="Wingdings" panose="05000000000000000000" pitchFamily="2" charset="2"/>
              <a:buChar char="§"/>
            </a:pPr>
            <a:r>
              <a:rPr lang="en-US" sz="1800" kern="0" dirty="0"/>
              <a:t>CGID is </a:t>
            </a:r>
            <a:r>
              <a:rPr lang="en-US" sz="1800" kern="0" dirty="0">
                <a:solidFill>
                  <a:srgbClr val="FF0000"/>
                </a:solidFill>
              </a:rPr>
              <a:t>converted</a:t>
            </a:r>
            <a:r>
              <a:rPr lang="en-US" sz="1800" kern="0" dirty="0"/>
              <a:t> from its corresponding GID, which is used in Group ID related management frames, in such a manner that CGID takes </a:t>
            </a:r>
            <a:r>
              <a:rPr lang="en-US" sz="1800" kern="0" dirty="0">
                <a:solidFill>
                  <a:srgbClr val="FF0000"/>
                </a:solidFill>
              </a:rPr>
              <a:t>consecutive value range which is not used by WID and TXID</a:t>
            </a:r>
            <a:r>
              <a:rPr lang="en-US" sz="1800" kern="0" dirty="0"/>
              <a:t>. </a:t>
            </a:r>
          </a:p>
          <a:p>
            <a:pPr marL="819150" lvl="1" indent="-361950">
              <a:buFont typeface="Wingdings" panose="05000000000000000000" pitchFamily="2" charset="2"/>
              <a:buChar char="§"/>
            </a:pPr>
            <a:r>
              <a:rPr lang="en-US" sz="1800" kern="0" dirty="0"/>
              <a:t>Example:</a:t>
            </a:r>
          </a:p>
          <a:p>
            <a:pPr marL="1276350" lvl="2" indent="-361950">
              <a:buFont typeface="Wingdings" panose="05000000000000000000" pitchFamily="2" charset="2"/>
              <a:buChar char="§"/>
            </a:pPr>
            <a:r>
              <a:rPr lang="en-US" sz="1800" kern="0" dirty="0"/>
              <a:t>TXID is 0x000.</a:t>
            </a:r>
          </a:p>
          <a:p>
            <a:pPr marL="1276350" lvl="2" indent="-361950">
              <a:buFont typeface="Wingdings" panose="05000000000000000000" pitchFamily="2" charset="2"/>
              <a:buChar char="§"/>
            </a:pPr>
            <a:r>
              <a:rPr lang="en-US" sz="1800" kern="0" dirty="0"/>
              <a:t>GID has a value range of 0x00-0xFF and CGID has a value range of 0x400-0x4FF.</a:t>
            </a:r>
          </a:p>
          <a:p>
            <a:pPr marL="630238" lvl="2" indent="-249238">
              <a:buFont typeface="Wingdings" panose="05000000000000000000" pitchFamily="2" charset="2"/>
              <a:buChar char="§"/>
            </a:pPr>
            <a:endParaRPr lang="en-US" sz="1800" kern="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5402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2800" kern="0" dirty="0">
                <a:ea typeface="Gulim" pitchFamily="34" charset="-127"/>
              </a:rPr>
              <a:t>Proposal</a:t>
            </a:r>
            <a:endParaRPr lang="en-US" sz="2800" kern="0" dirty="0"/>
          </a:p>
        </p:txBody>
      </p:sp>
      <p:sp>
        <p:nvSpPr>
          <p:cNvPr id="6" name="TextBox 5"/>
          <p:cNvSpPr txBox="1"/>
          <p:nvPr/>
        </p:nvSpPr>
        <p:spPr>
          <a:xfrm>
            <a:off x="2316374" y="4476850"/>
            <a:ext cx="39778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/>
              <a:t>Example addressing space for the Address field</a:t>
            </a:r>
            <a:endParaRPr lang="en-SG" sz="1400" b="1" u="sng" dirty="0"/>
          </a:p>
        </p:txBody>
      </p:sp>
      <p:sp>
        <p:nvSpPr>
          <p:cNvPr id="8" name="Rectangle 7"/>
          <p:cNvSpPr/>
          <p:nvPr/>
        </p:nvSpPr>
        <p:spPr>
          <a:xfrm>
            <a:off x="1720620" y="5135316"/>
            <a:ext cx="459836" cy="504056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/>
              <a:t>TXID</a:t>
            </a:r>
            <a:endParaRPr lang="en-SG" sz="1000" b="1" dirty="0"/>
          </a:p>
        </p:txBody>
      </p:sp>
      <p:sp>
        <p:nvSpPr>
          <p:cNvPr id="9" name="Rectangle 8"/>
          <p:cNvSpPr/>
          <p:nvPr/>
        </p:nvSpPr>
        <p:spPr>
          <a:xfrm>
            <a:off x="3764632" y="5135316"/>
            <a:ext cx="3744416" cy="504056"/>
          </a:xfrm>
          <a:prstGeom prst="rect">
            <a:avLst/>
          </a:prstGeom>
          <a:solidFill>
            <a:srgbClr val="92D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rgbClr val="FF0000"/>
                </a:solidFill>
              </a:rPr>
              <a:t>WID</a:t>
            </a:r>
            <a:endParaRPr lang="en-SG" sz="1000" b="1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28528" y="5135316"/>
            <a:ext cx="936104" cy="504056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/>
              <a:t>CGID</a:t>
            </a:r>
            <a:endParaRPr lang="en-SG" sz="1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676400" y="5711380"/>
            <a:ext cx="50405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u="sng" dirty="0"/>
              <a:t>0x000</a:t>
            </a:r>
            <a:endParaRPr lang="en-SG" sz="800" b="1" u="sng" dirty="0"/>
          </a:p>
        </p:txBody>
      </p:sp>
      <p:sp>
        <p:nvSpPr>
          <p:cNvPr id="12" name="TextBox 11"/>
          <p:cNvSpPr txBox="1"/>
          <p:nvPr/>
        </p:nvSpPr>
        <p:spPr>
          <a:xfrm>
            <a:off x="4340696" y="5711380"/>
            <a:ext cx="31683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/>
              <a:t>0x800-0xFFF</a:t>
            </a:r>
            <a:endParaRPr lang="en-SG" sz="900" b="1" u="sng" dirty="0"/>
          </a:p>
        </p:txBody>
      </p:sp>
      <p:sp>
        <p:nvSpPr>
          <p:cNvPr id="13" name="Rectangle 12"/>
          <p:cNvSpPr/>
          <p:nvPr/>
        </p:nvSpPr>
        <p:spPr>
          <a:xfrm>
            <a:off x="2194350" y="5135316"/>
            <a:ext cx="634178" cy="504056"/>
          </a:xfrm>
          <a:prstGeom prst="rect">
            <a:avLst/>
          </a:prstGeom>
          <a:solidFill>
            <a:srgbClr val="92D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1000" b="1">
                <a:solidFill>
                  <a:srgbClr val="FF0000"/>
                </a:solidFill>
              </a:rPr>
              <a:t>WID</a:t>
            </a:r>
            <a:endParaRPr lang="en-SG" sz="10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684512" y="5711380"/>
            <a:ext cx="12102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u="sng" dirty="0"/>
              <a:t>0x400-0x4FF</a:t>
            </a:r>
            <a:endParaRPr lang="en-SG" sz="800" b="1" u="sng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E2B2858-C45F-49A7-8808-6F595A92BB87}"/>
              </a:ext>
            </a:extLst>
          </p:cNvPr>
          <p:cNvSpPr txBox="1"/>
          <p:nvPr/>
        </p:nvSpPr>
        <p:spPr>
          <a:xfrm>
            <a:off x="1931488" y="5711380"/>
            <a:ext cx="12102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u="sng" dirty="0"/>
              <a:t>0x001-0x3FF</a:t>
            </a:r>
            <a:endParaRPr lang="en-SG" sz="800" b="1" u="sng" dirty="0"/>
          </a:p>
        </p:txBody>
      </p:sp>
    </p:spTree>
    <p:extLst>
      <p:ext uri="{BB962C8B-B14F-4D97-AF65-F5344CB8AC3E}">
        <p14:creationId xmlns:p14="http://schemas.microsoft.com/office/powerpoint/2010/main" val="269130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5</a:t>
            </a:fld>
            <a:endParaRPr lang="en-US" altLang="en-US"/>
          </a:p>
        </p:txBody>
      </p:sp>
      <p:cxnSp>
        <p:nvCxnSpPr>
          <p:cNvPr id="5" name="Straight Connector 4"/>
          <p:cNvCxnSpPr/>
          <p:nvPr/>
        </p:nvCxnSpPr>
        <p:spPr bwMode="auto">
          <a:xfrm flipH="1">
            <a:off x="3225982" y="1638967"/>
            <a:ext cx="488815" cy="77361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2191228" y="2413428"/>
          <a:ext cx="4064000" cy="6538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28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91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2995"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Frame Control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TD Control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bits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6319978"/>
              </p:ext>
            </p:extLst>
          </p:nvPr>
        </p:nvGraphicFramePr>
        <p:xfrm>
          <a:off x="956358" y="3358559"/>
          <a:ext cx="3637777" cy="7621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75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75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35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91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5976"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Type</a:t>
                      </a:r>
                    </a:p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(1)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Length/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</a:rPr>
                        <a:t>Misc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Reserved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43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Bits: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3~4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3~4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rest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8" name="Straight Connector 7"/>
          <p:cNvCxnSpPr/>
          <p:nvPr/>
        </p:nvCxnSpPr>
        <p:spPr bwMode="auto">
          <a:xfrm flipH="1">
            <a:off x="1799500" y="2714223"/>
            <a:ext cx="1426483" cy="64433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>
            <a:off x="4884529" y="1657118"/>
            <a:ext cx="1327033" cy="73597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aphicFrame>
        <p:nvGraphicFramePr>
          <p:cNvPr id="10" name="Table 9"/>
          <p:cNvGraphicFramePr>
            <a:graphicFrameLocks noGrp="1"/>
          </p:cNvGraphicFramePr>
          <p:nvPr>
            <p:extLst/>
          </p:nvPr>
        </p:nvGraphicFramePr>
        <p:xfrm>
          <a:off x="3714796" y="1292991"/>
          <a:ext cx="3118479" cy="3459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57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35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91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597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MAC Header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Frame Body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FCS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1" name="Straight Connector 10"/>
          <p:cNvCxnSpPr/>
          <p:nvPr/>
        </p:nvCxnSpPr>
        <p:spPr bwMode="auto">
          <a:xfrm>
            <a:off x="4438818" y="2714223"/>
            <a:ext cx="155317" cy="64433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" name="Rectangle 11"/>
          <p:cNvSpPr/>
          <p:nvPr/>
        </p:nvSpPr>
        <p:spPr bwMode="auto">
          <a:xfrm>
            <a:off x="4404664" y="2319710"/>
            <a:ext cx="850418" cy="592737"/>
          </a:xfrm>
          <a:prstGeom prst="rect">
            <a:avLst/>
          </a:prstGeom>
          <a:noFill/>
          <a:ln w="28575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8783465"/>
              </p:ext>
            </p:extLst>
          </p:nvPr>
        </p:nvGraphicFramePr>
        <p:xfrm>
          <a:off x="2807094" y="4357788"/>
          <a:ext cx="3212706" cy="1487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1554">
                  <a:extLst>
                    <a:ext uri="{9D8B030D-6E8A-4147-A177-3AD203B41FA5}">
                      <a16:colId xmlns:a16="http://schemas.microsoft.com/office/drawing/2014/main" val="1269557907"/>
                    </a:ext>
                  </a:extLst>
                </a:gridCol>
                <a:gridCol w="2071152">
                  <a:extLst>
                    <a:ext uri="{9D8B030D-6E8A-4147-A177-3AD203B41FA5}">
                      <a16:colId xmlns:a16="http://schemas.microsoft.com/office/drawing/2014/main" val="1241790228"/>
                    </a:ext>
                  </a:extLst>
                </a:gridCol>
              </a:tblGrid>
              <a:tr h="349797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 field</a:t>
                      </a:r>
                      <a:endParaRPr lang="en-SG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WUR frame</a:t>
                      </a:r>
                      <a:endParaRPr lang="en-SG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0576793"/>
                  </a:ext>
                </a:extLst>
              </a:tr>
              <a:tr h="287505">
                <a:tc>
                  <a:txBody>
                    <a:bodyPr/>
                    <a:lstStyle/>
                    <a:p>
                      <a:r>
                        <a:rPr lang="en-US" sz="1200" dirty="0"/>
                        <a:t>WID</a:t>
                      </a:r>
                      <a:endParaRPr lang="en-SG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Unicast Wake Up</a:t>
                      </a:r>
                      <a:endParaRPr lang="en-SG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7217783"/>
                  </a:ext>
                </a:extLst>
              </a:tr>
              <a:tr h="287505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CGID</a:t>
                      </a:r>
                      <a:endParaRPr lang="en-SG" sz="1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Multicast Wake Up</a:t>
                      </a:r>
                      <a:endParaRPr lang="en-SG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5058705"/>
                  </a:ext>
                </a:extLst>
              </a:tr>
              <a:tr h="287505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TXID</a:t>
                      </a:r>
                      <a:endParaRPr lang="en-SG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Beacon, Broadcast Wake Up</a:t>
                      </a:r>
                      <a:endParaRPr lang="en-SG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2082566"/>
                  </a:ext>
                </a:extLst>
              </a:tr>
              <a:tr h="274961">
                <a:tc>
                  <a:txBody>
                    <a:bodyPr/>
                    <a:lstStyle/>
                    <a:p>
                      <a:r>
                        <a:rPr lang="en-US" sz="1200" dirty="0"/>
                        <a:t>OUI1</a:t>
                      </a:r>
                      <a:endParaRPr lang="en-SG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Vendor</a:t>
                      </a:r>
                      <a:r>
                        <a:rPr lang="en-US" sz="1200" baseline="0" dirty="0"/>
                        <a:t> specific</a:t>
                      </a:r>
                      <a:endParaRPr lang="en-SG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1456144"/>
                  </a:ext>
                </a:extLst>
              </a:tr>
            </a:tbl>
          </a:graphicData>
        </a:graphic>
      </p:graphicFrame>
      <p:sp>
        <p:nvSpPr>
          <p:cNvPr id="16" name="Rectangle 15"/>
          <p:cNvSpPr/>
          <p:nvPr/>
        </p:nvSpPr>
        <p:spPr bwMode="auto">
          <a:xfrm>
            <a:off x="2775246" y="4352704"/>
            <a:ext cx="3253294" cy="1492357"/>
          </a:xfrm>
          <a:prstGeom prst="rect">
            <a:avLst/>
          </a:prstGeom>
          <a:noFill/>
          <a:ln w="28575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0" y="678904"/>
            <a:ext cx="9144000" cy="5402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2800" kern="0" dirty="0">
                <a:ea typeface="Gulim" pitchFamily="34" charset="-127"/>
              </a:rPr>
              <a:t>Proposal (cont.)</a:t>
            </a:r>
            <a:endParaRPr lang="en-US" sz="2800" kern="0" dirty="0"/>
          </a:p>
        </p:txBody>
      </p:sp>
    </p:spTree>
    <p:extLst>
      <p:ext uri="{BB962C8B-B14F-4D97-AF65-F5344CB8AC3E}">
        <p14:creationId xmlns:p14="http://schemas.microsoft.com/office/powerpoint/2010/main" val="149824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en-SG" sz="2000" b="0" dirty="0"/>
              <a:t>IEEE 802.11-17/0575r8, Specification framework for </a:t>
            </a:r>
            <a:r>
              <a:rPr lang="en-SG" sz="2000" b="0" dirty="0" err="1"/>
              <a:t>TGba</a:t>
            </a:r>
            <a:r>
              <a:rPr lang="en-SG" sz="2000" b="0" dirty="0"/>
              <a:t>, December 2017</a:t>
            </a:r>
          </a:p>
          <a:p>
            <a:pPr marL="457200" indent="-457200">
              <a:buFont typeface="+mj-lt"/>
              <a:buAutoNum type="arabicParenR"/>
            </a:pPr>
            <a:r>
              <a:rPr lang="en-SG" sz="2000" b="0" dirty="0"/>
              <a:t>IEEE 802.11-17/0977r4, Address structure in unicast wake-up frame, July 2017</a:t>
            </a:r>
          </a:p>
          <a:p>
            <a:pPr marL="457200" indent="-457200">
              <a:buFont typeface="+mj-lt"/>
              <a:buAutoNum type="arabicParenR"/>
            </a:pPr>
            <a:endParaRPr lang="en-US" sz="20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54890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ko-KR" dirty="0"/>
              <a:t>SP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788" y="1600199"/>
            <a:ext cx="8228012" cy="4875213"/>
          </a:xfrm>
        </p:spPr>
        <p:txBody>
          <a:bodyPr>
            <a:noAutofit/>
          </a:bodyPr>
          <a:lstStyle/>
          <a:p>
            <a:pPr lvl="0"/>
            <a:r>
              <a:rPr lang="en-US" sz="1600" dirty="0">
                <a:cs typeface="Arial" panose="020B0604020202020204" pitchFamily="34" charset="0"/>
              </a:rPr>
              <a:t>Do you support to modify R4.9.1.F of 11ba SFD as follows?</a:t>
            </a:r>
          </a:p>
          <a:p>
            <a:pPr lvl="0"/>
            <a:endParaRPr lang="en-GB" sz="1600" b="0" dirty="0"/>
          </a:p>
          <a:p>
            <a:pPr marL="0" lvl="0" indent="0">
              <a:buNone/>
            </a:pPr>
            <a:r>
              <a:rPr lang="en-GB" sz="1600" b="0" dirty="0"/>
              <a:t>R4.9.1.F: The contents of the Address field are as defined below:</a:t>
            </a:r>
            <a:endParaRPr lang="en-US" sz="1400" dirty="0"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sz="1400" dirty="0"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sz="1400" dirty="0"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sz="1400" dirty="0"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sz="1400" dirty="0"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sz="1400" dirty="0"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sz="1400" dirty="0"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sz="1400" dirty="0"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sz="1400" dirty="0"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US" sz="1600" dirty="0">
                <a:cs typeface="Arial" panose="020B0604020202020204" pitchFamily="34" charset="0"/>
              </a:rPr>
              <a:t>where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b="1" u="sng" dirty="0">
                <a:cs typeface="Arial" panose="020B0604020202020204" pitchFamily="34" charset="0"/>
              </a:rPr>
              <a:t>CGID is converted from its corresponding</a:t>
            </a:r>
            <a:r>
              <a:rPr lang="en-US" sz="1600" dirty="0">
                <a:cs typeface="Arial" panose="020B0604020202020204" pitchFamily="34" charset="0"/>
              </a:rPr>
              <a:t> GID</a:t>
            </a:r>
            <a:r>
              <a:rPr lang="en-US" sz="1600" b="1" u="sng" dirty="0">
                <a:cs typeface="Arial" panose="020B0604020202020204" pitchFamily="34" charset="0"/>
              </a:rPr>
              <a:t>, which</a:t>
            </a:r>
            <a:r>
              <a:rPr lang="en-US" sz="1600" dirty="0">
                <a:cs typeface="Arial" panose="020B0604020202020204" pitchFamily="34" charset="0"/>
              </a:rPr>
              <a:t> is GROUP ID provided by the AP and identifies one or more WUR STAs,</a:t>
            </a:r>
            <a:r>
              <a:rPr lang="en-US" sz="1600" b="1" u="sng" dirty="0">
                <a:cs typeface="Arial" panose="020B0604020202020204" pitchFamily="34" charset="0"/>
              </a:rPr>
              <a:t> in such a manner that CGID takes consecutive value range which is not used by WID and TXID </a:t>
            </a:r>
            <a:endParaRPr lang="en-US" sz="1600" dirty="0"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sz="1400" dirty="0"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US" sz="1600" b="1" dirty="0"/>
              <a:t>Y/N/A:</a:t>
            </a:r>
            <a:r>
              <a:rPr lang="en-US" sz="1600" dirty="0"/>
              <a:t> </a:t>
            </a:r>
            <a:endParaRPr lang="en-SG" sz="1600" dirty="0"/>
          </a:p>
          <a:p>
            <a:pPr marL="457200" lvl="1" indent="0">
              <a:buNone/>
            </a:pPr>
            <a:endParaRPr lang="en-SG" sz="1400" dirty="0"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7</a:t>
            </a:fld>
            <a:endParaRPr lang="en-US" alt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0227393"/>
              </p:ext>
            </p:extLst>
          </p:nvPr>
        </p:nvGraphicFramePr>
        <p:xfrm>
          <a:off x="2667000" y="2622003"/>
          <a:ext cx="3657600" cy="15689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9636">
                  <a:extLst>
                    <a:ext uri="{9D8B030D-6E8A-4147-A177-3AD203B41FA5}">
                      <a16:colId xmlns:a16="http://schemas.microsoft.com/office/drawing/2014/main" val="1269557907"/>
                    </a:ext>
                  </a:extLst>
                </a:gridCol>
                <a:gridCol w="2357964">
                  <a:extLst>
                    <a:ext uri="{9D8B030D-6E8A-4147-A177-3AD203B41FA5}">
                      <a16:colId xmlns:a16="http://schemas.microsoft.com/office/drawing/2014/main" val="1241790228"/>
                    </a:ext>
                  </a:extLst>
                </a:gridCol>
              </a:tblGrid>
              <a:tr h="349797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Address field</a:t>
                      </a:r>
                      <a:endParaRPr lang="en-SG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WUR frame</a:t>
                      </a:r>
                      <a:endParaRPr lang="en-SG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0576793"/>
                  </a:ext>
                </a:extLst>
              </a:tr>
              <a:tr h="287505">
                <a:tc>
                  <a:txBody>
                    <a:bodyPr/>
                    <a:lstStyle/>
                    <a:p>
                      <a:r>
                        <a:rPr lang="en-US" sz="1400" dirty="0"/>
                        <a:t>WID</a:t>
                      </a:r>
                      <a:endParaRPr lang="en-SG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Unicast Wake Up</a:t>
                      </a:r>
                      <a:endParaRPr lang="en-SG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7217783"/>
                  </a:ext>
                </a:extLst>
              </a:tr>
              <a:tr h="287505">
                <a:tc>
                  <a:txBody>
                    <a:bodyPr/>
                    <a:lstStyle/>
                    <a:p>
                      <a:r>
                        <a:rPr lang="en-US" sz="1400" b="1" u="sng" dirty="0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GID</a:t>
                      </a:r>
                      <a:endParaRPr lang="en-SG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Multicast Wake Up</a:t>
                      </a:r>
                      <a:endParaRPr lang="en-SG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5058705"/>
                  </a:ext>
                </a:extLst>
              </a:tr>
              <a:tr h="287505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TXID</a:t>
                      </a:r>
                      <a:endParaRPr lang="en-SG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Beacon</a:t>
                      </a:r>
                      <a:r>
                        <a:rPr lang="en-US" sz="1400" b="0" strike="noStrike" dirty="0">
                          <a:solidFill>
                            <a:schemeClr val="tx1"/>
                          </a:solidFill>
                        </a:rPr>
                        <a:t>, Broadcast Wake</a:t>
                      </a:r>
                      <a:r>
                        <a:rPr lang="en-US" sz="1400" b="0" strike="noStrike" baseline="0" dirty="0">
                          <a:solidFill>
                            <a:schemeClr val="tx1"/>
                          </a:solidFill>
                        </a:rPr>
                        <a:t> Up</a:t>
                      </a:r>
                      <a:endParaRPr lang="en-SG" sz="1400" b="0" strike="noStrike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2082566"/>
                  </a:ext>
                </a:extLst>
              </a:tr>
              <a:tr h="274961">
                <a:tc>
                  <a:txBody>
                    <a:bodyPr/>
                    <a:lstStyle/>
                    <a:p>
                      <a:r>
                        <a:rPr lang="en-US" sz="1400" dirty="0"/>
                        <a:t>OUI1</a:t>
                      </a:r>
                      <a:endParaRPr lang="en-SG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Vendor</a:t>
                      </a:r>
                      <a:r>
                        <a:rPr lang="en-US" sz="1400" baseline="0" dirty="0"/>
                        <a:t> specific</a:t>
                      </a:r>
                      <a:endParaRPr lang="en-SG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14561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503973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38682</TotalTime>
  <Words>489</Words>
  <Application>Microsoft Office PowerPoint</Application>
  <PresentationFormat>On-screen Show (4:3)</PresentationFormat>
  <Paragraphs>148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Gulim</vt:lpstr>
      <vt:lpstr>맑은 고딕</vt:lpstr>
      <vt:lpstr>MS PGothic</vt:lpstr>
      <vt:lpstr>Arial</vt:lpstr>
      <vt:lpstr>Times New Roman</vt:lpstr>
      <vt:lpstr>Wingdings</vt:lpstr>
      <vt:lpstr>802-11-Submission</vt:lpstr>
      <vt:lpstr>WUR Wake Up Frame Format</vt:lpstr>
      <vt:lpstr>PowerPoint Presentation</vt:lpstr>
      <vt:lpstr>PowerPoint Presentation</vt:lpstr>
      <vt:lpstr>PowerPoint Presentation</vt:lpstr>
      <vt:lpstr>PowerPoint Presentation</vt:lpstr>
      <vt:lpstr>Reference</vt:lpstr>
      <vt:lpstr>SP</vt:lpstr>
    </vt:vector>
  </TitlesOfParts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/>
  <cp:lastModifiedBy>Lei Huang</cp:lastModifiedBy>
  <cp:revision>2409</cp:revision>
  <cp:lastPrinted>2014-11-04T15:04:57Z</cp:lastPrinted>
  <dcterms:created xsi:type="dcterms:W3CDTF">2007-04-17T18:10:23Z</dcterms:created>
  <dcterms:modified xsi:type="dcterms:W3CDTF">2018-01-15T22:47:02Z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