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30" r:id="rId3"/>
    <p:sldId id="326" r:id="rId4"/>
    <p:sldId id="332" r:id="rId5"/>
    <p:sldId id="333" r:id="rId6"/>
    <p:sldId id="334" r:id="rId7"/>
    <p:sldId id="312" r:id="rId8"/>
    <p:sldId id="311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802.11-18/0061r0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January 2018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WUR Wake Up Frame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2018-1-11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Background: WUR Wake Up Frame Format</a:t>
            </a:r>
            <a:endParaRPr lang="en-US" sz="2800" kern="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12954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endParaRPr lang="en-US" sz="1200" kern="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3185120" y="2023901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04984"/>
              </p:ext>
            </p:extLst>
          </p:nvPr>
        </p:nvGraphicFramePr>
        <p:xfrm>
          <a:off x="2150366" y="2798362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98161"/>
              </p:ext>
            </p:extLst>
          </p:nvPr>
        </p:nvGraphicFramePr>
        <p:xfrm>
          <a:off x="915496" y="3743493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 flipH="1">
            <a:off x="1758638" y="3099157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843667" y="2042052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02808"/>
              </p:ext>
            </p:extLst>
          </p:nvPr>
        </p:nvGraphicFramePr>
        <p:xfrm>
          <a:off x="3673934" y="1677925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 bwMode="auto">
          <a:xfrm>
            <a:off x="4397956" y="3099157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4363802" y="2704644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7730" y="4842841"/>
            <a:ext cx="3570246" cy="120032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WID is provided by the AP and identifies one WUR STA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GID is provided by the AP and identifies one or more WUR STAs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TXID is decided by the </a:t>
            </a:r>
            <a:r>
              <a:rPr lang="en-GB" sz="1200" dirty="0" smtClean="0"/>
              <a:t>AP, e.g., </a:t>
            </a:r>
            <a:r>
              <a:rPr lang="en-SG" sz="1200" kern="0" dirty="0" smtClean="0"/>
              <a:t>Partial </a:t>
            </a:r>
            <a:r>
              <a:rPr lang="en-SG" sz="1200" kern="0" dirty="0"/>
              <a:t>BSSID or BSS </a:t>
            </a:r>
            <a:r>
              <a:rPr lang="en-SG" sz="1200" kern="0" dirty="0" err="1"/>
              <a:t>Color</a:t>
            </a:r>
            <a:endParaRPr lang="en-SG" sz="1200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5848322" y="1554544"/>
            <a:ext cx="1009205" cy="592737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554255" y="2640089"/>
            <a:ext cx="1761103" cy="1048378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SG" sz="1200" dirty="0">
                <a:latin typeface="Times New Roman" pitchFamily="18" charset="0"/>
              </a:rPr>
              <a:t>The FCS additionally embeds BSSID information. It is not applicable for pre-association WUR frames</a:t>
            </a: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443875"/>
              </p:ext>
            </p:extLst>
          </p:nvPr>
        </p:nvGraphicFramePr>
        <p:xfrm>
          <a:off x="488355" y="4823868"/>
          <a:ext cx="3434207" cy="140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8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213949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Group 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Multicast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TXID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Beacon or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broadcast wake up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336699"/>
                  </a:ext>
                </a:extLst>
              </a:tr>
              <a:tr h="306688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 bwMode="auto">
          <a:xfrm>
            <a:off x="488354" y="4802578"/>
            <a:ext cx="3434207" cy="142525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162925" cy="4176464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Unicast, multicast and broadcast </a:t>
            </a:r>
            <a:r>
              <a:rPr lang="en-US" sz="2000" kern="0" dirty="0" smtClean="0"/>
              <a:t>WUR Wake Up </a:t>
            </a:r>
            <a:r>
              <a:rPr lang="en-US" sz="2000" kern="0" dirty="0"/>
              <a:t>frames have the same Type field</a:t>
            </a:r>
            <a:r>
              <a:rPr lang="en-US" sz="2000" kern="0" dirty="0" smtClean="0"/>
              <a:t>.</a:t>
            </a:r>
          </a:p>
          <a:p>
            <a:pPr marL="304800" lvl="1" indent="-342900">
              <a:buFont typeface="Wingdings" panose="05000000000000000000" pitchFamily="2" charset="2"/>
              <a:buChar char="q"/>
            </a:pPr>
            <a:endParaRPr lang="en-US" sz="2000" kern="0" dirty="0"/>
          </a:p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The challenge is how to differentiate unicast, multicast and broadcast </a:t>
            </a:r>
            <a:r>
              <a:rPr lang="en-US" sz="2000" kern="0" dirty="0" smtClean="0"/>
              <a:t>WUR Wake Up frames.  </a:t>
            </a:r>
            <a:endParaRPr lang="en-US" sz="360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Problem Statement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381000" y="1295400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61950">
              <a:buFont typeface="Wingdings" panose="05000000000000000000" pitchFamily="2" charset="2"/>
              <a:buChar char="q"/>
            </a:pPr>
            <a:r>
              <a:rPr lang="en-US" sz="1800" dirty="0" smtClean="0"/>
              <a:t>Like </a:t>
            </a:r>
            <a:r>
              <a:rPr lang="en-US" sz="1800" dirty="0"/>
              <a:t>unicast and multicast </a:t>
            </a:r>
            <a:r>
              <a:rPr lang="en-US" sz="1800" dirty="0" smtClean="0"/>
              <a:t>WUR Wake Up frames</a:t>
            </a:r>
            <a:r>
              <a:rPr lang="en-US" sz="1800" dirty="0"/>
              <a:t>, b</a:t>
            </a:r>
            <a:r>
              <a:rPr lang="en-SG" sz="1800" dirty="0" err="1"/>
              <a:t>roadcast</a:t>
            </a:r>
            <a:r>
              <a:rPr lang="en-SG" sz="1800" dirty="0"/>
              <a:t> </a:t>
            </a:r>
            <a:r>
              <a:rPr lang="en-SG" sz="1800" dirty="0" smtClean="0"/>
              <a:t>WUR Wake Up </a:t>
            </a:r>
            <a:r>
              <a:rPr lang="en-SG" sz="1800" dirty="0"/>
              <a:t>frame is NOT a pre-association WUR frame and </a:t>
            </a:r>
            <a:r>
              <a:rPr lang="en-SG" sz="1800" dirty="0" smtClean="0"/>
              <a:t>thus its </a:t>
            </a:r>
            <a:r>
              <a:rPr lang="en-SG" sz="1800" dirty="0"/>
              <a:t>FCS field </a:t>
            </a:r>
            <a:r>
              <a:rPr lang="en-SG" sz="1800" dirty="0" smtClean="0"/>
              <a:t>embeds </a:t>
            </a:r>
            <a:r>
              <a:rPr lang="en-SG" sz="1800" dirty="0"/>
              <a:t>BSSID information, which identifies the AP transmitting the broadcast </a:t>
            </a:r>
            <a:r>
              <a:rPr lang="en-SG" sz="1800" dirty="0" smtClean="0"/>
              <a:t>WUR Wake Up frame.</a:t>
            </a:r>
          </a:p>
          <a:p>
            <a:pPr marL="285750" indent="-361950">
              <a:buFont typeface="Wingdings" panose="05000000000000000000" pitchFamily="2" charset="2"/>
              <a:buChar char="q"/>
            </a:pPr>
            <a:endParaRPr lang="en-SG" sz="1800" dirty="0"/>
          </a:p>
          <a:p>
            <a:pPr marL="285750" indent="-361950">
              <a:buFont typeface="Wingdings" panose="05000000000000000000" pitchFamily="2" charset="2"/>
              <a:buChar char="q"/>
            </a:pPr>
            <a:r>
              <a:rPr lang="en-US" sz="1800" dirty="0" smtClean="0"/>
              <a:t>The </a:t>
            </a:r>
            <a:r>
              <a:rPr lang="en-US" sz="1800" dirty="0"/>
              <a:t>TXID in the Address field is unnecessary for broadcast </a:t>
            </a:r>
            <a:r>
              <a:rPr lang="en-US" sz="1800" dirty="0" smtClean="0"/>
              <a:t>WUR Wake Up frame.</a:t>
            </a:r>
            <a:endParaRPr lang="en-US" sz="2400" kern="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Discussion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9385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5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kern="0" dirty="0" smtClean="0"/>
              <a:t>The </a:t>
            </a:r>
            <a:r>
              <a:rPr lang="en-US" sz="1800" kern="0" dirty="0"/>
              <a:t>Address field contains </a:t>
            </a:r>
            <a:r>
              <a:rPr lang="en-US" sz="1800" kern="0" dirty="0" smtClean="0">
                <a:solidFill>
                  <a:srgbClr val="FF0000"/>
                </a:solidFill>
              </a:rPr>
              <a:t>CGID</a:t>
            </a:r>
            <a:r>
              <a:rPr lang="en-US" sz="1800" kern="0" dirty="0" smtClean="0"/>
              <a:t> </a:t>
            </a:r>
            <a:r>
              <a:rPr lang="en-US" sz="1800" kern="0" dirty="0"/>
              <a:t>for multicast </a:t>
            </a:r>
            <a:r>
              <a:rPr lang="en-US" sz="1800" kern="0" dirty="0" smtClean="0"/>
              <a:t>WUR Wake Up </a:t>
            </a:r>
            <a:r>
              <a:rPr lang="en-US" sz="1800" kern="0" dirty="0"/>
              <a:t>frame or </a:t>
            </a:r>
            <a:r>
              <a:rPr lang="en-US" sz="1800" kern="0" dirty="0">
                <a:solidFill>
                  <a:srgbClr val="FF0000"/>
                </a:solidFill>
              </a:rPr>
              <a:t>BID</a:t>
            </a:r>
            <a:r>
              <a:rPr lang="en-US" sz="1800" kern="0" dirty="0"/>
              <a:t> </a:t>
            </a:r>
            <a:r>
              <a:rPr lang="en-US" sz="1800" kern="0" dirty="0">
                <a:solidFill>
                  <a:srgbClr val="FF0000"/>
                </a:solidFill>
              </a:rPr>
              <a:t>(Broadcast ID) </a:t>
            </a:r>
            <a:r>
              <a:rPr lang="en-US" sz="1800" kern="0" dirty="0" smtClean="0"/>
              <a:t>for Broadcast WUR Wake Up frame.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CGID is converted from its corresponding GID which is used in Group ID related management frames.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1800" kern="0" dirty="0"/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kern="0" dirty="0" smtClean="0"/>
              <a:t>CGID and BID take unused values of WID. For example,</a:t>
            </a:r>
            <a:endParaRPr lang="en-US" sz="1800" kern="0" dirty="0"/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The valid range of WID is 0x800-0xFFF.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BID takes a specific value (e.g., 0x000).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600" kern="0" dirty="0" smtClean="0"/>
              <a:t>CGID has a value range of 0x400-0x4FF.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600" b="1" u="sng" kern="0" dirty="0" smtClean="0"/>
              <a:t>Note 1</a:t>
            </a:r>
            <a:r>
              <a:rPr lang="en-US" sz="1600" kern="0" dirty="0" smtClean="0"/>
              <a:t>: </a:t>
            </a:r>
            <a:r>
              <a:rPr lang="en-US" sz="1600" kern="0" dirty="0"/>
              <a:t>the MSB of the Address field </a:t>
            </a:r>
            <a:r>
              <a:rPr lang="en-US" sz="1600" kern="0" dirty="0" smtClean="0"/>
              <a:t>indicates </a:t>
            </a:r>
            <a:r>
              <a:rPr lang="en-US" sz="1600" kern="0" dirty="0"/>
              <a:t>whether </a:t>
            </a:r>
            <a:r>
              <a:rPr lang="en-US" sz="1600" kern="0" dirty="0" smtClean="0"/>
              <a:t>the WUR Wake Up </a:t>
            </a:r>
            <a:r>
              <a:rPr lang="en-US" sz="1600" kern="0" dirty="0"/>
              <a:t>frame is </a:t>
            </a:r>
            <a:r>
              <a:rPr lang="en-US" sz="1600" kern="0" dirty="0" smtClean="0"/>
              <a:t>unicast.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600" b="1" u="sng" kern="0" dirty="0"/>
              <a:t>Note </a:t>
            </a:r>
            <a:r>
              <a:rPr lang="en-US" sz="1600" b="1" u="sng" kern="0" dirty="0" smtClean="0"/>
              <a:t>2</a:t>
            </a:r>
            <a:r>
              <a:rPr lang="en-US" sz="1600" kern="0" dirty="0" smtClean="0"/>
              <a:t>: </a:t>
            </a:r>
            <a:r>
              <a:rPr lang="en-US" sz="1600" kern="0" dirty="0"/>
              <a:t>the </a:t>
            </a:r>
            <a:r>
              <a:rPr lang="en-US" sz="1600" kern="0" dirty="0" smtClean="0"/>
              <a:t>GID used in Group ID related management frames is 8 bits.</a:t>
            </a:r>
            <a:endParaRPr lang="en-US" sz="1600" kern="0" dirty="0"/>
          </a:p>
          <a:p>
            <a:pPr marL="630238" lvl="2" indent="-249238">
              <a:buFont typeface="Wingdings" panose="05000000000000000000" pitchFamily="2" charset="2"/>
              <a:buChar char="§"/>
            </a:pPr>
            <a:endParaRPr lang="en-US" sz="1600" kern="0" dirty="0" smtClean="0"/>
          </a:p>
          <a:p>
            <a:pPr marL="361950" lvl="1" indent="-361950">
              <a:buFont typeface="Wingdings" panose="05000000000000000000" pitchFamily="2" charset="2"/>
              <a:buChar char="q"/>
            </a:pPr>
            <a:r>
              <a:rPr lang="en-US" sz="1800" b="1" u="sng" kern="0" dirty="0"/>
              <a:t>Merit</a:t>
            </a:r>
            <a:r>
              <a:rPr lang="en-US" sz="1800" kern="0" dirty="0"/>
              <a:t>: </a:t>
            </a:r>
            <a:r>
              <a:rPr lang="en-US" sz="1800" kern="0" dirty="0" smtClean="0"/>
              <a:t>it </a:t>
            </a:r>
            <a:r>
              <a:rPr lang="en-US" sz="1800" kern="0" dirty="0"/>
              <a:t>is easy for a </a:t>
            </a:r>
            <a:r>
              <a:rPr lang="en-US" sz="1800" kern="0" dirty="0" err="1"/>
              <a:t>WURx</a:t>
            </a:r>
            <a:r>
              <a:rPr lang="en-US" sz="1800" kern="0" dirty="0"/>
              <a:t> to identify different types of </a:t>
            </a:r>
            <a:r>
              <a:rPr lang="en-US" sz="1800" kern="0" dirty="0" smtClean="0"/>
              <a:t>WUR Wake Up </a:t>
            </a:r>
            <a:r>
              <a:rPr lang="en-US" sz="1800" kern="0" dirty="0"/>
              <a:t>frames.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Proposal</a:t>
            </a:r>
            <a:endParaRPr lang="en-US" sz="2800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164560"/>
            <a:ext cx="1981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Example </a:t>
            </a:r>
            <a:r>
              <a:rPr lang="en-US" sz="1200" b="1" u="sng" dirty="0"/>
              <a:t>addressing space for the Address field</a:t>
            </a:r>
            <a:endParaRPr lang="en-SG" sz="1200" b="1" u="sng" dirty="0"/>
          </a:p>
        </p:txBody>
      </p:sp>
      <p:sp>
        <p:nvSpPr>
          <p:cNvPr id="8" name="Rectangle 7"/>
          <p:cNvSpPr/>
          <p:nvPr/>
        </p:nvSpPr>
        <p:spPr>
          <a:xfrm>
            <a:off x="2025420" y="5639020"/>
            <a:ext cx="459836" cy="50405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BID</a:t>
            </a:r>
            <a:endParaRPr lang="en-SG" sz="1000" b="1" dirty="0"/>
          </a:p>
        </p:txBody>
      </p:sp>
      <p:sp>
        <p:nvSpPr>
          <p:cNvPr id="9" name="Rectangle 8"/>
          <p:cNvSpPr/>
          <p:nvPr/>
        </p:nvSpPr>
        <p:spPr>
          <a:xfrm>
            <a:off x="4645496" y="5639020"/>
            <a:ext cx="3168352" cy="504056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WID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3328" y="5639020"/>
            <a:ext cx="93610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CGID</a:t>
            </a:r>
            <a:endParaRPr lang="en-SG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6215084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0x000</a:t>
            </a:r>
            <a:endParaRPr lang="en-SG" sz="8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645496" y="6215084"/>
            <a:ext cx="3168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/>
              <a:t>0x800-0xFFF</a:t>
            </a:r>
            <a:endParaRPr lang="en-SG" sz="900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2499150" y="5639020"/>
            <a:ext cx="634178" cy="504056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Reserved</a:t>
            </a:r>
            <a:endParaRPr lang="en-SG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989312" y="6215084"/>
            <a:ext cx="1210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/>
              <a:t>0x400-0x4FF</a:t>
            </a:r>
            <a:endParaRPr lang="en-SG" sz="800" b="1" u="sng" dirty="0"/>
          </a:p>
        </p:txBody>
      </p:sp>
      <p:sp>
        <p:nvSpPr>
          <p:cNvPr id="15" name="Rectangle 12"/>
          <p:cNvSpPr/>
          <p:nvPr/>
        </p:nvSpPr>
        <p:spPr>
          <a:xfrm>
            <a:off x="4040374" y="5638800"/>
            <a:ext cx="605121" cy="504056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Reserved</a:t>
            </a:r>
            <a:endParaRPr lang="en-SG" sz="1000" b="1" dirty="0"/>
          </a:p>
        </p:txBody>
      </p:sp>
    </p:spTree>
    <p:extLst>
      <p:ext uri="{BB962C8B-B14F-4D97-AF65-F5344CB8AC3E}">
        <p14:creationId xmlns:p14="http://schemas.microsoft.com/office/powerpoint/2010/main" val="26913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3225982" y="1638967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191228" y="2413428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319978"/>
              </p:ext>
            </p:extLst>
          </p:nvPr>
        </p:nvGraphicFramePr>
        <p:xfrm>
          <a:off x="956358" y="3358559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799500" y="2714223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884529" y="1657118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714796" y="1292991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4438818" y="2714223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4404664" y="2319710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09379"/>
              </p:ext>
            </p:extLst>
          </p:nvPr>
        </p:nvGraphicFramePr>
        <p:xfrm>
          <a:off x="2807094" y="4357788"/>
          <a:ext cx="3212706" cy="1774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54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071152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34979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WID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Unicast </a:t>
                      </a:r>
                      <a:r>
                        <a:rPr lang="en-US" sz="1200" dirty="0" smtClean="0"/>
                        <a:t>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CGID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Multicast </a:t>
                      </a:r>
                      <a:r>
                        <a:rPr lang="en-US" sz="1200" dirty="0" smtClean="0"/>
                        <a:t>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BID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Broadcast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Wake Up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336699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82566"/>
                  </a:ext>
                </a:extLst>
              </a:tr>
              <a:tr h="274961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 bwMode="auto">
          <a:xfrm>
            <a:off x="2775246" y="4352704"/>
            <a:ext cx="3253294" cy="1779862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 smtClean="0">
                <a:ea typeface="Gulim" pitchFamily="34" charset="-127"/>
              </a:rPr>
              <a:t>Proposal (cont.)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4982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</a:t>
            </a:r>
            <a:r>
              <a:rPr lang="en-SG" sz="2000" b="0" dirty="0" smtClean="0"/>
              <a:t>802.11-17/0575r8, </a:t>
            </a:r>
            <a:r>
              <a:rPr lang="en-SG" sz="2000" b="0" dirty="0"/>
              <a:t>Specification framework for </a:t>
            </a:r>
            <a:r>
              <a:rPr lang="en-SG" sz="2000" b="0" dirty="0" err="1"/>
              <a:t>TGba</a:t>
            </a:r>
            <a:r>
              <a:rPr lang="en-SG" sz="2000" b="0" dirty="0"/>
              <a:t>, </a:t>
            </a:r>
            <a:r>
              <a:rPr lang="en-SG" sz="2000" b="0" dirty="0" smtClean="0"/>
              <a:t>December </a:t>
            </a:r>
            <a:r>
              <a:rPr lang="en-SG" sz="2000" b="0" dirty="0"/>
              <a:t>2017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802.11-17/0977r4, Address structure in unicast wake-up frame, July 2017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600199"/>
            <a:ext cx="8228012" cy="4875213"/>
          </a:xfrm>
        </p:spPr>
        <p:txBody>
          <a:bodyPr>
            <a:noAutofit/>
          </a:bodyPr>
          <a:lstStyle/>
          <a:p>
            <a:pPr lvl="0"/>
            <a:r>
              <a:rPr lang="en-US" sz="1600" dirty="0">
                <a:cs typeface="Arial" panose="020B0604020202020204" pitchFamily="34" charset="0"/>
              </a:rPr>
              <a:t>Do you support </a:t>
            </a:r>
            <a:r>
              <a:rPr lang="en-US" sz="1600" dirty="0" smtClean="0">
                <a:cs typeface="Arial" panose="020B0604020202020204" pitchFamily="34" charset="0"/>
              </a:rPr>
              <a:t>to modify R4.9.1.F of 11ba SFD as follows?</a:t>
            </a:r>
          </a:p>
          <a:p>
            <a:pPr lvl="0"/>
            <a:endParaRPr lang="en-GB" sz="1600" b="0" dirty="0" smtClean="0"/>
          </a:p>
          <a:p>
            <a:pPr marL="0" lvl="0" indent="0">
              <a:buNone/>
            </a:pPr>
            <a:r>
              <a:rPr lang="en-GB" sz="1600" b="0" dirty="0" smtClean="0"/>
              <a:t>R4.9.1.F: The </a:t>
            </a:r>
            <a:r>
              <a:rPr lang="en-GB" sz="1600" b="0" dirty="0"/>
              <a:t>contents of the Address field are as defined below</a:t>
            </a:r>
            <a:r>
              <a:rPr lang="en-GB" sz="1600" b="0" dirty="0" smtClean="0"/>
              <a:t>:</a:t>
            </a: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cs typeface="Arial" panose="020B0604020202020204" pitchFamily="34" charset="0"/>
              </a:rPr>
              <a:t>where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dirty="0" smtClean="0">
                <a:cs typeface="Arial" panose="020B0604020202020204" pitchFamily="34" charset="0"/>
              </a:rPr>
              <a:t>CGID is converted from its corresponding</a:t>
            </a:r>
            <a:r>
              <a:rPr lang="en-US" sz="1600" dirty="0" smtClean="0">
                <a:cs typeface="Arial" panose="020B0604020202020204" pitchFamily="34" charset="0"/>
              </a:rPr>
              <a:t> GID</a:t>
            </a:r>
            <a:r>
              <a:rPr lang="en-US" sz="1600" b="1" u="sng" dirty="0" smtClean="0">
                <a:cs typeface="Arial" panose="020B0604020202020204" pitchFamily="34" charset="0"/>
              </a:rPr>
              <a:t>, which</a:t>
            </a:r>
            <a:r>
              <a:rPr lang="en-US" sz="1600" dirty="0" smtClean="0">
                <a:cs typeface="Arial" panose="020B0604020202020204" pitchFamily="34" charset="0"/>
              </a:rPr>
              <a:t> is GROUP ID provided by the AP and identifies one or more WUR STAs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dirty="0" smtClean="0">
                <a:cs typeface="Arial" panose="020B0604020202020204" pitchFamily="34" charset="0"/>
              </a:rPr>
              <a:t>BID is the BROADCAST ID and identifies all WUR STAs in the BSS of the AP transmitting the broadcast WUR Wake Up frame </a:t>
            </a:r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600" b="1" dirty="0"/>
              <a:t>Y/N/A:</a:t>
            </a:r>
            <a:r>
              <a:rPr lang="en-US" sz="1600" dirty="0"/>
              <a:t> </a:t>
            </a:r>
            <a:endParaRPr lang="en-SG" sz="1600" dirty="0"/>
          </a:p>
          <a:p>
            <a:pPr marL="457200" lvl="1" indent="0">
              <a:buNone/>
            </a:pPr>
            <a:endParaRPr lang="en-SG" sz="1400" dirty="0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65005"/>
              </p:ext>
            </p:extLst>
          </p:nvPr>
        </p:nvGraphicFramePr>
        <p:xfrm>
          <a:off x="2667000" y="2622003"/>
          <a:ext cx="3657600" cy="187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36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357964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34979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Unicast </a:t>
                      </a:r>
                      <a:r>
                        <a:rPr lang="en-US" sz="1400" dirty="0" smtClean="0"/>
                        <a:t>Wake Up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GID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Multicast </a:t>
                      </a:r>
                      <a:r>
                        <a:rPr lang="en-US" sz="1400" dirty="0" smtClean="0"/>
                        <a:t>Wake Up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tx1"/>
                          </a:solidFill>
                        </a:rPr>
                        <a:t>BID</a:t>
                      </a:r>
                      <a:endParaRPr lang="en-SG" sz="14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tx1"/>
                          </a:solidFill>
                        </a:rPr>
                        <a:t>Broadcast </a:t>
                      </a:r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</a:rPr>
                        <a:t>Wake Up</a:t>
                      </a:r>
                      <a:endParaRPr lang="en-SG" sz="14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336699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r>
                        <a:rPr lang="en-US" sz="1400" b="1" strike="sngStrike" dirty="0" smtClean="0">
                          <a:solidFill>
                            <a:schemeClr val="tx1"/>
                          </a:solidFill>
                        </a:rPr>
                        <a:t>, Broadcast Wake</a:t>
                      </a:r>
                      <a:r>
                        <a:rPr lang="en-US" sz="1400" b="1" strike="sngStrike" baseline="0" dirty="0" smtClean="0">
                          <a:solidFill>
                            <a:schemeClr val="tx1"/>
                          </a:solidFill>
                        </a:rPr>
                        <a:t> Up</a:t>
                      </a:r>
                      <a:endParaRPr lang="en-SG" sz="1400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82566"/>
                  </a:ext>
                </a:extLst>
              </a:tr>
              <a:tr h="274961">
                <a:tc>
                  <a:txBody>
                    <a:bodyPr/>
                    <a:lstStyle/>
                    <a:p>
                      <a:r>
                        <a:rPr lang="en-US" sz="1400" dirty="0"/>
                        <a:t>OUI1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Vendor</a:t>
                      </a:r>
                      <a:r>
                        <a:rPr lang="en-US" sz="1400" baseline="0" dirty="0"/>
                        <a:t> specific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38640</TotalTime>
  <Words>626</Words>
  <Application>Microsoft Office PowerPoint</Application>
  <PresentationFormat>On-screen Show (4:3)</PresentationFormat>
  <Paragraphs>166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WUR Wake Up Frame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2402</cp:revision>
  <cp:lastPrinted>2014-11-04T15:04:57Z</cp:lastPrinted>
  <dcterms:created xsi:type="dcterms:W3CDTF">2007-04-17T18:10:23Z</dcterms:created>
  <dcterms:modified xsi:type="dcterms:W3CDTF">2018-01-10T23:59:38Z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