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18" r:id="rId3"/>
    <p:sldId id="375" r:id="rId4"/>
    <p:sldId id="437" r:id="rId5"/>
    <p:sldId id="430" r:id="rId6"/>
    <p:sldId id="426" r:id="rId7"/>
    <p:sldId id="429" r:id="rId8"/>
    <p:sldId id="427" r:id="rId9"/>
    <p:sldId id="431" r:id="rId10"/>
    <p:sldId id="433" r:id="rId11"/>
    <p:sldId id="432" r:id="rId12"/>
    <p:sldId id="434" r:id="rId13"/>
    <p:sldId id="436" r:id="rId14"/>
    <p:sldId id="326" r:id="rId15"/>
    <p:sldId id="34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22"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a:t>
            </a:r>
            <a:r>
              <a:rPr lang="en-US" dirty="0" smtClean="0"/>
              <a:t>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a:t>
            </a:r>
            <a:r>
              <a:rPr lang="en-US" dirty="0" smtClean="0"/>
              <a:t>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a:t>
            </a:r>
            <a:r>
              <a:rPr lang="en-US" dirty="0" smtClean="0"/>
              <a:t>2018</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802.11-18/0029r2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a:t>
            </a:r>
            <a:r>
              <a:rPr lang="en-US" dirty="0" smtClean="0"/>
              <a:t>2018</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Default UORA Parameters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2017-12-02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655091128"/>
              </p:ext>
            </p:extLst>
          </p:nvPr>
        </p:nvGraphicFramePr>
        <p:xfrm>
          <a:off x="838200" y="2819400"/>
          <a:ext cx="7696200" cy="3143250"/>
        </p:xfrm>
        <a:graphic>
          <a:graphicData uri="http://schemas.openxmlformats.org/presentationml/2006/ole">
            <mc:AlternateContent xmlns:mc="http://schemas.openxmlformats.org/markup-compatibility/2006">
              <mc:Choice xmlns:v="urn:schemas-microsoft-com:vml" Requires="v">
                <p:oleObj spid="_x0000_s1288" name="Document" r:id="rId4" imgW="9864494" imgH="4264762" progId="Word.Document.8">
                  <p:embed/>
                </p:oleObj>
              </mc:Choice>
              <mc:Fallback>
                <p:oleObj name="Document" r:id="rId4" imgW="9864494" imgH="4264762"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819400"/>
                        <a:ext cx="76962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Values (2)</a:t>
            </a:r>
            <a:endParaRPr lang="en-US" dirty="0"/>
          </a:p>
        </p:txBody>
      </p:sp>
      <p:sp>
        <p:nvSpPr>
          <p:cNvPr id="3" name="Content Placeholder 2"/>
          <p:cNvSpPr>
            <a:spLocks noGrp="1"/>
          </p:cNvSpPr>
          <p:nvPr>
            <p:ph idx="1"/>
          </p:nvPr>
        </p:nvSpPr>
        <p:spPr/>
        <p:txBody>
          <a:bodyPr/>
          <a:lstStyle/>
          <a:p>
            <a:r>
              <a:rPr lang="en-US" dirty="0" smtClean="0"/>
              <a:t>Number of RA slots is equal to:</a:t>
            </a:r>
          </a:p>
          <a:p>
            <a:pPr lvl="1"/>
            <a:r>
              <a:rPr lang="en-US" dirty="0" smtClean="0"/>
              <a:t>Min(4, N)</a:t>
            </a:r>
          </a:p>
          <a:p>
            <a:pPr lvl="2"/>
            <a:r>
              <a:rPr lang="en-US" dirty="0" smtClean="0"/>
              <a:t>Where N is equal to 1.5 x NU_ASSOC_AVE</a:t>
            </a:r>
          </a:p>
          <a:p>
            <a:pPr lvl="2"/>
            <a:r>
              <a:rPr lang="en-US" dirty="0" smtClean="0"/>
              <a:t>Where NU_ASSOC_AVE = the average number of Non-UORA based associations within each BI during the previous 10 BI</a:t>
            </a:r>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646697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Values (3)</a:t>
            </a:r>
            <a:endParaRPr lang="en-US" dirty="0"/>
          </a:p>
        </p:txBody>
      </p:sp>
      <p:sp>
        <p:nvSpPr>
          <p:cNvPr id="3" name="Content Placeholder 2"/>
          <p:cNvSpPr>
            <a:spLocks noGrp="1"/>
          </p:cNvSpPr>
          <p:nvPr>
            <p:ph idx="1"/>
          </p:nvPr>
        </p:nvSpPr>
        <p:spPr/>
        <p:txBody>
          <a:bodyPr/>
          <a:lstStyle/>
          <a:p>
            <a:r>
              <a:rPr lang="en-US" dirty="0" smtClean="0"/>
              <a:t>Default OCWMIN == 7</a:t>
            </a:r>
          </a:p>
          <a:p>
            <a:r>
              <a:rPr lang="en-US" dirty="0" smtClean="0"/>
              <a:t>Default OCWMAX == 31</a:t>
            </a:r>
          </a:p>
          <a:p>
            <a:r>
              <a:rPr lang="en-US" dirty="0" smtClean="0"/>
              <a:t>Modification to OCWMIN and OCWMAX</a:t>
            </a:r>
          </a:p>
          <a:p>
            <a:pPr lvl="1"/>
            <a:r>
              <a:rPr lang="en-US" dirty="0" smtClean="0"/>
              <a:t>AP can increase OCWMIN and OCWMAX using:</a:t>
            </a:r>
          </a:p>
          <a:p>
            <a:pPr lvl="2"/>
            <a:r>
              <a:rPr lang="en-US" dirty="0" err="1" smtClean="0"/>
              <a:t>OCWinc</a:t>
            </a:r>
            <a:r>
              <a:rPr lang="en-US" dirty="0" smtClean="0"/>
              <a:t> = (</a:t>
            </a:r>
            <a:r>
              <a:rPr lang="en-US" dirty="0" err="1" smtClean="0"/>
              <a:t>OCWcur</a:t>
            </a:r>
            <a:r>
              <a:rPr lang="en-US" dirty="0" smtClean="0"/>
              <a:t> + 1) x 2 – 1</a:t>
            </a:r>
          </a:p>
          <a:p>
            <a:pPr lvl="1"/>
            <a:r>
              <a:rPr lang="en-US" dirty="0" smtClean="0"/>
              <a:t>AP can decrease OCWMIN and OCWMAX using:</a:t>
            </a:r>
          </a:p>
          <a:p>
            <a:pPr lvl="2"/>
            <a:r>
              <a:rPr lang="en-US" dirty="0" err="1" smtClean="0"/>
              <a:t>OCWdec</a:t>
            </a:r>
            <a:r>
              <a:rPr lang="en-US" dirty="0" smtClean="0"/>
              <a:t> = (</a:t>
            </a:r>
            <a:r>
              <a:rPr lang="en-US" dirty="0" err="1" smtClean="0"/>
              <a:t>OCWcur</a:t>
            </a:r>
            <a:r>
              <a:rPr lang="en-US" dirty="0" smtClean="0"/>
              <a:t> + 1) / 2 - 1</a:t>
            </a:r>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081285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Values (4)</a:t>
            </a:r>
            <a:endParaRPr lang="en-US" dirty="0"/>
          </a:p>
        </p:txBody>
      </p:sp>
      <p:sp>
        <p:nvSpPr>
          <p:cNvPr id="3" name="Content Placeholder 2"/>
          <p:cNvSpPr>
            <a:spLocks noGrp="1"/>
          </p:cNvSpPr>
          <p:nvPr>
            <p:ph idx="1"/>
          </p:nvPr>
        </p:nvSpPr>
        <p:spPr/>
        <p:txBody>
          <a:bodyPr/>
          <a:lstStyle/>
          <a:p>
            <a:r>
              <a:rPr lang="en-US" dirty="0" smtClean="0"/>
              <a:t>AP modification of OCWMIN and OCWMAX</a:t>
            </a:r>
          </a:p>
          <a:p>
            <a:pPr lvl="1"/>
            <a:r>
              <a:rPr lang="en-US" dirty="0" smtClean="0"/>
              <a:t>Increase OCWMIN and OCWMAX</a:t>
            </a:r>
          </a:p>
          <a:p>
            <a:pPr lvl="2"/>
            <a:r>
              <a:rPr lang="en-US" dirty="0" smtClean="0"/>
              <a:t>When the number of successfully used RA slots for a single Trigger is greater than 50% of the total number of RA slots in that Trigger</a:t>
            </a:r>
          </a:p>
          <a:p>
            <a:pPr lvl="2"/>
            <a:r>
              <a:rPr lang="en-US" dirty="0" smtClean="0"/>
              <a:t>Using previously specified increase formula</a:t>
            </a:r>
          </a:p>
          <a:p>
            <a:pPr lvl="2"/>
            <a:r>
              <a:rPr lang="en-US" dirty="0" smtClean="0"/>
              <a:t>Also allow increase at AP discretion</a:t>
            </a:r>
            <a:endParaRPr lang="en-US" dirty="0"/>
          </a:p>
          <a:p>
            <a:pPr lvl="1"/>
            <a:r>
              <a:rPr lang="en-US" dirty="0" smtClean="0"/>
              <a:t>Decrease </a:t>
            </a:r>
            <a:r>
              <a:rPr lang="en-US" dirty="0"/>
              <a:t>OCWMIN and OCWMAX</a:t>
            </a:r>
          </a:p>
          <a:p>
            <a:pPr lvl="2"/>
            <a:r>
              <a:rPr lang="en-US" dirty="0"/>
              <a:t>When the number of successfully used RA slots for a single Trigger is </a:t>
            </a:r>
            <a:r>
              <a:rPr lang="en-US" dirty="0" smtClean="0"/>
              <a:t>less than 25% </a:t>
            </a:r>
            <a:r>
              <a:rPr lang="en-US" dirty="0"/>
              <a:t>of the total number of RA slots in that Trigger</a:t>
            </a:r>
          </a:p>
          <a:p>
            <a:pPr lvl="2"/>
            <a:r>
              <a:rPr lang="en-US" dirty="0"/>
              <a:t>Using previously specified </a:t>
            </a:r>
            <a:r>
              <a:rPr lang="en-US" dirty="0" smtClean="0"/>
              <a:t>decrease formula</a:t>
            </a:r>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402612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Values (5)</a:t>
            </a:r>
            <a:endParaRPr lang="en-US" dirty="0"/>
          </a:p>
        </p:txBody>
      </p:sp>
      <p:sp>
        <p:nvSpPr>
          <p:cNvPr id="3" name="Content Placeholder 2"/>
          <p:cNvSpPr>
            <a:spLocks noGrp="1"/>
          </p:cNvSpPr>
          <p:nvPr>
            <p:ph idx="1"/>
          </p:nvPr>
        </p:nvSpPr>
        <p:spPr/>
        <p:txBody>
          <a:bodyPr/>
          <a:lstStyle/>
          <a:p>
            <a:r>
              <a:rPr lang="en-US" dirty="0" smtClean="0"/>
              <a:t>UORA RA RU use rules</a:t>
            </a:r>
          </a:p>
          <a:p>
            <a:pPr lvl="1"/>
            <a:r>
              <a:rPr lang="en-US" dirty="0" smtClean="0"/>
              <a:t>Authentication, Association, Probe Request</a:t>
            </a:r>
          </a:p>
          <a:p>
            <a:pPr lvl="1"/>
            <a:r>
              <a:rPr lang="en-US" dirty="0" smtClean="0"/>
              <a:t>Response eligibility based </a:t>
            </a:r>
            <a:r>
              <a:rPr lang="en-US" dirty="0"/>
              <a:t>on </a:t>
            </a:r>
            <a:r>
              <a:rPr lang="en-US" dirty="0" smtClean="0"/>
              <a:t>Trigger </a:t>
            </a:r>
            <a:r>
              <a:rPr lang="en-US" dirty="0"/>
              <a:t>RSSI value, </a:t>
            </a:r>
            <a:r>
              <a:rPr lang="en-US" dirty="0" smtClean="0"/>
              <a:t>RU MCS</a:t>
            </a:r>
            <a:r>
              <a:rPr lang="en-US" dirty="0"/>
              <a:t>, RU </a:t>
            </a:r>
            <a:r>
              <a:rPr lang="en-US" dirty="0" smtClean="0"/>
              <a:t>tone allocation</a:t>
            </a:r>
            <a:r>
              <a:rPr lang="en-US" dirty="0"/>
              <a:t>, Target RSSI</a:t>
            </a:r>
          </a:p>
          <a:p>
            <a:pPr lvl="2"/>
            <a:r>
              <a:rPr lang="en-US" dirty="0"/>
              <a:t>AP can set these parameters to limit respondents</a:t>
            </a:r>
          </a:p>
          <a:p>
            <a:pPr lvl="2"/>
            <a:r>
              <a:rPr lang="en-US" dirty="0"/>
              <a:t>Non-AP STA shall not </a:t>
            </a:r>
            <a:r>
              <a:rPr lang="en-US" dirty="0" smtClean="0"/>
              <a:t>attempt to use an RU if </a:t>
            </a:r>
            <a:r>
              <a:rPr lang="en-US" dirty="0"/>
              <a:t>it does not expect its PPDU to be decodable based on the above </a:t>
            </a:r>
            <a:r>
              <a:rPr lang="en-US" dirty="0" smtClean="0"/>
              <a:t>parameters</a:t>
            </a:r>
            <a:endParaRPr lang="en-US" dirty="0"/>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577890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a:t>
            </a:r>
            <a:r>
              <a:rPr lang="en-US" dirty="0" smtClean="0"/>
              <a:t>specification of a set of default UORA parameters and the rules for modifying and propagating those parameters and the rules for use of AID 2045 RA RUs as outlined in </a:t>
            </a:r>
            <a:r>
              <a:rPr lang="en-US" dirty="0" smtClean="0"/>
              <a:t>11-18/0029r2 </a:t>
            </a:r>
            <a:r>
              <a:rPr lang="en-US" dirty="0" smtClean="0"/>
              <a:t>as the resolution for CID </a:t>
            </a:r>
            <a:r>
              <a:rPr lang="en-US" dirty="0" smtClean="0"/>
              <a:t>16451 and CID 16584?</a:t>
            </a:r>
            <a:endParaRPr lang="en-US" dirty="0" smtClean="0"/>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802.11-2016.pdf</a:t>
            </a:r>
          </a:p>
          <a:p>
            <a:r>
              <a:rPr lang="en-US" dirty="0"/>
              <a:t>[2] Draft </a:t>
            </a:r>
            <a:r>
              <a:rPr lang="en-US" dirty="0" smtClean="0"/>
              <a:t>P802.11ax_D3.2.pdf</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b="0" dirty="0" smtClean="0"/>
              <a:t>UORA used for association procedure (AID12=2045)</a:t>
            </a:r>
          </a:p>
          <a:p>
            <a:pPr lvl="1"/>
            <a:r>
              <a:rPr lang="en-US" dirty="0" smtClean="0"/>
              <a:t>Need explicit expectations for AP and non-AP STA</a:t>
            </a:r>
            <a:endParaRPr lang="en-US" b="0" dirty="0" smtClean="0"/>
          </a:p>
          <a:p>
            <a:pPr lvl="1"/>
            <a:r>
              <a:rPr lang="en-US" b="0" dirty="0" smtClean="0"/>
              <a:t>Goal for an expected typical case = minimize association latency</a:t>
            </a:r>
          </a:p>
          <a:p>
            <a:r>
              <a:rPr lang="en-US" b="0" dirty="0" smtClean="0"/>
              <a:t>Define </a:t>
            </a:r>
            <a:r>
              <a:rPr lang="en-US" b="0" dirty="0"/>
              <a:t>d</a:t>
            </a:r>
            <a:r>
              <a:rPr lang="en-US" b="0" dirty="0" smtClean="0"/>
              <a:t>efault UORA parameters to be used by AP</a:t>
            </a:r>
          </a:p>
          <a:p>
            <a:pPr lvl="1"/>
            <a:r>
              <a:rPr lang="en-US" b="0" dirty="0" smtClean="0"/>
              <a:t>E.g. frequency of UORA, number of RA RU per trigger, initial OBO window</a:t>
            </a:r>
          </a:p>
          <a:p>
            <a:pPr lvl="1"/>
            <a:r>
              <a:rPr lang="en-US" b="0" dirty="0" smtClean="0"/>
              <a:t>Recommendations for modifying these parameters</a:t>
            </a:r>
          </a:p>
          <a:p>
            <a:pPr lvl="2"/>
            <a:r>
              <a:rPr lang="en-US" dirty="0" smtClean="0"/>
              <a:t>Should the need arise per dynamic scenario</a:t>
            </a:r>
            <a:endParaRPr lang="en-US" b="0" dirty="0" smtClean="0"/>
          </a:p>
          <a:p>
            <a:r>
              <a:rPr lang="en-US" b="0" dirty="0" smtClean="0"/>
              <a:t>Define nature and timing of association exchange follow up triggers</a:t>
            </a:r>
          </a:p>
          <a:p>
            <a:r>
              <a:rPr lang="en-US" b="0" dirty="0" smtClean="0"/>
              <a:t>Define rules for participation in UORA by non-AP STA</a:t>
            </a:r>
          </a:p>
          <a:p>
            <a:pPr marL="0" indent="0">
              <a:buNone/>
            </a:pPr>
            <a:endParaRPr lang="en-US" b="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16451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15061284"/>
              </p:ext>
            </p:extLst>
          </p:nvPr>
        </p:nvGraphicFramePr>
        <p:xfrm>
          <a:off x="914400" y="2133600"/>
          <a:ext cx="7239000" cy="3352800"/>
        </p:xfrm>
        <a:graphic>
          <a:graphicData uri="http://schemas.openxmlformats.org/drawingml/2006/table">
            <a:tbl>
              <a:tblPr>
                <a:tableStyleId>{5C22544A-7EE6-4342-B048-85BDC9FD1C3A}</a:tableStyleId>
              </a:tblPr>
              <a:tblGrid>
                <a:gridCol w="685800"/>
                <a:gridCol w="914400"/>
                <a:gridCol w="2209800"/>
                <a:gridCol w="1371600"/>
                <a:gridCol w="2057400"/>
              </a:tblGrid>
              <a:tr h="3352800">
                <a:tc>
                  <a:txBody>
                    <a:bodyPr/>
                    <a:lstStyle/>
                    <a:p>
                      <a:pPr algn="l" fontAlgn="t"/>
                      <a:r>
                        <a:rPr lang="en-US" sz="1400" b="0" i="0" u="none" strike="noStrike" dirty="0" smtClean="0">
                          <a:effectLst/>
                          <a:latin typeface="Arial"/>
                        </a:rPr>
                        <a:t>16451</a:t>
                      </a:r>
                      <a:endParaRPr lang="en-US" sz="1400" b="0" i="0" u="none" strike="noStrike" dirty="0">
                        <a:effectLst/>
                        <a:latin typeface="Arial"/>
                      </a:endParaRPr>
                    </a:p>
                  </a:txBody>
                  <a:tcPr marL="9525" marR="9525" marT="9525" marB="0"/>
                </a:tc>
                <a:tc>
                  <a:txBody>
                    <a:bodyPr/>
                    <a:lstStyle/>
                    <a:p>
                      <a:pPr algn="l" fontAlgn="t"/>
                      <a:r>
                        <a:rPr lang="en-US" sz="1400" b="0" i="0" u="none" strike="noStrike" dirty="0" smtClean="0">
                          <a:effectLst/>
                          <a:latin typeface="Arial"/>
                        </a:rPr>
                        <a:t>Matthew Fischer</a:t>
                      </a:r>
                      <a:endParaRPr lang="en-US" sz="1400" b="0" i="0" u="none" strike="noStrike" dirty="0">
                        <a:effectLst/>
                        <a:latin typeface="Arial"/>
                      </a:endParaRPr>
                    </a:p>
                  </a:txBody>
                  <a:tcPr marL="9525" marR="9525" marT="9525"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smtClean="0">
                          <a:effectLst/>
                          <a:latin typeface="Arial"/>
                        </a:rPr>
                        <a:t>Provide</a:t>
                      </a:r>
                      <a:r>
                        <a:rPr lang="en-US" sz="1400" b="0" i="0" u="none" strike="noStrike" baseline="0" dirty="0" smtClean="0">
                          <a:effectLst/>
                          <a:latin typeface="Arial"/>
                        </a:rPr>
                        <a:t> default parameters for UORA operation</a:t>
                      </a:r>
                      <a:endParaRPr lang="en-US" sz="1400" b="0" i="0" u="none" strike="noStrike" dirty="0" smtClean="0">
                        <a:effectLst/>
                        <a:latin typeface="Arial"/>
                      </a:endParaRPr>
                    </a:p>
                    <a:p>
                      <a:pPr algn="l" fontAlgn="t"/>
                      <a:endParaRPr lang="en-US" sz="1400" b="0" i="0" u="none" strike="noStrike" dirty="0">
                        <a:effectLst/>
                        <a:latin typeface="Arial"/>
                      </a:endParaRPr>
                    </a:p>
                  </a:txBody>
                  <a:tcPr marL="9525" marR="9525" marT="9525" marB="0"/>
                </a:tc>
                <a:tc>
                  <a:txBody>
                    <a:bodyPr/>
                    <a:lstStyle/>
                    <a:p>
                      <a:r>
                        <a:rPr lang="en-US" sz="1400" dirty="0">
                          <a:effectLst/>
                          <a:latin typeface="Arial" panose="020B0604020202020204" pitchFamily="34" charset="0"/>
                          <a:cs typeface="Arial" panose="020B0604020202020204" pitchFamily="34" charset="0"/>
                        </a:rPr>
                        <a:t>Provide default UORA parameters, including values for minimum UORA trigger frequency and minimum UORA allocations per trigger</a:t>
                      </a:r>
                    </a:p>
                  </a:txBody>
                  <a:tcPr marL="68580" marR="68580" marT="0" marB="0"/>
                </a:tc>
                <a:tc>
                  <a:txBody>
                    <a:bodyPr/>
                    <a:lstStyle/>
                    <a:p>
                      <a:pPr algn="l" fontAlgn="t"/>
                      <a:r>
                        <a:rPr lang="en-US" sz="1400" b="0" i="0" u="none" strike="noStrike" dirty="0" smtClean="0">
                          <a:effectLst/>
                          <a:latin typeface="Arial"/>
                        </a:rPr>
                        <a:t>Revise</a:t>
                      </a:r>
                      <a:r>
                        <a:rPr lang="en-US" sz="1400" b="0" i="0" u="none" strike="noStrike" baseline="0" dirty="0" smtClean="0">
                          <a:effectLst/>
                          <a:latin typeface="Arial"/>
                        </a:rPr>
                        <a:t> – </a:t>
                      </a:r>
                      <a:r>
                        <a:rPr lang="en-US" sz="1400" b="0" i="0" u="none" strike="noStrike" baseline="0" dirty="0" err="1" smtClean="0">
                          <a:effectLst/>
                          <a:latin typeface="Arial"/>
                        </a:rPr>
                        <a:t>Tgax</a:t>
                      </a:r>
                      <a:r>
                        <a:rPr lang="en-US" sz="1400" b="0" i="0" u="none" strike="noStrike" baseline="0" dirty="0" smtClean="0">
                          <a:effectLst/>
                          <a:latin typeface="Arial"/>
                        </a:rPr>
                        <a:t> editor to implement the proposed text changes found in </a:t>
                      </a:r>
                      <a:r>
                        <a:rPr lang="en-US" sz="1400" b="0" i="0" u="none" strike="noStrike" baseline="0" dirty="0" smtClean="0">
                          <a:effectLst/>
                          <a:latin typeface="Arial"/>
                        </a:rPr>
                        <a:t>11-18/0029r2 </a:t>
                      </a:r>
                      <a:r>
                        <a:rPr lang="en-US" sz="1400" b="0" i="0" u="none" strike="noStrike" baseline="0" dirty="0" smtClean="0">
                          <a:effectLst/>
                          <a:latin typeface="Arial"/>
                        </a:rPr>
                        <a:t>that are marked with CID </a:t>
                      </a:r>
                      <a:r>
                        <a:rPr lang="en-US" sz="1400" b="0" i="0" u="none" strike="noStrike" baseline="0" dirty="0" smtClean="0">
                          <a:effectLst/>
                          <a:latin typeface="Arial"/>
                        </a:rPr>
                        <a:t>16451</a:t>
                      </a:r>
                      <a:endParaRPr lang="en-US" sz="1400" b="0" i="0" u="none" strike="noStrike" dirty="0">
                        <a:effectLst/>
                        <a:latin typeface="Arial"/>
                      </a:endParaRPr>
                    </a:p>
                  </a:txBody>
                  <a:tcPr marL="9525" marR="9525" marT="9525" marB="0"/>
                </a:tc>
              </a:tr>
            </a:tbl>
          </a:graphicData>
        </a:graphic>
      </p:graphicFrame>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16584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44285776"/>
              </p:ext>
            </p:extLst>
          </p:nvPr>
        </p:nvGraphicFramePr>
        <p:xfrm>
          <a:off x="914400" y="2133600"/>
          <a:ext cx="7239000" cy="3850005"/>
        </p:xfrm>
        <a:graphic>
          <a:graphicData uri="http://schemas.openxmlformats.org/drawingml/2006/table">
            <a:tbl>
              <a:tblPr>
                <a:tableStyleId>{5C22544A-7EE6-4342-B048-85BDC9FD1C3A}</a:tableStyleId>
              </a:tblPr>
              <a:tblGrid>
                <a:gridCol w="685800"/>
                <a:gridCol w="914400"/>
                <a:gridCol w="2209800"/>
                <a:gridCol w="1371600"/>
                <a:gridCol w="2057400"/>
              </a:tblGrid>
              <a:tr h="3352800">
                <a:tc>
                  <a:txBody>
                    <a:bodyPr/>
                    <a:lstStyle/>
                    <a:p>
                      <a:pPr algn="l" fontAlgn="t"/>
                      <a:r>
                        <a:rPr lang="en-US" sz="1400" b="0" i="0" u="none" strike="noStrike" dirty="0" smtClean="0">
                          <a:effectLst/>
                          <a:latin typeface="Arial"/>
                        </a:rPr>
                        <a:t>16584</a:t>
                      </a:r>
                      <a:endParaRPr lang="en-US" sz="1400" b="0" i="0" u="none" strike="noStrike" dirty="0">
                        <a:effectLst/>
                        <a:latin typeface="Arial"/>
                      </a:endParaRPr>
                    </a:p>
                  </a:txBody>
                  <a:tcPr marL="9525" marR="9525" marT="9525" marB="0"/>
                </a:tc>
                <a:tc>
                  <a:txBody>
                    <a:bodyPr/>
                    <a:lstStyle/>
                    <a:p>
                      <a:pPr algn="l" fontAlgn="t"/>
                      <a:r>
                        <a:rPr lang="en-US" sz="1400" b="0" i="0" u="none" strike="noStrike" dirty="0" smtClean="0">
                          <a:effectLst/>
                          <a:latin typeface="Arial"/>
                        </a:rPr>
                        <a:t>Peter </a:t>
                      </a:r>
                      <a:r>
                        <a:rPr lang="en-US" sz="1400" b="0" i="0" u="none" strike="noStrike" dirty="0" err="1" smtClean="0">
                          <a:effectLst/>
                          <a:latin typeface="Arial"/>
                        </a:rPr>
                        <a:t>Loc</a:t>
                      </a:r>
                      <a:endParaRPr lang="en-US" sz="1400" b="0" i="0" u="none" strike="noStrike" dirty="0">
                        <a:effectLst/>
                        <a:latin typeface="Arial"/>
                      </a:endParaRPr>
                    </a:p>
                  </a:txBody>
                  <a:tcPr marL="9525" marR="9525" marT="9525"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Arial" panose="020B0604020202020204" pitchFamily="34" charset="0"/>
                          <a:ea typeface="+mn-ea"/>
                          <a:cs typeface="Arial" panose="020B0604020202020204" pitchFamily="34" charset="0"/>
                        </a:rPr>
                        <a:t>An HE AP has no way of knowing if there is an unassociated STA or STAs wanting to join the BSS, so it frequently allocates RA RUs with AIDs 2045 for unassociated STAs to transmit UL. This is very inefficient because most of the time, there is no STAs wanting to associate. Regardless of the setting of its dot11OFDMARandomAccessOptionImplemented, an HE STA should contend for the WM using EDCA for sending UL frames to the HE AP with which it intends to communicate, then follows the UORA procedure if its dot11OFDMARandomAccessOptionImplemented is set to true</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r>
                        <a:rPr lang="en-US" sz="1400" b="0" i="0" kern="1200" dirty="0" smtClean="0">
                          <a:solidFill>
                            <a:schemeClr val="dk1"/>
                          </a:solidFill>
                          <a:effectLst/>
                          <a:latin typeface="Arial" panose="020B0604020202020204" pitchFamily="34" charset="0"/>
                          <a:ea typeface="+mn-ea"/>
                          <a:cs typeface="Arial" panose="020B0604020202020204" pitchFamily="34" charset="0"/>
                        </a:rPr>
                        <a:t>Replace the Note with: "A non-AP STA can first contend for the WM using EDCA for sending UL frames to the AP with which it intends to communicate. "</a:t>
                      </a:r>
                      <a:endParaRPr lang="en-US" sz="1100" dirty="0">
                        <a:effectLst/>
                        <a:latin typeface="Arial" panose="020B0604020202020204" pitchFamily="34" charset="0"/>
                        <a:cs typeface="Arial" panose="020B0604020202020204" pitchFamily="34" charset="0"/>
                      </a:endParaRPr>
                    </a:p>
                  </a:txBody>
                  <a:tcPr marL="68580" marR="68580" marT="0" marB="0"/>
                </a:tc>
                <a:tc>
                  <a:txBody>
                    <a:bodyPr/>
                    <a:lstStyle/>
                    <a:p>
                      <a:pPr algn="l" fontAlgn="t"/>
                      <a:r>
                        <a:rPr lang="en-US" sz="1400" b="0" i="0" u="none" strike="noStrike" dirty="0" smtClean="0">
                          <a:effectLst/>
                          <a:latin typeface="Arial"/>
                        </a:rPr>
                        <a:t>Revise</a:t>
                      </a:r>
                      <a:r>
                        <a:rPr lang="en-US" sz="1400" b="0" i="0" u="none" strike="noStrike" baseline="0" dirty="0" smtClean="0">
                          <a:effectLst/>
                          <a:latin typeface="Arial"/>
                        </a:rPr>
                        <a:t> – </a:t>
                      </a:r>
                      <a:r>
                        <a:rPr lang="en-US" sz="1400" b="0" i="0" u="none" strike="noStrike" baseline="0" dirty="0" err="1" smtClean="0">
                          <a:effectLst/>
                          <a:latin typeface="Arial"/>
                        </a:rPr>
                        <a:t>Tgax</a:t>
                      </a:r>
                      <a:r>
                        <a:rPr lang="en-US" sz="1400" b="0" i="0" u="none" strike="noStrike" baseline="0" dirty="0" smtClean="0">
                          <a:effectLst/>
                          <a:latin typeface="Arial"/>
                        </a:rPr>
                        <a:t> editor to implement the proposed text changes found in </a:t>
                      </a:r>
                      <a:r>
                        <a:rPr lang="en-US" sz="1400" b="0" i="0" u="none" strike="noStrike" baseline="0" dirty="0" smtClean="0">
                          <a:effectLst/>
                          <a:latin typeface="Arial"/>
                        </a:rPr>
                        <a:t>11-18/0029r2 </a:t>
                      </a:r>
                      <a:r>
                        <a:rPr lang="en-US" sz="1400" b="0" i="0" u="none" strike="noStrike" baseline="0" dirty="0" smtClean="0">
                          <a:effectLst/>
                          <a:latin typeface="Arial"/>
                        </a:rPr>
                        <a:t>that are marked with CID </a:t>
                      </a:r>
                      <a:r>
                        <a:rPr lang="en-US" sz="1400" b="0" i="0" u="none" strike="noStrike" baseline="0" dirty="0" smtClean="0">
                          <a:effectLst/>
                          <a:latin typeface="Arial"/>
                        </a:rPr>
                        <a:t>16584</a:t>
                      </a:r>
                      <a:endParaRPr lang="en-US" sz="1400" b="0" i="0" u="none" strike="noStrike" dirty="0">
                        <a:effectLst/>
                        <a:latin typeface="Arial"/>
                      </a:endParaRPr>
                    </a:p>
                  </a:txBody>
                  <a:tcPr marL="9525" marR="9525" marT="9525" marB="0"/>
                </a:tc>
              </a:tr>
            </a:tbl>
          </a:graphicData>
        </a:graphic>
      </p:graphicFrame>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786856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Need for UORA Defaults</a:t>
            </a:r>
            <a:endParaRPr lang="en-US" dirty="0"/>
          </a:p>
        </p:txBody>
      </p:sp>
      <p:sp>
        <p:nvSpPr>
          <p:cNvPr id="3" name="Content Placeholder 2"/>
          <p:cNvSpPr>
            <a:spLocks noGrp="1"/>
          </p:cNvSpPr>
          <p:nvPr>
            <p:ph idx="1"/>
          </p:nvPr>
        </p:nvSpPr>
        <p:spPr/>
        <p:txBody>
          <a:bodyPr/>
          <a:lstStyle/>
          <a:p>
            <a:r>
              <a:rPr lang="en-US" sz="2000" dirty="0" smtClean="0"/>
              <a:t>Association latency</a:t>
            </a:r>
          </a:p>
          <a:p>
            <a:pPr lvl="1"/>
            <a:r>
              <a:rPr lang="en-US" sz="1800" dirty="0" smtClean="0"/>
              <a:t>Minimize the latency</a:t>
            </a:r>
          </a:p>
          <a:p>
            <a:pPr lvl="1"/>
            <a:r>
              <a:rPr lang="en-US" sz="1800" dirty="0" smtClean="0"/>
              <a:t>How long must a STA wait for a UORA so that it can ASSOCREQ?</a:t>
            </a:r>
          </a:p>
          <a:p>
            <a:r>
              <a:rPr lang="en-US" sz="2000" dirty="0" smtClean="0"/>
              <a:t>When do the follow up Triggers occur for remaining ASSOC frames?</a:t>
            </a:r>
          </a:p>
          <a:p>
            <a:pPr lvl="1"/>
            <a:r>
              <a:rPr lang="en-US" sz="1800" dirty="0" smtClean="0"/>
              <a:t>DTIM has competition with MCAST</a:t>
            </a:r>
          </a:p>
          <a:p>
            <a:pPr lvl="1"/>
            <a:r>
              <a:rPr lang="en-US" sz="1800" dirty="0" smtClean="0"/>
              <a:t>So designate broadcast TWT for this purpose, or require associating STA to remain awake</a:t>
            </a:r>
          </a:p>
          <a:p>
            <a:r>
              <a:rPr lang="en-US" sz="2000" dirty="0" smtClean="0"/>
              <a:t>Multiple successes after a single UORA event - scheduling</a:t>
            </a:r>
          </a:p>
          <a:p>
            <a:pPr lvl="1"/>
            <a:r>
              <a:rPr lang="en-US" sz="1800" dirty="0" smtClean="0"/>
              <a:t>AP uses MU trigger to do the follow-up</a:t>
            </a:r>
          </a:p>
          <a:p>
            <a:pPr lvl="1"/>
            <a:r>
              <a:rPr lang="en-US" sz="1800" dirty="0" smtClean="0"/>
              <a:t>Need spacing of these BTWT, because AP and STAs need time between the RSNA AUTH messages to generate the next frame in the sequence</a:t>
            </a:r>
          </a:p>
          <a:p>
            <a:pPr lvl="1"/>
            <a:r>
              <a:rPr lang="en-US" sz="1800" dirty="0"/>
              <a:t>M</a:t>
            </a:r>
            <a:r>
              <a:rPr lang="en-US" sz="1800" dirty="0" smtClean="0"/>
              <a:t>inimum spacing of X </a:t>
            </a:r>
            <a:r>
              <a:rPr lang="en-US" sz="1800" dirty="0" err="1" smtClean="0"/>
              <a:t>ms</a:t>
            </a:r>
            <a:r>
              <a:rPr lang="en-US" sz="1800" dirty="0" smtClean="0"/>
              <a:t> to accommodate a slow client</a:t>
            </a:r>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Tree>
    <p:extLst>
      <p:ext uri="{BB962C8B-B14F-4D97-AF65-F5344CB8AC3E}">
        <p14:creationId xmlns:p14="http://schemas.microsoft.com/office/powerpoint/2010/main" val="1034502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UORA Parameters Which Need Defaults</a:t>
            </a:r>
            <a:endParaRPr lang="en-US" dirty="0"/>
          </a:p>
        </p:txBody>
      </p:sp>
      <p:sp>
        <p:nvSpPr>
          <p:cNvPr id="3" name="Content Placeholder 2"/>
          <p:cNvSpPr>
            <a:spLocks noGrp="1"/>
          </p:cNvSpPr>
          <p:nvPr>
            <p:ph idx="1"/>
          </p:nvPr>
        </p:nvSpPr>
        <p:spPr/>
        <p:txBody>
          <a:bodyPr/>
          <a:lstStyle/>
          <a:p>
            <a:r>
              <a:rPr lang="en-US" dirty="0" smtClean="0"/>
              <a:t>Frequency of UORA triggers</a:t>
            </a:r>
          </a:p>
          <a:p>
            <a:pPr lvl="1"/>
            <a:r>
              <a:rPr lang="en-US" dirty="0" smtClean="0"/>
              <a:t>E.g. every </a:t>
            </a:r>
            <a:r>
              <a:rPr lang="en-US" dirty="0" err="1" smtClean="0"/>
              <a:t>Xth</a:t>
            </a:r>
            <a:r>
              <a:rPr lang="en-US" dirty="0" smtClean="0"/>
              <a:t> Beacon</a:t>
            </a:r>
          </a:p>
          <a:p>
            <a:r>
              <a:rPr lang="en-US" dirty="0" smtClean="0"/>
              <a:t>OCWMIN initial </a:t>
            </a:r>
            <a:r>
              <a:rPr lang="en-US" dirty="0" err="1" smtClean="0"/>
              <a:t>backoff</a:t>
            </a:r>
            <a:r>
              <a:rPr lang="en-US" dirty="0" smtClean="0"/>
              <a:t> value</a:t>
            </a:r>
          </a:p>
          <a:p>
            <a:r>
              <a:rPr lang="en-US" dirty="0" smtClean="0"/>
              <a:t>OCWMAX value</a:t>
            </a:r>
          </a:p>
          <a:p>
            <a:r>
              <a:rPr lang="en-US" dirty="0" smtClean="0"/>
              <a:t>Number of RA slots specified by a single Trigger</a:t>
            </a:r>
          </a:p>
          <a:p>
            <a:pPr lvl="1"/>
            <a:r>
              <a:rPr lang="en-US" dirty="0" smtClean="0"/>
              <a:t>i.e. AID12 = 2045, i.e. unassociated STAs</a:t>
            </a:r>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287678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Behavior</a:t>
            </a:r>
            <a:endParaRPr lang="en-US" dirty="0"/>
          </a:p>
        </p:txBody>
      </p:sp>
      <p:sp>
        <p:nvSpPr>
          <p:cNvPr id="3" name="Content Placeholder 2"/>
          <p:cNvSpPr>
            <a:spLocks noGrp="1"/>
          </p:cNvSpPr>
          <p:nvPr>
            <p:ph idx="1"/>
          </p:nvPr>
        </p:nvSpPr>
        <p:spPr/>
        <p:txBody>
          <a:bodyPr/>
          <a:lstStyle/>
          <a:p>
            <a:r>
              <a:rPr lang="en-US" dirty="0" smtClean="0"/>
              <a:t>BTWT or other specified timing for Association sequence exchange</a:t>
            </a:r>
          </a:p>
          <a:p>
            <a:r>
              <a:rPr lang="en-US" dirty="0" smtClean="0"/>
              <a:t>Method </a:t>
            </a:r>
            <a:r>
              <a:rPr lang="en-US" dirty="0"/>
              <a:t>to increase/decrease OCWMIN value</a:t>
            </a:r>
          </a:p>
          <a:p>
            <a:r>
              <a:rPr lang="en-US" dirty="0"/>
              <a:t>Increase/decrease in RA slots</a:t>
            </a:r>
          </a:p>
          <a:p>
            <a:pPr lvl="1"/>
            <a:r>
              <a:rPr lang="en-US" dirty="0"/>
              <a:t>AP </a:t>
            </a:r>
            <a:r>
              <a:rPr lang="en-US" dirty="0" smtClean="0"/>
              <a:t>could make an assumption </a:t>
            </a:r>
            <a:r>
              <a:rPr lang="en-US" dirty="0"/>
              <a:t>that Non-UORA associations are proportional to UORA </a:t>
            </a:r>
            <a:r>
              <a:rPr lang="en-US" dirty="0" smtClean="0"/>
              <a:t>associations</a:t>
            </a:r>
          </a:p>
          <a:p>
            <a:pPr lvl="2"/>
            <a:r>
              <a:rPr lang="en-US" dirty="0" smtClean="0"/>
              <a:t>Might need to consider HE subset of non-UORA associations</a:t>
            </a:r>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62999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Eligible non-AP STA</a:t>
            </a:r>
            <a:endParaRPr lang="en-US" dirty="0"/>
          </a:p>
        </p:txBody>
      </p:sp>
      <p:sp>
        <p:nvSpPr>
          <p:cNvPr id="3" name="Content Placeholder 2"/>
          <p:cNvSpPr>
            <a:spLocks noGrp="1"/>
          </p:cNvSpPr>
          <p:nvPr>
            <p:ph idx="1"/>
          </p:nvPr>
        </p:nvSpPr>
        <p:spPr/>
        <p:txBody>
          <a:bodyPr/>
          <a:lstStyle/>
          <a:p>
            <a:r>
              <a:rPr lang="en-US" dirty="0" smtClean="0"/>
              <a:t>Which Non-AP STA can use UORA 2045 RA RU and for what purposes?</a:t>
            </a:r>
          </a:p>
          <a:p>
            <a:pPr lvl="1"/>
            <a:r>
              <a:rPr lang="en-US" dirty="0" smtClean="0"/>
              <a:t>E.g. based on existing parameters: Beacon and UORA Trigger RSSI values, MCS, RU allocation, Target RSSI</a:t>
            </a:r>
          </a:p>
          <a:p>
            <a:pPr lvl="2"/>
            <a:r>
              <a:rPr lang="en-US" dirty="0" smtClean="0"/>
              <a:t>AP can set these parameters to limit respondents</a:t>
            </a:r>
          </a:p>
          <a:p>
            <a:pPr lvl="2"/>
            <a:r>
              <a:rPr lang="en-US" dirty="0" smtClean="0"/>
              <a:t>Non-AP STA shall not respond if it does not expect its PPDU to be decodable based on the above parameters</a:t>
            </a:r>
          </a:p>
          <a:p>
            <a:pPr lvl="1"/>
            <a:r>
              <a:rPr lang="en-US" dirty="0" smtClean="0"/>
              <a:t>Only PREQ, Association, Authentication, pre-association Action frames allowed</a:t>
            </a:r>
            <a:endParaRPr lang="en-US" dirty="0"/>
          </a:p>
          <a:p>
            <a:pPr lvl="2"/>
            <a:r>
              <a:rPr lang="en-US" dirty="0" smtClean="0"/>
              <a:t>Resource request, BQR have other explicit paths</a:t>
            </a:r>
          </a:p>
          <a:p>
            <a:pPr lvl="2"/>
            <a:r>
              <a:rPr lang="en-US" dirty="0" smtClean="0"/>
              <a:t>RSNA, other post-association can be done with non-RA RU because association delivers an AID that allows a non-random allocation</a:t>
            </a:r>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170266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Values (1)</a:t>
            </a:r>
            <a:endParaRPr lang="en-US" dirty="0"/>
          </a:p>
        </p:txBody>
      </p:sp>
      <p:sp>
        <p:nvSpPr>
          <p:cNvPr id="3" name="Content Placeholder 2"/>
          <p:cNvSpPr>
            <a:spLocks noGrp="1"/>
          </p:cNvSpPr>
          <p:nvPr>
            <p:ph idx="1"/>
          </p:nvPr>
        </p:nvSpPr>
        <p:spPr/>
        <p:txBody>
          <a:bodyPr/>
          <a:lstStyle/>
          <a:p>
            <a:r>
              <a:rPr lang="en-US" dirty="0" smtClean="0"/>
              <a:t>UORA Trigger with 2045 RA RU(s) occurrence</a:t>
            </a:r>
          </a:p>
          <a:p>
            <a:pPr lvl="1"/>
            <a:r>
              <a:rPr lang="en-US" dirty="0" smtClean="0"/>
              <a:t>At least once per BI, can be accompanied by non-2045 AID RUs</a:t>
            </a:r>
          </a:p>
          <a:p>
            <a:r>
              <a:rPr lang="en-US" dirty="0" smtClean="0"/>
              <a:t>Association sequence Triggers</a:t>
            </a:r>
          </a:p>
          <a:p>
            <a:pPr lvl="1"/>
            <a:r>
              <a:rPr lang="en-US" dirty="0" smtClean="0"/>
              <a:t>AP to expedite subsequent Triggers for additional association exchange</a:t>
            </a:r>
          </a:p>
          <a:p>
            <a:pPr lvl="2"/>
            <a:r>
              <a:rPr lang="en-US" dirty="0" smtClean="0"/>
              <a:t>AP shall utilize DL MU responses when more than one non-AP STA has successfully transmitted an ASSOCREQ</a:t>
            </a:r>
          </a:p>
          <a:p>
            <a:pPr lvl="2"/>
            <a:r>
              <a:rPr lang="en-US" dirty="0" smtClean="0"/>
              <a:t>AP shall wait 8 </a:t>
            </a:r>
            <a:r>
              <a:rPr lang="en-US" dirty="0" err="1" smtClean="0"/>
              <a:t>ms</a:t>
            </a:r>
            <a:r>
              <a:rPr lang="en-US" dirty="0" smtClean="0"/>
              <a:t> between Triggers to allow slow STA time to compute next frame in exchange*</a:t>
            </a:r>
          </a:p>
          <a:p>
            <a:pPr lvl="1"/>
            <a:r>
              <a:rPr lang="en-US" dirty="0" smtClean="0"/>
              <a:t>Non-AP STA to remain awake for the subsequent Triggers during association exchange if it receives an acknowledgement to its ASSOCREQ</a:t>
            </a:r>
          </a:p>
          <a:p>
            <a:pPr lvl="1"/>
            <a:r>
              <a:rPr lang="en-US" dirty="0" smtClean="0"/>
              <a:t>* Delay could be a parameter in the association request</a:t>
            </a:r>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1140460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286080</TotalTime>
  <Words>1158</Words>
  <Application>Microsoft Office PowerPoint</Application>
  <PresentationFormat>On-screen Show (4:3)</PresentationFormat>
  <Paragraphs>151</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Default UORA Parameters</vt:lpstr>
      <vt:lpstr>Abstract</vt:lpstr>
      <vt:lpstr>CID 16451</vt:lpstr>
      <vt:lpstr>CID 16584</vt:lpstr>
      <vt:lpstr>Need for UORA Defaults</vt:lpstr>
      <vt:lpstr>UORA Parameters Which Need Defaults</vt:lpstr>
      <vt:lpstr>Rules of Behavior</vt:lpstr>
      <vt:lpstr>Eligible non-AP STA</vt:lpstr>
      <vt:lpstr>Proposed Values (1)</vt:lpstr>
      <vt:lpstr>Proposed Values (2)</vt:lpstr>
      <vt:lpstr>Proposed Values (3)</vt:lpstr>
      <vt:lpstr>Proposed Values (4)</vt:lpstr>
      <vt:lpstr>Proposed Values (5)</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976</cp:revision>
  <cp:lastPrinted>1998-02-10T13:28:06Z</cp:lastPrinted>
  <dcterms:created xsi:type="dcterms:W3CDTF">2007-05-21T21:00:37Z</dcterms:created>
  <dcterms:modified xsi:type="dcterms:W3CDTF">2018-11-07T03:37:41Z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