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1"/>
  </p:notesMasterIdLst>
  <p:handoutMasterIdLst>
    <p:handoutMasterId r:id="rId102"/>
  </p:handout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39" r:id="rId72"/>
    <p:sldId id="340" r:id="rId73"/>
    <p:sldId id="341" r:id="rId74"/>
    <p:sldId id="342" r:id="rId75"/>
    <p:sldId id="343" r:id="rId76"/>
    <p:sldId id="344" r:id="rId77"/>
    <p:sldId id="345" r:id="rId78"/>
    <p:sldId id="346" r:id="rId79"/>
    <p:sldId id="347" r:id="rId80"/>
    <p:sldId id="348" r:id="rId81"/>
    <p:sldId id="349" r:id="rId82"/>
    <p:sldId id="350" r:id="rId83"/>
    <p:sldId id="351" r:id="rId84"/>
    <p:sldId id="352" r:id="rId85"/>
    <p:sldId id="353" r:id="rId86"/>
    <p:sldId id="354" r:id="rId87"/>
    <p:sldId id="355" r:id="rId88"/>
    <p:sldId id="356" r:id="rId89"/>
    <p:sldId id="357" r:id="rId90"/>
    <p:sldId id="358" r:id="rId91"/>
    <p:sldId id="359" r:id="rId92"/>
    <p:sldId id="360" r:id="rId93"/>
    <p:sldId id="361" r:id="rId94"/>
    <p:sldId id="362" r:id="rId95"/>
    <p:sldId id="363" r:id="rId96"/>
    <p:sldId id="364" r:id="rId97"/>
    <p:sldId id="365" r:id="rId98"/>
    <p:sldId id="366" r:id="rId99"/>
    <p:sldId id="367" r:id="rId100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9966"/>
    <a:srgbClr val="FF9933"/>
    <a:srgbClr val="FFFF00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9" autoAdjust="0"/>
    <p:restoredTop sz="86410" autoAdjust="0"/>
  </p:normalViewPr>
  <p:slideViewPr>
    <p:cSldViewPr>
      <p:cViewPr varScale="1">
        <p:scale>
          <a:sx n="70" d="100"/>
          <a:sy n="70" d="100"/>
        </p:scale>
        <p:origin x="117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9892"/>
    </p:cViewPr>
  </p:sorterViewPr>
  <p:notesViewPr>
    <p:cSldViewPr>
      <p:cViewPr>
        <p:scale>
          <a:sx n="100" d="100"/>
          <a:sy n="100" d="100"/>
        </p:scale>
        <p:origin x="3054" y="66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pivotSource>
    <c:name>[attendance by breakout.xlsx]pie chart total attendances!PivotTable1</c:name>
    <c:fmtId val="-1"/>
  </c:pivotSource>
  <c:chart>
    <c:autoTitleDeleted val="1"/>
    <c:pivotFmts>
      <c:pivotFmt>
        <c:idx val="0"/>
      </c:pivotFmt>
      <c:pivotFmt>
        <c:idx val="1"/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  <c:dLbl>
          <c:idx val="0"/>
          <c:layout>
            <c:manualLayout>
              <c:x val="-1.3417292285624199E-2"/>
              <c:y val="3.1462416934048984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2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</c:pivotFmt>
      <c:pivotFmt>
        <c:idx val="10"/>
      </c:pivotFmt>
      <c:pivotFmt>
        <c:idx val="11"/>
      </c:pivotFmt>
      <c:pivotFmt>
        <c:idx val="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'pie chart total attendances'!$B$1</c:f>
              <c:strCache>
                <c:ptCount val="1"/>
                <c:pt idx="0">
                  <c:v>Total</c:v>
                </c:pt>
              </c:strCache>
            </c:strRef>
          </c:tx>
          <c:dLbls>
            <c:dLbl>
              <c:idx val="2"/>
              <c:layout>
                <c:manualLayout>
                  <c:x val="3.4374208955621578E-2"/>
                  <c:y val="-5.539956031257063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0840560980917231E-3"/>
                  <c:y val="-1.625432572862522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'pie chart total attendances'!$A$2:$A$11</c:f>
              <c:strCache>
                <c:ptCount val="10"/>
                <c:pt idx="0">
                  <c:v>WNG</c:v>
                </c:pt>
                <c:pt idx="1">
                  <c:v>TGax</c:v>
                </c:pt>
                <c:pt idx="2">
                  <c:v>Mid-Week Plenary</c:v>
                </c:pt>
                <c:pt idx="3">
                  <c:v>Opening Plenary</c:v>
                </c:pt>
                <c:pt idx="4">
                  <c:v>TGay</c:v>
                </c:pt>
                <c:pt idx="5">
                  <c:v>TGaz</c:v>
                </c:pt>
                <c:pt idx="6">
                  <c:v>AANI SC</c:v>
                </c:pt>
                <c:pt idx="7">
                  <c:v>TGba</c:v>
                </c:pt>
                <c:pt idx="8">
                  <c:v>REVmd</c:v>
                </c:pt>
                <c:pt idx="9">
                  <c:v>LC SG</c:v>
                </c:pt>
              </c:strCache>
            </c:strRef>
          </c:cat>
          <c:val>
            <c:numRef>
              <c:f>'pie chart total attendances'!$B$2:$B$11</c:f>
              <c:numCache>
                <c:formatCode>General</c:formatCode>
                <c:ptCount val="10"/>
                <c:pt idx="0">
                  <c:v>140</c:v>
                </c:pt>
                <c:pt idx="1">
                  <c:v>1202</c:v>
                </c:pt>
                <c:pt idx="2">
                  <c:v>228</c:v>
                </c:pt>
                <c:pt idx="3">
                  <c:v>212</c:v>
                </c:pt>
                <c:pt idx="4">
                  <c:v>389</c:v>
                </c:pt>
                <c:pt idx="5">
                  <c:v>182</c:v>
                </c:pt>
                <c:pt idx="6">
                  <c:v>144</c:v>
                </c:pt>
                <c:pt idx="7">
                  <c:v>861</c:v>
                </c:pt>
                <c:pt idx="8">
                  <c:v>163</c:v>
                </c:pt>
                <c:pt idx="9">
                  <c:v>128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[histogram of slots by attendee.xlsx]histogram of slots by attendee!PivotTable1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</c:pivotFmt>
      <c:pivotFmt>
        <c:idx val="3"/>
      </c:pivotFmt>
      <c:pivotFmt>
        <c:idx val="4"/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'histogram of slots by attendee'!$B$1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cat>
            <c:strRef>
              <c:f>'histogram of slots by attendee'!$A$2:$A$21</c:f>
              <c:strCach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strCache>
            </c:strRef>
          </c:cat>
          <c:val>
            <c:numRef>
              <c:f>'histogram of slots by attendee'!$B$2:$B$21</c:f>
              <c:numCache>
                <c:formatCode>General</c:formatCode>
                <c:ptCount val="19"/>
                <c:pt idx="0">
                  <c:v>6</c:v>
                </c:pt>
                <c:pt idx="1">
                  <c:v>2</c:v>
                </c:pt>
                <c:pt idx="2">
                  <c:v>7</c:v>
                </c:pt>
                <c:pt idx="3">
                  <c:v>2</c:v>
                </c:pt>
                <c:pt idx="4">
                  <c:v>3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8</c:v>
                </c:pt>
                <c:pt idx="11">
                  <c:v>9</c:v>
                </c:pt>
                <c:pt idx="12">
                  <c:v>7</c:v>
                </c:pt>
                <c:pt idx="13">
                  <c:v>43</c:v>
                </c:pt>
                <c:pt idx="14">
                  <c:v>48</c:v>
                </c:pt>
                <c:pt idx="15">
                  <c:v>66</c:v>
                </c:pt>
                <c:pt idx="16">
                  <c:v>36</c:v>
                </c:pt>
                <c:pt idx="17">
                  <c:v>19</c:v>
                </c:pt>
                <c:pt idx="18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"/>
        <c:axId val="494282480"/>
        <c:axId val="494281696"/>
      </c:barChart>
      <c:catAx>
        <c:axId val="494282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GB" sz="1400"/>
                  <a:t>Number</a:t>
                </a:r>
                <a:r>
                  <a:rPr lang="en-GB" sz="1400" baseline="0"/>
                  <a:t> of slots attended</a:t>
                </a:r>
                <a:endParaRPr lang="en-GB" sz="140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94281696"/>
        <c:crosses val="autoZero"/>
        <c:auto val="1"/>
        <c:lblAlgn val="ctr"/>
        <c:lblOffset val="100"/>
        <c:noMultiLvlLbl val="0"/>
      </c:catAx>
      <c:valAx>
        <c:axId val="4942816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Number of members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942824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[attendees plus country.xlsx]Sheet1!PivotTable1</c:name>
    <c:fmtId val="-1"/>
  </c:pivotSource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6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7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8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9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1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2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4"/>
                <c:pt idx="0">
                  <c:v>APAC</c:v>
                </c:pt>
                <c:pt idx="1">
                  <c:v>EMEA</c:v>
                </c:pt>
                <c:pt idx="2">
                  <c:v>GAR</c:v>
                </c:pt>
                <c:pt idx="3">
                  <c:v>(blank)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4"/>
                <c:pt idx="0">
                  <c:v>73</c:v>
                </c:pt>
                <c:pt idx="1">
                  <c:v>31</c:v>
                </c:pt>
                <c:pt idx="2">
                  <c:v>139</c:v>
                </c:pt>
                <c:pt idx="3">
                  <c:v>34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[attendees plus country.xlsx]Pie by country!PivotTable1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smtClean="0"/>
              <a:t>Top</a:t>
            </a:r>
            <a:r>
              <a:rPr lang="en-US" sz="2000" baseline="0" dirty="0" smtClean="0"/>
              <a:t> 10 countries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8"/>
        <c:spPr>
          <a:gradFill rotWithShape="1">
            <a:gsLst>
              <a:gs pos="0">
                <a:schemeClr val="accent6">
                  <a:lumMod val="80000"/>
                  <a:tint val="50000"/>
                  <a:satMod val="300000"/>
                </a:schemeClr>
              </a:gs>
              <a:gs pos="35000">
                <a:schemeClr val="accent6">
                  <a:lumMod val="80000"/>
                  <a:tint val="37000"/>
                  <a:satMod val="300000"/>
                </a:schemeClr>
              </a:gs>
              <a:gs pos="100000">
                <a:schemeClr val="accent6">
                  <a:lumMod val="80000"/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lumMod val="80000"/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7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8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9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0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0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0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10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'Pie by country'!$B$1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6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7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8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9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1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2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3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'Pie by country'!$A$2:$A$12</c:f>
              <c:strCache>
                <c:ptCount val="10"/>
                <c:pt idx="0">
                  <c:v>US</c:v>
                </c:pt>
                <c:pt idx="1">
                  <c:v>CN</c:v>
                </c:pt>
                <c:pt idx="2">
                  <c:v>(blank)</c:v>
                </c:pt>
                <c:pt idx="3">
                  <c:v>JP</c:v>
                </c:pt>
                <c:pt idx="4">
                  <c:v>KR</c:v>
                </c:pt>
                <c:pt idx="5">
                  <c:v>CA</c:v>
                </c:pt>
                <c:pt idx="6">
                  <c:v>IL</c:v>
                </c:pt>
                <c:pt idx="7">
                  <c:v>DE</c:v>
                </c:pt>
                <c:pt idx="8">
                  <c:v>IN</c:v>
                </c:pt>
                <c:pt idx="9">
                  <c:v>GB</c:v>
                </c:pt>
              </c:strCache>
            </c:strRef>
          </c:cat>
          <c:val>
            <c:numRef>
              <c:f>'Pie by country'!$B$2:$B$12</c:f>
              <c:numCache>
                <c:formatCode>General</c:formatCode>
                <c:ptCount val="10"/>
                <c:pt idx="0">
                  <c:v>131</c:v>
                </c:pt>
                <c:pt idx="1">
                  <c:v>33</c:v>
                </c:pt>
                <c:pt idx="2">
                  <c:v>33</c:v>
                </c:pt>
                <c:pt idx="3">
                  <c:v>24</c:v>
                </c:pt>
                <c:pt idx="4">
                  <c:v>12</c:v>
                </c:pt>
                <c:pt idx="5">
                  <c:v>8</c:v>
                </c:pt>
                <c:pt idx="6">
                  <c:v>7</c:v>
                </c:pt>
                <c:pt idx="7">
                  <c:v>6</c:v>
                </c:pt>
                <c:pt idx="8">
                  <c:v>5</c:v>
                </c:pt>
                <c:pt idx="9">
                  <c:v>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[document uploads report.xlsx]Sheet1!PivotTable1</c:name>
    <c:fmtId val="-1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Sheet1!$B$1:$B$2</c:f>
              <c:strCache>
                <c:ptCount val="1"/>
                <c:pt idx="0">
                  <c:v>PAR SC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Sheet1!$A$3:$A$12</c:f>
              <c:multiLvlStrCache>
                <c:ptCount val="7"/>
                <c:lvl>
                  <c:pt idx="0">
                    <c:v>1-2</c:v>
                  </c:pt>
                  <c:pt idx="1">
                    <c:v>3-4</c:v>
                  </c:pt>
                  <c:pt idx="2">
                    <c:v>5-6</c:v>
                  </c:pt>
                  <c:pt idx="3">
                    <c:v>7-8</c:v>
                  </c:pt>
                  <c:pt idx="4">
                    <c:v>9-10</c:v>
                  </c:pt>
                  <c:pt idx="5">
                    <c:v>11-12</c:v>
                  </c:pt>
                  <c:pt idx="6">
                    <c:v>1-2</c:v>
                  </c:pt>
                </c:lvl>
                <c:lvl>
                  <c:pt idx="0">
                    <c:v>2017</c:v>
                  </c:pt>
                  <c:pt idx="6">
                    <c:v>2018</c:v>
                  </c:pt>
                </c:lvl>
              </c:multiLvlStrCache>
            </c:multiLvlStrRef>
          </c:cat>
          <c:val>
            <c:numRef>
              <c:f>Sheet1!$B$3:$B$12</c:f>
              <c:numCache>
                <c:formatCode>General</c:formatCode>
                <c:ptCount val="7"/>
                <c:pt idx="0">
                  <c:v>1</c:v>
                </c:pt>
                <c:pt idx="1">
                  <c:v>5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Sheet1!$C$1:$C$2</c:f>
              <c:strCache>
                <c:ptCount val="1"/>
                <c:pt idx="0">
                  <c:v>Coex SC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Sheet1!$A$3:$A$12</c:f>
              <c:multiLvlStrCache>
                <c:ptCount val="7"/>
                <c:lvl>
                  <c:pt idx="0">
                    <c:v>1-2</c:v>
                  </c:pt>
                  <c:pt idx="1">
                    <c:v>3-4</c:v>
                  </c:pt>
                  <c:pt idx="2">
                    <c:v>5-6</c:v>
                  </c:pt>
                  <c:pt idx="3">
                    <c:v>7-8</c:v>
                  </c:pt>
                  <c:pt idx="4">
                    <c:v>9-10</c:v>
                  </c:pt>
                  <c:pt idx="5">
                    <c:v>11-12</c:v>
                  </c:pt>
                  <c:pt idx="6">
                    <c:v>1-2</c:v>
                  </c:pt>
                </c:lvl>
                <c:lvl>
                  <c:pt idx="0">
                    <c:v>2017</c:v>
                  </c:pt>
                  <c:pt idx="6">
                    <c:v>2018</c:v>
                  </c:pt>
                </c:lvl>
              </c:multiLvlStrCache>
            </c:multiLvlStrRef>
          </c:cat>
          <c:val>
            <c:numRef>
              <c:f>Sheet1!$C$3:$C$12</c:f>
              <c:numCache>
                <c:formatCode>General</c:formatCode>
                <c:ptCount val="7"/>
                <c:pt idx="2">
                  <c:v>5</c:v>
                </c:pt>
                <c:pt idx="3">
                  <c:v>5</c:v>
                </c:pt>
                <c:pt idx="4">
                  <c:v>24</c:v>
                </c:pt>
                <c:pt idx="5">
                  <c:v>15</c:v>
                </c:pt>
                <c:pt idx="6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Sheet1!$D$1:$D$2</c:f>
              <c:strCache>
                <c:ptCount val="1"/>
                <c:pt idx="0">
                  <c:v>ARC SC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Sheet1!$A$3:$A$12</c:f>
              <c:multiLvlStrCache>
                <c:ptCount val="7"/>
                <c:lvl>
                  <c:pt idx="0">
                    <c:v>1-2</c:v>
                  </c:pt>
                  <c:pt idx="1">
                    <c:v>3-4</c:v>
                  </c:pt>
                  <c:pt idx="2">
                    <c:v>5-6</c:v>
                  </c:pt>
                  <c:pt idx="3">
                    <c:v>7-8</c:v>
                  </c:pt>
                  <c:pt idx="4">
                    <c:v>9-10</c:v>
                  </c:pt>
                  <c:pt idx="5">
                    <c:v>11-12</c:v>
                  </c:pt>
                  <c:pt idx="6">
                    <c:v>1-2</c:v>
                  </c:pt>
                </c:lvl>
                <c:lvl>
                  <c:pt idx="0">
                    <c:v>2017</c:v>
                  </c:pt>
                  <c:pt idx="6">
                    <c:v>2018</c:v>
                  </c:pt>
                </c:lvl>
              </c:multiLvlStrCache>
            </c:multiLvlStrRef>
          </c:cat>
          <c:val>
            <c:numRef>
              <c:f>Sheet1!$D$3:$D$12</c:f>
              <c:numCache>
                <c:formatCode>General</c:formatCode>
                <c:ptCount val="7"/>
                <c:pt idx="0">
                  <c:v>5</c:v>
                </c:pt>
                <c:pt idx="1">
                  <c:v>9</c:v>
                </c:pt>
                <c:pt idx="2">
                  <c:v>13</c:v>
                </c:pt>
                <c:pt idx="3">
                  <c:v>17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</c:numCache>
            </c:numRef>
          </c:val>
        </c:ser>
        <c:ser>
          <c:idx val="3"/>
          <c:order val="3"/>
          <c:tx>
            <c:strRef>
              <c:f>Sheet1!$E$1:$E$2</c:f>
              <c:strCache>
                <c:ptCount val="1"/>
                <c:pt idx="0">
                  <c:v>WNG SC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Sheet1!$A$3:$A$12</c:f>
              <c:multiLvlStrCache>
                <c:ptCount val="7"/>
                <c:lvl>
                  <c:pt idx="0">
                    <c:v>1-2</c:v>
                  </c:pt>
                  <c:pt idx="1">
                    <c:v>3-4</c:v>
                  </c:pt>
                  <c:pt idx="2">
                    <c:v>5-6</c:v>
                  </c:pt>
                  <c:pt idx="3">
                    <c:v>7-8</c:v>
                  </c:pt>
                  <c:pt idx="4">
                    <c:v>9-10</c:v>
                  </c:pt>
                  <c:pt idx="5">
                    <c:v>11-12</c:v>
                  </c:pt>
                  <c:pt idx="6">
                    <c:v>1-2</c:v>
                  </c:pt>
                </c:lvl>
                <c:lvl>
                  <c:pt idx="0">
                    <c:v>2017</c:v>
                  </c:pt>
                  <c:pt idx="6">
                    <c:v>2018</c:v>
                  </c:pt>
                </c:lvl>
              </c:multiLvlStrCache>
            </c:multiLvlStrRef>
          </c:cat>
          <c:val>
            <c:numRef>
              <c:f>Sheet1!$E$3:$E$12</c:f>
              <c:numCache>
                <c:formatCode>General</c:formatCode>
                <c:ptCount val="7"/>
                <c:pt idx="0">
                  <c:v>7</c:v>
                </c:pt>
                <c:pt idx="1">
                  <c:v>9</c:v>
                </c:pt>
                <c:pt idx="2">
                  <c:v>9</c:v>
                </c:pt>
                <c:pt idx="3">
                  <c:v>12</c:v>
                </c:pt>
                <c:pt idx="4">
                  <c:v>8</c:v>
                </c:pt>
                <c:pt idx="5">
                  <c:v>12</c:v>
                </c:pt>
                <c:pt idx="6">
                  <c:v>10</c:v>
                </c:pt>
              </c:numCache>
            </c:numRef>
          </c:val>
        </c:ser>
        <c:ser>
          <c:idx val="4"/>
          <c:order val="4"/>
          <c:tx>
            <c:strRef>
              <c:f>Sheet1!$F$1:$F$2</c:f>
              <c:strCache>
                <c:ptCount val="1"/>
                <c:pt idx="0">
                  <c:v>JTC 802 SC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Sheet1!$A$3:$A$12</c:f>
              <c:multiLvlStrCache>
                <c:ptCount val="7"/>
                <c:lvl>
                  <c:pt idx="0">
                    <c:v>1-2</c:v>
                  </c:pt>
                  <c:pt idx="1">
                    <c:v>3-4</c:v>
                  </c:pt>
                  <c:pt idx="2">
                    <c:v>5-6</c:v>
                  </c:pt>
                  <c:pt idx="3">
                    <c:v>7-8</c:v>
                  </c:pt>
                  <c:pt idx="4">
                    <c:v>9-10</c:v>
                  </c:pt>
                  <c:pt idx="5">
                    <c:v>11-12</c:v>
                  </c:pt>
                  <c:pt idx="6">
                    <c:v>1-2</c:v>
                  </c:pt>
                </c:lvl>
                <c:lvl>
                  <c:pt idx="0">
                    <c:v>2017</c:v>
                  </c:pt>
                  <c:pt idx="6">
                    <c:v>2018</c:v>
                  </c:pt>
                </c:lvl>
              </c:multiLvlStrCache>
            </c:multiLvlStrRef>
          </c:cat>
          <c:val>
            <c:numRef>
              <c:f>Sheet1!$F$3:$F$12</c:f>
              <c:numCache>
                <c:formatCode>General</c:formatCode>
                <c:ptCount val="7"/>
                <c:pt idx="0">
                  <c:v>8</c:v>
                </c:pt>
                <c:pt idx="1">
                  <c:v>20</c:v>
                </c:pt>
                <c:pt idx="2">
                  <c:v>9</c:v>
                </c:pt>
                <c:pt idx="3">
                  <c:v>12</c:v>
                </c:pt>
                <c:pt idx="4">
                  <c:v>17</c:v>
                </c:pt>
                <c:pt idx="5">
                  <c:v>10</c:v>
                </c:pt>
                <c:pt idx="6">
                  <c:v>3</c:v>
                </c:pt>
              </c:numCache>
            </c:numRef>
          </c:val>
        </c:ser>
        <c:ser>
          <c:idx val="5"/>
          <c:order val="5"/>
          <c:tx>
            <c:strRef>
              <c:f>Sheet1!$G$1:$G$2</c:f>
              <c:strCache>
                <c:ptCount val="1"/>
                <c:pt idx="0">
                  <c:v>LC TIG/SG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Sheet1!$A$3:$A$12</c:f>
              <c:multiLvlStrCache>
                <c:ptCount val="7"/>
                <c:lvl>
                  <c:pt idx="0">
                    <c:v>1-2</c:v>
                  </c:pt>
                  <c:pt idx="1">
                    <c:v>3-4</c:v>
                  </c:pt>
                  <c:pt idx="2">
                    <c:v>5-6</c:v>
                  </c:pt>
                  <c:pt idx="3">
                    <c:v>7-8</c:v>
                  </c:pt>
                  <c:pt idx="4">
                    <c:v>9-10</c:v>
                  </c:pt>
                  <c:pt idx="5">
                    <c:v>11-12</c:v>
                  </c:pt>
                  <c:pt idx="6">
                    <c:v>1-2</c:v>
                  </c:pt>
                </c:lvl>
                <c:lvl>
                  <c:pt idx="0">
                    <c:v>2017</c:v>
                  </c:pt>
                  <c:pt idx="6">
                    <c:v>2018</c:v>
                  </c:pt>
                </c:lvl>
              </c:multiLvlStrCache>
            </c:multiLvlStrRef>
          </c:cat>
          <c:val>
            <c:numRef>
              <c:f>Sheet1!$G$3:$G$12</c:f>
              <c:numCache>
                <c:formatCode>General</c:formatCode>
                <c:ptCount val="7"/>
                <c:pt idx="3">
                  <c:v>1</c:v>
                </c:pt>
                <c:pt idx="4">
                  <c:v>19</c:v>
                </c:pt>
                <c:pt idx="5">
                  <c:v>50</c:v>
                </c:pt>
                <c:pt idx="6">
                  <c:v>16</c:v>
                </c:pt>
              </c:numCache>
            </c:numRef>
          </c:val>
        </c:ser>
        <c:ser>
          <c:idx val="6"/>
          <c:order val="6"/>
          <c:tx>
            <c:strRef>
              <c:f>Sheet1!$H$1:$H$2</c:f>
              <c:strCache>
                <c:ptCount val="1"/>
                <c:pt idx="0">
                  <c:v>LC TIG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Sheet1!$A$3:$A$12</c:f>
              <c:multiLvlStrCache>
                <c:ptCount val="7"/>
                <c:lvl>
                  <c:pt idx="0">
                    <c:v>1-2</c:v>
                  </c:pt>
                  <c:pt idx="1">
                    <c:v>3-4</c:v>
                  </c:pt>
                  <c:pt idx="2">
                    <c:v>5-6</c:v>
                  </c:pt>
                  <c:pt idx="3">
                    <c:v>7-8</c:v>
                  </c:pt>
                  <c:pt idx="4">
                    <c:v>9-10</c:v>
                  </c:pt>
                  <c:pt idx="5">
                    <c:v>11-12</c:v>
                  </c:pt>
                  <c:pt idx="6">
                    <c:v>1-2</c:v>
                  </c:pt>
                </c:lvl>
                <c:lvl>
                  <c:pt idx="0">
                    <c:v>2017</c:v>
                  </c:pt>
                  <c:pt idx="6">
                    <c:v>2018</c:v>
                  </c:pt>
                </c:lvl>
              </c:multiLvlStrCache>
            </c:multiLvlStrRef>
          </c:cat>
          <c:val>
            <c:numRef>
              <c:f>Sheet1!$H$3:$H$12</c:f>
              <c:numCache>
                <c:formatCode>General</c:formatCode>
                <c:ptCount val="7"/>
                <c:pt idx="0">
                  <c:v>23</c:v>
                </c:pt>
                <c:pt idx="1">
                  <c:v>23</c:v>
                </c:pt>
                <c:pt idx="2">
                  <c:v>30</c:v>
                </c:pt>
                <c:pt idx="3">
                  <c:v>15</c:v>
                </c:pt>
              </c:numCache>
            </c:numRef>
          </c:val>
        </c:ser>
        <c:ser>
          <c:idx val="7"/>
          <c:order val="7"/>
          <c:tx>
            <c:strRef>
              <c:f>Sheet1!$I$1:$I$2</c:f>
              <c:strCache>
                <c:ptCount val="1"/>
                <c:pt idx="0">
                  <c:v>AANI SC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Sheet1!$A$3:$A$12</c:f>
              <c:multiLvlStrCache>
                <c:ptCount val="7"/>
                <c:lvl>
                  <c:pt idx="0">
                    <c:v>1-2</c:v>
                  </c:pt>
                  <c:pt idx="1">
                    <c:v>3-4</c:v>
                  </c:pt>
                  <c:pt idx="2">
                    <c:v>5-6</c:v>
                  </c:pt>
                  <c:pt idx="3">
                    <c:v>7-8</c:v>
                  </c:pt>
                  <c:pt idx="4">
                    <c:v>9-10</c:v>
                  </c:pt>
                  <c:pt idx="5">
                    <c:v>11-12</c:v>
                  </c:pt>
                  <c:pt idx="6">
                    <c:v>1-2</c:v>
                  </c:pt>
                </c:lvl>
                <c:lvl>
                  <c:pt idx="0">
                    <c:v>2017</c:v>
                  </c:pt>
                  <c:pt idx="6">
                    <c:v>2018</c:v>
                  </c:pt>
                </c:lvl>
              </c:multiLvlStrCache>
            </c:multiLvlStrRef>
          </c:cat>
          <c:val>
            <c:numRef>
              <c:f>Sheet1!$I$3:$I$12</c:f>
              <c:numCache>
                <c:formatCode>General</c:formatCode>
                <c:ptCount val="7"/>
                <c:pt idx="0">
                  <c:v>5</c:v>
                </c:pt>
                <c:pt idx="1">
                  <c:v>13</c:v>
                </c:pt>
                <c:pt idx="2">
                  <c:v>8</c:v>
                </c:pt>
                <c:pt idx="3">
                  <c:v>14</c:v>
                </c:pt>
                <c:pt idx="4">
                  <c:v>6</c:v>
                </c:pt>
                <c:pt idx="5">
                  <c:v>50</c:v>
                </c:pt>
                <c:pt idx="6">
                  <c:v>17</c:v>
                </c:pt>
              </c:numCache>
            </c:numRef>
          </c:val>
        </c:ser>
        <c:ser>
          <c:idx val="8"/>
          <c:order val="8"/>
          <c:tx>
            <c:strRef>
              <c:f>Sheet1!$J$1:$J$2</c:f>
              <c:strCache>
                <c:ptCount val="1"/>
                <c:pt idx="0">
                  <c:v>TGaj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Sheet1!$A$3:$A$12</c:f>
              <c:multiLvlStrCache>
                <c:ptCount val="7"/>
                <c:lvl>
                  <c:pt idx="0">
                    <c:v>1-2</c:v>
                  </c:pt>
                  <c:pt idx="1">
                    <c:v>3-4</c:v>
                  </c:pt>
                  <c:pt idx="2">
                    <c:v>5-6</c:v>
                  </c:pt>
                  <c:pt idx="3">
                    <c:v>7-8</c:v>
                  </c:pt>
                  <c:pt idx="4">
                    <c:v>9-10</c:v>
                  </c:pt>
                  <c:pt idx="5">
                    <c:v>11-12</c:v>
                  </c:pt>
                  <c:pt idx="6">
                    <c:v>1-2</c:v>
                  </c:pt>
                </c:lvl>
                <c:lvl>
                  <c:pt idx="0">
                    <c:v>2017</c:v>
                  </c:pt>
                  <c:pt idx="6">
                    <c:v>2018</c:v>
                  </c:pt>
                </c:lvl>
              </c:multiLvlStrCache>
            </c:multiLvlStrRef>
          </c:cat>
          <c:val>
            <c:numRef>
              <c:f>Sheet1!$J$3:$J$12</c:f>
              <c:numCache>
                <c:formatCode>General</c:formatCode>
                <c:ptCount val="7"/>
                <c:pt idx="0">
                  <c:v>12</c:v>
                </c:pt>
                <c:pt idx="1">
                  <c:v>21</c:v>
                </c:pt>
                <c:pt idx="2">
                  <c:v>49</c:v>
                </c:pt>
                <c:pt idx="3">
                  <c:v>21</c:v>
                </c:pt>
                <c:pt idx="4">
                  <c:v>8</c:v>
                </c:pt>
                <c:pt idx="5">
                  <c:v>3</c:v>
                </c:pt>
              </c:numCache>
            </c:numRef>
          </c:val>
        </c:ser>
        <c:ser>
          <c:idx val="9"/>
          <c:order val="9"/>
          <c:tx>
            <c:strRef>
              <c:f>Sheet1!$K$1:$K$2</c:f>
              <c:strCache>
                <c:ptCount val="1"/>
                <c:pt idx="0">
                  <c:v>TGak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Sheet1!$A$3:$A$12</c:f>
              <c:multiLvlStrCache>
                <c:ptCount val="7"/>
                <c:lvl>
                  <c:pt idx="0">
                    <c:v>1-2</c:v>
                  </c:pt>
                  <c:pt idx="1">
                    <c:v>3-4</c:v>
                  </c:pt>
                  <c:pt idx="2">
                    <c:v>5-6</c:v>
                  </c:pt>
                  <c:pt idx="3">
                    <c:v>7-8</c:v>
                  </c:pt>
                  <c:pt idx="4">
                    <c:v>9-10</c:v>
                  </c:pt>
                  <c:pt idx="5">
                    <c:v>11-12</c:v>
                  </c:pt>
                  <c:pt idx="6">
                    <c:v>1-2</c:v>
                  </c:pt>
                </c:lvl>
                <c:lvl>
                  <c:pt idx="0">
                    <c:v>2017</c:v>
                  </c:pt>
                  <c:pt idx="6">
                    <c:v>2018</c:v>
                  </c:pt>
                </c:lvl>
              </c:multiLvlStrCache>
            </c:multiLvlStrRef>
          </c:cat>
          <c:val>
            <c:numRef>
              <c:f>Sheet1!$K$3:$K$12</c:f>
              <c:numCache>
                <c:formatCode>General</c:formatCode>
                <c:ptCount val="7"/>
                <c:pt idx="0">
                  <c:v>24</c:v>
                </c:pt>
                <c:pt idx="1">
                  <c:v>22</c:v>
                </c:pt>
                <c:pt idx="2">
                  <c:v>27</c:v>
                </c:pt>
                <c:pt idx="3">
                  <c:v>35</c:v>
                </c:pt>
                <c:pt idx="4">
                  <c:v>34</c:v>
                </c:pt>
                <c:pt idx="5">
                  <c:v>20</c:v>
                </c:pt>
                <c:pt idx="6">
                  <c:v>12</c:v>
                </c:pt>
              </c:numCache>
            </c:numRef>
          </c:val>
        </c:ser>
        <c:ser>
          <c:idx val="10"/>
          <c:order val="10"/>
          <c:tx>
            <c:strRef>
              <c:f>Sheet1!$L$1:$L$2</c:f>
              <c:strCache>
                <c:ptCount val="1"/>
                <c:pt idx="0">
                  <c:v>TGaq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Sheet1!$A$3:$A$12</c:f>
              <c:multiLvlStrCache>
                <c:ptCount val="7"/>
                <c:lvl>
                  <c:pt idx="0">
                    <c:v>1-2</c:v>
                  </c:pt>
                  <c:pt idx="1">
                    <c:v>3-4</c:v>
                  </c:pt>
                  <c:pt idx="2">
                    <c:v>5-6</c:v>
                  </c:pt>
                  <c:pt idx="3">
                    <c:v>7-8</c:v>
                  </c:pt>
                  <c:pt idx="4">
                    <c:v>9-10</c:v>
                  </c:pt>
                  <c:pt idx="5">
                    <c:v>11-12</c:v>
                  </c:pt>
                  <c:pt idx="6">
                    <c:v>1-2</c:v>
                  </c:pt>
                </c:lvl>
                <c:lvl>
                  <c:pt idx="0">
                    <c:v>2017</c:v>
                  </c:pt>
                  <c:pt idx="6">
                    <c:v>2018</c:v>
                  </c:pt>
                </c:lvl>
              </c:multiLvlStrCache>
            </c:multiLvlStrRef>
          </c:cat>
          <c:val>
            <c:numRef>
              <c:f>Sheet1!$L$3:$L$12</c:f>
              <c:numCache>
                <c:formatCode>General</c:formatCode>
                <c:ptCount val="7"/>
                <c:pt idx="0">
                  <c:v>16</c:v>
                </c:pt>
                <c:pt idx="1">
                  <c:v>38</c:v>
                </c:pt>
                <c:pt idx="2">
                  <c:v>26</c:v>
                </c:pt>
                <c:pt idx="3">
                  <c:v>51</c:v>
                </c:pt>
                <c:pt idx="4">
                  <c:v>38</c:v>
                </c:pt>
                <c:pt idx="5">
                  <c:v>24</c:v>
                </c:pt>
                <c:pt idx="6">
                  <c:v>19</c:v>
                </c:pt>
              </c:numCache>
            </c:numRef>
          </c:val>
        </c:ser>
        <c:ser>
          <c:idx val="11"/>
          <c:order val="11"/>
          <c:tx>
            <c:strRef>
              <c:f>Sheet1!$M$1:$M$2</c:f>
              <c:strCache>
                <c:ptCount val="1"/>
                <c:pt idx="0">
                  <c:v>TGaz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Sheet1!$A$3:$A$12</c:f>
              <c:multiLvlStrCache>
                <c:ptCount val="7"/>
                <c:lvl>
                  <c:pt idx="0">
                    <c:v>1-2</c:v>
                  </c:pt>
                  <c:pt idx="1">
                    <c:v>3-4</c:v>
                  </c:pt>
                  <c:pt idx="2">
                    <c:v>5-6</c:v>
                  </c:pt>
                  <c:pt idx="3">
                    <c:v>7-8</c:v>
                  </c:pt>
                  <c:pt idx="4">
                    <c:v>9-10</c:v>
                  </c:pt>
                  <c:pt idx="5">
                    <c:v>11-12</c:v>
                  </c:pt>
                  <c:pt idx="6">
                    <c:v>1-2</c:v>
                  </c:pt>
                </c:lvl>
                <c:lvl>
                  <c:pt idx="0">
                    <c:v>2017</c:v>
                  </c:pt>
                  <c:pt idx="6">
                    <c:v>2018</c:v>
                  </c:pt>
                </c:lvl>
              </c:multiLvlStrCache>
            </c:multiLvlStrRef>
          </c:cat>
          <c:val>
            <c:numRef>
              <c:f>Sheet1!$M$3:$M$12</c:f>
              <c:numCache>
                <c:formatCode>General</c:formatCode>
                <c:ptCount val="7"/>
                <c:pt idx="0">
                  <c:v>14</c:v>
                </c:pt>
                <c:pt idx="1">
                  <c:v>29</c:v>
                </c:pt>
                <c:pt idx="2">
                  <c:v>39</c:v>
                </c:pt>
                <c:pt idx="3">
                  <c:v>45</c:v>
                </c:pt>
                <c:pt idx="4">
                  <c:v>36</c:v>
                </c:pt>
                <c:pt idx="5">
                  <c:v>38</c:v>
                </c:pt>
                <c:pt idx="6">
                  <c:v>28</c:v>
                </c:pt>
              </c:numCache>
            </c:numRef>
          </c:val>
        </c:ser>
        <c:ser>
          <c:idx val="12"/>
          <c:order val="12"/>
          <c:tx>
            <c:strRef>
              <c:f>Sheet1!$N$1:$N$2</c:f>
              <c:strCache>
                <c:ptCount val="1"/>
                <c:pt idx="0">
                  <c:v>802.11 WG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Sheet1!$A$3:$A$12</c:f>
              <c:multiLvlStrCache>
                <c:ptCount val="7"/>
                <c:lvl>
                  <c:pt idx="0">
                    <c:v>1-2</c:v>
                  </c:pt>
                  <c:pt idx="1">
                    <c:v>3-4</c:v>
                  </c:pt>
                  <c:pt idx="2">
                    <c:v>5-6</c:v>
                  </c:pt>
                  <c:pt idx="3">
                    <c:v>7-8</c:v>
                  </c:pt>
                  <c:pt idx="4">
                    <c:v>9-10</c:v>
                  </c:pt>
                  <c:pt idx="5">
                    <c:v>11-12</c:v>
                  </c:pt>
                  <c:pt idx="6">
                    <c:v>1-2</c:v>
                  </c:pt>
                </c:lvl>
                <c:lvl>
                  <c:pt idx="0">
                    <c:v>2017</c:v>
                  </c:pt>
                  <c:pt idx="6">
                    <c:v>2018</c:v>
                  </c:pt>
                </c:lvl>
              </c:multiLvlStrCache>
            </c:multiLvlStrRef>
          </c:cat>
          <c:val>
            <c:numRef>
              <c:f>Sheet1!$N$3:$N$12</c:f>
              <c:numCache>
                <c:formatCode>General</c:formatCode>
                <c:ptCount val="7"/>
                <c:pt idx="0">
                  <c:v>22</c:v>
                </c:pt>
                <c:pt idx="1">
                  <c:v>71</c:v>
                </c:pt>
                <c:pt idx="2">
                  <c:v>58</c:v>
                </c:pt>
                <c:pt idx="3">
                  <c:v>35</c:v>
                </c:pt>
                <c:pt idx="4">
                  <c:v>34</c:v>
                </c:pt>
                <c:pt idx="5">
                  <c:v>42</c:v>
                </c:pt>
                <c:pt idx="6">
                  <c:v>26</c:v>
                </c:pt>
              </c:numCache>
            </c:numRef>
          </c:val>
        </c:ser>
        <c:ser>
          <c:idx val="13"/>
          <c:order val="13"/>
          <c:tx>
            <c:strRef>
              <c:f>Sheet1!$O$1:$O$2</c:f>
              <c:strCache>
                <c:ptCount val="1"/>
                <c:pt idx="0">
                  <c:v>TGm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Sheet1!$A$3:$A$12</c:f>
              <c:multiLvlStrCache>
                <c:ptCount val="7"/>
                <c:lvl>
                  <c:pt idx="0">
                    <c:v>1-2</c:v>
                  </c:pt>
                  <c:pt idx="1">
                    <c:v>3-4</c:v>
                  </c:pt>
                  <c:pt idx="2">
                    <c:v>5-6</c:v>
                  </c:pt>
                  <c:pt idx="3">
                    <c:v>7-8</c:v>
                  </c:pt>
                  <c:pt idx="4">
                    <c:v>9-10</c:v>
                  </c:pt>
                  <c:pt idx="5">
                    <c:v>11-12</c:v>
                  </c:pt>
                  <c:pt idx="6">
                    <c:v>1-2</c:v>
                  </c:pt>
                </c:lvl>
                <c:lvl>
                  <c:pt idx="0">
                    <c:v>2017</c:v>
                  </c:pt>
                  <c:pt idx="6">
                    <c:v>2018</c:v>
                  </c:pt>
                </c:lvl>
              </c:multiLvlStrCache>
            </c:multiLvlStrRef>
          </c:cat>
          <c:val>
            <c:numRef>
              <c:f>Sheet1!$O$3:$O$12</c:f>
              <c:numCache>
                <c:formatCode>General</c:formatCode>
                <c:ptCount val="7"/>
                <c:pt idx="1">
                  <c:v>1</c:v>
                </c:pt>
                <c:pt idx="2">
                  <c:v>35</c:v>
                </c:pt>
                <c:pt idx="3">
                  <c:v>111</c:v>
                </c:pt>
                <c:pt idx="4">
                  <c:v>75</c:v>
                </c:pt>
                <c:pt idx="5">
                  <c:v>76</c:v>
                </c:pt>
                <c:pt idx="6">
                  <c:v>76</c:v>
                </c:pt>
              </c:numCache>
            </c:numRef>
          </c:val>
        </c:ser>
        <c:ser>
          <c:idx val="14"/>
          <c:order val="14"/>
          <c:tx>
            <c:strRef>
              <c:f>Sheet1!$P$1:$P$2</c:f>
              <c:strCache>
                <c:ptCount val="1"/>
                <c:pt idx="0">
                  <c:v>TGba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Sheet1!$A$3:$A$12</c:f>
              <c:multiLvlStrCache>
                <c:ptCount val="7"/>
                <c:lvl>
                  <c:pt idx="0">
                    <c:v>1-2</c:v>
                  </c:pt>
                  <c:pt idx="1">
                    <c:v>3-4</c:v>
                  </c:pt>
                  <c:pt idx="2">
                    <c:v>5-6</c:v>
                  </c:pt>
                  <c:pt idx="3">
                    <c:v>7-8</c:v>
                  </c:pt>
                  <c:pt idx="4">
                    <c:v>9-10</c:v>
                  </c:pt>
                  <c:pt idx="5">
                    <c:v>11-12</c:v>
                  </c:pt>
                  <c:pt idx="6">
                    <c:v>1-2</c:v>
                  </c:pt>
                </c:lvl>
                <c:lvl>
                  <c:pt idx="0">
                    <c:v>2017</c:v>
                  </c:pt>
                  <c:pt idx="6">
                    <c:v>2018</c:v>
                  </c:pt>
                </c:lvl>
              </c:multiLvlStrCache>
            </c:multiLvlStrRef>
          </c:cat>
          <c:val>
            <c:numRef>
              <c:f>Sheet1!$P$3:$P$12</c:f>
              <c:numCache>
                <c:formatCode>General</c:formatCode>
                <c:ptCount val="7"/>
                <c:pt idx="0">
                  <c:v>47</c:v>
                </c:pt>
                <c:pt idx="1">
                  <c:v>88</c:v>
                </c:pt>
                <c:pt idx="2">
                  <c:v>111</c:v>
                </c:pt>
                <c:pt idx="3">
                  <c:v>86</c:v>
                </c:pt>
                <c:pt idx="4">
                  <c:v>109</c:v>
                </c:pt>
                <c:pt idx="5">
                  <c:v>133</c:v>
                </c:pt>
                <c:pt idx="6">
                  <c:v>121</c:v>
                </c:pt>
              </c:numCache>
            </c:numRef>
          </c:val>
        </c:ser>
        <c:ser>
          <c:idx val="15"/>
          <c:order val="15"/>
          <c:tx>
            <c:strRef>
              <c:f>Sheet1!$Q$1:$Q$2</c:f>
              <c:strCache>
                <c:ptCount val="1"/>
                <c:pt idx="0">
                  <c:v>TGay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Sheet1!$A$3:$A$12</c:f>
              <c:multiLvlStrCache>
                <c:ptCount val="7"/>
                <c:lvl>
                  <c:pt idx="0">
                    <c:v>1-2</c:v>
                  </c:pt>
                  <c:pt idx="1">
                    <c:v>3-4</c:v>
                  </c:pt>
                  <c:pt idx="2">
                    <c:v>5-6</c:v>
                  </c:pt>
                  <c:pt idx="3">
                    <c:v>7-8</c:v>
                  </c:pt>
                  <c:pt idx="4">
                    <c:v>9-10</c:v>
                  </c:pt>
                  <c:pt idx="5">
                    <c:v>11-12</c:v>
                  </c:pt>
                  <c:pt idx="6">
                    <c:v>1-2</c:v>
                  </c:pt>
                </c:lvl>
                <c:lvl>
                  <c:pt idx="0">
                    <c:v>2017</c:v>
                  </c:pt>
                  <c:pt idx="6">
                    <c:v>2018</c:v>
                  </c:pt>
                </c:lvl>
              </c:multiLvlStrCache>
            </c:multiLvlStrRef>
          </c:cat>
          <c:val>
            <c:numRef>
              <c:f>Sheet1!$Q$3:$Q$12</c:f>
              <c:numCache>
                <c:formatCode>General</c:formatCode>
                <c:ptCount val="7"/>
                <c:pt idx="0">
                  <c:v>104</c:v>
                </c:pt>
                <c:pt idx="1">
                  <c:v>101</c:v>
                </c:pt>
                <c:pt idx="2">
                  <c:v>136</c:v>
                </c:pt>
                <c:pt idx="3">
                  <c:v>129</c:v>
                </c:pt>
                <c:pt idx="4">
                  <c:v>146</c:v>
                </c:pt>
                <c:pt idx="5">
                  <c:v>103</c:v>
                </c:pt>
                <c:pt idx="6">
                  <c:v>95</c:v>
                </c:pt>
              </c:numCache>
            </c:numRef>
          </c:val>
        </c:ser>
        <c:ser>
          <c:idx val="16"/>
          <c:order val="16"/>
          <c:tx>
            <c:strRef>
              <c:f>Sheet1!$R$1:$R$2</c:f>
              <c:strCache>
                <c:ptCount val="1"/>
                <c:pt idx="0">
                  <c:v>TGax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Sheet1!$A$3:$A$12</c:f>
              <c:multiLvlStrCache>
                <c:ptCount val="7"/>
                <c:lvl>
                  <c:pt idx="0">
                    <c:v>1-2</c:v>
                  </c:pt>
                  <c:pt idx="1">
                    <c:v>3-4</c:v>
                  </c:pt>
                  <c:pt idx="2">
                    <c:v>5-6</c:v>
                  </c:pt>
                  <c:pt idx="3">
                    <c:v>7-8</c:v>
                  </c:pt>
                  <c:pt idx="4">
                    <c:v>9-10</c:v>
                  </c:pt>
                  <c:pt idx="5">
                    <c:v>11-12</c:v>
                  </c:pt>
                  <c:pt idx="6">
                    <c:v>1-2</c:v>
                  </c:pt>
                </c:lvl>
                <c:lvl>
                  <c:pt idx="0">
                    <c:v>2017</c:v>
                  </c:pt>
                  <c:pt idx="6">
                    <c:v>2018</c:v>
                  </c:pt>
                </c:lvl>
              </c:multiLvlStrCache>
            </c:multiLvlStrRef>
          </c:cat>
          <c:val>
            <c:numRef>
              <c:f>Sheet1!$R$3:$R$12</c:f>
              <c:numCache>
                <c:formatCode>General</c:formatCode>
                <c:ptCount val="7"/>
                <c:pt idx="0">
                  <c:v>193</c:v>
                </c:pt>
                <c:pt idx="1">
                  <c:v>357</c:v>
                </c:pt>
                <c:pt idx="2">
                  <c:v>251</c:v>
                </c:pt>
                <c:pt idx="3">
                  <c:v>254</c:v>
                </c:pt>
                <c:pt idx="4">
                  <c:v>252</c:v>
                </c:pt>
                <c:pt idx="5">
                  <c:v>43</c:v>
                </c:pt>
                <c:pt idx="6">
                  <c:v>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9228216"/>
        <c:axId val="499226256"/>
      </c:barChart>
      <c:catAx>
        <c:axId val="499228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226256"/>
        <c:crosses val="autoZero"/>
        <c:auto val="1"/>
        <c:lblAlgn val="ctr"/>
        <c:lblOffset val="100"/>
        <c:noMultiLvlLbl val="0"/>
      </c:catAx>
      <c:valAx>
        <c:axId val="49922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228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802.11-18/0019r0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38CC2637-1985-412C-994C-3901D4FC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685800" y="8997950"/>
            <a:ext cx="4199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 dirty="0" smtClean="0"/>
              <a:t>Report</a:t>
            </a:r>
            <a:endParaRPr lang="en-US" sz="1200" b="0" dirty="0"/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224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802.11-18/0019r0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0C4CDFAE-F895-48F6-BF6B-C54B41AC9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715963" y="9001125"/>
            <a:ext cx="4199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 dirty="0" smtClean="0"/>
              <a:t>Report</a:t>
            </a:r>
            <a:endParaRPr lang="en-US" sz="1200" b="0" dirty="0"/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0681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802.11-18/0019r0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2018</a:t>
            </a: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83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193729FD-A0E3-43F9-BAB1-A5241DF7C04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60756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03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27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45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7441BA8B-EA44-4BCB-8894-4A698C9D9EC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7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F12C820A-A132-4231-BE0A-AC79B82FD72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75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54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81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52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136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01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802.11-18/0019r0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2018</a:t>
            </a:r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93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682FE07-470C-4031-9E56-D8466BE2566B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993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0083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11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>
                <a:latin typeface="Arial" pitchFamily="34" charset="0"/>
              </a:rPr>
              <a:t>doc.: IEEE 802.11-10/0xxxr0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mtClean="0">
                <a:latin typeface="Arial" pitchFamily="34" charset="0"/>
              </a:rPr>
              <a:t>July 2010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Andrew Myles, Cisco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FD8823A-E707-449B-AE25-47FA80230A05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11865148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802.11-13/0900r0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B6A31C27-B09A-4880-B9CE-D62100860083}" type="slidenum">
              <a:rPr lang="en-GB" altLang="en-US"/>
              <a:pPr>
                <a:spcBef>
                  <a:spcPct val="0"/>
                </a:spcBef>
              </a:pPr>
              <a:t>35</a:t>
            </a:fld>
            <a:endParaRPr lang="en-GB" altLang="en-US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7647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802.11-13/0900r0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60D2CC4C-3E45-403F-B1FF-28CA88101F17}" type="slidenum">
              <a:rPr lang="en-GB" altLang="en-US"/>
              <a:pPr>
                <a:spcBef>
                  <a:spcPct val="0"/>
                </a:spcBef>
              </a:pPr>
              <a:t>36</a:t>
            </a:fld>
            <a:endParaRPr lang="en-GB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335" rIns="95335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559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802.11-13/0900r0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CE31C515-4596-4B3E-8972-F5FD6C34C3AA}" type="slidenum">
              <a:rPr lang="en-GB" altLang="en-US"/>
              <a:pPr>
                <a:spcBef>
                  <a:spcPct val="0"/>
                </a:spcBef>
              </a:pPr>
              <a:t>37</a:t>
            </a:fld>
            <a:endParaRPr lang="en-GB" alt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4750" cy="4468813"/>
          </a:xfrm>
          <a:noFill/>
        </p:spPr>
        <p:txBody>
          <a:bodyPr lIns="95230" tIns="46028" rIns="95230" bIns="4602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0150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dirty="0">
                <a:latin typeface="Arial" pitchFamily="34" charset="0"/>
              </a:rPr>
              <a:t>doc.: IEEE 802.11-10/0xxxr0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dirty="0" smtClean="0">
                <a:latin typeface="Arial" pitchFamily="34" charset="0"/>
              </a:rPr>
              <a:t>July 2010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986512" y="8985250"/>
            <a:ext cx="1295226" cy="184666"/>
          </a:xfrm>
        </p:spPr>
        <p:txBody>
          <a:bodyPr/>
          <a:lstStyle/>
          <a:p>
            <a:pPr lvl="4">
              <a:defRPr/>
            </a:pPr>
            <a:r>
              <a:rPr lang="en-US" dirty="0" smtClean="0"/>
              <a:t>Peter Yee, AKAYLA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BFD8823A-E707-449B-AE25-47FA80230A05}" type="slidenum">
              <a:rPr lang="en-US" smtClean="0"/>
              <a:pPr>
                <a:defRPr/>
              </a:pPr>
              <a:t>38</a:t>
            </a:fld>
            <a:endParaRPr lang="en-US" dirty="0" smtClean="0"/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7666793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802.11-18/-267r0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January 2018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HP Enterprise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D46EC899-E8EF-4388-8D00-29F049B3F004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297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846659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802.11-18/-267r0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January 2018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HP Enterprise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D46985A7-CD46-43FB-959E-263D01CC9381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  <p:sp>
        <p:nvSpPr>
          <p:cNvPr id="307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123137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802.11-18/-267r0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Stanley, HPE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305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802.11-18/-267r0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Stanley, HPE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9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802.11-15/0978r1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553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802.11-18/-267r0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Stanley, HPE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977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802.11-17/1871r10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2BF0D095-F52D-480A-94DF-9FA296D2C06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646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802.11-18/-267r0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January 2018</a:t>
            </a:r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HP Enterprise</a:t>
            </a:r>
          </a:p>
        </p:txBody>
      </p:sp>
      <p:sp>
        <p:nvSpPr>
          <p:cNvPr id="2970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52DBA12B-7CE2-47B2-8A3A-C8330940ACFD}" type="slidenum">
              <a:rPr lang="en-US" smtClean="0"/>
              <a:pPr>
                <a:defRPr/>
              </a:pPr>
              <a:t>48</a:t>
            </a:fld>
            <a:endParaRPr lang="en-US" smtClean="0"/>
          </a:p>
        </p:txBody>
      </p:sp>
      <p:sp>
        <p:nvSpPr>
          <p:cNvPr id="55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340416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802.11-19/0243r0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Donald Eastlake, Huawei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49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894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802.11-19/0243r0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Donald Eastlake, Huawei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50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04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802.11-19/0243r0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Donald Eastlake, Huawei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D310956-CE0F-4B68-9CE0-7A7604BB42D7}" type="slidenum">
              <a:rPr lang="en-US"/>
              <a:pPr/>
              <a:t>51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482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/>
              <a:t>doc.: IEEE 802.11-18/0238r0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931"/>
            <a:ext cx="119898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January 2018</a:t>
            </a:r>
            <a:endParaRPr lang="en-GB" sz="1400" dirty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/>
              <a:t>Stephen McCann, BlackBerry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Page </a:t>
            </a:r>
            <a:fld id="{1FA0DF2A-4090-463A-968B-4ABD6F561DCD}" type="slidenum">
              <a:rPr lang="en-GB" smtClean="0"/>
              <a:pPr/>
              <a:t>52</a:t>
            </a:fld>
            <a:endParaRPr lang="en-GB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744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/>
              <a:t>doc.: IEEE 802.11-18/0238r0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931"/>
            <a:ext cx="119898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January 2018</a:t>
            </a:r>
            <a:endParaRPr lang="en-GB" sz="1400" dirty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/>
              <a:t>Stephen McCann, BlackBerry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Page </a:t>
            </a:r>
            <a:fld id="{FC90757E-C0E7-4B96-A93C-95E1D9823341}" type="slidenum">
              <a:rPr lang="en-GB" smtClean="0"/>
              <a:pPr/>
              <a:t>53</a:t>
            </a:fld>
            <a:endParaRPr lang="en-GB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925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/>
              <a:t>doc.: IEEE 802.11-18/0238r0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931"/>
            <a:ext cx="119898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January 2018</a:t>
            </a:r>
            <a:endParaRPr lang="en-GB" sz="1400" dirty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Page </a:t>
            </a:r>
            <a:fld id="{A7B95730-A268-494D-91A1-2AFF9480B191}" type="slidenum">
              <a:rPr lang="en-GB" smtClean="0"/>
              <a:pPr/>
              <a:t>54</a:t>
            </a:fld>
            <a:endParaRPr lang="en-GB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4750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566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/>
              <a:t>doc.: IEEE 802.11-18/0238r0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931"/>
            <a:ext cx="119898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January 2018</a:t>
            </a:r>
            <a:endParaRPr lang="en-GB" sz="1400" dirty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Page </a:t>
            </a:r>
            <a:fld id="{A7B95730-A268-494D-91A1-2AFF9480B191}" type="slidenum">
              <a:rPr lang="en-GB" smtClean="0"/>
              <a:pPr/>
              <a:t>55</a:t>
            </a:fld>
            <a:endParaRPr lang="en-GB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4750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53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802.11-15/0978r1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512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361624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39076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802.11-11/0xxxr0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Osama Aboul-Magd (Samsung)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494B09C-02D3-414B-B0EE-19148CC64A93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501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59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90886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60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687112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802.11-15/0496r1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May 2015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Edward Au (Marvell Semiconductor)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6E28FD2E-40A5-402C-A25A-7117C231CDD6}" type="slidenum">
              <a:rPr lang="en-US" altLang="en-US" smtClean="0"/>
              <a:pPr>
                <a:spcBef>
                  <a:spcPct val="0"/>
                </a:spcBef>
              </a:pPr>
              <a:t>61</a:t>
            </a:fld>
            <a:endParaRPr lang="en-US" altLang="en-US" smtClean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03805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DCA96BA4-4485-4EE3-9B8D-9E0001B241BF}" type="slidenum">
              <a:rPr lang="en-US" altLang="en-US" smtClean="0"/>
              <a:pPr>
                <a:spcBef>
                  <a:spcPct val="0"/>
                </a:spcBef>
              </a:pPr>
              <a:t>62</a:t>
            </a:fld>
            <a:endParaRPr lang="en-US" alt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28951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802.11-15/0496r1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61D1FBDE-9718-4539-8AD7-5EF6DF28DA26}" type="slidenum">
              <a:rPr lang="en-US" altLang="en-US" smtClean="0"/>
              <a:pPr>
                <a:spcBef>
                  <a:spcPct val="0"/>
                </a:spcBef>
              </a:pPr>
              <a:t>63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5499180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802.11-15/0496r1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1843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A74B4541-14AC-4CAA-A312-30F965E4955E}" type="slidenum">
              <a:rPr lang="en-US" altLang="en-US" smtClean="0"/>
              <a:pPr>
                <a:spcBef>
                  <a:spcPct val="0"/>
                </a:spcBef>
              </a:pPr>
              <a:t>64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54219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802.11-15/0496r1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048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10DC8A56-C36D-4568-A9F8-96CA3D703C76}" type="slidenum">
              <a:rPr lang="en-US" altLang="en-US" smtClean="0"/>
              <a:pPr>
                <a:spcBef>
                  <a:spcPct val="0"/>
                </a:spcBef>
              </a:pPr>
              <a:t>65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5079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802.11-15/0978r1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988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66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9950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67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610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802.11-15/1472r0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512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92C4D5CD-15AE-4E09-BD91-F7A6BEB429CE}" type="slidenum">
              <a:rPr lang="en-US" altLang="en-US" smtClean="0"/>
              <a:pPr>
                <a:spcBef>
                  <a:spcPct val="0"/>
                </a:spcBef>
              </a:pPr>
              <a:t>71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754891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802.11-15/1472r0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717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C2289315-C7F3-4EA8-80BE-EF70C55AA40E}" type="slidenum">
              <a:rPr lang="en-US" altLang="en-US" smtClean="0"/>
              <a:pPr>
                <a:spcBef>
                  <a:spcPct val="0"/>
                </a:spcBef>
              </a:pPr>
              <a:t>72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907192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802.11-15/0496r1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May 2015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Edward Au (Marvell Semiconductor)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4E3D0952-EB3E-4D95-B265-5C50FFC18189}" type="slidenum">
              <a:rPr lang="en-US" altLang="en-US" smtClean="0"/>
              <a:pPr>
                <a:spcBef>
                  <a:spcPct val="0"/>
                </a:spcBef>
              </a:pPr>
              <a:t>76</a:t>
            </a:fld>
            <a:endParaRPr lang="en-US" altLang="en-US" smtClean="0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4923704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E6BF45D7-01D8-48F4-ADE3-BB4576354F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4006850" y="95250"/>
            <a:ext cx="2274888" cy="21590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doc.: IEEE 802.11-15/0496r1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B5925FB8-8DEF-4978-A000-1CAA5CB98D4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1187450" cy="21590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May 2015</a:t>
            </a:r>
          </a:p>
        </p:txBody>
      </p:sp>
      <p:sp>
        <p:nvSpPr>
          <p:cNvPr id="18436" name="Rectangle 6">
            <a:extLst>
              <a:ext uri="{FF2B5EF4-FFF2-40B4-BE49-F238E27FC236}">
                <a16:creationId xmlns="" xmlns:a16="http://schemas.microsoft.com/office/drawing/2014/main" id="{BBAFA5AA-1ADE-4ADA-9DA5-60D9EBDA00B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4189413" y="8985250"/>
            <a:ext cx="2092325" cy="184150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1050" y="8985250"/>
            <a:ext cx="414338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4B090936-8D46-45E3-871D-BBFF89A938CC}" type="slidenum">
              <a:rPr lang="en-US" altLang="en-US" smtClean="0"/>
              <a:pPr>
                <a:spcBef>
                  <a:spcPct val="0"/>
                </a:spcBef>
              </a:pPr>
              <a:t>77</a:t>
            </a:fld>
            <a:endParaRPr lang="en-US" altLang="en-US" smtClean="0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249109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0ECDDB5B-2184-467E-9EDF-4BBE5E5026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4006850" y="95250"/>
            <a:ext cx="2274888" cy="21590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doc.: IEEE 802.11-15/0496r1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54EA5E75-4147-42C2-8687-F51A06FCE53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1187450" cy="21590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May 2015</a:t>
            </a:r>
          </a:p>
        </p:txBody>
      </p:sp>
      <p:sp>
        <p:nvSpPr>
          <p:cNvPr id="18436" name="Rectangle 6">
            <a:extLst>
              <a:ext uri="{FF2B5EF4-FFF2-40B4-BE49-F238E27FC236}">
                <a16:creationId xmlns="" xmlns:a16="http://schemas.microsoft.com/office/drawing/2014/main" id="{7ACD49E1-45E3-4272-A9F4-670CD11EDC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4189413" y="8985250"/>
            <a:ext cx="2092325" cy="184150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1050" y="8985250"/>
            <a:ext cx="414338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318B9C27-AB6C-4122-B2A6-E2EFD0AAFA4E}" type="slidenum">
              <a:rPr lang="en-US" altLang="en-US" smtClean="0"/>
              <a:pPr>
                <a:spcBef>
                  <a:spcPct val="0"/>
                </a:spcBef>
              </a:pPr>
              <a:t>78</a:t>
            </a:fld>
            <a:endParaRPr lang="en-US" alt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4108152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A436102C-C434-4CBE-99C0-879504FB66B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4006850" y="95250"/>
            <a:ext cx="2274888" cy="21590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doc.: IEEE 802.11-15/0496r1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31F6B27A-E9CF-4CCE-8AA1-184B1C543FF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1187450" cy="21590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May 2015</a:t>
            </a:r>
          </a:p>
        </p:txBody>
      </p:sp>
      <p:sp>
        <p:nvSpPr>
          <p:cNvPr id="18436" name="Rectangle 6">
            <a:extLst>
              <a:ext uri="{FF2B5EF4-FFF2-40B4-BE49-F238E27FC236}">
                <a16:creationId xmlns="" xmlns:a16="http://schemas.microsoft.com/office/drawing/2014/main" id="{FEEB466E-22DE-4233-9171-B2306685030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4189413" y="8985250"/>
            <a:ext cx="2092325" cy="184150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253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1050" y="8985250"/>
            <a:ext cx="414338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2E5BE037-6E04-4377-9226-D45D30D341CE}" type="slidenum">
              <a:rPr lang="en-US" altLang="en-US" smtClean="0"/>
              <a:pPr>
                <a:spcBef>
                  <a:spcPct val="0"/>
                </a:spcBef>
              </a:pPr>
              <a:t>79</a:t>
            </a:fld>
            <a:endParaRPr lang="en-US" altLang="en-US" smtClean="0"/>
          </a:p>
        </p:txBody>
      </p:sp>
      <p:sp>
        <p:nvSpPr>
          <p:cNvPr id="225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93168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A436102C-C434-4CBE-99C0-879504FB66B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4006850" y="95250"/>
            <a:ext cx="2274888" cy="21590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doc.: IEEE 802.11-15/0496r1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31F6B27A-E9CF-4CCE-8AA1-184B1C543FF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250"/>
            <a:ext cx="1187450" cy="21590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May 2015</a:t>
            </a:r>
          </a:p>
        </p:txBody>
      </p:sp>
      <p:sp>
        <p:nvSpPr>
          <p:cNvPr id="18436" name="Rectangle 6">
            <a:extLst>
              <a:ext uri="{FF2B5EF4-FFF2-40B4-BE49-F238E27FC236}">
                <a16:creationId xmlns="" xmlns:a16="http://schemas.microsoft.com/office/drawing/2014/main" id="{FEEB466E-22DE-4233-9171-B2306685030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4189413" y="8985250"/>
            <a:ext cx="2092325" cy="184150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1050" y="8985250"/>
            <a:ext cx="414338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7380F62B-8EEC-40ED-BC19-576ACB6E1441}" type="slidenum">
              <a:rPr lang="en-US" altLang="en-US" smtClean="0"/>
              <a:pPr>
                <a:spcBef>
                  <a:spcPct val="0"/>
                </a:spcBef>
              </a:pPr>
              <a:t>80</a:t>
            </a:fld>
            <a:endParaRPr lang="en-US" alt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 cap="flat"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192630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802.11-18/0020r0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2018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59DFE69E-7B67-423D-89E4-C946A1808069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063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802.11-15/0978r1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4987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802.11-18/0020r0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2018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C2B2D208-67FA-4E74-9755-1AF3509BEB51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noFill/>
          <a:ln cap="flat"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297133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802.11-18/0020r0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2018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711206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802.11-18/0020r0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2018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12788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802.11-18/0020r0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2018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924796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802.11-18/0020r0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2018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4112518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802.11-18/0020r0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2018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048339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802.11-18/0020r0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2018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88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161986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802.11-18/0020r0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2018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310094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802.11-18/0020r0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2018</a:t>
            </a: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3E5D11F-20FA-4889-9D94-08C3D54988E1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079519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802.11-18/0020r0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2018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0824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802.11-15/1529r0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279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802.11-18/0020r0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2018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481516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802.11-18/0020r0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2018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581612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802.11-18/0020r0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2018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384669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802.11-18/0020r0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2018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934937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802.11-14/0216r0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  <a:endParaRPr lang="en-GB" altLang="en-US" sz="1400" smtClean="0"/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Stephen McCann, Blackberry</a:t>
            </a:r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D55620EA-3F44-4E94-8BEB-09EE72043127}" type="slidenum">
              <a:rPr lang="en-GB" altLang="en-US"/>
              <a:pPr>
                <a:spcBef>
                  <a:spcPct val="0"/>
                </a:spcBef>
              </a:pPr>
              <a:t>96</a:t>
            </a:fld>
            <a:endParaRPr lang="en-GB" altLang="en-US"/>
          </a:p>
        </p:txBody>
      </p:sp>
      <p:sp>
        <p:nvSpPr>
          <p:cNvPr id="9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519612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59225" y="117475"/>
            <a:ext cx="2195513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>
                <a:ea typeface="ＭＳ Ｐゴシック" panose="020B0600070205080204" pitchFamily="34" charset="-128"/>
              </a:rPr>
              <a:t>doc.: IEEE 802.11-14/0325r0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475"/>
            <a:ext cx="92075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62388" y="9615488"/>
            <a:ext cx="229235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3263" y="9615488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FF711518-8A9C-49D7-8BC3-2A761B35C2E9}" type="slidenum">
              <a:rPr lang="en-US" altLang="en-US"/>
              <a:pPr>
                <a:spcBef>
                  <a:spcPct val="0"/>
                </a:spcBef>
              </a:pPr>
              <a:t>97</a:t>
            </a:fld>
            <a:endParaRPr lang="en-US" altLang="en-US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307631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59225" y="117475"/>
            <a:ext cx="2195513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>
                <a:ea typeface="ＭＳ Ｐゴシック" panose="020B0600070205080204" pitchFamily="34" charset="-128"/>
              </a:rPr>
              <a:t>doc.: IEEE 802.11-14/0325r0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475"/>
            <a:ext cx="92075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62388" y="9615488"/>
            <a:ext cx="229235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3263" y="9615488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9E01ADE7-4C11-4939-A951-A30C1E62FF68}" type="slidenum">
              <a:rPr lang="en-US" altLang="en-US"/>
              <a:pPr>
                <a:spcBef>
                  <a:spcPct val="0"/>
                </a:spcBef>
              </a:pPr>
              <a:t>98</a:t>
            </a:fld>
            <a:endParaRPr lang="en-US" altLang="en-US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9420281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59225" y="117475"/>
            <a:ext cx="2195513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>
                <a:ea typeface="ＭＳ Ｐゴシック" panose="020B0600070205080204" pitchFamily="34" charset="-128"/>
              </a:rPr>
              <a:t>doc.: IEEE 802.11-14/0325r0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1350" y="117475"/>
            <a:ext cx="920750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62388" y="9615488"/>
            <a:ext cx="2292350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3263" y="9615488"/>
            <a:ext cx="4159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4567F9E1-F1ED-4416-AB33-F94FB6852DD4}" type="slidenum">
              <a:rPr lang="en-US" altLang="en-US"/>
              <a:pPr>
                <a:spcBef>
                  <a:spcPct val="0"/>
                </a:spcBef>
              </a:pPr>
              <a:t>99</a:t>
            </a:fld>
            <a:endParaRPr lang="en-US" altLang="en-US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4460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634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FF75A2-6F5B-4D4B-A1CF-EDEEA4E4B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EE1C41-13CA-4068-AF87-F2963A44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0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1EE72-AEBD-4C27-8447-805D14E1A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0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C10F9D-9D4C-4E46-A08D-B0355AB77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19CDBFA-76A2-4597-AA38-8543ED035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28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81101DF-3CCF-4DBE-9F6F-C2C8287AA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EDB990D-5677-42C3-8409-B86316F68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E0127D-EA26-47D7-BEDD-43594B1CA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2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C8A6EB5-1BF3-4B79-A25A-A80C2579D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2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0A3E2874-852B-40F2-A72B-30C3B22A2F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3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7B4D0AE-50A3-4374-B97B-94DD77DA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5BC343-D255-4229-A3C1-C2A825309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6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January 2018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38392" y="6475413"/>
            <a:ext cx="5434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5DBBF94-17B0-4983-A36A-09B6DE6908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47069" y="332601"/>
            <a:ext cx="33984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802.11-18/0019r0</a:t>
            </a:r>
            <a:endParaRPr lang="en-US" sz="18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420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Report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09/11-09-1034-12-0000-802-11-editorial-style-guide.doc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ment.standards.ieee.org/myproject/Public/mytools/draft/styleman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Reports/802.11_Timelines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1889-02-AANI-skeleton-for-a-candidate-imt-2020-rit-based-on-ieee-802-11.docx" TargetMode="External"/><Relationship Id="rId2" Type="http://schemas.openxmlformats.org/officeDocument/2006/relationships/hyperlink" Target="https://mentor.ieee.org/802.11/dcn/17/11-17-1867-04-AANI-aani-sc-agenda-january-2018.ppt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8/11-18-0228-02-AANI-minutes-aani-sc-january-2018.docx" TargetMode="External"/><Relationship Id="rId2" Type="http://schemas.openxmlformats.org/officeDocument/2006/relationships/hyperlink" Target="https://mentor.ieee.org/802.11/dcn/18/11-18-0232-00-AANI-aani-sc-report-to-the-wg-january-2018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1/dcn/18/11-18-0256-00-AANI-802-11ax-for-imt-2020.pptx" TargetMode="External"/><Relationship Id="rId4" Type="http://schemas.openxmlformats.org/officeDocument/2006/relationships/hyperlink" Target="https://mentor.ieee.org/802.11/dcn/17/11-17-1889-03-AANI-skeleton-for-a-candidate-imt-2020-rit-based-on-ieee-802-11.doc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1889-02-AANI-skeleton-for-a-candidate-imt-2020-rit-based-on-ieee-802-11.docx" TargetMode="External"/><Relationship Id="rId2" Type="http://schemas.openxmlformats.org/officeDocument/2006/relationships/hyperlink" Target="https://mentor.ieee.org/802.11/dcn/17/11-17-1889-03-AANI-skeleton-for-a-candidate-imt-2020-rit-based-on-ieee-802-11.doc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gpp.org/ftp/Specs/archive/33_series/33.899/33899-120.zip" TargetMode="External"/><Relationship Id="rId2" Type="http://schemas.openxmlformats.org/officeDocument/2006/relationships/hyperlink" Target="http://www.3gpp.org/ftp/Specs/archive/23_series/23.799/23799-e00.zi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3gpp.org/ftp/Specs/archive/33_series/33.501/33501-020.zip" TargetMode="External"/><Relationship Id="rId5" Type="http://schemas.openxmlformats.org/officeDocument/2006/relationships/hyperlink" Target="http://www.3gpp.org/ftp/Specs/archive/23_series/23.502/23502-040.zip" TargetMode="External"/><Relationship Id="rId4" Type="http://schemas.openxmlformats.org/officeDocument/2006/relationships/hyperlink" Target="http://www.3gpp.org/ftp/Specs/archive/23_series/23.501/23501-100.zip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1863-05-0arc-arc-sc-agenda-january-2018.ppt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1/dcn/18/11-18-0052-02-0arc-mib-truthvalue-usage-patterns-presentation.pptx" TargetMode="External"/><Relationship Id="rId4" Type="http://schemas.openxmlformats.org/officeDocument/2006/relationships/hyperlink" Target="https://mentor.ieee.org/802.11/dcn/15/11-15-0355-13-0arc-mib-truthvalue-usage-patterns.docx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7/11-17-1891-06-coex-coex-sc-agenda-for-jan-2018-in-irvine.pptx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1853-00-0000-liaison-statement-from-wfa-on-coexistence-tests.doc" TargetMode="External"/><Relationship Id="rId2" Type="http://schemas.openxmlformats.org/officeDocument/2006/relationships/hyperlink" Target="https://mentor.ieee.org/802.11/dcn/17/11-17-1891-06-coex-coex-sc-agenda-for-jan-2018-in-irvine.pptx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17/11-17-1853-00-0000-liaison-statement-from-wfa-on-coexistence-tests.doc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1864-01-0wng-agenda-for-wng-2018-january.ppt" TargetMode="External"/><Relationship Id="rId7" Type="http://schemas.openxmlformats.org/officeDocument/2006/relationships/hyperlink" Target="https://mentor.ieee.org/802.11/dcn/18/11-18-0253-00-0wng-wng-meeting-minutes-of-2018-january-irvine-meeting.docx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8/11-18-0191-01-0wng-full-duplex-for-802-11.pptx" TargetMode="External"/><Relationship Id="rId5" Type="http://schemas.openxmlformats.org/officeDocument/2006/relationships/hyperlink" Target="https://mentor.ieee.org/802.11/dcn/17/11-17-1699-06-0wng-introducing-multiple-primary-channels-to-exploit-unused-resources-scattered-in-multiple-channels-bands.pptx" TargetMode="External"/><Relationship Id="rId4" Type="http://schemas.openxmlformats.org/officeDocument/2006/relationships/hyperlink" Target="https://mentor.ieee.org/802.11/dcn/17/11-17-1736-04-0wng-broadcast-service-on-wlan.pptx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Word_97_-_2003_Document2.doc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1871-10-000m-january-2018-tgmd-agenda.pptx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0004-03-0000-revision-par-proposal-tgmd.doc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ndards.ieee.org/about/sba/index.html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3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Word_97_-_2003_Document4.doc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1851-06-00ax-tgax-january-2018-meeting-agenda.pptx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5.doc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Document6.doc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7.doc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Document8.doc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Word_97_-_2003_Document9.doc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ools.ietf.org/dailydose/" TargetMode="External"/><Relationship Id="rId5" Type="http://schemas.openxmlformats.org/officeDocument/2006/relationships/hyperlink" Target="https://www.ietf.org/edu/tutorials.html" TargetMode="External"/><Relationship Id="rId4" Type="http://schemas.openxmlformats.org/officeDocument/2006/relationships/hyperlink" Target="https://www.ietf.org/edu/process-oriented-tutorials.html#newcomers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b.org/activities/joint-activities/iab-ieee-coordination/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tracker.ietf.org/wg/ipwave/charter/" TargetMode="External"/><Relationship Id="rId4" Type="http://schemas.openxmlformats.org/officeDocument/2006/relationships/hyperlink" Target="https://datatracker.ietf.org/doc/draft-ietf-opsawg-capwap-alt-tunnel/" TargetMode="Externa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draft-ietf-6lo-rfc6775-update-10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6lo@ietf.org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tf.org/blog/2017/04/yang-catalog-latest-development-ietf-98-hackathon/Insights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gcatalog.org/" TargetMode="Externa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1261-02-0arc-mulicast-performance-optimization-features-overview-for-ietf-nov-2015.ppt" TargetMode="External"/><Relationship Id="rId7" Type="http://schemas.openxmlformats.org/officeDocument/2006/relationships/hyperlink" Target="https://www.ietf.org/proceedings/98/slides/slides-98-intarea-80211-multicast-testbed-and-results-00.pdf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etf.org/id/draft-mcbride-mboned-wifi-mcast-problem-statement-01.txt" TargetMode="External"/><Relationship Id="rId5" Type="http://schemas.openxmlformats.org/officeDocument/2006/relationships/hyperlink" Target="https://tools.ietf.org/html/draft-perkins-intarea-multicast-ieee802-03" TargetMode="External"/><Relationship Id="rId4" Type="http://schemas.openxmlformats.org/officeDocument/2006/relationships/hyperlink" Target="http://www.ieee802.org/11/email/stds-802-11/msg01838.html" TargetMode="Externa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hyperlink" Target="https://tools.ietf.org/html/draft-jjmb-v6ops-unique-ipv6-prefix-per-host-00" TargetMode="External"/><Relationship Id="rId3" Type="http://schemas.openxmlformats.org/officeDocument/2006/relationships/hyperlink" Target="http://datatracker.ietf.org/wg/6lo/charter/" TargetMode="External"/><Relationship Id="rId7" Type="http://schemas.openxmlformats.org/officeDocument/2006/relationships/hyperlink" Target="https://tools.ietf.org/html/draft-thubert-6lo-backbone-router-02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ols.ietf.org/html/draft-thubert-6lo-routing-dispatch-06" TargetMode="External"/><Relationship Id="rId11" Type="http://schemas.openxmlformats.org/officeDocument/2006/relationships/hyperlink" Target="http://datatracker.ietf.org/wg/core/" TargetMode="External"/><Relationship Id="rId5" Type="http://schemas.openxmlformats.org/officeDocument/2006/relationships/hyperlink" Target="http://datatracker.ietf.org/doc/draft-delcarpio-6lo-wlanah/" TargetMode="External"/><Relationship Id="rId10" Type="http://schemas.openxmlformats.org/officeDocument/2006/relationships/hyperlink" Target="https://tools.ietf.org/html/draft-ietf-6lo-ethertype-request-01" TargetMode="External"/><Relationship Id="rId4" Type="http://schemas.openxmlformats.org/officeDocument/2006/relationships/hyperlink" Target="https://mentor.ieee.org/802.11/dcn/15/11-15-1085-00-0wng-6lowpan-over-802-11.pptx" TargetMode="External"/><Relationship Id="rId9" Type="http://schemas.openxmlformats.org/officeDocument/2006/relationships/hyperlink" Target="http://datatracker.ietf.org/wg/roll/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capport/charter/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tracker.ietf.org/doc/draft-ietf-capport-architecture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carlos.cordeiro@intel.com" TargetMode="External"/><Relationship Id="rId13" Type="http://schemas.openxmlformats.org/officeDocument/2006/relationships/hyperlink" Target="mailto:alex.ashley@hotmail.co.uk" TargetMode="External"/><Relationship Id="rId18" Type="http://schemas.openxmlformats.org/officeDocument/2006/relationships/hyperlink" Target="mailto:yongho.seok@gmail.com" TargetMode="External"/><Relationship Id="rId3" Type="http://schemas.openxmlformats.org/officeDocument/2006/relationships/hyperlink" Target="mailto:jiamin.chen@mail01.huawei.com" TargetMode="External"/><Relationship Id="rId7" Type="http://schemas.openxmlformats.org/officeDocument/2006/relationships/hyperlink" Target="mailto:robert.stacey@intel.com" TargetMode="External"/><Relationship Id="rId12" Type="http://schemas.openxmlformats.org/officeDocument/2006/relationships/hyperlink" Target="mailto:edward.ks.au@huawei.com" TargetMode="External"/><Relationship Id="rId17" Type="http://schemas.openxmlformats.org/officeDocument/2006/relationships/hyperlink" Target="mailto:Ping.FANG@huawei.com" TargetMode="External"/><Relationship Id="rId2" Type="http://schemas.openxmlformats.org/officeDocument/2006/relationships/notesSlide" Target="../notesSlides/notesSlide9.xml"/><Relationship Id="rId16" Type="http://schemas.openxmlformats.org/officeDocument/2006/relationships/hyperlink" Target="mailto:adrian.p.stephens@ieee.org" TargetMode="External"/><Relationship Id="rId20" Type="http://schemas.openxmlformats.org/officeDocument/2006/relationships/hyperlink" Target="mailto:ddrgal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RA@tiac.net" TargetMode="External"/><Relationship Id="rId11" Type="http://schemas.openxmlformats.org/officeDocument/2006/relationships/hyperlink" Target="mailto:emily.h.qi@intel.com" TargetMode="External"/><Relationship Id="rId5" Type="http://schemas.openxmlformats.org/officeDocument/2006/relationships/hyperlink" Target="mailto:d3e3e3@gmail.com" TargetMode="External"/><Relationship Id="rId15" Type="http://schemas.openxmlformats.org/officeDocument/2006/relationships/hyperlink" Target="mailto:petere@ieee.org" TargetMode="External"/><Relationship Id="rId10" Type="http://schemas.openxmlformats.org/officeDocument/2006/relationships/hyperlink" Target="mailto:po-kai.huang@intel.com" TargetMode="External"/><Relationship Id="rId19" Type="http://schemas.openxmlformats.org/officeDocument/2006/relationships/hyperlink" Target="mailto:aasterja@qti.qualcomm.com" TargetMode="External"/><Relationship Id="rId4" Type="http://schemas.openxmlformats.org/officeDocument/2006/relationships/hyperlink" Target="mailto:shiwenhe@seu.edu.cn" TargetMode="External"/><Relationship Id="rId9" Type="http://schemas.openxmlformats.org/officeDocument/2006/relationships/hyperlink" Target="mailto:chaochun.wang@mediatek.com" TargetMode="External"/><Relationship Id="rId14" Type="http://schemas.openxmlformats.org/officeDocument/2006/relationships/hyperlink" Target="mailto:henry@LOGOUT.COM" TargetMode="Externa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radext/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tracker.ietf.org/doc/draft-ietf-radext-coa-proxy/" TargetMode="Externa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opsawg/" TargetMode="External"/><Relationship Id="rId7" Type="http://schemas.openxmlformats.org/officeDocument/2006/relationships/hyperlink" Target="https://www.ietf.org/topics/netmgmt/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rfc7548/" TargetMode="External"/><Relationship Id="rId5" Type="http://schemas.openxmlformats.org/officeDocument/2006/relationships/hyperlink" Target="https://tools.ietf.org/html/rfc6632" TargetMode="External"/><Relationship Id="rId4" Type="http://schemas.openxmlformats.org/officeDocument/2006/relationships/hyperlink" Target="https://datatracker.ietf.org/doc/draft-ietf-opsawg-capwap-alt-tunnel/" TargetMode="Externa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tls/charter/" TargetMode="Externa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tls-tls13-vectors/" TargetMode="External"/><Relationship Id="rId5" Type="http://schemas.openxmlformats.org/officeDocument/2006/relationships/hyperlink" Target="https://datatracker.ietf.org/doc/draft-ietf-tls-tls13/" TargetMode="External"/><Relationship Id="rId4" Type="http://schemas.openxmlformats.org/officeDocument/2006/relationships/hyperlink" Target="https://datatracker.ietf.org/doc/draft-ietf-tls-dtls13/" TargetMode="Externa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tracker.ietf.org/doc/draft-ietf-detnet-problem-statement/" TargetMode="External"/><Relationship Id="rId3" Type="http://schemas.openxmlformats.org/officeDocument/2006/relationships/hyperlink" Target="https://datatracker.ietf.org/wg/detnet/charter/" TargetMode="External"/><Relationship Id="rId7" Type="http://schemas.openxmlformats.org/officeDocument/2006/relationships/hyperlink" Target="https://datatracker.ietf.org/doc/draft-ietf-detnet-use-cases/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detnet-architecture/" TargetMode="External"/><Relationship Id="rId5" Type="http://schemas.openxmlformats.org/officeDocument/2006/relationships/hyperlink" Target="https://datatracker.ietf.org/doc/draft-ietf-detnet-dp-alt/" TargetMode="External"/><Relationship Id="rId4" Type="http://schemas.openxmlformats.org/officeDocument/2006/relationships/hyperlink" Target="https://datatracker.ietf.org/doc/draft-ietf-detnet-security/" TargetMode="Externa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group/ipwave/about/" TargetMode="Externa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tracker.ietf.org/doc/draft-ietf-ipwave-ipv6-over-80211ocb/" TargetMode="External"/><Relationship Id="rId4" Type="http://schemas.openxmlformats.org/officeDocument/2006/relationships/hyperlink" Target="https://datatracker.ietf.org/doc/draft-ietf-ipwave-vehicular-networking/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rfc7241/" TargetMode="Externa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eee-sa.centraldesktop.com/802liaisondb/FrontPage" TargetMode="Externa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Word_97_-_2003_Document10.doc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-fi.org/news-events/newsroom/wi-fi-alliance-introduces-security-enhancements" TargetMode="Externa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i-fi.org/news-events/newsroom/wi-fi-alliance-introduces-wi-fi-power-saving-features" TargetMode="External"/><Relationship Id="rId4" Type="http://schemas.openxmlformats.org/officeDocument/2006/relationships/hyperlink" Target="https://www.wi-fi.org/news-events/newsroom/wi-fi-certified-agile-multiband-enables-intelligent-wi-fi-networks" TargetMode="Externa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-fi.org/who-we-are/current-work-areas" TargetMode="Externa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-fi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802.11 </a:t>
            </a:r>
            <a:r>
              <a:rPr lang="en-US" dirty="0"/>
              <a:t>January 2018 Closing </a:t>
            </a:r>
            <a:r>
              <a:rPr lang="en-US" dirty="0" smtClean="0"/>
              <a:t>Reports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2018-01-18</a:t>
            </a:r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77660"/>
              </p:ext>
            </p:extLst>
          </p:nvPr>
        </p:nvGraphicFramePr>
        <p:xfrm>
          <a:off x="528638" y="2278063"/>
          <a:ext cx="7653337" cy="258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2" name="Document" r:id="rId4" imgW="8295890" imgH="2791833" progId="Word.Document.8">
                  <p:embed/>
                </p:oleObj>
              </mc:Choice>
              <mc:Fallback>
                <p:oleObj name="Document" r:id="rId4" imgW="8295890" imgH="2791833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2278063"/>
                        <a:ext cx="7653337" cy="2582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MIB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000250"/>
            <a:ext cx="7770813" cy="3713561"/>
          </a:xfrm>
        </p:spPr>
        <p:txBody>
          <a:bodyPr/>
          <a:lstStyle/>
          <a:p>
            <a:r>
              <a:rPr lang="en-US" sz="2000" dirty="0"/>
              <a:t>Topic: </a:t>
            </a:r>
          </a:p>
          <a:p>
            <a:r>
              <a:rPr lang="en-US" sz="2000" dirty="0"/>
              <a:t>Currently, there is inconsistent usage of “</a:t>
            </a:r>
            <a:r>
              <a:rPr lang="en-US" sz="2000" dirty="0" err="1"/>
              <a:t>TruthValue</a:t>
            </a:r>
            <a:r>
              <a:rPr lang="en-US" sz="2000" dirty="0"/>
              <a:t>” MIB attributes.</a:t>
            </a:r>
          </a:p>
          <a:p>
            <a:r>
              <a:rPr lang="en-US" sz="2000" dirty="0"/>
              <a:t>Provide guidelines for a pattern of usage that can be applied consistently on new projects.  Merge these guidelines into MDR process.</a:t>
            </a:r>
          </a:p>
          <a:p>
            <a:endParaRPr lang="en-US" sz="2000" dirty="0"/>
          </a:p>
          <a:p>
            <a:r>
              <a:rPr lang="en-US" sz="2000" dirty="0"/>
              <a:t>Actions:</a:t>
            </a:r>
          </a:p>
          <a:p>
            <a:r>
              <a:rPr lang="en-US" sz="2000" dirty="0"/>
              <a:t>Review 11-18/0052r1 – Presentation &amp; overview</a:t>
            </a:r>
          </a:p>
          <a:p>
            <a:r>
              <a:rPr lang="en-US" sz="2000" dirty="0"/>
              <a:t>Review 11-15/0355r13 – MIB design patterns recommendations</a:t>
            </a:r>
          </a:p>
          <a:p>
            <a:r>
              <a:rPr lang="en-US" sz="2000" dirty="0"/>
              <a:t>Provide any feedback to ARC SC; Discuss approach to incorporate into </a:t>
            </a:r>
            <a:r>
              <a:rPr lang="en-US" sz="2000" dirty="0" smtClean="0"/>
              <a:t>MDR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93669"/>
            <a:ext cx="3184520" cy="135731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11-17-1866 by Peter Ecclesine (Cisco Systems)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39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802.11 Style Guide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GB" sz="2000" dirty="0"/>
              <a:t>See </a:t>
            </a:r>
            <a:r>
              <a:rPr lang="en-GB" sz="2000" dirty="0">
                <a:hlinkClick r:id="rId3"/>
              </a:rPr>
              <a:t>https://</a:t>
            </a:r>
            <a:r>
              <a:rPr lang="en-GB" sz="2000" dirty="0" smtClean="0">
                <a:hlinkClick r:id="rId3"/>
              </a:rPr>
              <a:t>mentor.ieee.org/802.11/dcn/09/11-09-1034-12-0000-802-11-editorial-style-guide.docx</a:t>
            </a:r>
            <a:endParaRPr lang="en-GB" sz="2000" dirty="0" smtClean="0"/>
          </a:p>
          <a:p>
            <a:r>
              <a:rPr lang="en-US" sz="2000" dirty="0" smtClean="0"/>
              <a:t>We </a:t>
            </a:r>
            <a:r>
              <a:rPr lang="en-US" sz="2000" dirty="0"/>
              <a:t>updated 802.11 WG Style Guide based on 2012 IEEE Standards Style Manual and consistency changes in final publication of the 802.11 standard</a:t>
            </a:r>
            <a:endParaRPr lang="en-GB" sz="2000" dirty="0"/>
          </a:p>
          <a:p>
            <a:r>
              <a:rPr lang="en-US" sz="2000" b="0" dirty="0"/>
              <a:t>Editor’s responsibility includes checking the </a:t>
            </a:r>
            <a:r>
              <a:rPr lang="en-US" sz="2000" dirty="0"/>
              <a:t>2014 IEEE Standards Style Manual </a:t>
            </a:r>
            <a:r>
              <a:rPr lang="en-US" sz="2000" b="0" dirty="0"/>
              <a:t>when creating or updating drafts. </a:t>
            </a:r>
            <a:r>
              <a:rPr lang="en-GB" sz="2000" u="sng" dirty="0">
                <a:hlinkClick r:id="rId4"/>
              </a:rPr>
              <a:t>https://development.standards.ieee.org/myproject/Public/mytools/draft/styleman.pdf</a:t>
            </a:r>
            <a:endParaRPr lang="en-US" sz="2000" b="0" dirty="0"/>
          </a:p>
          <a:p>
            <a:r>
              <a:rPr lang="en-US" sz="2000" b="0" dirty="0"/>
              <a:t>Submissions with draft text should conform to both the WG11 Style Guide and IEEE Standards Style Manual</a:t>
            </a:r>
          </a:p>
          <a:p>
            <a:r>
              <a:rPr lang="en-US" sz="2000" b="0" dirty="0"/>
              <a:t>Note that the Style Guide evolves with our practice, expect a revision in March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93669"/>
            <a:ext cx="3184520" cy="135731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11-17-1866 by Peter Ecclesine (Cisco Systems)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865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371601"/>
            <a:ext cx="7770813" cy="285749"/>
          </a:xfrm>
        </p:spPr>
        <p:txBody>
          <a:bodyPr/>
          <a:lstStyle/>
          <a:p>
            <a:r>
              <a:rPr lang="en-US" dirty="0"/>
              <a:t>Editor Amendment Ordering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5801" y="1716882"/>
            <a:ext cx="7770813" cy="3996928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500" dirty="0"/>
              <a:t>Data as of </a:t>
            </a:r>
            <a:r>
              <a:rPr lang="en-US" sz="1500" dirty="0">
                <a:solidFill>
                  <a:srgbClr val="FF0000"/>
                </a:solidFill>
              </a:rPr>
              <a:t>January 2018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200" dirty="0"/>
              <a:t>See </a:t>
            </a:r>
            <a:r>
              <a:rPr lang="en-US" sz="1200" dirty="0">
                <a:hlinkClick r:id="rId3"/>
              </a:rPr>
              <a:t>http://grouper.ieee.org/groups/802/11/Reports/802.11_Timelines.htm</a:t>
            </a:r>
            <a:endParaRPr lang="en-US" sz="1200" dirty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350" dirty="0"/>
              <a:t>In Nov 2017, Editors discussed </a:t>
            </a:r>
            <a:r>
              <a:rPr lang="en-US" sz="1350" dirty="0" err="1"/>
              <a:t>REVmd</a:t>
            </a:r>
            <a:r>
              <a:rPr lang="en-US" sz="1350" dirty="0"/>
              <a:t> schedule and possible completion in 2020, and expect </a:t>
            </a:r>
            <a:r>
              <a:rPr lang="en-US" sz="1350" dirty="0">
                <a:solidFill>
                  <a:schemeClr val="accent2"/>
                </a:solidFill>
              </a:rPr>
              <a:t>only amendments 1 to 5 in </a:t>
            </a:r>
            <a:r>
              <a:rPr lang="en-US" sz="1350" dirty="0" err="1">
                <a:solidFill>
                  <a:schemeClr val="accent2"/>
                </a:solidFill>
              </a:rPr>
              <a:t>REVmd</a:t>
            </a:r>
            <a:r>
              <a:rPr lang="en-US" sz="1350" dirty="0"/>
              <a:t>. We will revisit the running order in July.</a:t>
            </a:r>
          </a:p>
          <a:p>
            <a:pPr>
              <a:buFont typeface="Times New Roman" pitchFamily="16" charset="0"/>
              <a:buChar char="•"/>
            </a:pPr>
            <a:endParaRPr lang="en-GB" b="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93669"/>
            <a:ext cx="3184520" cy="135731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Adrian Stephens, Intel Corporation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236383"/>
              </p:ext>
            </p:extLst>
          </p:nvPr>
        </p:nvGraphicFramePr>
        <p:xfrm>
          <a:off x="990600" y="2697028"/>
          <a:ext cx="6972300" cy="3094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4100">
                  <a:extLst>
                    <a:ext uri="{9D8B030D-6E8A-4147-A177-3AD203B41FA5}">
                      <a16:colId xmlns:a16="http://schemas.microsoft.com/office/drawing/2014/main" xmlns="" val="3336049185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xmlns="" val="1921072032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xmlns="" val="3834352144"/>
                    </a:ext>
                  </a:extLst>
                </a:gridCol>
              </a:tblGrid>
              <a:tr h="419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Number</a:t>
                      </a: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Projected REVCOM Date</a:t>
                      </a:r>
                    </a:p>
                  </a:txBody>
                  <a:tcPr marL="68580" marR="68580" marT="34290" marB="3429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7855414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802.11-2016 Amendment 1</a:t>
                      </a: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TGai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Dec 2016</a:t>
                      </a:r>
                    </a:p>
                  </a:txBody>
                  <a:tcPr marL="68580" marR="68580" marT="34290" marB="3429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655649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802.11-2016 Amendment 2</a:t>
                      </a: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TGah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Dec 2016</a:t>
                      </a:r>
                    </a:p>
                  </a:txBody>
                  <a:tcPr marL="68580" marR="68580" marT="34290" marB="3429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1402362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802.11-2016 Amendment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TGaj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292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March 2018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2780925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802.11-2016 Amendment 4</a:t>
                      </a: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TGak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91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March 2018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8238003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802.11-2016 Amendment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TGaq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76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March 2018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6790517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6</a:t>
                      </a: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TGax –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596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Dec 2019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241615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7</a:t>
                      </a: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TGay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490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 2019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249433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8</a:t>
                      </a: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TGaz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2021</a:t>
                      </a:r>
                    </a:p>
                  </a:txBody>
                  <a:tcPr marL="68580" marR="68580" marT="34290" marB="3429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3906558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9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TGba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Jul 2020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34290" marB="34290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8763520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11-17-1866 by Peter Ecclesine (Cisco Systems)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156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678" y="1310073"/>
            <a:ext cx="7770813" cy="798910"/>
          </a:xfrm>
        </p:spPr>
        <p:txBody>
          <a:bodyPr/>
          <a:lstStyle/>
          <a:p>
            <a:r>
              <a:rPr lang="en-US" dirty="0" smtClean="0"/>
              <a:t>Draft Development Snapshot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626376" y="2020160"/>
          <a:ext cx="7888975" cy="336423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485701">
                  <a:extLst>
                    <a:ext uri="{9D8B030D-6E8A-4147-A177-3AD203B41FA5}">
                      <a16:colId xmlns:a16="http://schemas.microsoft.com/office/drawing/2014/main" xmlns="" val="4261970102"/>
                    </a:ext>
                  </a:extLst>
                </a:gridCol>
                <a:gridCol w="485701">
                  <a:extLst>
                    <a:ext uri="{9D8B030D-6E8A-4147-A177-3AD203B41FA5}">
                      <a16:colId xmlns:a16="http://schemas.microsoft.com/office/drawing/2014/main" xmlns="" val="78877518"/>
                    </a:ext>
                  </a:extLst>
                </a:gridCol>
                <a:gridCol w="288173">
                  <a:extLst>
                    <a:ext uri="{9D8B030D-6E8A-4147-A177-3AD203B41FA5}">
                      <a16:colId xmlns:a16="http://schemas.microsoft.com/office/drawing/2014/main" xmlns="" val="145119986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xmlns="" val="3029749347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xmlns="" val="94802276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xmlns="" val="1543342895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xmlns="" val="3821760127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xmlns="" val="1625024730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xmlns="" val="2849464904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xmlns="" val="3784159027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3094221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74680086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xmlns="" val="3917323349"/>
                    </a:ext>
                  </a:extLst>
                </a:gridCol>
                <a:gridCol w="1453937">
                  <a:extLst>
                    <a:ext uri="{9D8B030D-6E8A-4147-A177-3AD203B41FA5}">
                      <a16:colId xmlns:a16="http://schemas.microsoft.com/office/drawing/2014/main" xmlns="" val="664609411"/>
                    </a:ext>
                  </a:extLst>
                </a:gridCol>
                <a:gridCol w="889213">
                  <a:extLst>
                    <a:ext uri="{9D8B030D-6E8A-4147-A177-3AD203B41FA5}">
                      <a16:colId xmlns:a16="http://schemas.microsoft.com/office/drawing/2014/main" xmlns="" val="1668201667"/>
                    </a:ext>
                  </a:extLst>
                </a:gridCol>
              </a:tblGrid>
              <a:tr h="24003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TG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Published or Draft Baseline Documents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Source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MDR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Style Guide</a:t>
                      </a: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u="none" strike="noStrike" cap="none" normalizeH="0" baseline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Editor</a:t>
                      </a: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Snapshot Date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557412"/>
                  </a:ext>
                </a:extLst>
              </a:tr>
              <a:tr h="3086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Published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aj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ak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aq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md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ax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ay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az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ba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1105578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Jiamin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Chen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Shiwen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He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18-Jan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0221799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9.0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6.0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Word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29-Oct</a:t>
                      </a: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9307337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14.0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14-Jan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52362811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7.2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Emily Qi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Edward Au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18-Jan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7204683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13.0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2.1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Robert Stacey</a:t>
                      </a: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15-Jan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6061224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ay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9.0</a:t>
                      </a: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13.0</a:t>
                      </a: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2.0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Carlos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Cordeiro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14-Jan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5854219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az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rgbClr val="0000CC"/>
                        </a:solidFill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Chao Chun Wang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07-Nov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0" marT="3429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1113846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ba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Po-Kai Huang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85866631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93669"/>
            <a:ext cx="3184520" cy="135731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7" name="Text Box 116"/>
          <p:cNvSpPr txBox="1">
            <a:spLocks noChangeArrowheads="1"/>
          </p:cNvSpPr>
          <p:nvPr/>
        </p:nvSpPr>
        <p:spPr bwMode="auto">
          <a:xfrm>
            <a:off x="7315200" y="1498944"/>
            <a:ext cx="971550" cy="507831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900" dirty="0"/>
              <a:t>Most current doc shaded green.</a:t>
            </a:r>
          </a:p>
        </p:txBody>
      </p:sp>
      <p:sp>
        <p:nvSpPr>
          <p:cNvPr id="8" name="Text Box 231"/>
          <p:cNvSpPr txBox="1">
            <a:spLocks noChangeArrowheads="1"/>
          </p:cNvSpPr>
          <p:nvPr/>
        </p:nvSpPr>
        <p:spPr bwMode="auto">
          <a:xfrm>
            <a:off x="514350" y="1310073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Arial" charset="0"/>
              </a:rPr>
              <a:t>Jan 2018</a:t>
            </a:r>
            <a:endParaRPr lang="en-US" sz="135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" name="Text Box 116"/>
          <p:cNvSpPr txBox="1">
            <a:spLocks noChangeArrowheads="1"/>
          </p:cNvSpPr>
          <p:nvPr/>
        </p:nvSpPr>
        <p:spPr bwMode="auto">
          <a:xfrm>
            <a:off x="514350" y="1485040"/>
            <a:ext cx="12573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Changes from  last report shown in red.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11-17-1866 by Peter Ecclesine (Cisco Systems)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1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MIB Style, Visio and Frame Practices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GB" sz="1500" dirty="0"/>
              <a:t>I’m going to suggest going forward we use a single style with appropriately set tabs,  and use leading</a:t>
            </a:r>
            <a:r>
              <a:rPr lang="en-US" sz="1500" dirty="0"/>
              <a:t> </a:t>
            </a:r>
            <a:r>
              <a:rPr lang="en-GB" sz="1500" dirty="0"/>
              <a:t>Tabs to distinguish the syntax and description parts. (Adrian Stephens Feb 9, 2010)</a:t>
            </a:r>
          </a:p>
          <a:p>
            <a:r>
              <a:rPr lang="en-GB" sz="1500" dirty="0"/>
              <a:t> </a:t>
            </a:r>
            <a:r>
              <a:rPr lang="en-GB" sz="1500" dirty="0">
                <a:solidFill>
                  <a:srgbClr val="FF0000"/>
                </a:solidFill>
              </a:rPr>
              <a:t>Keep embedded figures using </a:t>
            </a:r>
            <a:r>
              <a:rPr lang="en-GB" sz="1500" dirty="0" err="1">
                <a:solidFill>
                  <a:srgbClr val="FF0000"/>
                </a:solidFill>
              </a:rPr>
              <a:t>visio</a:t>
            </a:r>
            <a:r>
              <a:rPr lang="en-GB" sz="1500" dirty="0">
                <a:solidFill>
                  <a:srgbClr val="FF0000"/>
                </a:solidFill>
              </a:rPr>
              <a:t> as long as possible</a:t>
            </a:r>
            <a:endParaRPr lang="en-US" sz="1500" dirty="0">
              <a:solidFill>
                <a:srgbClr val="FF0000"/>
              </a:solidFill>
            </a:endParaRPr>
          </a:p>
          <a:p>
            <a:pPr lvl="1"/>
            <a:r>
              <a:rPr lang="en-GB" sz="1350" dirty="0"/>
              <a:t>Near the end of sponsor ballot,  turn these all into .</a:t>
            </a:r>
            <a:r>
              <a:rPr lang="en-GB" sz="1350" dirty="0" err="1"/>
              <a:t>emf</a:t>
            </a:r>
            <a:r>
              <a:rPr lang="en-GB" sz="1350" dirty="0"/>
              <a:t> (windows meta file) format files (you can do this from </a:t>
            </a:r>
            <a:r>
              <a:rPr lang="en-GB" sz="1350" dirty="0" err="1"/>
              <a:t>visio</a:t>
            </a:r>
            <a:r>
              <a:rPr lang="en-GB" sz="1350" dirty="0"/>
              <a:t> using “save as”).   Keep separate files for the .</a:t>
            </a:r>
            <a:r>
              <a:rPr lang="en-GB" sz="1350" dirty="0" err="1"/>
              <a:t>vsd</a:t>
            </a:r>
            <a:r>
              <a:rPr lang="en-GB" sz="1350" dirty="0"/>
              <a:t> source and the .</a:t>
            </a:r>
            <a:r>
              <a:rPr lang="en-GB" sz="1350" dirty="0" err="1"/>
              <a:t>emf</a:t>
            </a:r>
            <a:r>
              <a:rPr lang="en-GB" sz="1350" dirty="0"/>
              <a:t> file that is linked to from frame. There is likelihood we should use .</a:t>
            </a:r>
            <a:r>
              <a:rPr lang="en-GB" sz="1350" dirty="0" err="1"/>
              <a:t>emf</a:t>
            </a:r>
            <a:endParaRPr lang="en-GB" sz="1350" dirty="0"/>
          </a:p>
          <a:p>
            <a:r>
              <a:rPr lang="en-GB" sz="1500" dirty="0"/>
              <a:t>Two ways to format a figure &amp; its caption in frame:</a:t>
            </a:r>
            <a:endParaRPr lang="en-US" sz="1500" dirty="0"/>
          </a:p>
          <a:p>
            <a:pPr lvl="1"/>
            <a:r>
              <a:rPr lang="en-GB" sz="1200" dirty="0"/>
              <a:t>Insert a table.  Insert anchored frame inside table cell to hold graphics.  Use table caption as figure caption.</a:t>
            </a:r>
            <a:endParaRPr lang="en-US" sz="1200" dirty="0"/>
          </a:p>
          <a:p>
            <a:pPr lvl="1"/>
            <a:r>
              <a:rPr lang="en-GB" sz="1200" dirty="0"/>
              <a:t>Insert an anchored frame.  Insert caption inside a text frame inside the anchored frame.  Insert graphics inside the anchored frame.</a:t>
            </a:r>
            <a:endParaRPr lang="en-US" sz="1200" dirty="0"/>
          </a:p>
          <a:p>
            <a:r>
              <a:rPr lang="en-GB" sz="1500" dirty="0"/>
              <a:t>Frame templates exist for published amendments 11aa, 11ac, 11af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93669"/>
            <a:ext cx="3184520" cy="135731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11-17-1866 by Peter Ecclesine (Cisco Systems)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553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0500" y="646113"/>
            <a:ext cx="8724900" cy="1066800"/>
          </a:xfrm>
          <a:prstGeom prst="rect">
            <a:avLst/>
          </a:prstGeom>
          <a:noFill/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AANI SC Closing Report  January 2018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685800" y="1524000"/>
            <a:ext cx="77724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en-US" altLang="en-US" sz="2000" kern="0" dirty="0"/>
              <a:t>Date:</a:t>
            </a:r>
            <a:r>
              <a:rPr lang="en-US" altLang="en-US" sz="2000" b="0" kern="0" dirty="0"/>
              <a:t> 2018-01-19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 dirty="0"/>
              <a:t>Authors:</a:t>
            </a:r>
            <a:endParaRPr lang="en-US" altLang="en-US" sz="2000" b="0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515938" y="2359025"/>
          <a:ext cx="8037512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Document" r:id="rId3" imgW="8253286" imgH="2534496" progId="Word.Document.8">
                  <p:embed/>
                </p:oleObj>
              </mc:Choice>
              <mc:Fallback>
                <p:oleObj name="Document" r:id="rId3" imgW="8253286" imgH="25344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2359025"/>
                        <a:ext cx="8037512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11-18-0265 by Joseph Levy (Interdigital)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A3E2874-852B-40F2-A72B-30C3B22A2F2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481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2944" y="725091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kern="0" dirty="0"/>
              <a:t>Abstract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0244" y="2019697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kern="0" dirty="0"/>
              <a:t>This Document is the closing report for AANI SC, </a:t>
            </a:r>
          </a:p>
          <a:p>
            <a:pPr algn="ctr">
              <a:buFontTx/>
              <a:buNone/>
            </a:pPr>
            <a:r>
              <a:rPr lang="en-US" kern="0" dirty="0"/>
              <a:t>November 2016 Meeting in San Antonio, TX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38200" y="8382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Abstract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25500" y="2132806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en-US" kern="0" dirty="0"/>
              <a:t>This Document is the closing report for AANI SC, </a:t>
            </a:r>
          </a:p>
          <a:p>
            <a:pPr algn="ctr">
              <a:buFontTx/>
              <a:buNone/>
            </a:pPr>
            <a:r>
              <a:rPr lang="en-US" dirty="0"/>
              <a:t>January </a:t>
            </a:r>
            <a:r>
              <a:rPr lang="en-US" kern="0" dirty="0"/>
              <a:t>2018 Meeting in Irvine, California, USA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11-18-0265 by Joseph Levy (Interdigital)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A3E2874-852B-40F2-A72B-30C3B22A2F2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177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20946"/>
            <a:ext cx="7770813" cy="609600"/>
          </a:xfrm>
        </p:spPr>
        <p:txBody>
          <a:bodyPr/>
          <a:lstStyle/>
          <a:p>
            <a:r>
              <a:rPr lang="en-US" dirty="0"/>
              <a:t>802.11 AANI SC – January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656" y="1280785"/>
            <a:ext cx="8649097" cy="5194628"/>
          </a:xfrm>
        </p:spPr>
        <p:txBody>
          <a:bodyPr/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US" altLang="en-US" sz="2000" dirty="0"/>
              <a:t>Meeting Goals: 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altLang="en-US" dirty="0"/>
              <a:t>Complete a draft of an 802.11 IMT-2020 Proposal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altLang="en-US" dirty="0"/>
              <a:t>Gain 802.11 WG approval of the draft 802.11 IMT-2020 Proposal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altLang="en-US" dirty="0"/>
              <a:t>Gain 802.18 SC approval of the draft 802.11 IMT-202 Proposal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altLang="en-US" dirty="0"/>
              <a:t>Plan support of the Proposal at the ITU-T WP5D Meeting 31-01-2018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altLang="en-US" dirty="0"/>
              <a:t>Contributions on topics related to 3GPP Interworking or NEND ICA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altLang="en-US" sz="2000" dirty="0"/>
              <a:t>Agenda: </a:t>
            </a:r>
            <a:r>
              <a:rPr lang="en-US" altLang="en-US" sz="2000" b="0" dirty="0"/>
              <a:t>See </a:t>
            </a:r>
            <a:r>
              <a:rPr lang="en-US" altLang="en-US" sz="2000" b="0" dirty="0">
                <a:hlinkClick r:id="rId2"/>
              </a:rPr>
              <a:t>11-17/1867r4</a:t>
            </a:r>
            <a:r>
              <a:rPr lang="en-US" altLang="en-US" sz="2000" b="0" dirty="0"/>
              <a:t>, met for 8 hours 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altLang="en-US" sz="2000" dirty="0"/>
              <a:t>Meeting Activity: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dirty="0"/>
              <a:t>Reviewed AANI SC Status/Background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dirty="0"/>
              <a:t>Reviewed draft of: </a:t>
            </a:r>
            <a:r>
              <a:rPr lang="en-US" dirty="0"/>
              <a:t>SKELETON FOR A CANDIDATE IMT-2020 RIT BASED ON IEEE 802_11 (</a:t>
            </a:r>
            <a:r>
              <a:rPr lang="en-US" dirty="0">
                <a:hlinkClick r:id="rId3"/>
              </a:rPr>
              <a:t>11-17/1889r2</a:t>
            </a:r>
            <a:r>
              <a:rPr lang="en-US" dirty="0"/>
              <a:t>)</a:t>
            </a:r>
            <a:endParaRPr lang="en-US" altLang="en-US" dirty="0"/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dirty="0"/>
              <a:t>Discussed the content and desire to submit an 802.11 based IMT-2020 RIT proposal to the January ITU-R WP5D meeting in Seoul.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dirty="0"/>
              <a:t>Discussed possible additional AANI work.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11-18-0265 by Joseph Levy (Interdigital)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90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381000"/>
          </a:xfrm>
        </p:spPr>
        <p:txBody>
          <a:bodyPr/>
          <a:lstStyle/>
          <a:p>
            <a:r>
              <a:rPr lang="en-US" dirty="0"/>
              <a:t>Meeting Report/Minutes/Summary 1/2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188" y="1371600"/>
            <a:ext cx="8609012" cy="5103812"/>
          </a:xfrm>
        </p:spPr>
        <p:txBody>
          <a:bodyPr/>
          <a:lstStyle/>
          <a:p>
            <a:r>
              <a:rPr lang="en-US" b="0" dirty="0"/>
              <a:t>Mid-week: </a:t>
            </a:r>
            <a:r>
              <a:rPr lang="en-US" dirty="0">
                <a:hlinkClick r:id="rId2"/>
              </a:rPr>
              <a:t>11-18/0232r0</a:t>
            </a:r>
            <a:r>
              <a:rPr lang="en-US" dirty="0"/>
              <a:t> </a:t>
            </a:r>
            <a:r>
              <a:rPr lang="en-US" b="0" dirty="0"/>
              <a:t>AANI SC Report to the WG January 2018</a:t>
            </a:r>
          </a:p>
          <a:p>
            <a:r>
              <a:rPr lang="en-US" b="0" dirty="0"/>
              <a:t>Minutes, AANI SC, January 2018 (</a:t>
            </a:r>
            <a:r>
              <a:rPr lang="en-US" b="0" dirty="0">
                <a:hlinkClick r:id="rId3"/>
              </a:rPr>
              <a:t>11-18/0228r2</a:t>
            </a:r>
            <a:r>
              <a:rPr lang="en-US" b="0" dirty="0"/>
              <a:t>)</a:t>
            </a:r>
          </a:p>
          <a:p>
            <a:r>
              <a:rPr lang="en-US" b="0" dirty="0"/>
              <a:t>Contributions received after the mid-week 802.11 plenary: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0" dirty="0">
                <a:hlinkClick r:id="rId4"/>
              </a:rPr>
              <a:t>11-17/1889r03</a:t>
            </a:r>
            <a:r>
              <a:rPr lang="en-US" sz="2400" b="0" dirty="0"/>
              <a:t> – AANI skeleton for a candidate IMT 2020 RIT based on IEEE 802.11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0" dirty="0">
                <a:hlinkClick r:id="rId5"/>
              </a:rPr>
              <a:t>11-18/0256r0</a:t>
            </a:r>
            <a:r>
              <a:rPr lang="en-US" sz="2400" b="0" dirty="0"/>
              <a:t> – AANI 802.11ax for IMT-2020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/>
              <a:t>This document provides an analysis of 802.11ax capabilities vis-à-vis the IMT-2020 requirements for the </a:t>
            </a:r>
            <a:r>
              <a:rPr lang="en-GB" dirty="0" err="1"/>
              <a:t>eMBB</a:t>
            </a:r>
            <a:r>
              <a:rPr lang="en-GB" dirty="0"/>
              <a:t> Indoor Hotspot and Dense Urban scenarios.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/>
              <a:t>It also discusses the features in other unlicensed spectrum technologies like LAA and </a:t>
            </a:r>
            <a:r>
              <a:rPr lang="en-GB" dirty="0" err="1"/>
              <a:t>MulteFire</a:t>
            </a:r>
            <a:r>
              <a:rPr lang="en-GB" dirty="0"/>
              <a:t>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/>
              <a:t>It also discusses 802.11ax features with the proposed features in NR-Unlicensed in order to meet the IMT-2020 requirements.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b="0" dirty="0"/>
          </a:p>
          <a:p>
            <a:pPr marL="0" indent="0"/>
            <a:endParaRPr lang="en-US" sz="20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11-18-0265 by Joseph Levy (Interdigital)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23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381000"/>
          </a:xfrm>
        </p:spPr>
        <p:txBody>
          <a:bodyPr/>
          <a:lstStyle/>
          <a:p>
            <a:r>
              <a:rPr lang="en-US" dirty="0"/>
              <a:t>Meeting Report/Minutes/Summary 2/2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188" y="1066801"/>
            <a:ext cx="8609012" cy="5408611"/>
          </a:xfrm>
        </p:spPr>
        <p:txBody>
          <a:bodyPr/>
          <a:lstStyle/>
          <a:p>
            <a:pPr marL="0" indent="0"/>
            <a:r>
              <a:rPr lang="en-US" sz="2000" b="0" dirty="0"/>
              <a:t>Straw Poll from Thursday AM2 meeting:</a:t>
            </a:r>
          </a:p>
          <a:p>
            <a:r>
              <a:rPr lang="en-US" sz="2800" dirty="0"/>
              <a:t>AANI SC recommends that 802.11 WG should: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Approve </a:t>
            </a:r>
            <a:r>
              <a:rPr lang="en-US" b="0" dirty="0">
                <a:hlinkClick r:id="rId2"/>
              </a:rPr>
              <a:t>11-17/1889r3</a:t>
            </a:r>
            <a:endParaRPr lang="en-US" b="0" dirty="0"/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Approve </a:t>
            </a:r>
            <a:r>
              <a:rPr lang="en-US" b="0" dirty="0">
                <a:hlinkClick r:id="rId3"/>
              </a:rPr>
              <a:t>11-17/1889r2</a:t>
            </a:r>
            <a:endParaRPr lang="en-US" b="0" dirty="0"/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Authorize AANI SC to continue work on an IEEE 802.11 contribution to ITU-R WP5D towards an 802.11 based IMT-2020 RIT Proposal, through March F2F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Authorize AANI SC to  continue work to produce a IMT-2020/802.11 requirements analysis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Stop all AANI SC activity related to an IEEE 802.11 contribution to ITU-R WP5D or addressing an 802.11 based IMT-2020 RIT Proposal.</a:t>
            </a:r>
          </a:p>
          <a:p>
            <a:pPr marL="0" indent="0"/>
            <a:r>
              <a:rPr lang="en-US" dirty="0"/>
              <a:t>1) 0   2) 0   3) 12  4) 14   5) 21</a:t>
            </a:r>
          </a:p>
          <a:p>
            <a:pPr marL="0" indent="0"/>
            <a:endParaRPr lang="en-US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11-18-0265 by Joseph Levy (Interdigital)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20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document is a digest of the closing reports of all 802.11 sub-groups for presentation at the </a:t>
            </a:r>
            <a:r>
              <a:rPr lang="en-GB" dirty="0"/>
              <a:t>January 2018 </a:t>
            </a:r>
            <a:r>
              <a:rPr lang="en-GB" dirty="0" smtClean="0"/>
              <a:t>closing plenary meeting. Attendance information and liaison reports (including liaison reports from the mid-week plenary) are also included.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573" y="609998"/>
            <a:ext cx="7770813" cy="457199"/>
          </a:xfrm>
        </p:spPr>
        <p:txBody>
          <a:bodyPr/>
          <a:lstStyle/>
          <a:p>
            <a:r>
              <a:rPr lang="en-US" dirty="0"/>
              <a:t>Call for 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973" y="1031337"/>
            <a:ext cx="8736011" cy="5444075"/>
          </a:xfrm>
        </p:spPr>
        <p:txBody>
          <a:bodyPr/>
          <a:lstStyle/>
          <a:p>
            <a:r>
              <a:rPr lang="en-US" dirty="0"/>
              <a:t>To progress the work in AANI SC contributions are requested: </a:t>
            </a:r>
            <a:endParaRPr lang="en-US" sz="1200" dirty="0"/>
          </a:p>
          <a:p>
            <a:pPr lvl="0"/>
            <a:r>
              <a:rPr lang="en-US" dirty="0"/>
              <a:t>Related to 3GPP SA TSG</a:t>
            </a:r>
            <a:endParaRPr lang="en-US" sz="1350" dirty="0"/>
          </a:p>
          <a:p>
            <a:pPr lvl="1">
              <a:spcBef>
                <a:spcPts val="300"/>
              </a:spcBef>
            </a:pPr>
            <a:r>
              <a:rPr lang="en-US" dirty="0"/>
              <a:t>Reviews/tutorials on the 3GPP core network and/or 802.11 interworking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Reviews/tutorials on the completed 3GPP SA studies for 5G: </a:t>
            </a:r>
            <a:r>
              <a:rPr lang="en-GB" sz="1400" b="1" u="sng" dirty="0">
                <a:hlinkClick r:id="rId2"/>
              </a:rPr>
              <a:t>TR 23.799</a:t>
            </a:r>
            <a:r>
              <a:rPr lang="en-GB" sz="1400" b="1" u="sng" dirty="0"/>
              <a:t>, </a:t>
            </a:r>
            <a:r>
              <a:rPr lang="en-GB" sz="1400" b="1" u="sng" dirty="0">
                <a:hlinkClick r:id="rId3"/>
              </a:rPr>
              <a:t>TR 33.899</a:t>
            </a:r>
            <a:endParaRPr lang="en-US" sz="1400" dirty="0"/>
          </a:p>
          <a:p>
            <a:pPr lvl="1">
              <a:spcBef>
                <a:spcPts val="300"/>
              </a:spcBef>
            </a:pPr>
            <a:r>
              <a:rPr lang="en-US" dirty="0"/>
              <a:t>Reviews/Tutorials on 3GPP SA R15 (5G) Activity: </a:t>
            </a:r>
            <a:r>
              <a:rPr lang="en-GB" sz="1400" b="1" u="sng" dirty="0">
                <a:hlinkClick r:id="rId4"/>
              </a:rPr>
              <a:t>TS 23.501, </a:t>
            </a:r>
            <a:r>
              <a:rPr lang="en-GB" sz="1400" b="1" u="sng" dirty="0">
                <a:hlinkClick r:id="rId5"/>
              </a:rPr>
              <a:t>TS 23.502, </a:t>
            </a:r>
            <a:r>
              <a:rPr lang="en-GB" sz="1400" b="1" u="sng" dirty="0">
                <a:hlinkClick r:id="rId6"/>
              </a:rPr>
              <a:t>TS 33.501 </a:t>
            </a:r>
            <a:endParaRPr lang="en-GB" sz="1400" b="1" u="sng" dirty="0"/>
          </a:p>
          <a:p>
            <a:pPr lvl="1">
              <a:spcBef>
                <a:spcPts val="300"/>
              </a:spcBef>
            </a:pPr>
            <a:r>
              <a:rPr lang="en-US" dirty="0"/>
              <a:t>Any other 3GPP nextGen Core network and 802.11 interworking</a:t>
            </a:r>
          </a:p>
          <a:p>
            <a:r>
              <a:rPr lang="en-US" altLang="en-US" dirty="0"/>
              <a:t>Related to NEND ICA</a:t>
            </a:r>
          </a:p>
          <a:p>
            <a:pPr>
              <a:spcBef>
                <a:spcPts val="300"/>
              </a:spcBef>
            </a:pPr>
            <a:r>
              <a:rPr lang="en-US" altLang="en-US" dirty="0"/>
              <a:t>	</a:t>
            </a:r>
            <a:r>
              <a:rPr lang="en-US" altLang="en-US" sz="2000" b="0" dirty="0"/>
              <a:t>Related to </a:t>
            </a:r>
            <a:r>
              <a:rPr lang="en-US" sz="2000" b="0" dirty="0"/>
              <a:t>Industrial Networking</a:t>
            </a:r>
          </a:p>
          <a:p>
            <a:pPr>
              <a:spcBef>
                <a:spcPts val="300"/>
              </a:spcBef>
            </a:pPr>
            <a:r>
              <a:rPr lang="en-US" sz="2000" b="0" dirty="0"/>
              <a:t>	Related to Future Data Centre Networks</a:t>
            </a:r>
          </a:p>
          <a:p>
            <a:pPr>
              <a:spcBef>
                <a:spcPts val="300"/>
              </a:spcBef>
            </a:pPr>
            <a:r>
              <a:rPr lang="en-US" sz="2000" b="0" dirty="0"/>
              <a:t>	Other </a:t>
            </a:r>
          </a:p>
          <a:p>
            <a:r>
              <a:rPr lang="en-US" altLang="en-US" dirty="0"/>
              <a:t>Potential additional topics based on 802.11 WG authorization</a:t>
            </a:r>
          </a:p>
          <a:p>
            <a:pPr marL="457200" lvl="1" indent="0"/>
            <a:r>
              <a:rPr lang="en-US" altLang="en-US" dirty="0"/>
              <a:t>802.11 IMT-2020 Submission</a:t>
            </a:r>
          </a:p>
          <a:p>
            <a:pPr marL="457200" lvl="1" indent="0"/>
            <a:r>
              <a:rPr lang="en-US" altLang="en-US" dirty="0"/>
              <a:t>5G/802.11 requirements analysis</a:t>
            </a:r>
            <a:endParaRPr lang="en-US" altLang="en-US" sz="2200" b="0" dirty="0"/>
          </a:p>
          <a:p>
            <a:r>
              <a:rPr lang="en-US" altLang="en-US" sz="2000" b="0" dirty="0"/>
              <a:t>	  </a:t>
            </a:r>
            <a:r>
              <a:rPr lang="en-US" sz="2000" b="0" dirty="0"/>
              <a:t> </a:t>
            </a:r>
            <a:endParaRPr lang="en-US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11-18-0265 by Joseph Levy (Interdigital)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4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685800"/>
            <a:ext cx="7772400" cy="609600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kern="0" dirty="0"/>
              <a:t>Future Session Planning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2900" y="1374775"/>
            <a:ext cx="8458200" cy="5100638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dirty="0"/>
              <a:t>Teleconference: </a:t>
            </a:r>
          </a:p>
          <a:p>
            <a:r>
              <a:rPr lang="en-US" altLang="en-US" sz="2000" dirty="0"/>
              <a:t>	Dependent on topics the WG has authorized</a:t>
            </a:r>
          </a:p>
          <a:p>
            <a:r>
              <a:rPr lang="en-US" altLang="en-US" sz="2000" dirty="0"/>
              <a:t>	as required with 10 days’ notice (TBC)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4-9 March 2018 F2F, </a:t>
            </a:r>
            <a:r>
              <a:rPr lang="en-GB" dirty="0"/>
              <a:t>Hyatt Regency O'Hare, Rosemont, Illinois, USA:</a:t>
            </a:r>
          </a:p>
          <a:p>
            <a:r>
              <a:rPr lang="en-US" altLang="en-US" dirty="0"/>
              <a:t>	Topics for discussion/contribution: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altLang="en-US" dirty="0"/>
              <a:t>Potential topics authorized by the 802.11 WG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altLang="en-US" dirty="0"/>
              <a:t>3GPP Interworking</a:t>
            </a:r>
          </a:p>
          <a:p>
            <a:pPr marL="1314450" lvl="2" indent="-457200">
              <a:buFont typeface="+mj-lt"/>
              <a:buAutoNum type="arabicPeriod"/>
            </a:pPr>
            <a:r>
              <a:rPr lang="en-US" altLang="en-US" dirty="0"/>
              <a:t>NEND IC activity</a:t>
            </a:r>
          </a:p>
          <a:p>
            <a:pPr marL="57150" indent="0"/>
            <a:r>
              <a:rPr lang="en-US" altLang="en-US" sz="2000" b="0" dirty="0"/>
              <a:t>Meeting time requested: 2? sessions - Monday PM1, and Thursday AM2 – TBC</a:t>
            </a:r>
          </a:p>
          <a:p>
            <a:endParaRPr lang="en-US" alt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11-18-0265 by Joseph Levy (Interdigital)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A3E2874-852B-40F2-A72B-30C3B22A2F2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522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2018-01-18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/>
          </p:nvPr>
        </p:nvGraphicFramePr>
        <p:xfrm>
          <a:off x="519113" y="2286000"/>
          <a:ext cx="7613650" cy="264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Document" r:id="rId4" imgW="8267030" imgH="2874253" progId="Word.Document.8">
                  <p:embed/>
                </p:oleObj>
              </mc:Choice>
              <mc:Fallback>
                <p:oleObj name="Document" r:id="rId4" imgW="8267030" imgH="287425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286000"/>
                        <a:ext cx="7613650" cy="2646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1/8 of 11-18-0264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58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/>
              <a:t>January 2018 Meeting in Irvine, California, USA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2/8 of 11-18-0264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78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04144"/>
            <a:ext cx="838200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Agenda is here: </a:t>
            </a:r>
            <a:r>
              <a:rPr lang="en-US" dirty="0">
                <a:hlinkClick r:id="rId3"/>
              </a:rPr>
              <a:t>11-17/1863r5</a:t>
            </a:r>
            <a:r>
              <a:rPr lang="en-US" dirty="0"/>
              <a:t>   </a:t>
            </a:r>
            <a:endParaRPr lang="en-US" b="0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MIB Design Pattern work item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Reviewed document capturing patterns envisioned:  </a:t>
            </a:r>
            <a:r>
              <a:rPr lang="en-US" dirty="0">
                <a:hlinkClick r:id="rId4"/>
              </a:rPr>
              <a:t>11-15/0355r13</a:t>
            </a:r>
            <a:r>
              <a:rPr lang="en-US" dirty="0"/>
              <a:t>, which has minor cleanup/editorial fixes over the November version.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Reviewed presentation to accompany this document at Working Group plenary: </a:t>
            </a:r>
            <a:r>
              <a:rPr lang="en-US" dirty="0">
                <a:hlinkClick r:id="rId5"/>
              </a:rPr>
              <a:t>11-18/0052r2</a:t>
            </a:r>
            <a:r>
              <a:rPr lang="en-US" dirty="0"/>
              <a:t> </a:t>
            </a:r>
          </a:p>
          <a:p>
            <a:pPr lvl="1">
              <a:spcBef>
                <a:spcPts val="0"/>
              </a:spcBef>
            </a:pPr>
            <a:r>
              <a:rPr lang="en-US" dirty="0"/>
              <a:t>Agreed to this presentation for the WG mid-week plenary, for a WG decision at Friday’s plenary.</a:t>
            </a:r>
          </a:p>
          <a:p>
            <a:pPr lvl="1">
              <a:spcBef>
                <a:spcPts val="0"/>
              </a:spcBef>
            </a:pPr>
            <a:r>
              <a:rPr lang="en-US" dirty="0"/>
              <a:t>Also discussed with Editor’s group on Tuesday AM.  Generally accept, discussed mechanism to implement.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u="sng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3/8 of 11-18-0264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50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04144"/>
            <a:ext cx="838200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“What is an ESS?”</a:t>
            </a:r>
          </a:p>
          <a:p>
            <a:pPr lvl="1">
              <a:spcBef>
                <a:spcPts val="0"/>
              </a:spcBef>
            </a:pPr>
            <a:r>
              <a:rPr lang="en-US" dirty="0"/>
              <a:t>From November, currently looking at 802.11u’s HESS, to compare/contrast with ESS.  Lead into review of MSGCF, also.</a:t>
            </a:r>
          </a:p>
          <a:p>
            <a:pPr lvl="1">
              <a:spcBef>
                <a:spcPts val="0"/>
              </a:spcBef>
            </a:pPr>
            <a:r>
              <a:rPr lang="en-US" dirty="0"/>
              <a:t>After detailed review of current Standard text, concluded that there are internal inconsistencies, preventing really understanding HESS.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This concept came from 802.21, and is also the basis for the Wi-Fi Alliance’s Passpoint (Hotspot 2.0) program.</a:t>
            </a:r>
          </a:p>
          <a:p>
            <a:pPr lvl="1">
              <a:spcBef>
                <a:spcPts val="0"/>
              </a:spcBef>
            </a:pPr>
            <a:r>
              <a:rPr lang="en-US" dirty="0"/>
              <a:t>Also reviewed the publicly available documents from Wi-Fi Alliance on Passpoint (Deployment Guidelines and Technical Specification Package).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Confusion continued over use of HESS in these external contexts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Agreed to try starting with what we think HESS is _supposed_ to accomplish, and after building up that model, compare to the actual document(s).  This will also require getting input from experts from 802.21 and Wi-Fi Alliance Hotspot 2.0.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This is ongoing…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u="sng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4/8 of 11-18-0264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51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dirty="0"/>
              <a:t>Work Completed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82000" cy="5181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YANG/NETCONF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progress this session.</a:t>
            </a:r>
          </a:p>
          <a:p>
            <a:pPr lvl="1">
              <a:spcBef>
                <a:spcPts val="0"/>
              </a:spcBef>
            </a:pPr>
            <a:r>
              <a:rPr lang="en-US" dirty="0"/>
              <a:t>Will have discussion/input in March.</a:t>
            </a:r>
          </a:p>
          <a:p>
            <a:pPr lvl="1">
              <a:spcBef>
                <a:spcPts val="0"/>
              </a:spcBef>
            </a:pPr>
            <a:r>
              <a:rPr lang="en-US" b="1" u="sng" dirty="0">
                <a:solidFill>
                  <a:srgbClr val="FF0000"/>
                </a:solidFill>
              </a:rPr>
              <a:t>Anybody with experience on these, please come help us out!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11ba architecture implications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Agreed to defer, until TGba has some more stability, and experts there have more time to consider architecture concepts – maybe March?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IETF/802 coordination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Nothing new.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Noted that a WNG presentation was given this week on broadcast service over 802.11, which is probably related to the IETF multicast over 802.11 discussion.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5/8 of 11-18-0264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05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802.1AS-rev use of Fine Timing Measurement</a:t>
            </a:r>
          </a:p>
          <a:p>
            <a:pPr lvl="1">
              <a:spcBef>
                <a:spcPts val="0"/>
              </a:spcBef>
            </a:pPr>
            <a:r>
              <a:rPr lang="en-US" dirty="0"/>
              <a:t>Draft 6.0 is available.  Our previous inputs have been incorporated.</a:t>
            </a:r>
          </a:p>
          <a:p>
            <a:pPr lvl="1">
              <a:spcBef>
                <a:spcPts val="0"/>
              </a:spcBef>
            </a:pPr>
            <a:r>
              <a:rPr lang="en-US" dirty="0"/>
              <a:t>Being worked directly by 802.11 experts, with 802.1AS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AP/DS/Portal architecture, 802/802.1 mappings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progress this session.</a:t>
            </a:r>
          </a:p>
          <a:p>
            <a:pPr lvl="1">
              <a:spcBef>
                <a:spcPts val="0"/>
              </a:spcBef>
            </a:pPr>
            <a:r>
              <a:rPr lang="en-US" dirty="0"/>
              <a:t>Need to consolidate agreements, and provide input to </a:t>
            </a:r>
            <a:r>
              <a:rPr lang="en-US" dirty="0" err="1"/>
              <a:t>REVmd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Noted status of IEEE 1588 mapping to IEEE 802.11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changes.  Ongoing balloting.  No action needed.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Related activity: 802.1AS </a:t>
            </a:r>
            <a:r>
              <a:rPr lang="en-US" dirty="0" err="1"/>
              <a:t>REVision</a:t>
            </a:r>
            <a:r>
              <a:rPr lang="en-US" dirty="0"/>
              <a:t> use of FTM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Noted IEEE 802 activities relevant to 802.11/ARC</a:t>
            </a:r>
          </a:p>
          <a:p>
            <a:pPr lvl="1"/>
            <a:r>
              <a:rPr lang="en-US" altLang="en-US" dirty="0"/>
              <a:t>No change: 802.1AC is now published, 802.1Q revision underway.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6/8 of 11-18-0264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82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Teleconference(s)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None planned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7/8 of 11-18-0264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66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5118"/>
          </a:xfrm>
        </p:spPr>
        <p:txBody>
          <a:bodyPr/>
          <a:lstStyle/>
          <a:p>
            <a:r>
              <a:rPr lang="en-US" dirty="0"/>
              <a:t>March 2018 Plans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524000"/>
            <a:ext cx="8458200" cy="49530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Three standalone meeting slots planned: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Recommendation on 802.11’s use of YANG/NETCONF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If ready, resume discussion of 11ba architecture implications, prepare proposal to TGba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Consider other “split” PHYs (?) – perhaps LC, 28 GHz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Consider IETF </a:t>
            </a:r>
            <a:r>
              <a:rPr lang="en-US" dirty="0" err="1"/>
              <a:t>DetNet</a:t>
            </a:r>
            <a:r>
              <a:rPr lang="en-US" dirty="0"/>
              <a:t>/time-sensitive networking input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Discussion of 802.1ASrev use of FTM, if needed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DS/AP/Portal architecture discussions, and “What is an ESS?”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Status updates on other IETF work, IEEE 1588 work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8/8 of 11-18-0264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21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2514600" cy="1600200"/>
          </a:xfrm>
        </p:spPr>
        <p:txBody>
          <a:bodyPr/>
          <a:lstStyle/>
          <a:p>
            <a:r>
              <a:rPr lang="en-GB" dirty="0" smtClean="0"/>
              <a:t>Attendance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590800"/>
            <a:ext cx="190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Data as of 2018-01-18</a:t>
            </a:r>
          </a:p>
          <a:p>
            <a:r>
              <a:rPr lang="en-GB" dirty="0" smtClean="0"/>
              <a:t>17:00</a:t>
            </a:r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206752" y="853440"/>
          <a:ext cx="5099047" cy="5394955"/>
        </p:xfrm>
        <a:graphic>
          <a:graphicData uri="http://schemas.openxmlformats.org/drawingml/2006/table">
            <a:tbl>
              <a:tblPr/>
              <a:tblGrid>
                <a:gridCol w="1984245"/>
                <a:gridCol w="830614"/>
                <a:gridCol w="530670"/>
                <a:gridCol w="646033"/>
                <a:gridCol w="530670"/>
                <a:gridCol w="576815"/>
              </a:tblGrid>
              <a:tr h="28394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Group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Mtgs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8394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AANI SC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Coex SC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Editors Meeting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JTC1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LC SG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Mid-Week Plenary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Members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Opening Plenary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REVmd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TGak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TGaq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TGax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TGaz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TGba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94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WNG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0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defRPr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IEEE 802.11 Coexistence SC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closing report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 Irvine in January 2018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330450"/>
            <a:ext cx="7772400" cy="381000"/>
          </a:xfrm>
        </p:spPr>
        <p:txBody>
          <a:bodyPr/>
          <a:lstStyle/>
          <a:p>
            <a:pPr marL="0" indent="0" algn="ctr">
              <a:defRPr/>
            </a:pPr>
            <a:r>
              <a:rPr lang="en-US" b="0" dirty="0" smtClean="0">
                <a:solidFill>
                  <a:schemeClr val="accent2">
                    <a:lumMod val="50000"/>
                  </a:schemeClr>
                </a:solidFill>
              </a:rPr>
              <a:t>18 January 2018</a:t>
            </a:r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533400" y="274637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pitchFamily="34" charset="0"/>
              </a:rPr>
              <a:t>Authors:</a:t>
            </a:r>
            <a:endParaRPr lang="en-US" sz="1600"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85800" y="3429000"/>
          <a:ext cx="7696200" cy="7413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4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Name</a:t>
                      </a:r>
                      <a:endParaRPr lang="en-AU" sz="12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Company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Phone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email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Andrew </a:t>
                      </a:r>
                      <a:r>
                        <a:rPr lang="en-US" sz="1200" dirty="0" smtClean="0">
                          <a:effectLst/>
                        </a:rPr>
                        <a:t>Myles 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Cisco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+61 2 84461010</a:t>
                      </a:r>
                      <a:endParaRPr lang="en-AU" sz="1200" dirty="0">
                        <a:effectLst/>
                      </a:endParaRPr>
                    </a:p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+61 418 656587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amyles@cisco.com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11-18-0266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98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85800"/>
            <a:ext cx="7858125" cy="1066800"/>
          </a:xfrm>
        </p:spPr>
        <p:txBody>
          <a:bodyPr/>
          <a:lstStyle/>
          <a:p>
            <a:r>
              <a:rPr lang="en-AU" sz="2400" dirty="0" smtClean="0"/>
              <a:t>IEEE 802.11 Coexistence SC achieved its goals as an effective discussion forum for coexistence issues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dirty="0" smtClean="0"/>
              <a:t>IEEE 802.11 </a:t>
            </a:r>
            <a:r>
              <a:rPr lang="en-AU" sz="2000" dirty="0" err="1" smtClean="0"/>
              <a:t>Coex</a:t>
            </a:r>
            <a:r>
              <a:rPr lang="en-AU" sz="2000" dirty="0" smtClean="0"/>
              <a:t> SC achievements in Irvine in Jan 2018 (</a:t>
            </a:r>
            <a:r>
              <a:rPr lang="en-AU" sz="2000" dirty="0">
                <a:hlinkClick r:id="rId2"/>
              </a:rPr>
              <a:t>agenda</a:t>
            </a:r>
            <a:r>
              <a:rPr lang="en-AU" sz="2000" dirty="0" smtClean="0"/>
              <a:t>)</a:t>
            </a:r>
          </a:p>
          <a:p>
            <a:pPr lvl="1"/>
            <a:r>
              <a:rPr lang="en-AU" sz="1800" dirty="0" smtClean="0"/>
              <a:t>Reviewed results of recent ETSI BRAN meeting </a:t>
            </a:r>
          </a:p>
          <a:p>
            <a:pPr lvl="2"/>
            <a:r>
              <a:rPr lang="en-AU" sz="1600" dirty="0" smtClean="0"/>
              <a:t>The meeting was focused on proposals for next revision of EN 301 893 but did not make any decisions</a:t>
            </a:r>
          </a:p>
          <a:p>
            <a:pPr lvl="1"/>
            <a:r>
              <a:rPr lang="en-AU" sz="1800" dirty="0" smtClean="0"/>
              <a:t>Discussed topics for potential discussion at next ETSI BRAN meeting</a:t>
            </a:r>
          </a:p>
          <a:p>
            <a:pPr lvl="2"/>
            <a:r>
              <a:rPr lang="en-AU" sz="1600" b="1" dirty="0" smtClean="0"/>
              <a:t>Key topic</a:t>
            </a:r>
            <a:r>
              <a:rPr lang="en-AU" sz="1600" dirty="0" smtClean="0"/>
              <a:t>: There was good agreement on changes to the adaptivity clause (using a reference to IEEE 802.11-2016 for a neutral preamble) in EN 301 893 to enable full potential of 802.11ax, and yet promote fairness between all technologies</a:t>
            </a:r>
            <a:endParaRPr lang="en-AU" sz="1600" dirty="0"/>
          </a:p>
          <a:p>
            <a:pPr lvl="2"/>
            <a:r>
              <a:rPr lang="en-AU" sz="1600" dirty="0" smtClean="0"/>
              <a:t>There is little interest in changes </a:t>
            </a:r>
            <a:r>
              <a:rPr lang="en-AU" sz="1600" dirty="0"/>
              <a:t>in EN 301 </a:t>
            </a:r>
            <a:r>
              <a:rPr lang="en-AU" sz="1600" dirty="0" smtClean="0"/>
              <a:t>893 to explicitly </a:t>
            </a:r>
            <a:r>
              <a:rPr lang="en-AU" sz="1600" dirty="0"/>
              <a:t>support </a:t>
            </a:r>
            <a:r>
              <a:rPr lang="en-AU" sz="1600" dirty="0" smtClean="0"/>
              <a:t>SR</a:t>
            </a:r>
          </a:p>
          <a:p>
            <a:pPr lvl="2"/>
            <a:r>
              <a:rPr lang="en-AU" sz="1600" dirty="0" smtClean="0"/>
              <a:t>Further consideration of blocking energy issue in EN 301 893 will depend on future contributions</a:t>
            </a:r>
            <a:endParaRPr lang="en-AU" sz="1600" dirty="0"/>
          </a:p>
          <a:p>
            <a:pPr lvl="2"/>
            <a:r>
              <a:rPr lang="en-AU" sz="1600" dirty="0"/>
              <a:t>Further consideration of </a:t>
            </a:r>
            <a:r>
              <a:rPr lang="en-AU" sz="1600" dirty="0" smtClean="0"/>
              <a:t>“paused </a:t>
            </a:r>
            <a:r>
              <a:rPr lang="en-AU" sz="1600" dirty="0"/>
              <a:t>COT </a:t>
            </a:r>
            <a:r>
              <a:rPr lang="en-AU" sz="1600" dirty="0" smtClean="0"/>
              <a:t>interpretation” </a:t>
            </a:r>
            <a:r>
              <a:rPr lang="en-AU" sz="1600" dirty="0"/>
              <a:t>in EN 301 </a:t>
            </a:r>
            <a:r>
              <a:rPr lang="en-AU" sz="1600" dirty="0" smtClean="0"/>
              <a:t>893 will </a:t>
            </a:r>
            <a:r>
              <a:rPr lang="en-AU" sz="1600" dirty="0"/>
              <a:t>depend on future contributions</a:t>
            </a:r>
          </a:p>
          <a:p>
            <a:pPr lvl="2"/>
            <a:r>
              <a:rPr lang="en-AU" sz="1600" dirty="0" smtClean="0"/>
              <a:t>There </a:t>
            </a:r>
            <a:r>
              <a:rPr lang="en-AU" sz="1600" dirty="0"/>
              <a:t>is little interest </a:t>
            </a:r>
            <a:r>
              <a:rPr lang="en-AU" sz="1600" dirty="0" smtClean="0"/>
              <a:t>in a new preamble for greenfield spectrum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11-18-0266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January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215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85800"/>
            <a:ext cx="7858125" cy="1066800"/>
          </a:xfrm>
        </p:spPr>
        <p:txBody>
          <a:bodyPr/>
          <a:lstStyle/>
          <a:p>
            <a:r>
              <a:rPr lang="en-AU" sz="2400" dirty="0" smtClean="0"/>
              <a:t>IEEE 802.11 Coexistence SC achieved its goals as an effective discussion forum for coexistence issues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dirty="0" smtClean="0"/>
              <a:t>IEEE 802.11 </a:t>
            </a:r>
            <a:r>
              <a:rPr lang="en-AU" sz="2000" dirty="0" err="1" smtClean="0"/>
              <a:t>Coex</a:t>
            </a:r>
            <a:r>
              <a:rPr lang="en-AU" sz="2000" dirty="0" smtClean="0"/>
              <a:t> SC achievements in Irvine in Jan 2018 (</a:t>
            </a:r>
            <a:r>
              <a:rPr lang="en-AU" sz="2000" dirty="0" smtClean="0">
                <a:hlinkClick r:id="rId2"/>
              </a:rPr>
              <a:t>agenda</a:t>
            </a:r>
            <a:r>
              <a:rPr lang="en-AU" sz="2000" dirty="0" smtClean="0"/>
              <a:t>)</a:t>
            </a:r>
          </a:p>
          <a:p>
            <a:pPr lvl="1"/>
            <a:r>
              <a:rPr lang="en-AU" sz="1800" dirty="0" smtClean="0"/>
              <a:t>Discussed status of various coexistence issues in 3GPP RAN1</a:t>
            </a:r>
          </a:p>
          <a:p>
            <a:pPr lvl="2"/>
            <a:r>
              <a:rPr lang="en-AU" sz="1600" dirty="0" smtClean="0"/>
              <a:t>A small number of 802.11 stakeholders have succeeded … so far, in making sure 802.11 coexistence is properly considered in 3GPP RAN1</a:t>
            </a:r>
          </a:p>
          <a:p>
            <a:pPr lvl="2"/>
            <a:r>
              <a:rPr lang="en-AU" sz="1600" b="1" dirty="0" smtClean="0"/>
              <a:t>Key message</a:t>
            </a:r>
            <a:r>
              <a:rPr lang="en-AU" sz="1600" dirty="0" smtClean="0"/>
              <a:t>: more participation is required in 3GPP RAN1 from 802.11 stakeholders to ensure decisions are not made adverse to good coexistence</a:t>
            </a:r>
          </a:p>
          <a:p>
            <a:pPr lvl="1"/>
            <a:r>
              <a:rPr lang="en-AU" sz="1800" dirty="0" smtClean="0"/>
              <a:t>Discussed WFA LS to 3GPP RAN (</a:t>
            </a:r>
            <a:r>
              <a:rPr lang="en-AU" sz="1800" u="sng" dirty="0" smtClean="0">
                <a:hlinkClick r:id="rId3"/>
              </a:rPr>
              <a:t>11-17-1853-00</a:t>
            </a:r>
            <a:r>
              <a:rPr lang="en-AU" sz="1800" u="sng" dirty="0" smtClean="0"/>
              <a:t>)</a:t>
            </a:r>
            <a:r>
              <a:rPr lang="en-AU" sz="1800" dirty="0" smtClean="0"/>
              <a:t> related to testing, as requested by WG Chair</a:t>
            </a:r>
          </a:p>
          <a:p>
            <a:pPr lvl="2"/>
            <a:r>
              <a:rPr lang="en-AU" sz="1600" dirty="0" smtClean="0"/>
              <a:t>SC determined the LS content and requests are aligned with previous IEEE 802 LS’s to 3GPP RAN/RAN1/RAN4</a:t>
            </a:r>
          </a:p>
          <a:p>
            <a:pPr lvl="2"/>
            <a:r>
              <a:rPr lang="en-AU" sz="1600" dirty="0" smtClean="0"/>
              <a:t>SC decided there is no need to send a LS to 3GPP RAN/RAN1/RAN4 …</a:t>
            </a:r>
          </a:p>
          <a:p>
            <a:pPr lvl="2"/>
            <a:r>
              <a:rPr lang="en-AU" sz="1600" dirty="0" smtClean="0"/>
              <a:t>… but recommended a motion of support by WG that can be referenced by any 802.11 stakeholders participating in the next 3GPP RAN4 meeting</a:t>
            </a:r>
          </a:p>
          <a:p>
            <a:pPr lvl="2"/>
            <a:endParaRPr lang="en-AU" sz="1600" dirty="0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11-18-0266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320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800" dirty="0" smtClean="0"/>
              <a:t>The SC is proposing a motion of support for WFA LS to 3GPP RAN4 in relation to testing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lvl="1" indent="0">
              <a:buNone/>
            </a:pPr>
            <a:r>
              <a:rPr lang="en-AU" b="1" dirty="0" smtClean="0"/>
              <a:t>Motion in SC </a:t>
            </a:r>
          </a:p>
          <a:p>
            <a:pPr lvl="1"/>
            <a:r>
              <a:rPr lang="en-AU" i="1" dirty="0" smtClean="0"/>
              <a:t>The </a:t>
            </a:r>
            <a:r>
              <a:rPr lang="en-AU" i="1" dirty="0"/>
              <a:t>IEEE 802.11 Coexistence SC requests the IEEE 802.11 WG to express support for the LS from WFA to 3GPP RAN as documented in </a:t>
            </a:r>
            <a:r>
              <a:rPr lang="en-AU" i="1" u="sng" dirty="0">
                <a:hlinkClick r:id="rId2"/>
              </a:rPr>
              <a:t>11-17-1853-00</a:t>
            </a:r>
            <a:r>
              <a:rPr lang="en-AU" i="1" u="sng" dirty="0"/>
              <a:t>.</a:t>
            </a:r>
          </a:p>
          <a:p>
            <a:pPr lvl="1"/>
            <a:r>
              <a:rPr lang="en-AU" dirty="0" smtClean="0"/>
              <a:t>Passed 10/0/6/1</a:t>
            </a:r>
            <a:endParaRPr lang="en-AU" dirty="0"/>
          </a:p>
          <a:p>
            <a:r>
              <a:rPr lang="en-AU" dirty="0" smtClean="0"/>
              <a:t>Proposed motion for WG</a:t>
            </a:r>
          </a:p>
          <a:p>
            <a:pPr lvl="1"/>
            <a:r>
              <a:rPr lang="en-AU" i="1" dirty="0"/>
              <a:t>The </a:t>
            </a:r>
            <a:r>
              <a:rPr lang="en-AU" i="1" dirty="0" smtClean="0"/>
              <a:t>IEEE </a:t>
            </a:r>
            <a:r>
              <a:rPr lang="en-AU" i="1" dirty="0"/>
              <a:t>802.11 WG </a:t>
            </a:r>
            <a:r>
              <a:rPr lang="en-AU" i="1" dirty="0" smtClean="0"/>
              <a:t>support the contents and the requests in the LS </a:t>
            </a:r>
            <a:r>
              <a:rPr lang="en-AU" i="1" dirty="0"/>
              <a:t>from WFA to 3GPP RAN </a:t>
            </a:r>
            <a:r>
              <a:rPr lang="en-AU" i="1" dirty="0" smtClean="0"/>
              <a:t>documented </a:t>
            </a:r>
            <a:r>
              <a:rPr lang="en-AU" i="1" dirty="0"/>
              <a:t>in </a:t>
            </a:r>
            <a:r>
              <a:rPr lang="en-AU" i="1" u="sng" dirty="0" smtClean="0">
                <a:hlinkClick r:id="rId2"/>
              </a:rPr>
              <a:t>11-17-1853-00</a:t>
            </a:r>
            <a:endParaRPr lang="en-AU" i="1" u="sng" dirty="0" smtClean="0"/>
          </a:p>
          <a:p>
            <a:pPr lvl="1"/>
            <a:r>
              <a:rPr lang="en-AU" dirty="0" smtClean="0"/>
              <a:t>Moved:</a:t>
            </a:r>
          </a:p>
          <a:p>
            <a:pPr lvl="1"/>
            <a:r>
              <a:rPr lang="en-AU" dirty="0" smtClean="0"/>
              <a:t>Seconded:</a:t>
            </a:r>
          </a:p>
          <a:p>
            <a:pPr lvl="1"/>
            <a:r>
              <a:rPr lang="en-AU" dirty="0" smtClean="0"/>
              <a:t>Result: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11-18-0266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January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78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848600" cy="1066800"/>
          </a:xfrm>
        </p:spPr>
        <p:txBody>
          <a:bodyPr/>
          <a:lstStyle/>
          <a:p>
            <a:r>
              <a:rPr lang="en-AU" sz="2400" i="1" dirty="0" smtClean="0"/>
              <a:t>IEEE 802.11 Coexistence SC </a:t>
            </a:r>
            <a:r>
              <a:rPr lang="en-AU" sz="2400" dirty="0" smtClean="0"/>
              <a:t>will continue its work in  Chicago before ETSI BRAN </a:t>
            </a:r>
            <a:r>
              <a:rPr lang="en-AU" sz="2400" dirty="0"/>
              <a:t>meeting in </a:t>
            </a:r>
            <a:r>
              <a:rPr lang="en-AU" sz="2400" dirty="0" smtClean="0"/>
              <a:t>late Mar 2018 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i="1" dirty="0" smtClean="0"/>
              <a:t>IEEE </a:t>
            </a:r>
            <a:r>
              <a:rPr lang="en-AU" sz="2000" i="1" dirty="0"/>
              <a:t>802.11 Coexistence SC</a:t>
            </a:r>
            <a:r>
              <a:rPr lang="en-AU" sz="2000" dirty="0"/>
              <a:t> </a:t>
            </a:r>
            <a:r>
              <a:rPr lang="en-AU" sz="2000" dirty="0" smtClean="0"/>
              <a:t>will meet in Chicago in early Mar 2018</a:t>
            </a:r>
          </a:p>
          <a:p>
            <a:pPr lvl="1"/>
            <a:r>
              <a:rPr lang="en-AU" sz="1800" dirty="0" smtClean="0"/>
              <a:t>Continue to act as a forum for discussion of coexistence issues between IEEE 802.11 and non-IEEE 802 technologies</a:t>
            </a:r>
          </a:p>
          <a:p>
            <a:pPr lvl="1"/>
            <a:r>
              <a:rPr lang="en-AU" sz="1800" b="1" dirty="0" smtClean="0"/>
              <a:t>Key activity</a:t>
            </a:r>
            <a:r>
              <a:rPr lang="en-AU" sz="1800" dirty="0" smtClean="0"/>
              <a:t>: Prepare any inputs for ETSI BRAN meeting in late Mar 2018</a:t>
            </a:r>
          </a:p>
          <a:p>
            <a:pPr lvl="1"/>
            <a:r>
              <a:rPr lang="en-AU" sz="1800" b="1" dirty="0" smtClean="0"/>
              <a:t>Request</a:t>
            </a:r>
            <a:r>
              <a:rPr lang="en-AU" sz="1800" dirty="0" smtClean="0"/>
              <a:t>: Submissions are requested to drive discussions, particularly in relation to ETSI BRAN and 3GPP activities</a:t>
            </a:r>
          </a:p>
          <a:p>
            <a:r>
              <a:rPr lang="en-AU" sz="2000" i="1" dirty="0" smtClean="0"/>
              <a:t>ETSI </a:t>
            </a:r>
            <a:r>
              <a:rPr lang="en-AU" sz="2000" i="1" dirty="0"/>
              <a:t>BRAN </a:t>
            </a:r>
            <a:r>
              <a:rPr lang="en-AU" sz="2000" dirty="0" smtClean="0"/>
              <a:t>will meet </a:t>
            </a:r>
            <a:r>
              <a:rPr lang="en-AU" sz="2000" dirty="0"/>
              <a:t>in </a:t>
            </a:r>
            <a:r>
              <a:rPr lang="en-AU" sz="2000" dirty="0" smtClean="0"/>
              <a:t>Sophia Antipolis </a:t>
            </a:r>
            <a:r>
              <a:rPr lang="en-AU" sz="2000" dirty="0"/>
              <a:t>in </a:t>
            </a:r>
            <a:r>
              <a:rPr lang="en-AU" sz="2000" dirty="0" smtClean="0"/>
              <a:t>late Mar 2018</a:t>
            </a:r>
            <a:endParaRPr lang="en-AU" sz="2000" dirty="0"/>
          </a:p>
          <a:p>
            <a:pPr lvl="1"/>
            <a:r>
              <a:rPr lang="en-AU" sz="1800" dirty="0" smtClean="0"/>
              <a:t>The timing of the ETSI BRAN meeting will allow time for IEEE 802.11 WG to submit official positions via LS</a:t>
            </a:r>
          </a:p>
          <a:p>
            <a:pPr lvl="1"/>
            <a:r>
              <a:rPr lang="en-AU" sz="1800" dirty="0" smtClean="0"/>
              <a:t>Even if 802.11 WG approves no official positions via LS, discussions at the SC in March will help inform delegates at the ETSI BRAN meeting</a:t>
            </a:r>
            <a:endParaRPr lang="en-AU" sz="1800" dirty="0"/>
          </a:p>
          <a:p>
            <a:pPr lvl="1"/>
            <a:endParaRPr lang="en-AU" dirty="0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11-18-0266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540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9257" y="6475413"/>
            <a:ext cx="2064668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WNG SC Closing Report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</a:t>
            </a:r>
            <a:r>
              <a:rPr lang="en-GB" altLang="en-US" sz="2000" b="0" dirty="0"/>
              <a:t> 2018-01-19</a:t>
            </a:r>
          </a:p>
        </p:txBody>
      </p:sp>
      <p:graphicFrame>
        <p:nvGraphicFramePr>
          <p:cNvPr id="13319" name="Object 5"/>
          <p:cNvGraphicFramePr>
            <a:graphicFrameLocks noChangeAspect="1"/>
          </p:cNvGraphicFramePr>
          <p:nvPr>
            <p:extLst/>
          </p:nvPr>
        </p:nvGraphicFramePr>
        <p:xfrm>
          <a:off x="676951" y="2387600"/>
          <a:ext cx="73660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Document" r:id="rId4" imgW="8142570" imgH="2309192" progId="Word.Document.8">
                  <p:embed/>
                </p:oleObj>
              </mc:Choice>
              <mc:Fallback>
                <p:oleObj name="Document" r:id="rId4" imgW="8142570" imgH="23091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951" y="2387600"/>
                        <a:ext cx="7366000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11-18-0263 by Jim Lansford, Chair (Qualcomm)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920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80110" y="6484694"/>
            <a:ext cx="2064668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200" dirty="0"/>
              <a:t> Closing report for WNG SC for January 2018 in Irvine (California, USA)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11-18-0263 by Jim Lansford, Chair (Qualcomm)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141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9257" y="6475413"/>
            <a:ext cx="2064668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669379"/>
            <a:ext cx="8568952" cy="5279901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dirty="0"/>
              <a:t>Final Agenda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1400" b="0" dirty="0"/>
              <a:t>	</a:t>
            </a:r>
            <a:r>
              <a:rPr lang="en-US" sz="1400" b="0" dirty="0">
                <a:hlinkClick r:id="rId3"/>
              </a:rPr>
              <a:t>https://mentor.ieee.org/802.11/dcn/17/11-17-1864-01-0wng-agenda-for-wng-2018-january.ppt</a:t>
            </a:r>
            <a:r>
              <a:rPr lang="en-US" sz="1400" b="0" dirty="0"/>
              <a:t> </a:t>
            </a:r>
            <a:endParaRPr lang="en-US" altLang="en-US" sz="1400" b="0" dirty="0"/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dirty="0"/>
              <a:t>Presentations at January 2018 meeting</a:t>
            </a:r>
            <a:endParaRPr lang="en-GB" altLang="en-US" sz="2000" dirty="0"/>
          </a:p>
          <a:p>
            <a:pPr marL="857250" lvl="1" indent="-457200">
              <a:spcBef>
                <a:spcPct val="0"/>
              </a:spcBef>
              <a:defRPr/>
            </a:pPr>
            <a:r>
              <a:rPr lang="en-US" sz="1800" dirty="0"/>
              <a:t>“Broadcast Service on WLAN” - Hitoshi Morioka (SRC Software)</a:t>
            </a:r>
          </a:p>
          <a:p>
            <a:pPr marL="1200150" lvl="2" indent="-457200">
              <a:spcBef>
                <a:spcPct val="0"/>
              </a:spcBef>
              <a:defRPr/>
            </a:pPr>
            <a:r>
              <a:rPr lang="en-US" sz="1400" dirty="0">
                <a:hlinkClick r:id="rId4"/>
              </a:rPr>
              <a:t>https://mentor.ieee.org/802.11/dcn/17/11-17-1736-04-0wng-broadcast-service-on-wlan.pptx</a:t>
            </a:r>
            <a:r>
              <a:rPr lang="en-US" sz="1400" dirty="0"/>
              <a:t> </a:t>
            </a:r>
          </a:p>
          <a:p>
            <a:pPr marL="1200150" lvl="2" indent="-457200">
              <a:spcBef>
                <a:spcPct val="0"/>
              </a:spcBef>
              <a:defRPr/>
            </a:pPr>
            <a:r>
              <a:rPr lang="en-US" sz="1600" dirty="0"/>
              <a:t>One straw poll, no motions</a:t>
            </a:r>
          </a:p>
          <a:p>
            <a:pPr marL="857250" lvl="1" indent="-457200">
              <a:spcBef>
                <a:spcPct val="0"/>
              </a:spcBef>
              <a:defRPr/>
            </a:pPr>
            <a:r>
              <a:rPr lang="en-US" sz="1800" dirty="0"/>
              <a:t>“Introducing multiple primary channels to exploit unused resources</a:t>
            </a:r>
            <a:br>
              <a:rPr lang="en-US" sz="1800" dirty="0"/>
            </a:br>
            <a:r>
              <a:rPr lang="en-US" sz="1800" dirty="0"/>
              <a:t> scattered in multiple channels/bands” - Kazuto Yano (ATR Institute)</a:t>
            </a:r>
          </a:p>
          <a:p>
            <a:pPr marL="1200150" lvl="2" indent="-457200">
              <a:spcBef>
                <a:spcPct val="0"/>
              </a:spcBef>
              <a:defRPr/>
            </a:pPr>
            <a:r>
              <a:rPr lang="en-US" sz="1400" dirty="0">
                <a:hlinkClick r:id="rId5"/>
              </a:rPr>
              <a:t>https://mentor.ieee.org/802.11/dcn/17/11-17-1699-06-0wng-introducing-multiple-primary-channels-to-exploit-unused-resources-scattered-in-multiple-channels-bands.pptx</a:t>
            </a:r>
            <a:r>
              <a:rPr lang="en-US" sz="1400" dirty="0"/>
              <a:t> </a:t>
            </a:r>
          </a:p>
          <a:p>
            <a:pPr marL="1200150" lvl="2" indent="-457200">
              <a:spcBef>
                <a:spcPct val="0"/>
              </a:spcBef>
              <a:defRPr/>
            </a:pPr>
            <a:r>
              <a:rPr lang="en-US" sz="1600" dirty="0"/>
              <a:t>One straw poll, no motions</a:t>
            </a:r>
          </a:p>
          <a:p>
            <a:pPr marL="857250" lvl="1" indent="-457200">
              <a:spcBef>
                <a:spcPct val="0"/>
              </a:spcBef>
              <a:defRPr/>
            </a:pPr>
            <a:r>
              <a:rPr lang="en-US" sz="1800" dirty="0"/>
              <a:t>“Wi-Fi Full Duplex” - James </a:t>
            </a:r>
            <a:r>
              <a:rPr lang="en-US" sz="1800" dirty="0" err="1"/>
              <a:t>Gilb</a:t>
            </a:r>
            <a:r>
              <a:rPr lang="en-US" sz="1800" dirty="0"/>
              <a:t> (</a:t>
            </a:r>
            <a:r>
              <a:rPr lang="en-US" sz="1800" dirty="0" err="1"/>
              <a:t>Gilb</a:t>
            </a:r>
            <a:r>
              <a:rPr lang="en-US" sz="1800" dirty="0"/>
              <a:t> Consulting)</a:t>
            </a:r>
          </a:p>
          <a:p>
            <a:pPr marL="1200150" lvl="2" indent="-457200">
              <a:spcBef>
                <a:spcPct val="0"/>
              </a:spcBef>
              <a:defRPr/>
            </a:pPr>
            <a:r>
              <a:rPr lang="en-US" altLang="en-US" sz="1400" dirty="0">
                <a:hlinkClick r:id="rId6"/>
              </a:rPr>
              <a:t>https://mentor.ieee.org/802.11/dcn/18/11-18-0191-01-0wng-full-duplex-for-802-11.pptx</a:t>
            </a:r>
            <a:r>
              <a:rPr lang="en-US" altLang="en-US" sz="1400" dirty="0"/>
              <a:t> </a:t>
            </a:r>
          </a:p>
          <a:p>
            <a:pPr marL="1200150" lvl="2" indent="-457200">
              <a:spcBef>
                <a:spcPct val="0"/>
              </a:spcBef>
              <a:defRPr/>
            </a:pPr>
            <a:r>
              <a:rPr lang="en-US" altLang="en-US" sz="1600" dirty="0"/>
              <a:t>Two straw polls, no motions</a:t>
            </a:r>
          </a:p>
          <a:p>
            <a:pPr marL="457200" indent="-457200">
              <a:spcBef>
                <a:spcPts val="0"/>
              </a:spcBef>
            </a:pPr>
            <a:r>
              <a:rPr lang="en-GB" altLang="en-US" dirty="0"/>
              <a:t>Minutes</a:t>
            </a:r>
          </a:p>
          <a:p>
            <a:pPr lvl="1">
              <a:spcBef>
                <a:spcPts val="0"/>
              </a:spcBef>
            </a:pPr>
            <a:r>
              <a:rPr lang="en-GB" altLang="en-US" sz="1800" dirty="0"/>
              <a:t>  </a:t>
            </a:r>
            <a:r>
              <a:rPr lang="en-GB" altLang="en-US" sz="1800" dirty="0">
                <a:hlinkClick r:id="rId7"/>
              </a:rPr>
              <a:t>https://mentor.ieee.org/802.11/dcn/18/11-18-0253-00-0wng-wng-meeting-minutes-of-2018-january-irvine-meeting.docx</a:t>
            </a:r>
            <a:r>
              <a:rPr lang="en-GB" altLang="en-US" sz="1800" dirty="0"/>
              <a:t> </a:t>
            </a:r>
          </a:p>
          <a:p>
            <a:pPr>
              <a:spcBef>
                <a:spcPts val="0"/>
              </a:spcBef>
            </a:pPr>
            <a:r>
              <a:rPr lang="en-GB" altLang="ko-KR" dirty="0">
                <a:ea typeface="Gulim" pitchFamily="34" charset="-127"/>
              </a:rPr>
              <a:t>Plans for March 2018</a:t>
            </a:r>
            <a:endParaRPr lang="en-US" altLang="en-US" dirty="0"/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en-US" dirty="0"/>
              <a:t>TBD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dirty="0"/>
              <a:t>No motions, no conference calls</a:t>
            </a:r>
            <a:endParaRPr lang="en-GB" altLang="en-US" dirty="0"/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sz="2000" dirty="0"/>
          </a:p>
          <a:p>
            <a:pPr lvl="2" eaLnBrk="1" hangingPunct="1">
              <a:spcBef>
                <a:spcPts val="0"/>
              </a:spcBef>
              <a:defRPr/>
            </a:pPr>
            <a:endParaRPr lang="en-US" sz="14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11-18-0263 by Jim Lansford, Chair (Qualcomm)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732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IEEE 802 JTC1 Standing Committee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Jan 2018 (Irvine) closing report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330450"/>
            <a:ext cx="7772400" cy="381000"/>
          </a:xfrm>
        </p:spPr>
        <p:txBody>
          <a:bodyPr/>
          <a:lstStyle/>
          <a:p>
            <a:pPr marL="0" indent="0" algn="ctr">
              <a:defRPr/>
            </a:pPr>
            <a:r>
              <a:rPr lang="en-US" b="0" dirty="0" smtClean="0">
                <a:solidFill>
                  <a:schemeClr val="accent2">
                    <a:lumMod val="50000"/>
                  </a:schemeClr>
                </a:solidFill>
              </a:rPr>
              <a:t>19 January 2018</a:t>
            </a:r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533400" y="274637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</a:rPr>
              <a:t>Authors:</a:t>
            </a:r>
            <a:endParaRPr lang="en-US" sz="1600" dirty="0"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85800" y="3429000"/>
          <a:ext cx="7696200" cy="11120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4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Name</a:t>
                      </a:r>
                      <a:endParaRPr lang="en-AU" sz="12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Company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Phone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email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Andrew </a:t>
                      </a:r>
                      <a:r>
                        <a:rPr lang="en-US" sz="1200" dirty="0" smtClean="0">
                          <a:effectLst/>
                        </a:rPr>
                        <a:t>Myles (Chair)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Cisco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+61 2 84461010</a:t>
                      </a:r>
                      <a:endParaRPr lang="en-AU" sz="1200" dirty="0">
                        <a:effectLst/>
                      </a:endParaRPr>
                    </a:p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+61 418 656587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amyles@cisco.com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n-lt"/>
                          <a:ea typeface="Times New Roman"/>
                        </a:rPr>
                        <a:t>Peter Yee (Vice</a:t>
                      </a:r>
                      <a:r>
                        <a:rPr lang="en-AU" sz="1200" baseline="0" dirty="0" smtClean="0">
                          <a:effectLst/>
                          <a:latin typeface="+mn-lt"/>
                          <a:ea typeface="Times New Roman"/>
                        </a:rPr>
                        <a:t> Chair)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n-lt"/>
                          <a:ea typeface="Times New Roman"/>
                        </a:rPr>
                        <a:t>AKAYLA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n-lt"/>
                          <a:ea typeface="Times New Roman"/>
                        </a:rPr>
                        <a:t>+1 415</a:t>
                      </a:r>
                      <a:r>
                        <a:rPr lang="en-AU" sz="1200" baseline="0" dirty="0" smtClean="0">
                          <a:effectLst/>
                          <a:latin typeface="+mn-lt"/>
                          <a:ea typeface="Times New Roman"/>
                        </a:rPr>
                        <a:t> 215 7733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n-lt"/>
                          <a:ea typeface="Times New Roman"/>
                        </a:rPr>
                        <a:t>peter@akayla.com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</a:t>
            </a:r>
            <a:r>
              <a:rPr lang="en-US" sz="1200" b="0" dirty="0"/>
              <a:t>11-18-0268 by Andrew Myles, Cisco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153400" cy="1066800"/>
          </a:xfrm>
        </p:spPr>
        <p:txBody>
          <a:bodyPr/>
          <a:lstStyle/>
          <a:p>
            <a:r>
              <a:rPr lang="en-AU" sz="2800" dirty="0" smtClean="0"/>
              <a:t>IEEE 802 JTC1 SC focused on executing PSDO process &amp; reviewing progress of </a:t>
            </a:r>
            <a:r>
              <a:rPr lang="en-AU" sz="2800" i="1" dirty="0" smtClean="0"/>
              <a:t>SC6 Security ad hoc</a:t>
            </a:r>
            <a:endParaRPr lang="en-AU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IEEE 802 JTC1 SC achievements in Irvine in </a:t>
            </a:r>
            <a:r>
              <a:rPr lang="en-AU" dirty="0"/>
              <a:t>J</a:t>
            </a:r>
            <a:r>
              <a:rPr lang="en-AU" dirty="0" smtClean="0"/>
              <a:t>an 2018</a:t>
            </a:r>
          </a:p>
          <a:p>
            <a:pPr lvl="1"/>
            <a:r>
              <a:rPr lang="en-AU" dirty="0" smtClean="0"/>
              <a:t>Processed PSDO submissions</a:t>
            </a:r>
          </a:p>
          <a:p>
            <a:pPr lvl="2"/>
            <a:r>
              <a:rPr lang="en-AU" dirty="0" smtClean="0"/>
              <a:t>Noted status of 49 standards in the PSDO pipeline</a:t>
            </a:r>
          </a:p>
          <a:p>
            <a:pPr lvl="1"/>
            <a:r>
              <a:rPr lang="en-AU" dirty="0" smtClean="0"/>
              <a:t>Reviewed SC6 </a:t>
            </a:r>
            <a:r>
              <a:rPr lang="en-AU" i="1" dirty="0" smtClean="0"/>
              <a:t>Security </a:t>
            </a:r>
            <a:r>
              <a:rPr lang="en-AU" i="1" dirty="0"/>
              <a:t>ad hoc </a:t>
            </a:r>
            <a:r>
              <a:rPr lang="en-AU" dirty="0" smtClean="0"/>
              <a:t>progress</a:t>
            </a:r>
          </a:p>
          <a:p>
            <a:pPr lvl="2"/>
            <a:r>
              <a:rPr lang="en-AU" dirty="0" smtClean="0"/>
              <a:t>The </a:t>
            </a:r>
            <a:r>
              <a:rPr lang="en-AU" i="1" dirty="0"/>
              <a:t>Security ad hoc </a:t>
            </a:r>
            <a:r>
              <a:rPr lang="en-AU" dirty="0" smtClean="0"/>
              <a:t>was proposed in SC6 primarily as a mechanism to attack IEEE 802.1 based security …</a:t>
            </a:r>
          </a:p>
          <a:p>
            <a:pPr lvl="2"/>
            <a:r>
              <a:rPr lang="en-AU" dirty="0" smtClean="0"/>
              <a:t>… consistent with large number of China NB comments over last few years</a:t>
            </a:r>
          </a:p>
          <a:p>
            <a:pPr lvl="2"/>
            <a:r>
              <a:rPr lang="en-AU" dirty="0" smtClean="0"/>
              <a:t>The first teleconference is scheduled for 23 Feb 2018 …</a:t>
            </a:r>
          </a:p>
          <a:p>
            <a:pPr lvl="2"/>
            <a:r>
              <a:rPr lang="en-AU" dirty="0" smtClean="0"/>
              <a:t>… but so far no submissions have been made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11-18-0268 by Andrew Myles, Cisco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159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066800"/>
            <a:ext cx="2592388" cy="762000"/>
          </a:xfrm>
        </p:spPr>
        <p:txBody>
          <a:bodyPr/>
          <a:lstStyle/>
          <a:p>
            <a:r>
              <a:rPr lang="en-GB" dirty="0" smtClean="0"/>
              <a:t>Attendance Total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085259"/>
              </p:ext>
            </p:extLst>
          </p:nvPr>
        </p:nvGraphicFramePr>
        <p:xfrm>
          <a:off x="1447800" y="224154"/>
          <a:ext cx="7205664" cy="6251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IEEE 802 JTC1 SC will execute the PSDO process in Chicago in Mar 2018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IEEE 802 JTC1 SC plans for Chicago in Mar 2018</a:t>
            </a:r>
          </a:p>
          <a:p>
            <a:pPr lvl="1"/>
            <a:r>
              <a:rPr lang="en-AU" dirty="0" smtClean="0"/>
              <a:t>Execute PSDO process</a:t>
            </a:r>
          </a:p>
          <a:p>
            <a:pPr lvl="1"/>
            <a:r>
              <a:rPr lang="en-AU" dirty="0" smtClean="0"/>
              <a:t>Review SC6 </a:t>
            </a:r>
            <a:r>
              <a:rPr lang="en-AU" i="1" dirty="0" smtClean="0"/>
              <a:t>Security ad hoc </a:t>
            </a:r>
            <a:r>
              <a:rPr lang="en-AU" dirty="0" smtClean="0"/>
              <a:t>activities</a:t>
            </a:r>
            <a:endParaRPr lang="en-AU" dirty="0"/>
          </a:p>
          <a:p>
            <a:pPr lvl="1"/>
            <a:r>
              <a:rPr lang="en-AU" dirty="0" smtClean="0"/>
              <a:t>Re-visit </a:t>
            </a:r>
            <a:r>
              <a:rPr lang="en-AU" smtClean="0"/>
              <a:t>previous decision </a:t>
            </a:r>
            <a:r>
              <a:rPr lang="en-AU" dirty="0" smtClean="0"/>
              <a:t>to withdraw various ISO/IEC/IEEE standards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11-18-0268 by Andrew Myles, Cisco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2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90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924800" cy="1066800"/>
          </a:xfrm>
        </p:spPr>
        <p:txBody>
          <a:bodyPr/>
          <a:lstStyle/>
          <a:p>
            <a:r>
              <a:rPr lang="en-US" altLang="en-US" dirty="0" err="1" smtClean="0"/>
              <a:t>TGmd</a:t>
            </a:r>
            <a:r>
              <a:rPr lang="en-US" altLang="en-US" dirty="0" smtClean="0"/>
              <a:t> January 2018 Closing Report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Date:</a:t>
            </a:r>
            <a:r>
              <a:rPr lang="en-US" altLang="en-US" sz="2000" b="0" dirty="0" smtClean="0"/>
              <a:t> 2018-01-18</a:t>
            </a: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>
            <p:extLst/>
          </p:nvPr>
        </p:nvGraphicFramePr>
        <p:xfrm>
          <a:off x="520700" y="2274888"/>
          <a:ext cx="8102600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Document" r:id="rId4" imgW="8254447" imgH="2544858" progId="Word.Document.8">
                  <p:embed/>
                </p:oleObj>
              </mc:Choice>
              <mc:Fallback>
                <p:oleObj name="Document" r:id="rId4" imgW="8254447" imgH="254485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74888"/>
                        <a:ext cx="8102600" cy="249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Authors:</a:t>
            </a:r>
            <a:endParaRPr lang="en-US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1/8 of 11-18-0267 by Dorothy Stanley, HP Enterprise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4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	This presentation contains the IEEE 802.11 </a:t>
            </a:r>
            <a:r>
              <a:rPr lang="en-US" altLang="en-US" dirty="0" err="1" smtClean="0"/>
              <a:t>TGmd</a:t>
            </a:r>
            <a:r>
              <a:rPr lang="en-US" altLang="en-US" dirty="0" smtClean="0"/>
              <a:t> closing report for the January 2018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2/8 of 11-18-0267 by Dorothy Stanley, HP Enterprise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6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smtClean="0"/>
              <a:t>Work completed this week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600200"/>
            <a:ext cx="8382000" cy="4724400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Completed </a:t>
            </a:r>
            <a:r>
              <a:rPr lang="en-US" altLang="ja-JP" dirty="0"/>
              <a:t>c</a:t>
            </a:r>
            <a:r>
              <a:rPr lang="en-US" altLang="ja-JP" dirty="0" smtClean="0"/>
              <a:t>omment collection comment resolution (368 total)</a:t>
            </a:r>
          </a:p>
          <a:p>
            <a:pPr>
              <a:defRPr/>
            </a:pPr>
            <a:r>
              <a:rPr lang="en-US" altLang="ja-JP" dirty="0" smtClean="0"/>
              <a:t>Approved motion for initial Working Group LB on D1.0</a:t>
            </a:r>
          </a:p>
          <a:p>
            <a:r>
              <a:rPr lang="en-US" dirty="0" smtClean="0"/>
              <a:t>Agenda</a:t>
            </a:r>
            <a:r>
              <a:rPr lang="en-US" dirty="0"/>
              <a:t>, includes motions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mentor.ieee.org/802.11/dcn/17/11-17-1871-10-000m-january-2018-tgmd-agenda.pptx</a:t>
            </a:r>
            <a:r>
              <a:rPr lang="en-US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3/8 of 11-18-0267 by Dorothy Stanley, HP Enterprise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err="1" smtClean="0"/>
              <a:t>TGmd</a:t>
            </a:r>
            <a:r>
              <a:rPr lang="en-US" dirty="0" smtClean="0"/>
              <a:t> schedule - unchanged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828800"/>
            <a:ext cx="8382000" cy="3276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January 2018 – Initial WGLB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September 2018 –D2.0 WGLB Recirculation LB 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February 2019 – Form SB Pool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March 2019 – MEC/MDR done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April 2019 – Initial SB 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October 2019 – Recirculation SB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July 2020 – Final WG/EC approval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September 2020 – </a:t>
            </a:r>
            <a:r>
              <a:rPr lang="en-US" altLang="en-US" dirty="0" err="1"/>
              <a:t>Revcom</a:t>
            </a:r>
            <a:r>
              <a:rPr lang="en-US" altLang="en-US" dirty="0"/>
              <a:t>/SASB approval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4/8 of 11-18-0267 by Dorothy Stanley, HP Enterprise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smtClean="0"/>
              <a:t>Plans for Jan - April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184" y="2112348"/>
            <a:ext cx="7277100" cy="3579813"/>
          </a:xfrm>
        </p:spPr>
        <p:txBody>
          <a:bodyPr/>
          <a:lstStyle/>
          <a:p>
            <a:r>
              <a:rPr lang="en-US" dirty="0" smtClean="0"/>
              <a:t>Teleconferences planned for Friday Feb 16, 23</a:t>
            </a:r>
          </a:p>
          <a:p>
            <a:pPr lvl="1"/>
            <a:r>
              <a:rPr lang="en-US" altLang="en-US" dirty="0" smtClean="0"/>
              <a:t>Continued comment resolution </a:t>
            </a:r>
          </a:p>
          <a:p>
            <a:endParaRPr lang="en-US" altLang="en-US" dirty="0" smtClean="0"/>
          </a:p>
          <a:p>
            <a:r>
              <a:rPr lang="en-US" dirty="0"/>
              <a:t>Ad-hoc meeting </a:t>
            </a:r>
            <a:r>
              <a:rPr lang="en-US" dirty="0" smtClean="0"/>
              <a:t>week April 9th </a:t>
            </a:r>
            <a:r>
              <a:rPr lang="en-US" dirty="0"/>
              <a:t>for the purposes of comment resolution</a:t>
            </a:r>
          </a:p>
          <a:p>
            <a:endParaRPr lang="en-US" altLang="en-US" dirty="0" smtClean="0"/>
          </a:p>
          <a:p>
            <a:pPr lvl="1"/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5/8 of 11-18-0267 by Dorothy Stanley, HP Enterprise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9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99162" y="6475413"/>
            <a:ext cx="1944763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43857" y="1213748"/>
            <a:ext cx="67437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9056" tIns="34529" rIns="69056" bIns="3452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/>
              <a:t>Motion 48   – Initial WGLB</a:t>
            </a:r>
            <a:endParaRPr lang="en-GB" sz="2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0201" y="2011561"/>
            <a:ext cx="7100093" cy="353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9056" tIns="34529" rIns="69056" bIns="34529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sz="2100" dirty="0"/>
              <a:t>Having approved changes to P802.11REVmd D0.5, as defined in 11-17-914r12 and 11-17-1871r9,</a:t>
            </a:r>
            <a:endParaRPr lang="en-GB" sz="2100" dirty="0"/>
          </a:p>
          <a:p>
            <a:pPr lvl="0"/>
            <a:r>
              <a:rPr lang="en-US" sz="2100" dirty="0"/>
              <a:t>Instruct the editor to prepare P802.11REVmd D1.0 and</a:t>
            </a:r>
            <a:endParaRPr lang="en-GB" sz="2100" dirty="0"/>
          </a:p>
          <a:p>
            <a:pPr lvl="0"/>
            <a:r>
              <a:rPr lang="en-US" sz="2100" dirty="0"/>
              <a:t>Approve a 40 day Working Group Technical Letter Ballot asking the question “Should P802.11REVmd D1.0 be forwarded to Sponsor Ballot?”</a:t>
            </a:r>
            <a:endParaRPr lang="en-GB" sz="2100" dirty="0"/>
          </a:p>
          <a:p>
            <a:r>
              <a:rPr lang="en-GB" sz="2100" dirty="0"/>
              <a:t>Moved: Jon </a:t>
            </a:r>
            <a:r>
              <a:rPr lang="en-GB" sz="2100" dirty="0" err="1"/>
              <a:t>Rosdahl</a:t>
            </a:r>
            <a:endParaRPr lang="en-GB" sz="2100" dirty="0"/>
          </a:p>
          <a:p>
            <a:r>
              <a:rPr lang="en-US" altLang="en-US" sz="2100" kern="0" dirty="0"/>
              <a:t>Seconded: Matthew Fischer</a:t>
            </a:r>
          </a:p>
          <a:p>
            <a:r>
              <a:rPr lang="en-US" altLang="en-US" sz="2100" kern="0" dirty="0"/>
              <a:t>Result: 13-2-0 Passes</a:t>
            </a:r>
            <a:endParaRPr lang="en-US" altLang="en-US" sz="1800" kern="0" dirty="0"/>
          </a:p>
          <a:p>
            <a:pPr>
              <a:lnSpc>
                <a:spcPct val="80000"/>
              </a:lnSpc>
            </a:pPr>
            <a:endParaRPr lang="en-US" altLang="en-US" sz="1500" kern="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6/8 of 11-18-0267 by Dorothy Stanley, HP Enterprise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A3E2874-852B-40F2-A72B-30C3B22A2F27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696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99162" y="6475413"/>
            <a:ext cx="1944763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643857" y="1213748"/>
            <a:ext cx="67437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9056" tIns="34529" rIns="69056" bIns="34529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400" dirty="0"/>
              <a:t>Motion   – April Ad-hoc</a:t>
            </a:r>
            <a:endParaRPr lang="en-GB" sz="2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0201" y="2011561"/>
            <a:ext cx="7100093" cy="353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9056" tIns="34529" rIns="69056" bIns="34529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sz="2100" dirty="0"/>
              <a:t>Approve an </a:t>
            </a:r>
            <a:r>
              <a:rPr lang="en-US" sz="2100" dirty="0" err="1"/>
              <a:t>TGmd</a:t>
            </a:r>
            <a:r>
              <a:rPr lang="en-US" sz="2100" dirty="0"/>
              <a:t> Ad-hoc meeting during the week of April 9, 2018, anticipated to be held in Fort Lauderdale/Cambridge/Portland (may change depending on sponsor).</a:t>
            </a:r>
            <a:endParaRPr lang="en-GB" sz="2100" dirty="0"/>
          </a:p>
          <a:p>
            <a:r>
              <a:rPr lang="en-GB" sz="2100" dirty="0"/>
              <a:t>Moved: Graham Smith</a:t>
            </a:r>
          </a:p>
          <a:p>
            <a:r>
              <a:rPr lang="en-US" altLang="en-US" sz="2100" kern="0" dirty="0"/>
              <a:t>Seconded: Stephen McCann</a:t>
            </a:r>
          </a:p>
          <a:p>
            <a:r>
              <a:rPr lang="en-US" altLang="en-US" sz="2100" kern="0" dirty="0"/>
              <a:t>Result: 11-0-3 Passes</a:t>
            </a:r>
            <a:endParaRPr lang="en-US" altLang="en-US" sz="1800" kern="0" dirty="0"/>
          </a:p>
          <a:p>
            <a:pPr>
              <a:lnSpc>
                <a:spcPct val="80000"/>
              </a:lnSpc>
            </a:pPr>
            <a:endParaRPr lang="en-US" altLang="en-US" sz="1500" kern="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7/8 of 11-18-0267 by Dorothy Stanley, HP Enterprise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A3E2874-852B-40F2-A72B-30C3B22A2F27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3926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References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229600" cy="5334000"/>
          </a:xfrm>
        </p:spPr>
        <p:txBody>
          <a:bodyPr/>
          <a:lstStyle/>
          <a:p>
            <a:r>
              <a:rPr lang="en-US" altLang="en-US" sz="2000" dirty="0">
                <a:hlinkClick r:id="rId3"/>
              </a:rPr>
              <a:t>https://</a:t>
            </a:r>
            <a:r>
              <a:rPr lang="en-US" altLang="en-US" sz="2000" dirty="0" smtClean="0">
                <a:hlinkClick r:id="rId3"/>
              </a:rPr>
              <a:t>mentor.ieee.org/802.11/dcn/17/11-17-0004-03-0000-revision-par-proposal-tgmd.doc</a:t>
            </a:r>
            <a:r>
              <a:rPr lang="en-US" altLang="en-US" sz="2000" dirty="0" smtClean="0"/>
              <a:t> </a:t>
            </a:r>
          </a:p>
          <a:p>
            <a:r>
              <a:rPr lang="en-US" altLang="en-US" sz="2000" dirty="0"/>
              <a:t>Approved PARs: </a:t>
            </a:r>
            <a:r>
              <a:rPr lang="en-US" altLang="en-US" sz="2000" dirty="0">
                <a:hlinkClick r:id="rId4"/>
              </a:rPr>
              <a:t>https://</a:t>
            </a:r>
            <a:r>
              <a:rPr lang="en-US" altLang="en-US" sz="2000" dirty="0" smtClean="0">
                <a:hlinkClick r:id="rId4"/>
              </a:rPr>
              <a:t>standards.ieee.org/about/sba/index.html</a:t>
            </a:r>
            <a:r>
              <a:rPr lang="en-US" altLang="en-US" sz="2000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8/8 of 11-18-0267 by Dorothy Stanley, HP Enterprise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err="1"/>
              <a:t>TGak</a:t>
            </a:r>
            <a:r>
              <a:rPr lang="en-US" sz="3600" dirty="0"/>
              <a:t> </a:t>
            </a:r>
            <a:r>
              <a:rPr lang="en-US" sz="3600" dirty="0" smtClean="0"/>
              <a:t>January Closing </a:t>
            </a:r>
            <a:r>
              <a:rPr lang="en-US" sz="3600" dirty="0"/>
              <a:t>Report </a:t>
            </a:r>
            <a:endParaRPr lang="en-GB" sz="36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2018-01-18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/>
          </p:nvPr>
        </p:nvGraphicFramePr>
        <p:xfrm>
          <a:off x="512763" y="2462213"/>
          <a:ext cx="8135937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Document" r:id="rId4" imgW="8255000" imgH="2171700" progId="Word.Document.8">
                  <p:embed/>
                </p:oleObj>
              </mc:Choice>
              <mc:Fallback>
                <p:oleObj name="Document" r:id="rId4" imgW="8255000" imgH="21717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2462213"/>
                        <a:ext cx="8135937" cy="214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9712" y="4725144"/>
            <a:ext cx="5112568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Abstract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Closing Report of the 802.11 </a:t>
            </a:r>
            <a:r>
              <a:rPr lang="en-US" sz="1800" dirty="0" err="1">
                <a:solidFill>
                  <a:schemeClr val="tx1"/>
                </a:solidFill>
              </a:rPr>
              <a:t>TGak</a:t>
            </a:r>
            <a:r>
              <a:rPr lang="en-US" sz="1800" dirty="0">
                <a:solidFill>
                  <a:schemeClr val="tx1"/>
                </a:solidFill>
              </a:rPr>
              <a:t> meeting </a:t>
            </a:r>
            <a:r>
              <a:rPr lang="en-US" sz="1800" dirty="0" smtClean="0">
                <a:solidFill>
                  <a:schemeClr val="tx1"/>
                </a:solidFill>
              </a:rPr>
              <a:t>January 2018 </a:t>
            </a:r>
            <a:r>
              <a:rPr lang="en-US" sz="1800" dirty="0">
                <a:solidFill>
                  <a:schemeClr val="tx1"/>
                </a:solidFill>
              </a:rPr>
              <a:t>in </a:t>
            </a:r>
            <a:r>
              <a:rPr lang="en-US" sz="1800" dirty="0" smtClean="0">
                <a:solidFill>
                  <a:schemeClr val="tx1"/>
                </a:solidFill>
              </a:rPr>
              <a:t>Irvine, California, </a:t>
            </a:r>
            <a:r>
              <a:rPr lang="en-US" sz="1800" dirty="0">
                <a:solidFill>
                  <a:schemeClr val="tx1"/>
                </a:solidFill>
              </a:rPr>
              <a:t>USA.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11-18-0243 by Donald Eastlake, Huawei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956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682171"/>
            <a:ext cx="7772400" cy="838200"/>
          </a:xfrm>
        </p:spPr>
        <p:txBody>
          <a:bodyPr/>
          <a:lstStyle/>
          <a:p>
            <a:r>
              <a:rPr lang="en-GB" dirty="0" smtClean="0"/>
              <a:t>Attendance Histogram</a:t>
            </a:r>
            <a:r>
              <a:rPr lang="en-GB" dirty="0"/>
              <a:t/>
            </a:r>
            <a:br>
              <a:rPr lang="en-GB" dirty="0"/>
            </a:br>
            <a:endParaRPr lang="en-GB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761999" y="1371600"/>
          <a:ext cx="7781925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3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000760" y="6475413"/>
            <a:ext cx="2541578" cy="168297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err="1"/>
              <a:t>TGak</a:t>
            </a:r>
            <a:r>
              <a:rPr lang="en-US" sz="3600" dirty="0"/>
              <a:t> Closing Report</a:t>
            </a:r>
            <a:endParaRPr lang="en-GB" sz="3600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5978" y="1752600"/>
            <a:ext cx="7772400" cy="430532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u="sng" dirty="0"/>
              <a:t>Accomplishments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800" b="1" dirty="0"/>
              <a:t>S</a:t>
            </a:r>
            <a:r>
              <a:rPr lang="en-GB" sz="2800" b="1" dirty="0" smtClean="0"/>
              <a:t>ince November 2017 meeting</a:t>
            </a:r>
            <a:endParaRPr lang="en-GB" sz="2800" b="1" dirty="0"/>
          </a:p>
          <a:p>
            <a:pPr lvl="2">
              <a:buFont typeface="Times New Roman" pitchFamily="16" charset="0"/>
              <a:buChar char="•"/>
            </a:pPr>
            <a:r>
              <a:rPr lang="en-GB" sz="2600" b="1" dirty="0" smtClean="0"/>
              <a:t>3 teleconferences</a:t>
            </a:r>
          </a:p>
          <a:p>
            <a:pPr lvl="2">
              <a:buFont typeface="Times New Roman" pitchFamily="16" charset="0"/>
              <a:buChar char="•"/>
            </a:pPr>
            <a:r>
              <a:rPr lang="en-GB" sz="2600" b="1" dirty="0" smtClean="0"/>
              <a:t>2 Sponsor Ballot </a:t>
            </a:r>
            <a:r>
              <a:rPr lang="en-GB" sz="2600" b="1" dirty="0" err="1" smtClean="0"/>
              <a:t>recirculations</a:t>
            </a:r>
            <a:endParaRPr lang="en-GB" sz="2600" b="1" dirty="0"/>
          </a:p>
          <a:p>
            <a:pPr lvl="1">
              <a:buFont typeface="Times New Roman" pitchFamily="16" charset="0"/>
              <a:buChar char="•"/>
            </a:pPr>
            <a:r>
              <a:rPr lang="en-GB" sz="2800" b="1" dirty="0" smtClean="0"/>
              <a:t>Adopted motion to request the </a:t>
            </a:r>
            <a:r>
              <a:rPr lang="en-GB" sz="2800" b="1" dirty="0" err="1" smtClean="0"/>
              <a:t>ExecComm</a:t>
            </a:r>
            <a:r>
              <a:rPr lang="en-GB" sz="2800" b="1" dirty="0" smtClean="0"/>
              <a:t> to forward P802.11ak D6.0 to </a:t>
            </a:r>
            <a:r>
              <a:rPr lang="en-GB" sz="2800" b="1" dirty="0" err="1" smtClean="0"/>
              <a:t>RevCom</a:t>
            </a:r>
            <a:r>
              <a:rPr lang="en-GB" sz="2800" b="1" dirty="0" smtClean="0"/>
              <a:t>.</a:t>
            </a:r>
          </a:p>
          <a:p>
            <a:pPr lvl="1">
              <a:buFont typeface="Times New Roman" pitchFamily="16" charset="0"/>
              <a:buChar char="•"/>
            </a:pPr>
            <a:endParaRPr lang="en-GB" sz="2800" b="1" dirty="0"/>
          </a:p>
          <a:p>
            <a:pPr lvl="1">
              <a:buFont typeface="Times New Roman" pitchFamily="16" charset="0"/>
              <a:buChar char="•"/>
            </a:pPr>
            <a:r>
              <a:rPr lang="en-GB" sz="2400" dirty="0" err="1"/>
              <a:t>TGak</a:t>
            </a:r>
            <a:r>
              <a:rPr lang="en-GB" sz="2400" dirty="0"/>
              <a:t> agenda is in 11-17/</a:t>
            </a:r>
            <a:r>
              <a:rPr lang="en-GB" sz="2400" dirty="0" smtClean="0"/>
              <a:t>1836r2</a:t>
            </a:r>
            <a:endParaRPr lang="en-GB" sz="2400" dirty="0"/>
          </a:p>
          <a:p>
            <a:pPr lvl="1">
              <a:buFont typeface="Times New Roman" pitchFamily="16" charset="0"/>
              <a:buChar char="•"/>
            </a:pPr>
            <a:r>
              <a:rPr lang="en-GB" sz="2400" dirty="0" err="1"/>
              <a:t>TGak</a:t>
            </a:r>
            <a:r>
              <a:rPr lang="en-GB" sz="2400" dirty="0"/>
              <a:t> minutes </a:t>
            </a:r>
            <a:r>
              <a:rPr lang="en-GB" sz="2400" dirty="0" smtClean="0"/>
              <a:t>will be in 11-18/0247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11-18-0243 by Donald Eastlake, Huawei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52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156176" y="6475413"/>
            <a:ext cx="2386162" cy="193947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/>
              <a:t>TGak</a:t>
            </a:r>
            <a:r>
              <a:rPr lang="en-US" dirty="0"/>
              <a:t> Closing Report</a:t>
            </a:r>
            <a:endParaRPr lang="en-GB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9938" y="1745088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Teleconferences</a:t>
            </a:r>
            <a:endParaRPr lang="en-GB" sz="2800" dirty="0"/>
          </a:p>
          <a:p>
            <a:pPr lvl="1">
              <a:buFont typeface="Times New Roman" pitchFamily="16" charset="0"/>
              <a:buChar char="•"/>
            </a:pPr>
            <a:r>
              <a:rPr lang="en-US" sz="2400" dirty="0" smtClean="0"/>
              <a:t>If any teleconferences are needed, they will </a:t>
            </a:r>
            <a:r>
              <a:rPr lang="en-US" sz="2400" smtClean="0"/>
              <a:t>be held </a:t>
            </a:r>
            <a:r>
              <a:rPr lang="en-US" sz="2400" dirty="0" smtClean="0"/>
              <a:t>on 10+ days notice by the Chair</a:t>
            </a:r>
          </a:p>
          <a:p>
            <a:pPr lvl="1">
              <a:buFont typeface="Times New Roman" pitchFamily="16" charset="0"/>
              <a:buChar char="•"/>
            </a:pPr>
            <a:endParaRPr lang="en-GB" sz="2400" dirty="0"/>
          </a:p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March 2018 Plans</a:t>
            </a:r>
            <a:endParaRPr lang="en-GB" sz="2800" dirty="0"/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If something comes up, take care of it.</a:t>
            </a:r>
          </a:p>
          <a:p>
            <a:pPr lvl="1">
              <a:buFont typeface="Times New Roman" pitchFamily="16" charset="0"/>
              <a:buChar char="•"/>
            </a:pPr>
            <a:endParaRPr lang="en-GB" sz="2400" dirty="0"/>
          </a:p>
          <a:p>
            <a:pPr lvl="1">
              <a:buFont typeface="Times New Roman" pitchFamily="16" charset="0"/>
              <a:buChar char="•"/>
            </a:pPr>
            <a:endParaRPr lang="en-GB" sz="24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11-18-0243 by Donald Eastlake, Huawei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180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err="1"/>
              <a:t>TGaq</a:t>
            </a:r>
            <a:r>
              <a:rPr lang="en-GB" dirty="0"/>
              <a:t>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/>
              <a:t>Date:</a:t>
            </a:r>
            <a:r>
              <a:rPr lang="en-GB" sz="2000" b="0" dirty="0"/>
              <a:t> 2018-01-17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>
            <p:extLst/>
          </p:nvPr>
        </p:nvGraphicFramePr>
        <p:xfrm>
          <a:off x="519113" y="2271713"/>
          <a:ext cx="7767637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Document" r:id="rId4" imgW="8146441" imgH="2306595" progId="Word.Document.8">
                  <p:embed/>
                </p:oleObj>
              </mc:Choice>
              <mc:Fallback>
                <p:oleObj name="Document" r:id="rId4" imgW="8146441" imgH="230659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271713"/>
                        <a:ext cx="7767637" cy="219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11-18-0238 by Stephen McCann, BlackBerry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088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/>
              <a:t> Closing report for </a:t>
            </a:r>
            <a:r>
              <a:rPr lang="en-GB" sz="3200" dirty="0" err="1"/>
              <a:t>TGaq</a:t>
            </a:r>
            <a:r>
              <a:rPr lang="en-GB" sz="3200" dirty="0"/>
              <a:t> (Pre-Association Discovery) for January 2018, Irvine, California, USA.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11-18-0238 by Stephen McCann, BlackBerry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435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688731"/>
          </a:xfrm>
        </p:spPr>
        <p:txBody>
          <a:bodyPr/>
          <a:lstStyle/>
          <a:p>
            <a:pPr>
              <a:defRPr/>
            </a:pPr>
            <a:r>
              <a:rPr lang="en-GB" altLang="en-US" sz="2800" dirty="0"/>
              <a:t>Work Completed this week</a:t>
            </a:r>
          </a:p>
          <a:p>
            <a:pPr lvl="1">
              <a:defRPr/>
            </a:pPr>
            <a:r>
              <a:rPr lang="en-GB" altLang="en-US" sz="2400" dirty="0"/>
              <a:t>7th</a:t>
            </a:r>
            <a:r>
              <a:rPr lang="en-GB" altLang="en-US" sz="2400" baseline="30000" dirty="0"/>
              <a:t> </a:t>
            </a:r>
            <a:r>
              <a:rPr lang="en-GB" altLang="en-US" sz="2400" dirty="0"/>
              <a:t>re-circulation sponsor ballot comment resolution</a:t>
            </a:r>
          </a:p>
          <a:p>
            <a:pPr lvl="2">
              <a:defRPr/>
            </a:pPr>
            <a:r>
              <a:rPr lang="en-GB" altLang="en-US" sz="2200" dirty="0"/>
              <a:t>14 comments,  13T, 1E</a:t>
            </a:r>
          </a:p>
          <a:p>
            <a:pPr lvl="2">
              <a:defRPr/>
            </a:pPr>
            <a:r>
              <a:rPr lang="en-GB" altLang="en-US" sz="2200" dirty="0"/>
              <a:t>All comments resolved</a:t>
            </a:r>
          </a:p>
          <a:p>
            <a:pPr lvl="1">
              <a:defRPr/>
            </a:pPr>
            <a:r>
              <a:rPr lang="en-GB" altLang="en-US" sz="2400" dirty="0"/>
              <a:t>Hope to start 8</a:t>
            </a:r>
            <a:r>
              <a:rPr lang="en-GB" altLang="en-US" sz="2400" baseline="30000" dirty="0"/>
              <a:t>th</a:t>
            </a:r>
            <a:r>
              <a:rPr lang="en-GB" altLang="en-US" sz="2400" dirty="0"/>
              <a:t> re-circulation sponsor ballot with D14.0 shortly.</a:t>
            </a:r>
          </a:p>
          <a:p>
            <a:pPr>
              <a:defRPr/>
            </a:pPr>
            <a:r>
              <a:rPr lang="en-GB" altLang="en-US" sz="2800" dirty="0"/>
              <a:t>Waiver request</a:t>
            </a:r>
          </a:p>
          <a:p>
            <a:pPr lvl="1">
              <a:defRPr/>
            </a:pPr>
            <a:r>
              <a:rPr lang="en-GB" altLang="en-US" sz="2400" dirty="0"/>
              <a:t>Received 5 new mandatory coordination comments from IEEE RAC</a:t>
            </a:r>
          </a:p>
          <a:p>
            <a:pPr lvl="1">
              <a:defRPr/>
            </a:pPr>
            <a:r>
              <a:rPr lang="en-GB" altLang="en-US" sz="2400" dirty="0"/>
              <a:t>Not been able to satisfy all of these comments</a:t>
            </a:r>
          </a:p>
          <a:p>
            <a:pPr lvl="1">
              <a:defRPr/>
            </a:pPr>
            <a:r>
              <a:rPr lang="en-GB" altLang="en-US" sz="2400" dirty="0"/>
              <a:t>A waiver request is required to proceed to </a:t>
            </a:r>
            <a:r>
              <a:rPr lang="en-GB" altLang="en-US" sz="2400" dirty="0" err="1"/>
              <a:t>RevCom</a:t>
            </a:r>
            <a:endParaRPr lang="en-GB" altLang="en-US" sz="2400" dirty="0"/>
          </a:p>
          <a:p>
            <a:pPr lvl="1">
              <a:defRPr/>
            </a:pPr>
            <a:r>
              <a:rPr lang="en-GB" altLang="en-US" sz="2400" dirty="0"/>
              <a:t>The waiver request is in document 11-17-1704r5</a:t>
            </a:r>
          </a:p>
          <a:p>
            <a:pPr lvl="1">
              <a:defRPr/>
            </a:pPr>
            <a:r>
              <a:rPr lang="en-GB" altLang="en-US" sz="2400" dirty="0"/>
              <a:t>Requires updating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11-18-0238 by Stephen McCann, BlackBerry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95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688731"/>
          </a:xfrm>
        </p:spPr>
        <p:txBody>
          <a:bodyPr/>
          <a:lstStyle/>
          <a:p>
            <a:r>
              <a:rPr lang="en-GB" sz="2800" dirty="0"/>
              <a:t>Plans for March 2018</a:t>
            </a:r>
            <a:endParaRPr lang="en-GB" dirty="0"/>
          </a:p>
          <a:p>
            <a:pPr lvl="1"/>
            <a:r>
              <a:rPr lang="en-US" sz="2400" dirty="0"/>
              <a:t>Update package for the EC in March 2018</a:t>
            </a:r>
          </a:p>
          <a:p>
            <a:pPr lvl="1"/>
            <a:r>
              <a:rPr lang="en-US" sz="2400" dirty="0" err="1"/>
              <a:t>RevCom</a:t>
            </a:r>
            <a:r>
              <a:rPr lang="en-US" sz="2400" dirty="0"/>
              <a:t> date – March 2018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11-18-0238 by Stephen McCann, BlackBerry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804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TGax January 2018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2018-01-18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1066800" y="2590800"/>
          <a:ext cx="75358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Document" r:id="rId4" imgW="8610834" imgH="2617202" progId="Word.Document.8">
                  <p:embed/>
                </p:oleObj>
              </mc:Choice>
              <mc:Fallback>
                <p:oleObj name="Document" r:id="rId4" imgW="8610834" imgH="26172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753586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11-18-0261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6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is the closing report for the TGax for the January 2018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11-18-0261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2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 Completed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72000"/>
          </a:xfrm>
        </p:spPr>
        <p:txBody>
          <a:bodyPr/>
          <a:lstStyle/>
          <a:p>
            <a:r>
              <a:rPr lang="en-CA" dirty="0" smtClean="0"/>
              <a:t>Approved resolutions to over 700 technical CIDs</a:t>
            </a:r>
          </a:p>
          <a:p>
            <a:r>
              <a:rPr lang="en-CA" dirty="0" smtClean="0"/>
              <a:t>Approved resolutions of Editorial CIDs implemented in draft D 2.1.</a:t>
            </a:r>
          </a:p>
          <a:p>
            <a:r>
              <a:rPr lang="en-CA" dirty="0" smtClean="0"/>
              <a:t>The TG Editor is planning to produce a new revision based on approved resolutions</a:t>
            </a:r>
          </a:p>
          <a:p>
            <a:r>
              <a:rPr lang="en-CA" dirty="0" smtClean="0"/>
              <a:t>A TG motion passed to hold an ad hoc meeting in the Bay Area during the period Feb. 28 – March 1-2, 2018.</a:t>
            </a:r>
          </a:p>
          <a:p>
            <a:r>
              <a:rPr lang="en-CA" dirty="0" smtClean="0"/>
              <a:t>No changes to the TG timeline</a:t>
            </a:r>
          </a:p>
          <a:p>
            <a:r>
              <a:rPr lang="en-CA" sz="2000" dirty="0" smtClean="0"/>
              <a:t>The agenda is available at</a:t>
            </a:r>
            <a:r>
              <a:rPr lang="en-CA" sz="2000" dirty="0"/>
              <a:t>: </a:t>
            </a:r>
            <a:r>
              <a:rPr lang="en-CA" sz="2000" dirty="0">
                <a:hlinkClick r:id="rId3"/>
              </a:rPr>
              <a:t>https://</a:t>
            </a:r>
            <a:r>
              <a:rPr lang="en-CA" sz="2000" dirty="0" smtClean="0">
                <a:hlinkClick r:id="rId3"/>
              </a:rPr>
              <a:t>mentor.ieee.org/802.11/dcn/17/11-17-1851-06-00ax-tgax-january-2018-meeting-agenda.pptx</a:t>
            </a:r>
            <a:r>
              <a:rPr lang="en-CA" sz="2000" dirty="0" smtClean="0"/>
              <a:t> </a:t>
            </a:r>
            <a:endParaRPr lang="en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11-18-0261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9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2018 Goals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US" sz="2800" dirty="0" smtClean="0"/>
              <a:t>Continue with comment resolution on draft D2.0.</a:t>
            </a:r>
          </a:p>
          <a:p>
            <a:endParaRPr lang="en-US" sz="2800" dirty="0"/>
          </a:p>
          <a:p>
            <a:endParaRPr lang="en-US" sz="28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11-18-0261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8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0"/>
            <a:ext cx="6629400" cy="533400"/>
          </a:xfrm>
        </p:spPr>
        <p:txBody>
          <a:bodyPr/>
          <a:lstStyle/>
          <a:p>
            <a:r>
              <a:rPr lang="en-GB" dirty="0" smtClean="0"/>
              <a:t>Attendance by Country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35668" y="838200"/>
          <a:ext cx="3621932" cy="3661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2590800" y="717708"/>
          <a:ext cx="6248400" cy="5757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Call Times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82000" cy="4114800"/>
          </a:xfrm>
        </p:spPr>
        <p:txBody>
          <a:bodyPr/>
          <a:lstStyle/>
          <a:p>
            <a:r>
              <a:rPr lang="en-US" dirty="0" smtClean="0"/>
              <a:t>Previously Approved:</a:t>
            </a:r>
          </a:p>
          <a:p>
            <a:r>
              <a:rPr lang="en-US" sz="2800" b="1" dirty="0" smtClean="0"/>
              <a:t>January 25		20:00 – 22:00</a:t>
            </a:r>
          </a:p>
          <a:p>
            <a:pPr lvl="1"/>
            <a:endParaRPr lang="en-US" dirty="0"/>
          </a:p>
          <a:p>
            <a:r>
              <a:rPr lang="en-US" dirty="0" smtClean="0"/>
              <a:t>New Set of </a:t>
            </a:r>
            <a:r>
              <a:rPr lang="en-US" dirty="0" err="1" smtClean="0"/>
              <a:t>Telecons</a:t>
            </a:r>
            <a:r>
              <a:rPr lang="en-US" dirty="0" smtClean="0"/>
              <a:t>:</a:t>
            </a:r>
          </a:p>
          <a:p>
            <a:r>
              <a:rPr lang="en-US" dirty="0">
                <a:sym typeface="Wingdings" panose="05000000000000000000" pitchFamily="2" charset="2"/>
              </a:rPr>
              <a:t>February 1			@ 10:00 – 12:00 ET</a:t>
            </a:r>
          </a:p>
          <a:p>
            <a:r>
              <a:rPr lang="en-US" dirty="0">
                <a:sym typeface="Wingdings" panose="05000000000000000000" pitchFamily="2" charset="2"/>
              </a:rPr>
              <a:t>February 8, 22		@ 20:00 – 22:00 ET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11-18-0261 by Osama Aboul-Magd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4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066800"/>
          </a:xfrm>
        </p:spPr>
        <p:txBody>
          <a:bodyPr/>
          <a:lstStyle/>
          <a:p>
            <a:r>
              <a:rPr lang="en-US" altLang="en-US" smtClean="0"/>
              <a:t>Task Group AY </a:t>
            </a:r>
            <a:br>
              <a:rPr lang="en-US" altLang="en-US" smtClean="0"/>
            </a:br>
            <a:r>
              <a:rPr lang="en-US" altLang="en-US" smtClean="0"/>
              <a:t>January 2018 Closing Report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smtClean="0"/>
              <a:t>Date:</a:t>
            </a:r>
            <a:r>
              <a:rPr lang="en-US" altLang="en-US" sz="2000" b="0" smtClean="0"/>
              <a:t> 2018-01-19</a:t>
            </a:r>
          </a:p>
        </p:txBody>
      </p:sp>
      <p:graphicFrame>
        <p:nvGraphicFramePr>
          <p:cNvPr id="11271" name="Object 11"/>
          <p:cNvGraphicFramePr>
            <a:graphicFrameLocks noChangeAspect="1"/>
          </p:cNvGraphicFramePr>
          <p:nvPr/>
        </p:nvGraphicFramePr>
        <p:xfrm>
          <a:off x="674688" y="2667000"/>
          <a:ext cx="78168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Document" r:id="rId4" imgW="8227229" imgH="998269" progId="Word.Document.8">
                  <p:embed/>
                </p:oleObj>
              </mc:Choice>
              <mc:Fallback>
                <p:oleObj name="Document" r:id="rId4" imgW="8227229" imgH="99826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2667000"/>
                        <a:ext cx="781685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 Authors:</a:t>
            </a:r>
            <a:endParaRPr lang="en-US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11-18-0173 by Edward Au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9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Abstract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altLang="en-US" smtClean="0"/>
              <a:t>This document is the closing report for Task Group AY for the January 2018 session.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11-18-0173 by Edward Au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6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Work Completed</a:t>
            </a:r>
          </a:p>
        </p:txBody>
      </p:sp>
      <p:sp>
        <p:nvSpPr>
          <p:cNvPr id="15364" name="Rectangle 3"/>
          <p:cNvSpPr txBox="1">
            <a:spLocks noChangeArrowheads="1"/>
          </p:cNvSpPr>
          <p:nvPr/>
        </p:nvSpPr>
        <p:spPr bwMode="auto">
          <a:xfrm>
            <a:off x="685800" y="18288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ts val="1200"/>
              </a:spcBef>
            </a:pPr>
            <a:r>
              <a:rPr lang="en-US" altLang="en-US"/>
              <a:t>34 submissions are covered during the meeting covering areas related to: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Comment resolution on Letter Ballot 231 (Draft 1.0)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Technical presentation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Channel model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Use case</a:t>
            </a:r>
          </a:p>
          <a:p>
            <a:pPr algn="just">
              <a:spcBef>
                <a:spcPts val="1225"/>
              </a:spcBef>
            </a:pPr>
            <a:r>
              <a:rPr lang="en-CA" altLang="en-US"/>
              <a:t>129 technical CIDs are resolved and approved.</a:t>
            </a:r>
          </a:p>
          <a:p>
            <a:pPr algn="just">
              <a:spcBef>
                <a:spcPts val="1225"/>
              </a:spcBef>
            </a:pPr>
            <a:r>
              <a:rPr lang="en-CA" altLang="en-US"/>
              <a:t>A TG motion is passed to hold an ad hoc meeting in Hyatt Regency O’Hare, Rosemont, on March 2 (Friday) and March 3 (Saturday).</a:t>
            </a:r>
          </a:p>
          <a:p>
            <a:pPr algn="just">
              <a:spcBef>
                <a:spcPts val="1225"/>
              </a:spcBef>
            </a:pPr>
            <a:endParaRPr lang="en-CA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lvl="1"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11-18-0173 by Edward Au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7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Goals for March 2018 plenary</a:t>
            </a:r>
          </a:p>
        </p:txBody>
      </p:sp>
      <p:sp>
        <p:nvSpPr>
          <p:cNvPr id="17412" name="Rectangle 3"/>
          <p:cNvSpPr txBox="1">
            <a:spLocks noChangeArrowheads="1"/>
          </p:cNvSpPr>
          <p:nvPr/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ts val="1225"/>
              </a:spcBef>
            </a:pPr>
            <a:r>
              <a:rPr lang="en-US" altLang="en-US"/>
              <a:t>Comment resolution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Technical presentation</a:t>
            </a:r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11-18-0173 by Edward Au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6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Teleconference Schedule</a:t>
            </a:r>
          </a:p>
        </p:txBody>
      </p:sp>
      <p:sp>
        <p:nvSpPr>
          <p:cNvPr id="19460" name="Rectangle 3"/>
          <p:cNvSpPr txBox="1">
            <a:spLocks noChangeArrowheads="1"/>
          </p:cNvSpPr>
          <p:nvPr/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altLang="en-US"/>
              <a:t>January 24 (Wednesday), 10:00am ET – 11:30am ET</a:t>
            </a:r>
          </a:p>
          <a:p>
            <a:pPr algn="just">
              <a:spcBef>
                <a:spcPts val="600"/>
              </a:spcBef>
            </a:pPr>
            <a:r>
              <a:rPr lang="en-US" altLang="en-US"/>
              <a:t>January 31 (Wednesday), 10:00am ET – 11:30am ET</a:t>
            </a:r>
          </a:p>
          <a:p>
            <a:pPr algn="just">
              <a:spcBef>
                <a:spcPts val="600"/>
              </a:spcBef>
            </a:pPr>
            <a:r>
              <a:rPr lang="en-US" altLang="en-US"/>
              <a:t>February 7 (Wednesday), 10:00am ET – 11:30am ET</a:t>
            </a:r>
            <a:endParaRPr lang="en-US" altLang="en-US"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altLang="en-US">
                <a:cs typeface="Times New Roman" panose="02020603050405020304" pitchFamily="18" charset="0"/>
              </a:rPr>
              <a:t>February 14 (Wednesday), 10:00am ET – 11:30am ET</a:t>
            </a:r>
          </a:p>
          <a:p>
            <a:pPr algn="just">
              <a:spcBef>
                <a:spcPts val="600"/>
              </a:spcBef>
            </a:pPr>
            <a:r>
              <a:rPr lang="en-US" altLang="en-US">
                <a:cs typeface="Times New Roman" panose="02020603050405020304" pitchFamily="18" charset="0"/>
              </a:rPr>
              <a:t>February 21 (Wednesday), 10:00am ET – 11:00am ET</a:t>
            </a:r>
          </a:p>
          <a:p>
            <a:pPr algn="just">
              <a:spcBef>
                <a:spcPts val="1225"/>
              </a:spcBef>
            </a:pPr>
            <a:endParaRPr lang="en-US" altLang="en-US">
              <a:cs typeface="Times New Roman" panose="02020603050405020304" pitchFamily="18" charset="0"/>
            </a:endParaRPr>
          </a:p>
          <a:p>
            <a:pPr algn="just">
              <a:spcBef>
                <a:spcPts val="1225"/>
              </a:spcBef>
            </a:pPr>
            <a:endParaRPr lang="en-US" altLang="en-US">
              <a:cs typeface="Times New Roman" panose="02020603050405020304" pitchFamily="18" charset="0"/>
            </a:endParaRPr>
          </a:p>
          <a:p>
            <a:pPr algn="just">
              <a:spcBef>
                <a:spcPts val="1225"/>
              </a:spcBef>
            </a:pPr>
            <a:endParaRPr lang="en-US" altLang="en-US">
              <a:cs typeface="Times New Roman" panose="02020603050405020304" pitchFamily="18" charset="0"/>
            </a:endParaRPr>
          </a:p>
          <a:p>
            <a:pPr algn="just">
              <a:spcBef>
                <a:spcPts val="1225"/>
              </a:spcBef>
            </a:pPr>
            <a:endParaRPr lang="en-US" altLang="en-US">
              <a:cs typeface="Times New Roman" panose="02020603050405020304" pitchFamily="18" charset="0"/>
            </a:endParaRPr>
          </a:p>
          <a:p>
            <a:pPr lvl="1" algn="just"/>
            <a:endParaRPr lang="en-US" altLang="en-US">
              <a:cs typeface="Times New Roman" panose="02020603050405020304" pitchFamily="18" charset="0"/>
            </a:endParaRPr>
          </a:p>
          <a:p>
            <a:pPr lvl="1"/>
            <a:endParaRPr lang="en-US" altLang="en-US">
              <a:cs typeface="Times New Roman" panose="02020603050405020304" pitchFamily="18" charset="0"/>
            </a:endParaRPr>
          </a:p>
          <a:p>
            <a:pPr lvl="1"/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11-18-0173 by Edward Au (Huawei Technologies)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8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 err="1"/>
              <a:t>TGaz</a:t>
            </a:r>
            <a:r>
              <a:rPr lang="en-US" altLang="en-US" dirty="0"/>
              <a:t> Next Generation Positioning 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 smtClean="0"/>
              <a:t>Jan. </a:t>
            </a:r>
            <a:r>
              <a:rPr lang="en-US" altLang="en-US" dirty="0" smtClean="0"/>
              <a:t>Closing </a:t>
            </a:r>
            <a:r>
              <a:rPr lang="en-US" altLang="en-US" dirty="0"/>
              <a:t>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07989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</a:t>
            </a:r>
            <a:r>
              <a:rPr lang="en-GB" sz="2000"/>
              <a:t>:</a:t>
            </a:r>
            <a:r>
              <a:rPr lang="en-GB" sz="2000" b="0"/>
              <a:t> </a:t>
            </a:r>
            <a:r>
              <a:rPr lang="en-GB" sz="2000" b="0" smtClean="0"/>
              <a:t>20118-01-18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615952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Authors:</a:t>
            </a:r>
            <a:endParaRPr lang="en-GB" sz="2000" dirty="0">
              <a:solidFill>
                <a:srgbClr val="000000"/>
              </a:solidFill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/>
          </p:nvPr>
        </p:nvGraphicFramePr>
        <p:xfrm>
          <a:off x="533400" y="2996952"/>
          <a:ext cx="7999412" cy="245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Document" r:id="rId4" imgW="8235535" imgH="2529304" progId="Word.Document.8">
                  <p:embed/>
                </p:oleObj>
              </mc:Choice>
              <mc:Fallback>
                <p:oleObj name="Document" r:id="rId4" imgW="8235535" imgH="25293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996952"/>
                        <a:ext cx="7999412" cy="245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11-18-0262 by Jonathan Segev, Intel corporation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77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 marL="0" algn="just">
              <a:buFontTx/>
              <a:buNone/>
            </a:pPr>
            <a:r>
              <a:rPr lang="en-US" dirty="0"/>
              <a:t>This document is the </a:t>
            </a:r>
            <a:r>
              <a:rPr lang="en-US" dirty="0" err="1"/>
              <a:t>TGaz</a:t>
            </a:r>
            <a:r>
              <a:rPr lang="en-US" dirty="0"/>
              <a:t> Next Generation Positioning closing report for </a:t>
            </a:r>
            <a:r>
              <a:rPr lang="en-US"/>
              <a:t>the </a:t>
            </a:r>
            <a:r>
              <a:rPr lang="en-US" smtClean="0"/>
              <a:t>Irvine Ca. meeting</a:t>
            </a:r>
            <a:r>
              <a:rPr lang="en-US"/>
              <a:t>, </a:t>
            </a:r>
            <a:r>
              <a:rPr lang="en-US" smtClean="0"/>
              <a:t>Jan. 2018.</a:t>
            </a:r>
            <a:endParaRPr lang="en-US" dirty="0"/>
          </a:p>
          <a:p>
            <a:pPr marL="0" algn="just">
              <a:buFontTx/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11-18-0262 by Jonathan Segev, Intel corporation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2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TG Status And Work Completed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0813" cy="44656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Group met for 5 time slots during </a:t>
            </a:r>
            <a:r>
              <a:rPr lang="en-US" b="0" smtClean="0"/>
              <a:t>this week reviewing a total of 17 submissions.</a:t>
            </a:r>
            <a:endParaRPr lang="en-US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SFD (Spec Framework Document):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Approved </a:t>
            </a:r>
            <a:r>
              <a:rPr lang="en-US" smtClean="0"/>
              <a:t>total of 61 new </a:t>
            </a:r>
            <a:r>
              <a:rPr lang="en-US" dirty="0"/>
              <a:t>SFD </a:t>
            </a:r>
            <a:r>
              <a:rPr lang="en-US" b="0" dirty="0" smtClean="0"/>
              <a:t>requirements with most focus </a:t>
            </a:r>
            <a:r>
              <a:rPr lang="en-US" b="0" smtClean="0"/>
              <a:t>on secured ranging measurement.</a:t>
            </a:r>
            <a:endParaRPr lang="en-US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0" smtClean="0"/>
              <a:t>Reviewed amendment text conversion with 3 major submissions on HEz and VHTz ranging FTM operation.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smtClean="0"/>
              <a:t>Expect D0.1 coming out of the Jan. meeting.</a:t>
            </a:r>
            <a:endParaRPr lang="en-US" b="0"/>
          </a:p>
          <a:p>
            <a:pPr>
              <a:buFont typeface="Arial" panose="020B0604020202020204" pitchFamily="34" charset="0"/>
              <a:buChar char="•"/>
            </a:pPr>
            <a:r>
              <a:rPr lang="en-US" b="0" smtClean="0"/>
              <a:t>Open call for amendment text and SFD submissions.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smtClean="0"/>
              <a:t>PAR and CSD changes in final stages of process (IEEE-SA).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11-18-0262 by Jonathan Segev, Intel corporation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427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</a:t>
            </a:r>
            <a:r>
              <a:rPr lang="en-US" smtClean="0"/>
              <a:t>For March </a:t>
            </a:r>
            <a:r>
              <a:rPr lang="en-US" dirty="0" smtClean="0"/>
              <a:t>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/>
              <a:t>Continue SFD development.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/>
              <a:t>Complete SFD to amendment text conversion.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/>
              <a:t>Approve D0.1 of the Amendment Text working document.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/>
              <a:t>Review technical proposals.</a:t>
            </a:r>
            <a:endParaRPr lang="en-US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11-18-0262 by Jonathan Segev, Intel corporation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38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30" y="632897"/>
            <a:ext cx="7772400" cy="533400"/>
          </a:xfrm>
        </p:spPr>
        <p:txBody>
          <a:bodyPr/>
          <a:lstStyle/>
          <a:p>
            <a:r>
              <a:rPr lang="en-GB" dirty="0" smtClean="0"/>
              <a:t>Doc Revision uploads by meeting (month #)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703330" y="1168336"/>
          <a:ext cx="7772400" cy="5307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20000"/>
              </a:spcBef>
              <a:buFontTx/>
              <a:buChar char="•"/>
            </a:pPr>
            <a:r>
              <a:rPr lang="en-US" altLang="en-US"/>
              <a:t>Feb. 21</a:t>
            </a:r>
            <a:r>
              <a:rPr lang="en-US" altLang="en-US" baseline="30000"/>
              <a:t>th</a:t>
            </a:r>
            <a:r>
              <a:rPr lang="en-US" altLang="en-US"/>
              <a:t> (Wed.) 11:00AM ET for 1hr. </a:t>
            </a:r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lang="en-US" altLang="en-US"/>
              <a:t>Feb. 28</a:t>
            </a:r>
            <a:r>
              <a:rPr lang="en-US" altLang="en-US" baseline="30000"/>
              <a:t>th</a:t>
            </a:r>
            <a:r>
              <a:rPr lang="en-US" altLang="en-US"/>
              <a:t> (Wed.) 11:00AM ET for 1hr. 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11-18-0262 by Jonathan Segev, Intel corporation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753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TGba</a:t>
            </a:r>
            <a:br>
              <a:rPr lang="en-US" altLang="en-US" smtClean="0"/>
            </a:br>
            <a:r>
              <a:rPr lang="en-US" altLang="en-US" smtClean="0"/>
              <a:t>January 2018 Closing Report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27063" y="2292350"/>
            <a:ext cx="777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50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2000" b="0" kern="0" dirty="0" smtClean="0"/>
              <a:t>Date: 2018-01-18</a:t>
            </a:r>
            <a:endParaRPr lang="en-GB" sz="2000" b="0" kern="0" dirty="0"/>
          </a:p>
        </p:txBody>
      </p:sp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777875" y="26892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/>
          <a:lstStyle>
            <a:lvl1pPr>
              <a:spcBef>
                <a:spcPct val="20000"/>
              </a:spcBef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GB" altLang="en-US" sz="2000" b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4104" name="Object 3"/>
          <p:cNvGraphicFramePr>
            <a:graphicFrameLocks noChangeAspect="1"/>
          </p:cNvGraphicFramePr>
          <p:nvPr/>
        </p:nvGraphicFramePr>
        <p:xfrm>
          <a:off x="776288" y="3062288"/>
          <a:ext cx="7358062" cy="268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Document" r:id="rId4" imgW="8254533" imgH="3012459" progId="Word.Document.8">
                  <p:embed/>
                </p:oleObj>
              </mc:Choice>
              <mc:Fallback>
                <p:oleObj name="Document" r:id="rId4" imgW="8254533" imgH="301245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3062288"/>
                        <a:ext cx="7358062" cy="268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11-18-0259 by Minyoung Park (Samsung)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AC8A6EB5-1BF3-4B79-A25A-A80C2579D0D2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485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Abstract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This document is the TGba closing report for January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11-18-0259 by Minyoung Park (Samsung)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8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 Completed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382000" cy="4875213"/>
          </a:xfrm>
        </p:spPr>
        <p:txBody>
          <a:bodyPr/>
          <a:lstStyle/>
          <a:p>
            <a:r>
              <a:rPr lang="en-US" altLang="en-US" sz="2200" smtClean="0"/>
              <a:t>Approved TGba Spec Framework Document (SFD) </a:t>
            </a:r>
          </a:p>
          <a:p>
            <a:pPr lvl="1"/>
            <a:r>
              <a:rPr lang="en-US" altLang="en-US" sz="2200" smtClean="0"/>
              <a:t>IEEE 802.11-17/575r8</a:t>
            </a:r>
          </a:p>
          <a:p>
            <a:r>
              <a:rPr lang="en-US" altLang="en-US" sz="2200" smtClean="0"/>
              <a:t>Approved PHY/MAC spec text documents to create TGba D0.1</a:t>
            </a:r>
            <a:endParaRPr lang="en-US" altLang="en-US" smtClean="0"/>
          </a:p>
          <a:p>
            <a:r>
              <a:rPr lang="en-US" altLang="en-US" sz="2200" smtClean="0"/>
              <a:t>Reviewed technical presentations</a:t>
            </a:r>
          </a:p>
          <a:p>
            <a:r>
              <a:rPr lang="en-US" altLang="en-US" sz="2200" smtClean="0"/>
              <a:t>Reviewed the TG timeline</a:t>
            </a:r>
          </a:p>
          <a:p>
            <a:r>
              <a:rPr lang="en-US" altLang="en-US" sz="2200" smtClean="0"/>
              <a:t>Set goals for the March 2018 meeting</a:t>
            </a:r>
          </a:p>
          <a:p>
            <a:r>
              <a:rPr lang="en-US" altLang="en-US" sz="2200" smtClean="0"/>
              <a:t>Agenda: see doc.: IEEE 802.11-17/1862r8</a:t>
            </a:r>
          </a:p>
          <a:p>
            <a:endParaRPr lang="en-US" altLang="en-US" sz="2200" smtClean="0"/>
          </a:p>
          <a:p>
            <a:endParaRPr lang="en-US" altLang="en-US" sz="22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11-18-0259 by Minyoung Park (Samsung)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2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Goal for March 2018</a:t>
            </a:r>
          </a:p>
        </p:txBody>
      </p:sp>
      <p:sp>
        <p:nvSpPr>
          <p:cNvPr id="33795" name="Content Placeholder 8"/>
          <p:cNvSpPr>
            <a:spLocks noGrp="1"/>
          </p:cNvSpPr>
          <p:nvPr>
            <p:ph idx="1"/>
          </p:nvPr>
        </p:nvSpPr>
        <p:spPr>
          <a:xfrm>
            <a:off x="685800" y="2133600"/>
            <a:ext cx="8001000" cy="41148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Review </a:t>
            </a:r>
            <a:r>
              <a:rPr lang="en-US" altLang="en-US" dirty="0"/>
              <a:t>and </a:t>
            </a:r>
            <a:r>
              <a:rPr lang="en-US" altLang="en-US" dirty="0" smtClean="0"/>
              <a:t>approve </a:t>
            </a:r>
            <a:r>
              <a:rPr lang="en-US" altLang="en-US" dirty="0" err="1" smtClean="0"/>
              <a:t>TGba</a:t>
            </a:r>
            <a:r>
              <a:rPr lang="en-US" altLang="en-US" dirty="0" smtClean="0"/>
              <a:t> SFD and </a:t>
            </a:r>
            <a:r>
              <a:rPr lang="en-US" altLang="en-US" dirty="0" err="1"/>
              <a:t>TGba</a:t>
            </a:r>
            <a:r>
              <a:rPr lang="en-US" altLang="en-US" dirty="0"/>
              <a:t> D0.1</a:t>
            </a:r>
          </a:p>
          <a:p>
            <a:pPr>
              <a:defRPr/>
            </a:pPr>
            <a:r>
              <a:rPr lang="en-US" altLang="en-US" dirty="0"/>
              <a:t>Review </a:t>
            </a:r>
            <a:r>
              <a:rPr lang="en-US" altLang="en-US" dirty="0" smtClean="0"/>
              <a:t>spec text documents for </a:t>
            </a:r>
            <a:r>
              <a:rPr lang="en-US" altLang="en-US" dirty="0" err="1"/>
              <a:t>TGba</a:t>
            </a:r>
            <a:r>
              <a:rPr lang="en-US" altLang="en-US" dirty="0"/>
              <a:t> D0.2</a:t>
            </a:r>
          </a:p>
          <a:p>
            <a:pPr>
              <a:defRPr/>
            </a:pPr>
            <a:r>
              <a:rPr lang="en-US" altLang="en-US" dirty="0"/>
              <a:t>Review technical presentations</a:t>
            </a:r>
          </a:p>
          <a:p>
            <a:pPr>
              <a:defRPr/>
            </a:pPr>
            <a:r>
              <a:rPr lang="en-US" altLang="en-US" dirty="0"/>
              <a:t>Work on </a:t>
            </a:r>
            <a:r>
              <a:rPr lang="en-US" altLang="en-US" dirty="0" err="1"/>
              <a:t>TGba</a:t>
            </a:r>
            <a:r>
              <a:rPr lang="en-US" altLang="en-US" dirty="0"/>
              <a:t> task group documents</a:t>
            </a:r>
          </a:p>
          <a:p>
            <a:pPr>
              <a:defRPr/>
            </a:pPr>
            <a:r>
              <a:rPr lang="en-US" altLang="en-US" dirty="0"/>
              <a:t>Review TG timeline</a:t>
            </a:r>
          </a:p>
          <a:p>
            <a:pPr>
              <a:defRPr/>
            </a:pPr>
            <a:endParaRPr lang="en-US" altLang="en-US" dirty="0" smtClean="0"/>
          </a:p>
          <a:p>
            <a:pPr marL="0" indent="0">
              <a:buFontTx/>
              <a:buNone/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11-18-0259 by Minyoung Park (Samsung)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3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Teleconference Call Schedule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b="1" smtClean="0"/>
              <a:t>Three teleconference calls (Mondays, each 1 hour)</a:t>
            </a:r>
          </a:p>
          <a:p>
            <a:pPr marL="685800" lvl="2" indent="-342900"/>
            <a:r>
              <a:rPr lang="en-US" altLang="en-US" sz="2400" b="1" smtClean="0"/>
              <a:t>Jan 29, 10:00 ET</a:t>
            </a:r>
          </a:p>
          <a:p>
            <a:pPr marL="685800" lvl="2" indent="-342900"/>
            <a:r>
              <a:rPr lang="en-US" altLang="en-US" sz="2400" b="1" smtClean="0"/>
              <a:t>Feb 12, 17:00 ET</a:t>
            </a:r>
          </a:p>
          <a:p>
            <a:pPr marL="685800" lvl="2" indent="-342900"/>
            <a:r>
              <a:rPr lang="en-US" altLang="en-US" sz="2400" b="1" smtClean="0"/>
              <a:t>Feb 26, 23:00 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11-18-0259 by Minyoung Park (Samsung)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9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en-US" altLang="en-US" smtClean="0"/>
              <a:t>Light Communications Study Group </a:t>
            </a:r>
            <a:br>
              <a:rPr lang="en-US" altLang="en-US" smtClean="0"/>
            </a:br>
            <a:r>
              <a:rPr lang="en-US" altLang="en-US" smtClean="0"/>
              <a:t>January 2018 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smtClean="0"/>
              <a:t>Date:</a:t>
            </a:r>
            <a:r>
              <a:rPr lang="en-US" altLang="en-US" sz="2000" b="0" smtClean="0"/>
              <a:t> 2018-01-18</a:t>
            </a:r>
          </a:p>
        </p:txBody>
      </p:sp>
      <p:graphicFrame>
        <p:nvGraphicFramePr>
          <p:cNvPr id="15367" name="Object 11"/>
          <p:cNvGraphicFramePr>
            <a:graphicFrameLocks noChangeAspect="1"/>
          </p:cNvGraphicFramePr>
          <p:nvPr/>
        </p:nvGraphicFramePr>
        <p:xfrm>
          <a:off x="671513" y="2667000"/>
          <a:ext cx="9126537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Document" r:id="rId4" imgW="8216847" imgH="1061847" progId="Word.Document.8">
                  <p:embed/>
                </p:oleObj>
              </mc:Choice>
              <mc:Fallback>
                <p:oleObj name="Document" r:id="rId4" imgW="8216847" imgH="106184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2667000"/>
                        <a:ext cx="9126537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 Author:</a:t>
            </a:r>
            <a:endParaRPr lang="en-US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11-18-0260 by Nikola Serafimovski (pureLiFi)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buFontTx/>
              <a:buNone/>
            </a:pPr>
            <a:r>
              <a:rPr lang="en-US" altLang="en-US"/>
              <a:t>This presentation contains the IEEE 802.11 Light Communications Study Group closing report for the January 2018 session.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7412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Abstract</a:t>
            </a:r>
          </a:p>
        </p:txBody>
      </p:sp>
      <p:sp>
        <p:nvSpPr>
          <p:cNvPr id="174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11-18-0260 by Nikola Serafimovski (pureLiFi)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7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6F1E1487-9677-45E7-8A6F-BEB88DB43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76400"/>
            <a:ext cx="77612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457200" lvl="1" indent="0">
              <a:buFontTx/>
              <a:buNone/>
              <a:defRPr/>
            </a:pPr>
            <a:r>
              <a:rPr lang="en-US" altLang="en-US" sz="1600" dirty="0"/>
              <a:t>Content</a:t>
            </a:r>
          </a:p>
          <a:p>
            <a:pPr lvl="1">
              <a:defRPr/>
            </a:pPr>
            <a:r>
              <a:rPr lang="en-GB" altLang="en-US" sz="1600" dirty="0"/>
              <a:t>Discussed the submitted comments (doc. 11-17/1831r3) and agreed resolution in the text</a:t>
            </a:r>
          </a:p>
          <a:p>
            <a:pPr lvl="1">
              <a:defRPr/>
            </a:pPr>
            <a:r>
              <a:rPr lang="en-GB" altLang="en-US" sz="1600" dirty="0"/>
              <a:t>Completed the draft PAR (doc. 11-17/1604r8) and CSD (doc. 11-17/1603r7) for submission to the 802.11 WG</a:t>
            </a:r>
          </a:p>
          <a:p>
            <a:pPr lvl="1">
              <a:defRPr/>
            </a:pPr>
            <a:r>
              <a:rPr lang="en-GB" altLang="en-US" sz="1600" dirty="0"/>
              <a:t>Discussed the updated usage models for LC (doc. 11-17/1743).</a:t>
            </a:r>
          </a:p>
          <a:p>
            <a:pPr lvl="1">
              <a:defRPr/>
            </a:pPr>
            <a:endParaRPr lang="en-GB" altLang="en-US" sz="1600" dirty="0"/>
          </a:p>
          <a:p>
            <a:pPr marL="457200" lvl="1" indent="0">
              <a:buFontTx/>
              <a:buNone/>
              <a:defRPr/>
            </a:pPr>
            <a:r>
              <a:rPr lang="en-US" altLang="en-US" sz="1600" dirty="0"/>
              <a:t>Motions</a:t>
            </a:r>
            <a:endParaRPr lang="en-US" altLang="en-US" sz="1800" dirty="0"/>
          </a:p>
          <a:p>
            <a:pPr lvl="1">
              <a:defRPr/>
            </a:pPr>
            <a:r>
              <a:rPr lang="en-US" altLang="en-US" sz="1600" dirty="0"/>
              <a:t>Two motions approving the PAR (doc. 11-17/1604r8) and the CSD (doc. 11-17/1603r7) are in the next slides.</a:t>
            </a:r>
          </a:p>
          <a:p>
            <a:pPr lvl="1">
              <a:defRPr/>
            </a:pPr>
            <a:endParaRPr lang="en-US" altLang="en-US" sz="1600" b="1" dirty="0"/>
          </a:p>
          <a:p>
            <a:pPr marL="457200" lvl="1" indent="0">
              <a:buFontTx/>
              <a:buNone/>
              <a:defRPr/>
            </a:pPr>
            <a:r>
              <a:rPr lang="en-US" altLang="en-US" sz="1600" b="1" dirty="0"/>
              <a:t>Minutes of the meeting are available as doc. 11-18/0206r2.</a:t>
            </a:r>
          </a:p>
        </p:txBody>
      </p:sp>
      <p:sp>
        <p:nvSpPr>
          <p:cNvPr id="19460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The LC SG achieved its objective for the Irvine, CA Meeting</a:t>
            </a:r>
          </a:p>
        </p:txBody>
      </p:sp>
      <p:sp>
        <p:nvSpPr>
          <p:cNvPr id="1946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11-18-0260 by Nikola Serafimovski (pureLiFi)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1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pic>
        <p:nvPicPr>
          <p:cNvPr id="215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21851" r="20833" b="5556"/>
          <a:stretch>
            <a:fillRect/>
          </a:stretch>
        </p:blipFill>
        <p:spPr bwMode="auto">
          <a:xfrm>
            <a:off x="1293813" y="838200"/>
            <a:ext cx="6556375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11-18-0260 by Nikola Serafimovski (pureLiFi)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2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1102519"/>
          </a:xfrm>
          <a:ln/>
        </p:spPr>
        <p:txBody>
          <a:bodyPr/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 dirty="0"/>
              <a:t>802.11 WG Editor’s Meeting (Jan 2018)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55006"/>
            <a:ext cx="6400800" cy="357188"/>
          </a:xfrm>
          <a:ln/>
        </p:spPr>
        <p:txBody>
          <a:bodyPr/>
          <a:lstStyle/>
          <a:p>
            <a:pPr>
              <a:spcBef>
                <a:spcPts val="375"/>
              </a:spcBef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r>
              <a:rPr lang="en-GB" sz="1500" dirty="0"/>
              <a:t>Date:</a:t>
            </a:r>
            <a:r>
              <a:rPr lang="en-GB" sz="1500" b="0" dirty="0"/>
              <a:t> 2018-01-14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6551392" y="6475413"/>
            <a:ext cx="1992533" cy="184666"/>
          </a:xfr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/>
          </p:nvPr>
        </p:nvGraphicFramePr>
        <p:xfrm>
          <a:off x="747713" y="2671762"/>
          <a:ext cx="7592616" cy="184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Document" r:id="rId4" imgW="10439485" imgH="2543802" progId="Word.Document.8">
                  <p:embed/>
                </p:oleObj>
              </mc:Choice>
              <mc:Fallback>
                <p:oleObj name="Document" r:id="rId4" imgW="10439485" imgH="25438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2671762"/>
                        <a:ext cx="7592616" cy="1843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45331" y="2336993"/>
            <a:ext cx="1085850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9120" tIns="34560" rIns="69120" bIns="34560"/>
          <a:lstStyle/>
          <a:p>
            <a:pPr>
              <a:spcBef>
                <a:spcPts val="375"/>
              </a:spcBef>
              <a:tabLst>
                <a:tab pos="257175" algn="l"/>
                <a:tab pos="942975" algn="l"/>
                <a:tab pos="1628775" algn="l"/>
                <a:tab pos="2314575" algn="l"/>
                <a:tab pos="3000375" algn="l"/>
                <a:tab pos="3686175" algn="l"/>
                <a:tab pos="4371975" algn="l"/>
                <a:tab pos="5057775" algn="l"/>
                <a:tab pos="5743575" algn="l"/>
                <a:tab pos="6429375" algn="l"/>
                <a:tab pos="7115175" algn="l"/>
                <a:tab pos="7800975" algn="l"/>
              </a:tabLst>
            </a:pPr>
            <a:r>
              <a:rPr lang="en-GB" sz="15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11-17-1866 by Peter Ecclesine (Cisco Systems)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DFF75A2-6F5B-4D4B-A1CF-EDEEA4E4B5D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922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21851" r="20000" b="5556"/>
          <a:stretch>
            <a:fillRect/>
          </a:stretch>
        </p:blipFill>
        <p:spPr bwMode="auto">
          <a:xfrm>
            <a:off x="1292225" y="1096963"/>
            <a:ext cx="655955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11-18-0260 by Nikola Serafimovski (pureLiFi)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4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IEEE 802.11-IETF Liaison Report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2018-01-16</a:t>
            </a: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>
            <p:extLst/>
          </p:nvPr>
        </p:nvGraphicFramePr>
        <p:xfrm>
          <a:off x="531813" y="2286000"/>
          <a:ext cx="8186737" cy="253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Document" r:id="rId4" imgW="8257888" imgH="2550332" progId="Word.Document.8">
                  <p:embed/>
                </p:oleObj>
              </mc:Choice>
              <mc:Fallback>
                <p:oleObj name="Document" r:id="rId4" imgW="8257888" imgH="25503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2286000"/>
                        <a:ext cx="8186737" cy="253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1/15 of 11-18-0020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	This presentation contains the IEEE 802.11 – IETF liaison report for </a:t>
            </a:r>
            <a:r>
              <a:rPr lang="en-US" dirty="0"/>
              <a:t>January 2018.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2/15 of 11-18-0020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8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IETF Meetings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5029200"/>
          </a:xfrm>
          <a:noFill/>
        </p:spPr>
        <p:txBody>
          <a:bodyPr/>
          <a:lstStyle/>
          <a:p>
            <a:r>
              <a:rPr lang="en-US" dirty="0" smtClean="0"/>
              <a:t>Upcoming Meetings:</a:t>
            </a:r>
          </a:p>
          <a:p>
            <a:pPr lvl="1"/>
            <a:r>
              <a:rPr lang="en-US" dirty="0" smtClean="0"/>
              <a:t>March 18-23, 2018 – London</a:t>
            </a:r>
          </a:p>
          <a:p>
            <a:pPr lvl="1"/>
            <a:r>
              <a:rPr lang="en-US" dirty="0" smtClean="0"/>
              <a:t>July 14-20, </a:t>
            </a:r>
            <a:r>
              <a:rPr lang="en-US" dirty="0"/>
              <a:t>2018 –  </a:t>
            </a:r>
            <a:r>
              <a:rPr lang="en-US" dirty="0" smtClean="0"/>
              <a:t>Montreal</a:t>
            </a:r>
          </a:p>
          <a:p>
            <a:pPr lvl="1"/>
            <a:r>
              <a:rPr lang="en-US" dirty="0" smtClean="0"/>
              <a:t>November 3-9, 2018 - TBD</a:t>
            </a:r>
          </a:p>
          <a:p>
            <a:r>
              <a:rPr lang="en-US" dirty="0" smtClean="0">
                <a:hlinkClick r:id="rId3"/>
              </a:rPr>
              <a:t>http://www.ietf.org</a:t>
            </a:r>
            <a:endParaRPr lang="en-US" dirty="0" smtClean="0"/>
          </a:p>
          <a:p>
            <a:pPr lvl="1"/>
            <a:r>
              <a:rPr lang="en-US" dirty="0" smtClean="0"/>
              <a:t>Newcomer training: </a:t>
            </a:r>
            <a:r>
              <a:rPr lang="en-US" u="sng" dirty="0">
                <a:hlinkClick r:id="rId4"/>
              </a:rPr>
              <a:t>https://www.ietf.org/edu/process-oriented-tutorials.html#newcomers</a:t>
            </a:r>
            <a:r>
              <a:rPr lang="en-US" dirty="0"/>
              <a:t> </a:t>
            </a:r>
          </a:p>
          <a:p>
            <a:pPr lvl="1"/>
            <a:r>
              <a:rPr lang="en-US" sz="1800" dirty="0" smtClean="0"/>
              <a:t>April 2016: Wireless </a:t>
            </a:r>
            <a:r>
              <a:rPr lang="en-US" sz="1800" dirty="0"/>
              <a:t>Tutorial (Donald Eastlake), 802.11 &amp; 802.15 tutorials (Dorothy Stanley, Charlie </a:t>
            </a:r>
            <a:r>
              <a:rPr lang="en-US" sz="1800" dirty="0" smtClean="0"/>
              <a:t>Perkins), see 11-16/500, July 2016: Pat Thaler &amp; Juan Carlos </a:t>
            </a:r>
            <a:r>
              <a:rPr lang="en-US" sz="1800" dirty="0"/>
              <a:t>– 802.1E (Privacy Considerations) and 802.c (Local MAC address usage)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www.ietf.org/edu/tutorials.html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hlinkClick r:id="rId6"/>
              </a:rPr>
              <a:t>http://tools.ietf.org/dailydose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3/15 of 11-18-0020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2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IETF- IEEE 802 Liaison Activity 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153400" cy="48768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Joint meetings, agenda and presentations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>
                <a:hlinkClick r:id="rId3"/>
              </a:rPr>
              <a:t>http://www.iab.org/activities/joint-activities/iab-ieee-coordination/</a:t>
            </a:r>
            <a:endParaRPr lang="en-US" sz="1600" dirty="0"/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Agenda topics included: YANG Models, Low Latency, Time Sensitive Networking/DETNET, </a:t>
            </a:r>
            <a:r>
              <a:rPr lang="en-US" sz="1600" dirty="0" err="1" smtClean="0"/>
              <a:t>FlexE</a:t>
            </a:r>
            <a:r>
              <a:rPr lang="en-US" sz="1600" dirty="0" smtClean="0"/>
              <a:t>, </a:t>
            </a:r>
            <a:r>
              <a:rPr lang="en-US" sz="1600" dirty="0"/>
              <a:t>Networking Slicing, 48-bit and 64-bit MAC addresses </a:t>
            </a:r>
            <a:r>
              <a:rPr lang="en-US" sz="1600" dirty="0" smtClean="0"/>
              <a:t>interworking, 5G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Teleconference held 2017-10-16 – no new 802.11 items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2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802.11 related items being discussion/tracked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CAPWAP</a:t>
            </a:r>
            <a:r>
              <a:rPr lang="en-US" sz="1600" dirty="0"/>
              <a:t>, </a:t>
            </a:r>
            <a:r>
              <a:rPr lang="en-US" sz="1600" dirty="0" smtClean="0"/>
              <a:t>one remaining experimental draft:  </a:t>
            </a:r>
            <a:r>
              <a:rPr lang="en-US" sz="1600" dirty="0">
                <a:hlinkClick r:id="rId4"/>
              </a:rPr>
              <a:t>https://datatracker.ietf.org/doc/draft-ietf-opsawg-capwap-alt-tunnel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GB" sz="1600" dirty="0"/>
              <a:t>Intelligent Transportation Systems (ITS</a:t>
            </a:r>
            <a:r>
              <a:rPr lang="en-GB" sz="1600" dirty="0" smtClean="0"/>
              <a:t>)- IETF IP Wireless Access in Vehicular Environments  </a:t>
            </a:r>
            <a:r>
              <a:rPr lang="en-GB" sz="1600" dirty="0" err="1" smtClean="0">
                <a:hlinkClick r:id="rId5"/>
              </a:rPr>
              <a:t>ipwave</a:t>
            </a: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1600" dirty="0" smtClean="0"/>
          </a:p>
          <a:p>
            <a:pPr>
              <a:lnSpc>
                <a:spcPct val="80000"/>
              </a:lnSpc>
              <a:defRPr/>
            </a:pPr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4/15 of 11-18-0020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0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IoT</a:t>
            </a:r>
            <a:r>
              <a:rPr lang="en-US" dirty="0" smtClean="0"/>
              <a:t> related work – feedback requested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724400"/>
          </a:xfrm>
        </p:spPr>
        <p:txBody>
          <a:bodyPr/>
          <a:lstStyle/>
          <a:p>
            <a:r>
              <a:rPr lang="en-US" dirty="0" smtClean="0"/>
              <a:t>IETF last call ongoing for </a:t>
            </a:r>
            <a:r>
              <a:rPr lang="en-US" dirty="0"/>
              <a:t>IPv6 over Networks of Resource-constrained </a:t>
            </a:r>
            <a:r>
              <a:rPr lang="en-US" dirty="0" smtClean="0"/>
              <a:t>Nodes (6LO) draft: “An update to 6LO ND”, see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tools.ietf.org/html/draft-ietf-6lo-rfc6775-update-10</a:t>
            </a:r>
            <a:r>
              <a:rPr lang="en-US" dirty="0" smtClean="0"/>
              <a:t> </a:t>
            </a:r>
            <a:endParaRPr lang="en-US" u="sng" dirty="0" smtClean="0"/>
          </a:p>
          <a:p>
            <a:pPr lvl="1"/>
            <a:r>
              <a:rPr lang="en-US" dirty="0" smtClean="0"/>
              <a:t>6LoWPAN Neighbor Discovery </a:t>
            </a:r>
            <a:r>
              <a:rPr lang="en-US" dirty="0"/>
              <a:t>for </a:t>
            </a:r>
            <a:r>
              <a:rPr lang="en-US" dirty="0" err="1" smtClean="0"/>
              <a:t>LoWPANs</a:t>
            </a:r>
            <a:r>
              <a:rPr lang="en-US" dirty="0"/>
              <a:t> </a:t>
            </a:r>
            <a:r>
              <a:rPr lang="en-US" dirty="0" smtClean="0"/>
              <a:t>was initially used only </a:t>
            </a:r>
            <a:r>
              <a:rPr lang="en-US" dirty="0"/>
              <a:t>for duplicate address </a:t>
            </a:r>
            <a:r>
              <a:rPr lang="en-US" dirty="0" smtClean="0"/>
              <a:t>detection. </a:t>
            </a:r>
          </a:p>
          <a:p>
            <a:pPr lvl="1"/>
            <a:r>
              <a:rPr lang="en-US" dirty="0" smtClean="0"/>
              <a:t>Now being extended </a:t>
            </a:r>
            <a:r>
              <a:rPr lang="en-US" dirty="0"/>
              <a:t>as a Layer-3 association process that enables IPv6 ND proxy operations. </a:t>
            </a:r>
            <a:endParaRPr lang="en-US" dirty="0" smtClean="0"/>
          </a:p>
          <a:p>
            <a:pPr lvl="1"/>
            <a:r>
              <a:rPr lang="en-US" dirty="0"/>
              <a:t>N</a:t>
            </a:r>
            <a:r>
              <a:rPr lang="en-US" dirty="0" smtClean="0"/>
              <a:t>othing </a:t>
            </a:r>
            <a:r>
              <a:rPr lang="en-US" dirty="0"/>
              <a:t>prevents its use in higher power environments such as </a:t>
            </a:r>
            <a:r>
              <a:rPr lang="en-US" dirty="0" smtClean="0"/>
              <a:t>802.11</a:t>
            </a:r>
          </a:p>
          <a:p>
            <a:r>
              <a:rPr lang="en-US" dirty="0" smtClean="0"/>
              <a:t>Invitation/request for review and feedback from 802.11 members, send to any comments to </a:t>
            </a:r>
            <a:r>
              <a:rPr lang="en-GB" dirty="0" smtClean="0">
                <a:hlinkClick r:id="rId4"/>
              </a:rPr>
              <a:t>6lo@ietf.org</a:t>
            </a:r>
            <a:r>
              <a:rPr lang="en-GB" dirty="0" smtClean="0"/>
              <a:t> </a:t>
            </a:r>
            <a:r>
              <a:rPr lang="en-US" sz="1400" i="1" dirty="0" smtClean="0"/>
              <a:t/>
            </a:r>
            <a:br>
              <a:rPr lang="en-US" sz="1400" i="1" dirty="0" smtClean="0"/>
            </a:br>
            <a:endParaRPr lang="en-US" sz="1400" dirty="0"/>
          </a:p>
          <a:p>
            <a:endParaRPr lang="en-US" sz="14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u="sng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5/15 of 11-18-0020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8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en-US" dirty="0" smtClean="0"/>
              <a:t>YANG Model Catalog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752975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YANG catalog development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YANG model catalog and registry that allows users to find models relevant to their use cases from the large and growing number of YANG modules being published</a:t>
            </a:r>
            <a:r>
              <a:rPr lang="en-US" dirty="0" smtClean="0"/>
              <a:t>.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YANG </a:t>
            </a:r>
            <a:r>
              <a:rPr lang="en-US" dirty="0"/>
              <a:t>Catalog was developed through a collaboration between the IETF and the Broadband Forum, and contains many data models, including from other Standards Development Organizations (SDOs) such as the IEEE, as well as some vendor-specific data models. Interest and participation from other SDOs, equipment vendors, open source projects and network operators is encouraged.</a:t>
            </a:r>
            <a:endParaRPr lang="en-US" dirty="0" smtClean="0"/>
          </a:p>
          <a:p>
            <a:pPr lvl="1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See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www.ietf.org/blog/2017/04/yang-catalog-latest-development-ietf-98-hackathon/Insights</a:t>
            </a: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See </a:t>
            </a:r>
            <a:r>
              <a:rPr lang="en-US" dirty="0">
                <a:hlinkClick r:id="rId4"/>
              </a:rPr>
              <a:t>https://yangcatalog.org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6/15 of 11-18-0020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6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dirty="0" smtClean="0"/>
              <a:t>Multicast Topics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5105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Multicast issues were discussed at the IETF-IEEE 802 meeting Sept 29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2015 and a presentation given at the November 2015 IETF meeting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See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mentor.ieee.org/802.11/dcn/15/11-15-1261-02-0arc-mulicast-performance-optimization-features-overview-for-ietf-nov-2015.ppt</a:t>
            </a:r>
            <a:r>
              <a:rPr lang="en-US" sz="1600" dirty="0" smtClean="0"/>
              <a:t> 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Further actions: </a:t>
            </a:r>
            <a:r>
              <a:rPr lang="en-US" sz="1600" dirty="0" err="1" smtClean="0"/>
              <a:t>ietf</a:t>
            </a:r>
            <a:r>
              <a:rPr lang="en-US" sz="1600" dirty="0" smtClean="0"/>
              <a:t> mailing list has been established for ongoing discussion, will include additional 802. wireless groups</a:t>
            </a:r>
            <a:r>
              <a:rPr lang="en-US" sz="1600" dirty="0"/>
              <a:t>, see 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www.ieee802.org/11/email/stds-802-11/msg01838.html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Multicast considerations Internet draft describing use cases, issues, etc. under development, </a:t>
            </a:r>
            <a:r>
              <a:rPr lang="en-US" sz="1600" dirty="0"/>
              <a:t>see </a:t>
            </a:r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tools.ietf.org/html/draft-perkins-intarea-multicast-ieee802-03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and </a:t>
            </a:r>
            <a:r>
              <a:rPr lang="en-GB" sz="1600" u="sng" dirty="0">
                <a:hlinkClick r:id="rId6"/>
              </a:rPr>
              <a:t>https://www.ietf.org/id/draft-mcbride-mboned-wifi-mcast-problem-statement-01.txt</a:t>
            </a:r>
            <a:endParaRPr lang="en-GB" sz="1600" dirty="0"/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See</a:t>
            </a:r>
            <a:r>
              <a:rPr lang="en-US" sz="2000" b="1" dirty="0" smtClean="0"/>
              <a:t> </a:t>
            </a:r>
            <a:r>
              <a:rPr lang="en-GB" sz="2000" dirty="0" smtClean="0">
                <a:hlinkClick r:id="rId7"/>
              </a:rPr>
              <a:t>https://www.ietf.org/proceedings/98/slides/slides-98-intarea-80211-multicast-testbed-and-results-00.pdf</a:t>
            </a:r>
            <a:r>
              <a:rPr lang="en-GB" sz="2000" dirty="0" smtClean="0"/>
              <a:t> ; </a:t>
            </a:r>
          </a:p>
          <a:p>
            <a:pPr lvl="1">
              <a:lnSpc>
                <a:spcPct val="80000"/>
              </a:lnSpc>
            </a:pPr>
            <a:r>
              <a:rPr lang="en-GB" sz="1600" dirty="0" err="1" smtClean="0"/>
              <a:t>TGmd</a:t>
            </a:r>
            <a:r>
              <a:rPr lang="en-GB" sz="1600" dirty="0" smtClean="0"/>
              <a:t> teleconference held  with the authors 2017-05-30</a:t>
            </a:r>
            <a:endParaRPr lang="en-GB" sz="1600" dirty="0"/>
          </a:p>
          <a:p>
            <a:pPr lvl="1">
              <a:lnSpc>
                <a:spcPct val="80000"/>
              </a:lnSpc>
            </a:pPr>
            <a:endParaRPr lang="en-US" sz="1600" b="1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7/15 of 11-18-0020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7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IoT</a:t>
            </a:r>
            <a:r>
              <a:rPr lang="en-US" dirty="0" smtClean="0"/>
              <a:t> related work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6LO</a:t>
            </a:r>
          </a:p>
          <a:p>
            <a:pPr lvl="1">
              <a:lnSpc>
                <a:spcPct val="80000"/>
              </a:lnSpc>
            </a:pPr>
            <a:r>
              <a:rPr lang="en-GB" sz="14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</a:t>
            </a:r>
            <a:r>
              <a:rPr lang="en-GB" sz="14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website: </a:t>
            </a:r>
            <a:r>
              <a:rPr lang="en-GB" sz="1400" dirty="0">
                <a:hlinkClick r:id="rId3"/>
              </a:rPr>
              <a:t>http://datatracker.ietf.org/wg/6lo/charter</a:t>
            </a:r>
            <a:r>
              <a:rPr lang="en-GB" sz="1400" dirty="0" smtClean="0">
                <a:hlinkClick r:id="rId3"/>
              </a:rPr>
              <a:t>/</a:t>
            </a:r>
            <a:r>
              <a:rPr lang="en-GB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Focus</a:t>
            </a:r>
            <a:r>
              <a:rPr lang="en-US" sz="1400" dirty="0"/>
              <a:t>: IPv6 over Networks of Resource-constrained </a:t>
            </a:r>
            <a:r>
              <a:rPr lang="en-US" sz="1400" dirty="0" smtClean="0"/>
              <a:t>Nodes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See WNG presentation: </a:t>
            </a:r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mentor.ieee.org/802.11/dcn/15/11-15-1085-00-0wng-6lowpan-over-802-11.pptx</a:t>
            </a:r>
            <a:r>
              <a:rPr lang="en-US" sz="1400" dirty="0"/>
              <a:t> </a:t>
            </a:r>
            <a:r>
              <a:rPr lang="en-US" sz="1400" dirty="0" smtClean="0"/>
              <a:t>and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hlinkClick r:id="rId5"/>
              </a:rPr>
              <a:t>http</a:t>
            </a:r>
            <a:r>
              <a:rPr lang="en-US" sz="1400" dirty="0">
                <a:hlinkClick r:id="rId5"/>
              </a:rPr>
              <a:t>://datatracker.ietf.org/doc/draft-delcarpio-6lo-wlanah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tools.ietf.org/html/draft-thubert-6lo-routing-dispatch-06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hlinkClick r:id="rId7"/>
              </a:rPr>
              <a:t>https://</a:t>
            </a:r>
            <a:r>
              <a:rPr lang="en-US" sz="1400" dirty="0" smtClean="0">
                <a:hlinkClick r:id="rId7"/>
              </a:rPr>
              <a:t>tools.ietf.org/html/draft-thubert-6lo-backbone-router-02</a:t>
            </a:r>
            <a:r>
              <a:rPr lang="en-US" sz="1400" dirty="0" smtClean="0"/>
              <a:t> </a:t>
            </a:r>
            <a:endParaRPr lang="en-US" sz="1400" dirty="0"/>
          </a:p>
          <a:p>
            <a:pPr lvl="1">
              <a:lnSpc>
                <a:spcPct val="80000"/>
              </a:lnSpc>
            </a:pPr>
            <a:r>
              <a:rPr lang="en-US" sz="1400" dirty="0" smtClean="0"/>
              <a:t>Unique </a:t>
            </a:r>
            <a:r>
              <a:rPr lang="en-US" sz="1400" dirty="0"/>
              <a:t>IPv6 Prefix Per Host, </a:t>
            </a:r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tools.ietf.org/html/draft-jjmb-v6ops-unique-ipv6-prefix-per-host-00</a:t>
            </a:r>
            <a:r>
              <a:rPr lang="en-US" sz="1400" dirty="0" smtClean="0"/>
              <a:t>  </a:t>
            </a:r>
          </a:p>
          <a:p>
            <a:pPr lvl="2">
              <a:lnSpc>
                <a:spcPct val="80000"/>
              </a:lnSpc>
            </a:pPr>
            <a:r>
              <a:rPr lang="en-US" sz="1400" i="1" dirty="0" smtClean="0"/>
              <a:t>The </a:t>
            </a:r>
            <a:r>
              <a:rPr lang="en-US" sz="1400" i="1" dirty="0"/>
              <a:t>concepts in this document were originally developed as part of a large scale, production deployment of IPv6 support for a community Wi-Fi service</a:t>
            </a:r>
            <a:r>
              <a:rPr lang="en-US" sz="1400" i="1" dirty="0" smtClean="0"/>
              <a:t>. </a:t>
            </a:r>
            <a:br>
              <a:rPr lang="en-US" sz="1400" i="1" dirty="0" smtClean="0"/>
            </a:br>
            <a:endParaRPr lang="en-US" sz="1400" i="1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 ROLL: </a:t>
            </a: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</a:t>
            </a:r>
            <a:r>
              <a: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website: </a:t>
            </a:r>
            <a:r>
              <a:rPr lang="en-GB" sz="1800" b="0" dirty="0">
                <a:hlinkClick r:id="rId9"/>
              </a:rPr>
              <a:t>http://datatracker.ietf.org/wg/roll/</a:t>
            </a:r>
            <a:r>
              <a:rPr lang="en-GB" sz="1800" dirty="0"/>
              <a:t> </a:t>
            </a:r>
          </a:p>
          <a:p>
            <a:pPr lvl="1"/>
            <a:r>
              <a:rPr lang="en-US" sz="1400" dirty="0"/>
              <a:t>Focus: Routing over Low Power and </a:t>
            </a:r>
            <a:r>
              <a:rPr lang="en-US" sz="1400" dirty="0" err="1"/>
              <a:t>Lossy</a:t>
            </a:r>
            <a:r>
              <a:rPr lang="en-US" sz="1400" dirty="0"/>
              <a:t> </a:t>
            </a:r>
            <a:r>
              <a:rPr lang="en-US" sz="1400" dirty="0" smtClean="0"/>
              <a:t>Networks</a:t>
            </a:r>
          </a:p>
          <a:p>
            <a:pPr lvl="1"/>
            <a:r>
              <a:rPr lang="en-US" sz="1400" dirty="0" smtClean="0"/>
              <a:t>Of interest: </a:t>
            </a:r>
            <a:r>
              <a:rPr lang="en-US" sz="1400" b="1" dirty="0" smtClean="0">
                <a:hlinkClick r:id="rId10"/>
              </a:rPr>
              <a:t>https://tools.ietf.org/html/draft-ietf-6lo-ethertype-request-01</a:t>
            </a:r>
            <a:r>
              <a:rPr lang="en-US" sz="1400" b="1" dirty="0" smtClean="0"/>
              <a:t> </a:t>
            </a:r>
          </a:p>
          <a:p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CORE : (</a:t>
            </a:r>
            <a:r>
              <a:rPr lang="en-US" sz="1800" dirty="0"/>
              <a:t>Constrained </a:t>
            </a:r>
            <a:r>
              <a:rPr lang="en-US" sz="1800" dirty="0" err="1"/>
              <a:t>RESTful</a:t>
            </a:r>
            <a:r>
              <a:rPr lang="en-US" sz="1800" dirty="0"/>
              <a:t> Environments) </a:t>
            </a:r>
            <a:r>
              <a: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800" b="0" dirty="0">
                <a:hlinkClick r:id="rId11"/>
              </a:rPr>
              <a:t>http://datatracker.ietf.org/wg/core/</a:t>
            </a:r>
            <a:r>
              <a:rPr lang="en-GB" sz="1800" b="0" dirty="0"/>
              <a:t> </a:t>
            </a:r>
            <a:endParaRPr lang="en-GB" sz="1800" dirty="0"/>
          </a:p>
          <a:p>
            <a:pPr lvl="1"/>
            <a:r>
              <a:rPr lang="en-US" sz="1400" dirty="0"/>
              <a:t>Focus: framework for resource-oriented applications intended to run on constrained </a:t>
            </a:r>
            <a:r>
              <a:rPr lang="en-US" sz="1400" dirty="0" smtClean="0"/>
              <a:t>IP </a:t>
            </a:r>
            <a:r>
              <a:rPr lang="en-US" sz="1400" dirty="0"/>
              <a:t>networks. 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endParaRPr lang="en-US" sz="14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u="sng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8/15 of 11-18-0020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4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CAPPORT WG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5029200"/>
          </a:xfrm>
          <a:noFill/>
        </p:spPr>
        <p:txBody>
          <a:bodyPr/>
          <a:lstStyle/>
          <a:p>
            <a:r>
              <a:rPr lang="en-US" sz="2000" dirty="0" err="1" smtClean="0"/>
              <a:t>CAPtive</a:t>
            </a:r>
            <a:r>
              <a:rPr lang="en-US" sz="2000" dirty="0" smtClean="0"/>
              <a:t> </a:t>
            </a:r>
            <a:r>
              <a:rPr lang="en-US" sz="2000" dirty="0" err="1" smtClean="0"/>
              <a:t>PORTal</a:t>
            </a:r>
            <a:r>
              <a:rPr lang="en-US" sz="2000" dirty="0" smtClean="0"/>
              <a:t>:  </a:t>
            </a:r>
            <a:r>
              <a:rPr lang="en-US" sz="2000" dirty="0">
                <a:hlinkClick r:id="rId3"/>
              </a:rPr>
              <a:t>https://datatracker.ietf.org/wg/capport/charter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CAPPORT Working Group will define secure mechanisms and protocols </a:t>
            </a:r>
            <a:r>
              <a:rPr lang="en-US" sz="2000" dirty="0" smtClean="0"/>
              <a:t>to</a:t>
            </a:r>
          </a:p>
          <a:p>
            <a:pPr lvl="1"/>
            <a:r>
              <a:rPr lang="en-US" sz="1600" dirty="0" smtClean="0"/>
              <a:t>allow </a:t>
            </a:r>
            <a:r>
              <a:rPr lang="en-US" sz="1600" dirty="0"/>
              <a:t>endpoints to discover that they are in this sort of limited environment</a:t>
            </a:r>
            <a:r>
              <a:rPr lang="en-US" sz="1600" dirty="0" smtClean="0"/>
              <a:t>,</a:t>
            </a:r>
          </a:p>
          <a:p>
            <a:pPr lvl="1"/>
            <a:r>
              <a:rPr lang="en-US" sz="1600" dirty="0" smtClean="0"/>
              <a:t>provide </a:t>
            </a:r>
            <a:r>
              <a:rPr lang="en-US" sz="1600" dirty="0"/>
              <a:t>a URL to interact with the Captive Portal, - allow endpoints to learn about the parameters of their confinement</a:t>
            </a:r>
            <a:r>
              <a:rPr lang="en-US" sz="1600" dirty="0" smtClean="0"/>
              <a:t>,</a:t>
            </a:r>
          </a:p>
          <a:p>
            <a:pPr lvl="1"/>
            <a:r>
              <a:rPr lang="en-US" sz="1600" dirty="0" smtClean="0"/>
              <a:t>interact </a:t>
            </a:r>
            <a:r>
              <a:rPr lang="en-US" sz="1600" dirty="0"/>
              <a:t>with the Captive Portal to obtain information such as status and remaining access time, </a:t>
            </a:r>
            <a:r>
              <a:rPr lang="en-US" sz="1600" dirty="0" smtClean="0"/>
              <a:t>and</a:t>
            </a:r>
          </a:p>
          <a:p>
            <a:pPr lvl="1"/>
            <a:r>
              <a:rPr lang="en-US" sz="1600" dirty="0" smtClean="0"/>
              <a:t>optionally</a:t>
            </a:r>
            <a:r>
              <a:rPr lang="en-US" sz="1600" dirty="0"/>
              <a:t>, advertise a service whereby devices can enable or disable access to the Internet without human interaction. (RFC 7710 may be a full or partial solution to the first two bullets</a:t>
            </a:r>
            <a:r>
              <a:rPr lang="en-US" sz="1600" dirty="0" smtClean="0"/>
              <a:t>)</a:t>
            </a:r>
          </a:p>
          <a:p>
            <a:r>
              <a:rPr lang="en-US" sz="2000" dirty="0"/>
              <a:t>Updates </a:t>
            </a:r>
            <a:r>
              <a:rPr lang="en-US" sz="2000" dirty="0" smtClean="0"/>
              <a:t>[Jan 2018]</a:t>
            </a:r>
            <a:endParaRPr lang="en-US" sz="2000" dirty="0"/>
          </a:p>
          <a:p>
            <a:pPr lvl="1"/>
            <a:r>
              <a:rPr lang="en-US" sz="1600" dirty="0" smtClean="0"/>
              <a:t>Updated: CAPPORT architecture: </a:t>
            </a:r>
            <a:r>
              <a:rPr lang="en-US" sz="1600" dirty="0">
                <a:hlinkClick r:id="rId4"/>
              </a:rPr>
              <a:t>https://datatracker.ietf.org/doc/draft-ietf-capport-architecture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9/15 of 11-18-0020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Editor Contacts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93669"/>
            <a:ext cx="3184520" cy="135731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680462" y="2000250"/>
            <a:ext cx="7770813" cy="3084910"/>
          </a:xfrm>
          <a:noFill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200" dirty="0" err="1"/>
              <a:t>TGaj</a:t>
            </a:r>
            <a:r>
              <a:rPr lang="en-US" sz="1200" dirty="0"/>
              <a:t> – </a:t>
            </a:r>
            <a:r>
              <a:rPr lang="en-US" sz="1200" dirty="0" err="1"/>
              <a:t>Jiamin</a:t>
            </a:r>
            <a:r>
              <a:rPr lang="en-US" sz="1200" dirty="0"/>
              <a:t> CHEN – </a:t>
            </a:r>
            <a:r>
              <a:rPr lang="en-US" sz="1200" b="0" dirty="0">
                <a:hlinkClick r:id="rId3"/>
              </a:rPr>
              <a:t>jiamin.chen@mail01.huawei.com</a:t>
            </a:r>
            <a:r>
              <a:rPr lang="en-US" sz="1200" b="0" dirty="0"/>
              <a:t> , </a:t>
            </a:r>
            <a:r>
              <a:rPr lang="en-US" sz="1200" dirty="0" err="1"/>
              <a:t>Shiwen</a:t>
            </a:r>
            <a:r>
              <a:rPr lang="en-US" sz="1200" dirty="0"/>
              <a:t> He – </a:t>
            </a:r>
            <a:r>
              <a:rPr lang="en-US" sz="1200" b="0" u="sng" dirty="0">
                <a:hlinkClick r:id="rId4"/>
              </a:rPr>
              <a:t>shiwenhe@seu.edu.cn</a:t>
            </a:r>
            <a:endParaRPr lang="en-US" sz="12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err="1"/>
              <a:t>TGak</a:t>
            </a:r>
            <a:r>
              <a:rPr lang="en-US" sz="1200" dirty="0"/>
              <a:t> – Donald Eastlake – </a:t>
            </a:r>
            <a:r>
              <a:rPr lang="en-US" sz="1200" b="0" dirty="0">
                <a:hlinkClick r:id="rId5"/>
              </a:rPr>
              <a:t>d3e3e3@gmail.com</a:t>
            </a:r>
            <a:endParaRPr lang="en-US" sz="12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 err="1"/>
              <a:t>TGaq</a:t>
            </a:r>
            <a:r>
              <a:rPr lang="en-US" sz="1200" dirty="0"/>
              <a:t> – Lee Armstrong – </a:t>
            </a:r>
            <a:r>
              <a:rPr lang="en-US" sz="1200" b="0" dirty="0">
                <a:solidFill>
                  <a:schemeClr val="accent2"/>
                </a:solidFill>
                <a:hlinkClick r:id="rId6"/>
              </a:rPr>
              <a:t>LRA@tiac.net</a:t>
            </a:r>
            <a:r>
              <a:rPr lang="en-US" sz="1200" b="0" dirty="0">
                <a:solidFill>
                  <a:schemeClr val="accent2"/>
                </a:solidFill>
              </a:rPr>
              <a:t> </a:t>
            </a:r>
          </a:p>
          <a:p>
            <a:pPr marL="257175" lvl="1" indent="-257175">
              <a:buFontTx/>
              <a:buChar char="•"/>
            </a:pPr>
            <a:r>
              <a:rPr lang="en-US" sz="1200" b="1" dirty="0" err="1"/>
              <a:t>TGax</a:t>
            </a:r>
            <a:r>
              <a:rPr lang="en-US" sz="1200" b="1" dirty="0"/>
              <a:t> – Robert Stacey </a:t>
            </a:r>
            <a:r>
              <a:rPr lang="en-US" sz="1200" dirty="0"/>
              <a:t>– </a:t>
            </a:r>
            <a:r>
              <a:rPr lang="en-US" sz="1200" dirty="0">
                <a:hlinkClick r:id="rId7"/>
              </a:rPr>
              <a:t>robert.stacey@intel.com</a:t>
            </a:r>
            <a:r>
              <a:rPr lang="en-US" sz="1200" dirty="0"/>
              <a:t>  </a:t>
            </a:r>
          </a:p>
          <a:p>
            <a:pPr marL="257175" lvl="1" indent="-257175">
              <a:buFontTx/>
              <a:buChar char="•"/>
            </a:pPr>
            <a:r>
              <a:rPr lang="en-US" sz="1200" b="1" dirty="0" err="1"/>
              <a:t>TGay</a:t>
            </a:r>
            <a:r>
              <a:rPr lang="en-US" sz="1200" b="1" dirty="0"/>
              <a:t> – Carlos </a:t>
            </a:r>
            <a:r>
              <a:rPr lang="en-US" sz="1200" b="1" dirty="0" err="1"/>
              <a:t>Cordeiro</a:t>
            </a:r>
            <a:r>
              <a:rPr lang="en-US" sz="1200" b="1" dirty="0"/>
              <a:t> </a:t>
            </a:r>
            <a:r>
              <a:rPr lang="en-US" sz="1200" dirty="0"/>
              <a:t>– </a:t>
            </a:r>
            <a:r>
              <a:rPr lang="en-US" sz="1200" dirty="0">
                <a:hlinkClick r:id="rId8"/>
              </a:rPr>
              <a:t>carlos.cordeiro@intel.com</a:t>
            </a:r>
            <a:r>
              <a:rPr lang="en-US" sz="1200" dirty="0"/>
              <a:t>  </a:t>
            </a:r>
          </a:p>
          <a:p>
            <a:pPr marL="257175" lvl="1" indent="-257175">
              <a:buFontTx/>
              <a:buChar char="•"/>
            </a:pPr>
            <a:r>
              <a:rPr lang="en-US" sz="1200" b="1" dirty="0" err="1"/>
              <a:t>TGaz</a:t>
            </a:r>
            <a:r>
              <a:rPr lang="en-US" sz="1200" b="1" dirty="0"/>
              <a:t> – Chao Chun Wang </a:t>
            </a:r>
            <a:r>
              <a:rPr lang="en-US" sz="1200" dirty="0"/>
              <a:t>– </a:t>
            </a:r>
            <a:r>
              <a:rPr lang="en-US" sz="1200" dirty="0">
                <a:hlinkClick r:id="rId9"/>
              </a:rPr>
              <a:t>chaochun.wang@mediatek.com</a:t>
            </a:r>
            <a:r>
              <a:rPr lang="en-US" sz="1200" dirty="0"/>
              <a:t> </a:t>
            </a:r>
          </a:p>
          <a:p>
            <a:pPr marL="257175" lvl="1" indent="-257175">
              <a:buFontTx/>
              <a:buChar char="•"/>
            </a:pPr>
            <a:r>
              <a:rPr lang="en-US" sz="1200" b="1" dirty="0" err="1"/>
              <a:t>TGba</a:t>
            </a:r>
            <a:r>
              <a:rPr lang="en-US" sz="1200" b="1" dirty="0"/>
              <a:t> – Po-kai Huang </a:t>
            </a:r>
            <a:r>
              <a:rPr lang="en-US" sz="1200" dirty="0"/>
              <a:t>– </a:t>
            </a:r>
            <a:r>
              <a:rPr lang="en-US" sz="1200" dirty="0">
                <a:hlinkClick r:id="rId10"/>
              </a:rPr>
              <a:t>po-kai.huang@intel.com</a:t>
            </a:r>
            <a:r>
              <a:rPr lang="en-US" sz="1200" dirty="0"/>
              <a:t> </a:t>
            </a:r>
          </a:p>
          <a:p>
            <a:r>
              <a:rPr lang="en-US" sz="1200" dirty="0" err="1"/>
              <a:t>REVmd</a:t>
            </a:r>
            <a:r>
              <a:rPr lang="en-US" sz="1200" dirty="0"/>
              <a:t> –Emily Qi – </a:t>
            </a:r>
            <a:r>
              <a:rPr lang="en-US" sz="1200" b="0" dirty="0">
                <a:hlinkClick r:id="rId11"/>
              </a:rPr>
              <a:t>emily.h.qi@intel.com</a:t>
            </a:r>
            <a:r>
              <a:rPr lang="en-US" sz="1200" dirty="0"/>
              <a:t>, Edward Au – </a:t>
            </a:r>
            <a:r>
              <a:rPr lang="en-US" sz="1200" b="0" u="sng" dirty="0">
                <a:hlinkClick r:id="rId12"/>
              </a:rPr>
              <a:t>edward.ks.au@huawei.com</a:t>
            </a:r>
            <a:r>
              <a:rPr lang="en-US" sz="1200" dirty="0"/>
              <a:t>, </a:t>
            </a:r>
          </a:p>
          <a:p>
            <a:pPr marL="257175" lvl="1" indent="-257175">
              <a:buFontTx/>
              <a:buChar char="•"/>
            </a:pPr>
            <a:r>
              <a:rPr lang="en-US" sz="1200" dirty="0"/>
              <a:t>Editors Emeritus:</a:t>
            </a:r>
          </a:p>
          <a:p>
            <a:pPr lvl="1"/>
            <a:r>
              <a:rPr lang="en-US" sz="788" dirty="0" err="1"/>
              <a:t>TGaa</a:t>
            </a:r>
            <a:r>
              <a:rPr lang="en-US" sz="788" dirty="0"/>
              <a:t> – Alex Ashley – </a:t>
            </a:r>
            <a:r>
              <a:rPr lang="en-US" sz="788" dirty="0">
                <a:hlinkClick r:id="rId13"/>
              </a:rPr>
              <a:t>alex.ashley@hotmail.co.uk</a:t>
            </a:r>
            <a:r>
              <a:rPr lang="en-US" sz="788" dirty="0"/>
              <a:t>	</a:t>
            </a:r>
          </a:p>
          <a:p>
            <a:pPr lvl="1"/>
            <a:r>
              <a:rPr lang="en-US" sz="788" dirty="0" err="1"/>
              <a:t>TGac</a:t>
            </a:r>
            <a:r>
              <a:rPr lang="en-US" sz="788" dirty="0"/>
              <a:t> – Robert Stacey – </a:t>
            </a:r>
            <a:r>
              <a:rPr lang="en-US" sz="788" dirty="0">
                <a:hlinkClick r:id="rId7"/>
              </a:rPr>
              <a:t>robert.stacey@intel.com</a:t>
            </a:r>
            <a:r>
              <a:rPr lang="en-US" sz="788" dirty="0"/>
              <a:t> </a:t>
            </a:r>
          </a:p>
          <a:p>
            <a:pPr lvl="1"/>
            <a:r>
              <a:rPr lang="en-US" sz="788" dirty="0" err="1"/>
              <a:t>TGad</a:t>
            </a:r>
            <a:r>
              <a:rPr lang="en-US" sz="788" dirty="0"/>
              <a:t> – Carlos Cordeiro – </a:t>
            </a:r>
            <a:r>
              <a:rPr lang="en-US" sz="788" dirty="0">
                <a:hlinkClick r:id="rId8"/>
              </a:rPr>
              <a:t>carlos.cordeiro@intel.com</a:t>
            </a:r>
            <a:r>
              <a:rPr lang="en-US" sz="788" dirty="0"/>
              <a:t>  </a:t>
            </a:r>
          </a:p>
          <a:p>
            <a:pPr lvl="1"/>
            <a:r>
              <a:rPr lang="en-US" sz="788" dirty="0" err="1"/>
              <a:t>TGae</a:t>
            </a:r>
            <a:r>
              <a:rPr lang="en-US" sz="788" dirty="0"/>
              <a:t> – Henry </a:t>
            </a:r>
            <a:r>
              <a:rPr lang="en-US" sz="788" dirty="0" err="1"/>
              <a:t>Ptasinski</a:t>
            </a:r>
            <a:r>
              <a:rPr lang="en-US" sz="788" dirty="0"/>
              <a:t> – </a:t>
            </a:r>
            <a:r>
              <a:rPr lang="en-US" sz="788" dirty="0">
                <a:hlinkClick r:id="rId14"/>
              </a:rPr>
              <a:t>henry@LOGOUT.COM</a:t>
            </a:r>
            <a:r>
              <a:rPr lang="en-US" sz="788" dirty="0"/>
              <a:t> </a:t>
            </a:r>
          </a:p>
          <a:p>
            <a:pPr lvl="1"/>
            <a:r>
              <a:rPr lang="en-US" sz="788" dirty="0" err="1"/>
              <a:t>TGaf</a:t>
            </a:r>
            <a:r>
              <a:rPr lang="en-US" sz="788" dirty="0"/>
              <a:t> – Peter Ecclesine – </a:t>
            </a:r>
            <a:r>
              <a:rPr lang="en-US" sz="788" dirty="0">
                <a:hlinkClick r:id="rId15"/>
              </a:rPr>
              <a:t>petere@ieee.org</a:t>
            </a:r>
            <a:r>
              <a:rPr lang="en-US" sz="788" dirty="0"/>
              <a:t>  </a:t>
            </a:r>
          </a:p>
          <a:p>
            <a:pPr lvl="1"/>
            <a:r>
              <a:rPr lang="en-US" sz="788" dirty="0" err="1"/>
              <a:t>REVmc</a:t>
            </a:r>
            <a:r>
              <a:rPr lang="en-US" sz="788" dirty="0"/>
              <a:t> – Adrian Stephens – </a:t>
            </a:r>
            <a:r>
              <a:rPr lang="en-US" sz="788" dirty="0">
                <a:hlinkClick r:id="rId16"/>
              </a:rPr>
              <a:t>adrian.p.stephens@ieee.org</a:t>
            </a:r>
            <a:r>
              <a:rPr lang="en-US" sz="788" dirty="0"/>
              <a:t> , Edward Au – </a:t>
            </a:r>
            <a:r>
              <a:rPr lang="en-US" sz="788" u="sng" dirty="0">
                <a:hlinkClick r:id="rId12"/>
              </a:rPr>
              <a:t>edward.ks.au@huawei.com</a:t>
            </a:r>
            <a:r>
              <a:rPr lang="en-US" sz="788" dirty="0"/>
              <a:t>, Emily Qi – </a:t>
            </a:r>
            <a:r>
              <a:rPr lang="en-US" sz="788" dirty="0">
                <a:hlinkClick r:id="rId11"/>
              </a:rPr>
              <a:t>emily.h.qi@intel.com</a:t>
            </a:r>
            <a:r>
              <a:rPr lang="en-US" sz="788" dirty="0"/>
              <a:t> </a:t>
            </a:r>
          </a:p>
          <a:p>
            <a:pPr lvl="1"/>
            <a:r>
              <a:rPr lang="en-US" sz="788" dirty="0" err="1"/>
              <a:t>TGai</a:t>
            </a:r>
            <a:r>
              <a:rPr lang="en-US" sz="788" dirty="0"/>
              <a:t> - </a:t>
            </a:r>
            <a:r>
              <a:rPr lang="en-US" sz="788" dirty="0">
                <a:hlinkClick r:id="rId6"/>
              </a:rPr>
              <a:t>LRA@tiac.net</a:t>
            </a:r>
            <a:r>
              <a:rPr lang="en-US" sz="788" dirty="0"/>
              <a:t>, Ping FANG </a:t>
            </a:r>
            <a:r>
              <a:rPr lang="en-US" sz="788" dirty="0">
                <a:hlinkClick r:id="rId17"/>
              </a:rPr>
              <a:t>Ping.FANG@huawei.com </a:t>
            </a:r>
            <a:endParaRPr lang="en-US" sz="788" dirty="0"/>
          </a:p>
          <a:p>
            <a:pPr lvl="1"/>
            <a:r>
              <a:rPr lang="en-US" sz="788" dirty="0" err="1"/>
              <a:t>TGah</a:t>
            </a:r>
            <a:r>
              <a:rPr lang="en-US" sz="788" dirty="0"/>
              <a:t> – </a:t>
            </a:r>
            <a:r>
              <a:rPr lang="en-US" sz="788" dirty="0" err="1"/>
              <a:t>Yongho</a:t>
            </a:r>
            <a:r>
              <a:rPr lang="en-US" sz="788" dirty="0"/>
              <a:t> </a:t>
            </a:r>
            <a:r>
              <a:rPr lang="en-US" sz="788" dirty="0" err="1"/>
              <a:t>Seok</a:t>
            </a:r>
            <a:r>
              <a:rPr lang="en-US" sz="788" dirty="0"/>
              <a:t> </a:t>
            </a:r>
            <a:r>
              <a:rPr lang="en-US" sz="788" dirty="0">
                <a:hlinkClick r:id="rId18"/>
              </a:rPr>
              <a:t>yongho.seok@gmail.com</a:t>
            </a:r>
            <a:r>
              <a:rPr lang="en-US" sz="788" dirty="0"/>
              <a:t>,  Alfred </a:t>
            </a:r>
            <a:r>
              <a:rPr lang="en-US" sz="788" dirty="0" err="1"/>
              <a:t>Asterjadhi</a:t>
            </a:r>
            <a:r>
              <a:rPr lang="en-US" sz="788" dirty="0"/>
              <a:t> – </a:t>
            </a:r>
            <a:r>
              <a:rPr lang="en-US" sz="788" dirty="0">
                <a:hlinkClick r:id="rId19"/>
              </a:rPr>
              <a:t>aasterja@qti.qualcomm.com</a:t>
            </a:r>
            <a:r>
              <a:rPr lang="en-US" sz="788" dirty="0"/>
              <a:t>   </a:t>
            </a:r>
          </a:p>
          <a:p>
            <a:pPr lvl="1"/>
            <a:r>
              <a:rPr lang="en-US" sz="788" dirty="0" err="1"/>
              <a:t>TGaq</a:t>
            </a:r>
            <a:r>
              <a:rPr lang="en-US" sz="788" dirty="0"/>
              <a:t> – Dan Gal –  </a:t>
            </a:r>
            <a:r>
              <a:rPr lang="en-US" sz="788" dirty="0">
                <a:hlinkClick r:id="rId20"/>
              </a:rPr>
              <a:t>ddrgal@gmail.com</a:t>
            </a:r>
            <a:r>
              <a:rPr lang="en-US" sz="788" dirty="0"/>
              <a:t> </a:t>
            </a:r>
          </a:p>
          <a:p>
            <a:pPr lvl="1"/>
            <a:endParaRPr lang="en-US" sz="12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11-17-1866 by Peter Ecclesine (Cisco Systems)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665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RADEXT WG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See </a:t>
            </a:r>
            <a:r>
              <a:rPr lang="en-US" sz="1800" dirty="0" smtClean="0">
                <a:hlinkClick r:id="rId3"/>
              </a:rPr>
              <a:t>http://datatracker.ietf.org/wg/radext/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RADIUS Extensions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RADIUS Extensions Working Group will focus on extensions to the</a:t>
            </a:r>
            <a:br>
              <a:rPr lang="en-US" sz="1600" dirty="0" smtClean="0"/>
            </a:br>
            <a:r>
              <a:rPr lang="en-US" sz="1600" dirty="0" smtClean="0"/>
              <a:t>RADIUS protocol required to define extensions to the standard attribute space as well as to address cryptographic algorithm agility and use over new transports.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In addition, RADEXT will work on RADIUS Design Guidelines and define new attributes for particular applications of authentication, authorization and</a:t>
            </a:r>
            <a:br>
              <a:rPr lang="en-US" sz="1600" dirty="0" smtClean="0"/>
            </a:br>
            <a:r>
              <a:rPr lang="en-US" sz="1600" dirty="0" smtClean="0"/>
              <a:t>accounting such as NAS management and local area network (LAN) usage. </a:t>
            </a:r>
          </a:p>
          <a:p>
            <a:pPr lvl="1"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[Jan 2018]</a:t>
            </a:r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New: Dynamic Authorization </a:t>
            </a:r>
            <a:r>
              <a:rPr lang="en-US" sz="1600" dirty="0"/>
              <a:t>Proxy: </a:t>
            </a:r>
            <a:r>
              <a:rPr lang="en-US" sz="1600" dirty="0">
                <a:hlinkClick r:id="rId4"/>
              </a:rPr>
              <a:t>https://datatracker.ietf.org/doc/draft-ietf-radext-coa-proxy</a:t>
            </a:r>
            <a:r>
              <a:rPr lang="en-US" sz="1600" dirty="0" smtClean="0">
                <a:hlinkClick r:id="rId4"/>
              </a:rPr>
              <a:t>/</a:t>
            </a:r>
            <a:endParaRPr lang="en-US" sz="16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10/15 of 11-18-0020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1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 smtClean="0"/>
              <a:t>Operations Area Working Group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51816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://datatracker.ietf.org/wg/opsawg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[Jan 2018] Operations Area Working Group work group items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Alternate Tunnel Encapsulation for Data Frames in CAPWAP, see  </a:t>
            </a:r>
            <a:r>
              <a:rPr lang="en-US" sz="1600" dirty="0">
                <a:hlinkClick r:id="rId4"/>
              </a:rPr>
              <a:t>https://datatracker.ietf.org/doc/draft-ietf-opsawg-capwap-alt-tunnel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Of interest: RFC6632, An Overview of the IETF Network Management Protocols, </a:t>
            </a:r>
            <a:r>
              <a:rPr lang="en-US" sz="1600" dirty="0"/>
              <a:t>see </a:t>
            </a:r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tools.ietf.org/html/rfc6632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Of Interest: </a:t>
            </a:r>
            <a:r>
              <a:rPr lang="en-US" sz="1600" dirty="0" smtClean="0"/>
              <a:t>RFC7548, Management of Networks with Constrained Devices: Use Cases, see </a:t>
            </a:r>
            <a:r>
              <a:rPr lang="en-US" sz="1600" dirty="0">
                <a:hlinkClick r:id="rId6"/>
              </a:rPr>
              <a:t>https://datatracker.ietf.org/doc/rfc7548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Automated network management, including YANG data models, </a:t>
            </a:r>
            <a:r>
              <a:rPr lang="en-US" sz="1600" dirty="0"/>
              <a:t>see </a:t>
            </a:r>
            <a:r>
              <a:rPr lang="en-US" sz="1600" dirty="0">
                <a:hlinkClick r:id="rId7"/>
              </a:rPr>
              <a:t>https://www.ietf.org/topics/netmgmt</a:t>
            </a:r>
            <a:r>
              <a:rPr lang="en-US" sz="1600" dirty="0" smtClean="0">
                <a:hlinkClick r:id="rId7"/>
              </a:rPr>
              <a:t>/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11/15 of 11-18-0020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Layer Security (TLS)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Transport Layer Security Working Group website: </a:t>
            </a:r>
            <a:r>
              <a:rPr lang="en-US" sz="2000" dirty="0">
                <a:hlinkClick r:id="rId3"/>
              </a:rPr>
              <a:t>http://datatracker.ietf.org/wg/tls/charter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Work underway on a new version of TLS (used in EAP methods): Transport Layer Security Protocol Version 1.3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[Jan 2018]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Datagram Transport Layer Security (DTLS) Protocol </a:t>
            </a:r>
            <a:r>
              <a:rPr lang="en-US" sz="1600" dirty="0"/>
              <a:t>Version 1.3,see </a:t>
            </a:r>
            <a:r>
              <a:rPr lang="en-US" sz="1600" dirty="0">
                <a:hlinkClick r:id="rId4"/>
              </a:rPr>
              <a:t>https://datatracker.ietf.org/doc/draft-ietf-tls-dtls13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 and in WG last call: TLS version 1.3 </a:t>
            </a:r>
            <a:r>
              <a:rPr lang="en-US" sz="1600" u="sng" dirty="0">
                <a:hlinkClick r:id="rId5"/>
              </a:rPr>
              <a:t>https://datatracker.ietf.org/doc/draft-ietf-tls-tls13</a:t>
            </a:r>
            <a:r>
              <a:rPr lang="en-US" sz="1600" u="sng" dirty="0" smtClean="0">
                <a:hlinkClick r:id="rId5"/>
              </a:rPr>
              <a:t>/</a:t>
            </a:r>
            <a:r>
              <a:rPr lang="en-US" sz="1600" u="sng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Of interest: </a:t>
            </a:r>
            <a:r>
              <a:rPr lang="en-US" sz="1600" dirty="0"/>
              <a:t>Example Handshake Traces for TLS 1.3, see </a:t>
            </a:r>
            <a:r>
              <a:rPr lang="en-US" sz="1600" dirty="0">
                <a:hlinkClick r:id="rId6"/>
              </a:rPr>
              <a:t>https://datatracker.ietf.org/doc/draft-ietf-tls-tls13-vectors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 </a:t>
            </a:r>
            <a:endParaRPr lang="en-US" sz="1600" dirty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12/15 of 11-18-0020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1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 smtClean="0"/>
              <a:t>Deterministic Networking (DETNET)</a:t>
            </a:r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01000" cy="5486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DETNET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https://datatracker.ietf.org/wg/detnet/charter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/>
            <a:r>
              <a:rPr lang="en-US" sz="1400" dirty="0"/>
              <a:t>The Deterministic Networking (</a:t>
            </a:r>
            <a:r>
              <a:rPr lang="en-US" sz="1400" dirty="0" err="1"/>
              <a:t>DetNet</a:t>
            </a:r>
            <a:r>
              <a:rPr lang="en-US" sz="1400" dirty="0"/>
              <a:t>) Working Group focuses </a:t>
            </a:r>
            <a:r>
              <a:rPr lang="en-US" sz="1400" dirty="0" smtClean="0"/>
              <a:t>on deterministic </a:t>
            </a:r>
            <a:r>
              <a:rPr lang="en-US" sz="1400" dirty="0"/>
              <a:t>data paths that operate over Layer 2 bridged and Layer </a:t>
            </a:r>
            <a:r>
              <a:rPr lang="en-US" sz="1400" dirty="0" smtClean="0"/>
              <a:t>3 routed </a:t>
            </a:r>
            <a:r>
              <a:rPr lang="en-US" sz="1400" dirty="0"/>
              <a:t>segments, where such paths can provide bounds on latency, loss</a:t>
            </a:r>
            <a:r>
              <a:rPr lang="en-US" sz="1400" dirty="0" smtClean="0"/>
              <a:t>, and </a:t>
            </a:r>
            <a:r>
              <a:rPr lang="en-US" sz="1400" dirty="0"/>
              <a:t>packet delay variation (jitter), and high reliability. </a:t>
            </a:r>
            <a:endParaRPr lang="en-US" sz="1400" dirty="0" smtClean="0"/>
          </a:p>
          <a:p>
            <a:pPr lvl="1"/>
            <a:r>
              <a:rPr lang="en-US" sz="1400" dirty="0" smtClean="0"/>
              <a:t>Addresses </a:t>
            </a:r>
            <a:r>
              <a:rPr lang="en-US" sz="1400" dirty="0"/>
              <a:t>Layer 3 aspects in support of applications </a:t>
            </a:r>
            <a:r>
              <a:rPr lang="en-US" sz="1400" dirty="0" smtClean="0"/>
              <a:t>requiring deterministic </a:t>
            </a:r>
            <a:r>
              <a:rPr lang="en-US" sz="1400" dirty="0"/>
              <a:t>networking. </a:t>
            </a:r>
            <a:endParaRPr lang="en-US" sz="1400" dirty="0" smtClean="0"/>
          </a:p>
          <a:p>
            <a:pPr lvl="1"/>
            <a:r>
              <a:rPr lang="en-US" sz="1400" dirty="0" smtClean="0"/>
              <a:t>The </a:t>
            </a:r>
            <a:r>
              <a:rPr lang="en-US" sz="1400" dirty="0"/>
              <a:t>Working Group collaborates with </a:t>
            </a:r>
            <a:r>
              <a:rPr lang="en-US" sz="1400" dirty="0" smtClean="0"/>
              <a:t>IEEE802.1 Time </a:t>
            </a:r>
            <a:r>
              <a:rPr lang="en-US" sz="1400" dirty="0"/>
              <a:t>Sensitive Networking (TSN), which is responsible for Layer </a:t>
            </a:r>
            <a:r>
              <a:rPr lang="en-US" sz="1400" dirty="0" smtClean="0"/>
              <a:t>2 operations</a:t>
            </a:r>
            <a:r>
              <a:rPr lang="en-US" sz="1400" dirty="0"/>
              <a:t>, to define a common architecture for both Layer 2 and </a:t>
            </a:r>
            <a:r>
              <a:rPr lang="en-US" sz="1400" dirty="0" smtClean="0"/>
              <a:t>Layer 3</a:t>
            </a:r>
            <a:r>
              <a:rPr lang="en-US" sz="1400" dirty="0"/>
              <a:t>. </a:t>
            </a:r>
            <a:endParaRPr lang="en-US" sz="1400" dirty="0" smtClean="0"/>
          </a:p>
          <a:p>
            <a:pPr lvl="1"/>
            <a:r>
              <a:rPr lang="en-US" sz="1400" dirty="0" smtClean="0"/>
              <a:t>Example </a:t>
            </a:r>
            <a:r>
              <a:rPr lang="en-US" sz="1400" dirty="0"/>
              <a:t>applications for deterministic networks include </a:t>
            </a:r>
            <a:r>
              <a:rPr lang="en-US" sz="1400" dirty="0" smtClean="0"/>
              <a:t>professional and </a:t>
            </a:r>
            <a:r>
              <a:rPr lang="en-US" sz="1400" dirty="0"/>
              <a:t>home audio/video, multimedia in transportation, engine </a:t>
            </a:r>
            <a:r>
              <a:rPr lang="en-US" sz="1400" dirty="0" smtClean="0"/>
              <a:t>control systems</a:t>
            </a:r>
            <a:r>
              <a:rPr lang="en-US" sz="1400" dirty="0"/>
              <a:t>, and other general industrial and vehicular applications </a:t>
            </a:r>
            <a:r>
              <a:rPr lang="en-US" sz="1400" dirty="0" smtClean="0"/>
              <a:t>being considered </a:t>
            </a:r>
            <a:r>
              <a:rPr lang="en-US" sz="1400" dirty="0"/>
              <a:t>by the IEEE 802.1 TSN Task Group.</a:t>
            </a:r>
          </a:p>
          <a:p>
            <a:pPr marL="0" indent="0">
              <a:buNone/>
            </a:pPr>
            <a:r>
              <a:rPr lang="en-US" sz="1800" dirty="0" smtClean="0"/>
              <a:t>Of interest:</a:t>
            </a:r>
          </a:p>
          <a:p>
            <a:pPr lvl="1"/>
            <a:r>
              <a:rPr lang="en-US" sz="1400" dirty="0" smtClean="0"/>
              <a:t>New:</a:t>
            </a:r>
            <a:r>
              <a:rPr lang="en-US" sz="1400" dirty="0"/>
              <a:t> </a:t>
            </a:r>
            <a:r>
              <a:rPr lang="en-US" sz="1400" dirty="0" err="1"/>
              <a:t>DetNet</a:t>
            </a:r>
            <a:r>
              <a:rPr lang="en-US" sz="1400" dirty="0"/>
              <a:t> </a:t>
            </a:r>
            <a:r>
              <a:rPr lang="en-US" sz="1400" dirty="0" smtClean="0"/>
              <a:t>Security Considerations, </a:t>
            </a:r>
            <a:r>
              <a:rPr lang="en-US" sz="1400" dirty="0"/>
              <a:t>see </a:t>
            </a:r>
            <a:r>
              <a:rPr lang="en-US" sz="1400" dirty="0" smtClean="0">
                <a:hlinkClick r:id="rId4"/>
              </a:rPr>
              <a:t>https://</a:t>
            </a:r>
            <a:r>
              <a:rPr lang="en-US" sz="1400" dirty="0">
                <a:hlinkClick r:id="rId4"/>
              </a:rPr>
              <a:t>datatracker.ietf.org/doc/draft-ietf-detnet-security</a:t>
            </a:r>
            <a:r>
              <a:rPr lang="en-US" sz="1400" dirty="0" smtClean="0">
                <a:hlinkClick r:id="rId4"/>
              </a:rPr>
              <a:t>/</a:t>
            </a:r>
            <a:r>
              <a:rPr lang="en-US" sz="1400" dirty="0" smtClean="0"/>
              <a:t>  </a:t>
            </a:r>
          </a:p>
          <a:p>
            <a:pPr lvl="1"/>
            <a:r>
              <a:rPr lang="en-US" sz="1400" dirty="0" smtClean="0"/>
              <a:t>Updated: </a:t>
            </a:r>
            <a:r>
              <a:rPr lang="en-US" sz="1400" dirty="0" err="1" smtClean="0"/>
              <a:t>DetNet</a:t>
            </a:r>
            <a:r>
              <a:rPr lang="en-US" sz="1400" dirty="0" smtClean="0"/>
              <a:t> </a:t>
            </a:r>
            <a:r>
              <a:rPr lang="en-US" sz="1400" dirty="0"/>
              <a:t>Data Plane Protocol and Solution Alternatives, see </a:t>
            </a:r>
            <a:r>
              <a:rPr lang="en-US" sz="1400" dirty="0">
                <a:hlinkClick r:id="rId5"/>
              </a:rPr>
              <a:t>https://datatracker.ietf.org/doc/draft-ietf-detnet-dp-alt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dirty="0" err="1" smtClean="0"/>
              <a:t>Updated:Deterministic</a:t>
            </a:r>
            <a:r>
              <a:rPr lang="en-US" sz="1400" dirty="0" smtClean="0"/>
              <a:t> </a:t>
            </a:r>
            <a:r>
              <a:rPr lang="en-US" sz="1400" dirty="0"/>
              <a:t>Networking Architecture, see </a:t>
            </a:r>
            <a:r>
              <a:rPr lang="en-US" sz="1400" dirty="0">
                <a:hlinkClick r:id="rId6"/>
              </a:rPr>
              <a:t>https://datatracker.ietf.org/doc/draft-ietf-detnet-architecture</a:t>
            </a:r>
            <a:r>
              <a:rPr lang="en-US" sz="1400" dirty="0" smtClean="0">
                <a:hlinkClick r:id="rId6"/>
              </a:rPr>
              <a:t>/</a:t>
            </a:r>
            <a:r>
              <a:rPr lang="en-US" sz="1400" dirty="0" smtClean="0"/>
              <a:t>  </a:t>
            </a:r>
          </a:p>
          <a:p>
            <a:pPr lvl="1"/>
            <a:r>
              <a:rPr lang="en-US" sz="1400" dirty="0" smtClean="0"/>
              <a:t>Deterministic Networking Use Cases, see </a:t>
            </a:r>
            <a:r>
              <a:rPr lang="en-US" sz="1400" dirty="0" smtClean="0">
                <a:hlinkClick r:id="rId7"/>
              </a:rPr>
              <a:t>https://datatracker.ietf.org/doc/draft-ietf-detnet-use-cases/</a:t>
            </a:r>
            <a:r>
              <a:rPr lang="en-US" sz="1400" dirty="0" smtClean="0"/>
              <a:t> (note 5.1.1, reference to </a:t>
            </a:r>
            <a:r>
              <a:rPr lang="en-US" sz="1400" dirty="0" err="1" smtClean="0"/>
              <a:t>WiFi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Updated: Deterministic </a:t>
            </a:r>
            <a:r>
              <a:rPr lang="en-US" sz="1400" dirty="0"/>
              <a:t>Networking Problem Statement, see </a:t>
            </a:r>
            <a:r>
              <a:rPr lang="en-US" sz="1400" dirty="0">
                <a:hlinkClick r:id="rId8"/>
              </a:rPr>
              <a:t>https://datatracker.ietf.org/doc/draft-ietf-detnet-problem-statement/</a:t>
            </a:r>
            <a:r>
              <a:rPr lang="en-US" sz="1400" dirty="0"/>
              <a:t> </a:t>
            </a:r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13/15 of 11-18-0020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1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077200" cy="1066800"/>
          </a:xfrm>
        </p:spPr>
        <p:txBody>
          <a:bodyPr/>
          <a:lstStyle/>
          <a:p>
            <a:r>
              <a:rPr lang="en-US" dirty="0"/>
              <a:t>IP Wireless Access in Vehicular </a:t>
            </a:r>
            <a:r>
              <a:rPr lang="en-US" dirty="0" smtClean="0"/>
              <a:t>Environments  (IPWAVE)</a:t>
            </a:r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696200" cy="44958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IPWAVE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https://datatracker.ietf.org/group/ipwave/about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  </a:t>
            </a:r>
          </a:p>
          <a:p>
            <a:pPr>
              <a:lnSpc>
                <a:spcPct val="80000"/>
              </a:lnSpc>
            </a:pPr>
            <a:endParaRPr lang="en-US" sz="2000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Deliverable is: </a:t>
            </a:r>
            <a:r>
              <a:rPr lang="en-US" sz="2000" dirty="0"/>
              <a:t>document that will specify the mechanisms for</a:t>
            </a:r>
            <a:br>
              <a:rPr lang="en-US" sz="2000" dirty="0"/>
            </a:br>
            <a:r>
              <a:rPr lang="en-US" sz="2000" dirty="0"/>
              <a:t>transmission of IPv6 datagrams over IEEE 802.11-OCB mode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For further information:</a:t>
            </a:r>
          </a:p>
          <a:p>
            <a:pPr lvl="1"/>
            <a:r>
              <a:rPr lang="en-US" sz="1800" dirty="0" smtClean="0"/>
              <a:t>Updated Use cases and problem statement document: </a:t>
            </a:r>
            <a:r>
              <a:rPr lang="en-US" sz="1800" dirty="0">
                <a:hlinkClick r:id="rId4"/>
              </a:rPr>
              <a:t>https://datatracker.ietf.org/doc/draft-ietf-ipwave-vehicular-networking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/>
              <a:t>Updated Draft </a:t>
            </a:r>
            <a:r>
              <a:rPr lang="en-US" sz="1800" dirty="0"/>
              <a:t>deliverable: </a:t>
            </a:r>
            <a:r>
              <a:rPr lang="en-US" sz="1800" dirty="0">
                <a:hlinkClick r:id="rId5"/>
              </a:rPr>
              <a:t>https://datatracker.ietf.org/doc/draft-ietf-ipwave-ipv6-over-80211ocb</a:t>
            </a:r>
            <a:r>
              <a:rPr lang="en-US" sz="1800" dirty="0" smtClean="0">
                <a:hlinkClick r:id="rId5"/>
              </a:rPr>
              <a:t>/</a:t>
            </a:r>
            <a:r>
              <a:rPr lang="en-US" sz="1800" dirty="0" smtClean="0"/>
              <a:t> </a:t>
            </a: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14/15 of 11-18-0020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1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48768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2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RFC </a:t>
            </a:r>
            <a:r>
              <a:rPr lang="en-US" sz="2000" dirty="0"/>
              <a:t>7241, “The IEEE 802/IETF Relationship” </a:t>
            </a:r>
            <a:r>
              <a:rPr lang="en-US" sz="2000" dirty="0" smtClean="0"/>
              <a:t>(RFC4441 </a:t>
            </a:r>
            <a:r>
              <a:rPr lang="en-US" sz="2000" dirty="0"/>
              <a:t>update)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hlinkClick r:id="rId3"/>
              </a:rPr>
              <a:t>https://datatracker.ietf.org/doc/rfc7241/</a:t>
            </a:r>
            <a:r>
              <a:rPr lang="en-US" sz="1600" dirty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IEEE </a:t>
            </a:r>
            <a:r>
              <a:rPr lang="en-US" sz="2000" dirty="0"/>
              <a:t>802 Liaisons list is available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u="sng" dirty="0">
                <a:hlinkClick r:id="rId4"/>
              </a:rPr>
              <a:t>http://</a:t>
            </a:r>
            <a:r>
              <a:rPr lang="en-US" sz="1600" u="sng" dirty="0" smtClean="0">
                <a:hlinkClick r:id="rId4"/>
              </a:rPr>
              <a:t>ieee-sa.centraldesktop.com/802liaisondb/FrontPage</a:t>
            </a: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/>
          </a:p>
          <a:p>
            <a:pPr>
              <a:lnSpc>
                <a:spcPct val="80000"/>
              </a:lnSpc>
              <a:defRPr/>
            </a:pPr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15/15 of 11-18-0020 by Dorothy Stanley, HPE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3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 Corporation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Wi-Fi Alliance Liaison Update</a:t>
            </a:r>
          </a:p>
        </p:txBody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 smtClean="0"/>
              <a:t>Date:</a:t>
            </a:r>
            <a:r>
              <a:rPr lang="en-GB" altLang="en-US" sz="2000" b="0" dirty="0" smtClean="0"/>
              <a:t> 2018-01-17</a:t>
            </a:r>
          </a:p>
        </p:txBody>
      </p:sp>
      <p:graphicFrame>
        <p:nvGraphicFramePr>
          <p:cNvPr id="4103" name="Object 5"/>
          <p:cNvGraphicFramePr>
            <a:graphicFrameLocks noChangeAspect="1"/>
          </p:cNvGraphicFramePr>
          <p:nvPr>
            <p:extLst/>
          </p:nvPr>
        </p:nvGraphicFramePr>
        <p:xfrm>
          <a:off x="534988" y="2348880"/>
          <a:ext cx="7813675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Document" r:id="rId4" imgW="8152815" imgH="2326402" progId="Word.Document.8">
                  <p:embed/>
                </p:oleObj>
              </mc:Choice>
              <mc:Fallback>
                <p:oleObj name="Document" r:id="rId4" imgW="8152815" imgH="23264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48880"/>
                        <a:ext cx="7813675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533400" y="1935163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11-18-0233 by Ian Sherlock, Texas Instruments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7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4704"/>
            <a:ext cx="8062913" cy="540000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en-US" sz="2000" b="0" dirty="0" smtClean="0"/>
              <a:t>The last WFA member meeting was held in the week of 23</a:t>
            </a:r>
            <a:r>
              <a:rPr lang="en-US" altLang="en-US" sz="2000" b="0" baseline="30000" dirty="0" smtClean="0"/>
              <a:t>rd</a:t>
            </a:r>
            <a:r>
              <a:rPr lang="en-US" altLang="en-US" sz="2000" b="0" dirty="0" smtClean="0"/>
              <a:t> Oct </a:t>
            </a:r>
            <a:r>
              <a:rPr lang="en-US" altLang="en-US" sz="2000" b="0" dirty="0"/>
              <a:t>2017 in Bucharest, </a:t>
            </a:r>
            <a:r>
              <a:rPr lang="en-US" altLang="en-US" sz="2000" b="0" dirty="0" smtClean="0"/>
              <a:t>Romania.</a:t>
            </a:r>
          </a:p>
          <a:p>
            <a:pPr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Recent Items of note</a:t>
            </a:r>
          </a:p>
          <a:p>
            <a:pPr lvl="1">
              <a:defRPr/>
            </a:pPr>
            <a:r>
              <a:rPr lang="en-US" altLang="en-US" sz="1600" dirty="0" smtClean="0"/>
              <a:t>8</a:t>
            </a:r>
            <a:r>
              <a:rPr lang="en-US" altLang="en-US" sz="1600" baseline="30000" dirty="0" smtClean="0"/>
              <a:t>th</a:t>
            </a:r>
            <a:r>
              <a:rPr lang="en-US" altLang="en-US" sz="1600" dirty="0" smtClean="0"/>
              <a:t> Jan 2018 Wi-Fi Alliance ® introduces security enhancements</a:t>
            </a:r>
          </a:p>
          <a:p>
            <a:pPr lvl="2">
              <a:defRPr/>
            </a:pPr>
            <a:r>
              <a:rPr lang="en-US" altLang="en-US" sz="1400" dirty="0">
                <a:hlinkClick r:id="rId3"/>
              </a:rPr>
              <a:t>https://</a:t>
            </a:r>
            <a:r>
              <a:rPr lang="en-US" altLang="en-US" sz="1400" dirty="0" smtClean="0">
                <a:hlinkClick r:id="rId3"/>
              </a:rPr>
              <a:t>www.wi-fi.org/news-events/newsroom/wi-fi-alliance-introduces-security-enhancements</a:t>
            </a:r>
            <a:r>
              <a:rPr lang="en-US" altLang="en-US" sz="1400" dirty="0" smtClean="0"/>
              <a:t> </a:t>
            </a:r>
            <a:endParaRPr lang="en-US" altLang="en-US" sz="1400" dirty="0"/>
          </a:p>
          <a:p>
            <a:pPr lvl="1">
              <a:defRPr/>
            </a:pPr>
            <a:r>
              <a:rPr lang="en-US" altLang="en-US" sz="1600" dirty="0" smtClean="0"/>
              <a:t>12</a:t>
            </a:r>
            <a:r>
              <a:rPr lang="en-US" altLang="en-US" sz="1600" baseline="30000" dirty="0" smtClean="0"/>
              <a:t>th</a:t>
            </a:r>
            <a:r>
              <a:rPr lang="en-US" altLang="en-US" sz="1600" dirty="0" smtClean="0"/>
              <a:t> Dec </a:t>
            </a:r>
            <a:r>
              <a:rPr lang="en-US" altLang="en-US" sz="1600" dirty="0"/>
              <a:t>2017 Wi-Fi CERTIFIED Agile Multiband™ enables intelligent Wi-Fi® networks</a:t>
            </a:r>
            <a:endParaRPr lang="en-US" altLang="en-US" sz="1600" dirty="0" smtClean="0"/>
          </a:p>
          <a:p>
            <a:pPr lvl="2">
              <a:defRPr/>
            </a:pPr>
            <a:r>
              <a:rPr lang="en-US" altLang="en-US" sz="1400" dirty="0">
                <a:hlinkClick r:id="rId4"/>
              </a:rPr>
              <a:t>https://</a:t>
            </a:r>
            <a:r>
              <a:rPr lang="en-US" altLang="en-US" sz="1400" dirty="0" smtClean="0">
                <a:hlinkClick r:id="rId4"/>
              </a:rPr>
              <a:t>www.wi-fi.org/news-events/newsroom/wi-fi-certified-agile-multiband-enables-intelligent-wi-fi-networks</a:t>
            </a:r>
            <a:r>
              <a:rPr lang="en-US" altLang="en-US" sz="1400" dirty="0" smtClean="0"/>
              <a:t> </a:t>
            </a:r>
          </a:p>
          <a:p>
            <a:pPr lvl="1">
              <a:defRPr/>
            </a:pPr>
            <a:r>
              <a:rPr lang="en-US" altLang="en-US" sz="1600" dirty="0" smtClean="0"/>
              <a:t>29</a:t>
            </a:r>
            <a:r>
              <a:rPr lang="en-US" altLang="en-US" sz="1600" baseline="30000" dirty="0" smtClean="0"/>
              <a:t>th</a:t>
            </a:r>
            <a:r>
              <a:rPr lang="en-US" altLang="en-US" sz="1600" dirty="0" smtClean="0"/>
              <a:t> Nov 2017 Wi-Fi </a:t>
            </a:r>
            <a:r>
              <a:rPr lang="en-US" altLang="en-US" sz="1600" dirty="0"/>
              <a:t>Alliance® introduces Wi-Fi® power saving features </a:t>
            </a:r>
            <a:endParaRPr lang="en-US" altLang="en-US" sz="1600" dirty="0" smtClean="0"/>
          </a:p>
          <a:p>
            <a:pPr lvl="2">
              <a:defRPr/>
            </a:pPr>
            <a:r>
              <a:rPr lang="en-US" altLang="en-US" sz="1400" dirty="0">
                <a:hlinkClick r:id="rId5"/>
              </a:rPr>
              <a:t>https://</a:t>
            </a:r>
            <a:r>
              <a:rPr lang="en-US" altLang="en-US" sz="1400" dirty="0" smtClean="0">
                <a:hlinkClick r:id="rId5"/>
              </a:rPr>
              <a:t>www.wi-fi.org/news-events/newsroom/wi-fi-alliance-introduces-wi-fi-power-saving-features</a:t>
            </a:r>
            <a:r>
              <a:rPr lang="en-US" altLang="en-US" sz="1400" dirty="0" smtClean="0"/>
              <a:t> </a:t>
            </a:r>
            <a:endParaRPr lang="en-US" altLang="en-US" sz="1400" dirty="0"/>
          </a:p>
          <a:p>
            <a:pPr lvl="2">
              <a:defRPr/>
            </a:pPr>
            <a:endParaRPr lang="en-US" altLang="en-US" sz="1600" dirty="0"/>
          </a:p>
          <a:p>
            <a:pPr>
              <a:defRPr/>
            </a:pPr>
            <a:r>
              <a:rPr lang="en-US" altLang="en-US" sz="2000" b="0" dirty="0" smtClean="0"/>
              <a:t>Ongoing technical activity at WFA leading to certification, based on IEEE programs</a:t>
            </a:r>
          </a:p>
          <a:p>
            <a:pPr marL="457200" lvl="1" indent="0">
              <a:buNone/>
              <a:defRPr/>
            </a:pPr>
            <a:r>
              <a:rPr lang="en-US" altLang="en-US" sz="1600" dirty="0" smtClean="0"/>
              <a:t>  </a:t>
            </a:r>
          </a:p>
          <a:p>
            <a:pPr lvl="1">
              <a:defRPr/>
            </a:pPr>
            <a:r>
              <a:rPr lang="en-US" altLang="en-US" sz="1600" dirty="0" smtClean="0"/>
              <a:t>60GHz</a:t>
            </a:r>
          </a:p>
          <a:p>
            <a:pPr lvl="1">
              <a:defRPr/>
            </a:pPr>
            <a:r>
              <a:rPr lang="en-US" altLang="en-US" sz="1600" dirty="0" err="1" smtClean="0"/>
              <a:t>HaLow</a:t>
            </a:r>
            <a:endParaRPr lang="en-US" altLang="en-US" sz="1600" dirty="0" smtClean="0"/>
          </a:p>
          <a:p>
            <a:pPr lvl="1">
              <a:defRPr/>
            </a:pPr>
            <a:r>
              <a:rPr lang="en-US" altLang="en-US" sz="1600" dirty="0" smtClean="0"/>
              <a:t>Timing Measurement  (</a:t>
            </a:r>
            <a:r>
              <a:rPr lang="en-US" altLang="en-US" sz="1600" dirty="0" err="1" smtClean="0"/>
              <a:t>TimeSync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)</a:t>
            </a:r>
          </a:p>
          <a:p>
            <a:pPr lvl="1">
              <a:defRPr/>
            </a:pPr>
            <a:r>
              <a:rPr lang="en-US" altLang="en-US" sz="1600" dirty="0" smtClean="0"/>
              <a:t>Pre Association </a:t>
            </a:r>
            <a:r>
              <a:rPr lang="en-US" altLang="en-US" sz="1600" dirty="0"/>
              <a:t>I</a:t>
            </a:r>
            <a:r>
              <a:rPr lang="en-US" altLang="en-US" sz="1600" dirty="0" smtClean="0"/>
              <a:t>nfrastructure Service Discovery</a:t>
            </a:r>
          </a:p>
          <a:p>
            <a:pPr lvl="1">
              <a:defRPr/>
            </a:pPr>
            <a:r>
              <a:rPr lang="en-US" altLang="en-US" sz="1600" dirty="0" smtClean="0"/>
              <a:t>Optimized Connectivity Experience</a:t>
            </a:r>
          </a:p>
          <a:p>
            <a:pPr lvl="1">
              <a:defRPr/>
            </a:pPr>
            <a:r>
              <a:rPr lang="en-US" altLang="en-US" sz="1600" dirty="0" smtClean="0"/>
              <a:t>DSRC</a:t>
            </a:r>
          </a:p>
          <a:p>
            <a:pPr lvl="1">
              <a:defRPr/>
            </a:pPr>
            <a:r>
              <a:rPr lang="en-US" altLang="en-US" sz="1600" dirty="0" smtClean="0"/>
              <a:t>ax</a:t>
            </a:r>
            <a:endParaRPr lang="en-US" altLang="en-US" sz="1600" dirty="0"/>
          </a:p>
          <a:p>
            <a:pPr lvl="1">
              <a:defRPr/>
            </a:pPr>
            <a:endParaRPr lang="en-US" altLang="en-US" sz="16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11-18-0233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5175"/>
            <a:ext cx="7772400" cy="56165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Examples of other technical work ongoing in WFA</a:t>
            </a:r>
          </a:p>
          <a:p>
            <a:pPr lvl="1">
              <a:defRPr/>
            </a:pPr>
            <a:r>
              <a:rPr lang="en-US" altLang="en-US" sz="1600" dirty="0" smtClean="0"/>
              <a:t>Neighbor Awareness Networking – low power </a:t>
            </a:r>
            <a:r>
              <a:rPr lang="en-US" altLang="en-US" sz="1600" dirty="0"/>
              <a:t>discovery, many-to-many </a:t>
            </a:r>
            <a:r>
              <a:rPr lang="en-US" altLang="en-US" sz="1600" dirty="0" smtClean="0"/>
              <a:t>data </a:t>
            </a:r>
            <a:r>
              <a:rPr lang="en-US" altLang="en-US" sz="1600" dirty="0"/>
              <a:t>connectivity, </a:t>
            </a:r>
            <a:r>
              <a:rPr lang="en-US" altLang="en-US" sz="1600" dirty="0" smtClean="0"/>
              <a:t>and accurate ranging</a:t>
            </a:r>
          </a:p>
          <a:p>
            <a:pPr lvl="1">
              <a:defRPr/>
            </a:pPr>
            <a:r>
              <a:rPr lang="en-US" altLang="en-US" sz="1600" dirty="0" smtClean="0"/>
              <a:t>Display</a:t>
            </a:r>
          </a:p>
          <a:p>
            <a:pPr lvl="1">
              <a:defRPr/>
            </a:pPr>
            <a:r>
              <a:rPr lang="en-US" altLang="en-US" sz="1600" dirty="0" smtClean="0"/>
              <a:t>Security </a:t>
            </a:r>
          </a:p>
          <a:p>
            <a:pPr lvl="1">
              <a:defRPr/>
            </a:pPr>
            <a:r>
              <a:rPr lang="en-US" altLang="en-US" sz="1600" dirty="0" smtClean="0"/>
              <a:t>Device Provisioning Protocol</a:t>
            </a:r>
          </a:p>
          <a:p>
            <a:pPr lvl="1">
              <a:defRPr/>
            </a:pPr>
            <a:r>
              <a:rPr lang="en-US" altLang="en-US" sz="1600" dirty="0" err="1" smtClean="0"/>
              <a:t>Passpoint</a:t>
            </a:r>
            <a:endParaRPr lang="en-US" altLang="en-US" sz="1600" dirty="0" smtClean="0"/>
          </a:p>
          <a:p>
            <a:pPr lvl="1">
              <a:defRPr/>
            </a:pPr>
            <a:r>
              <a:rPr lang="en-US" altLang="en-US" sz="1600" dirty="0" smtClean="0"/>
              <a:t>Home Experience</a:t>
            </a:r>
          </a:p>
          <a:p>
            <a:pPr marL="457200" lvl="1" indent="0">
              <a:buNone/>
              <a:defRPr/>
            </a:pPr>
            <a:endParaRPr lang="en-US" altLang="en-US" sz="1600" dirty="0"/>
          </a:p>
          <a:p>
            <a:pPr lvl="1"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sz="2000" b="0" dirty="0" smtClean="0"/>
              <a:t>Examples of WFA Activity in other areas, potentially leading to technical work </a:t>
            </a:r>
          </a:p>
          <a:p>
            <a:pPr lvl="1">
              <a:defRPr/>
            </a:pPr>
            <a:r>
              <a:rPr lang="en-US" altLang="en-US" sz="1600" dirty="0" smtClean="0"/>
              <a:t>Automotive</a:t>
            </a:r>
          </a:p>
          <a:p>
            <a:pPr lvl="1">
              <a:defRPr/>
            </a:pPr>
            <a:r>
              <a:rPr lang="en-US" altLang="en-US" sz="1600" dirty="0" smtClean="0"/>
              <a:t>Healthcare</a:t>
            </a:r>
          </a:p>
          <a:p>
            <a:pPr marL="0" indent="0">
              <a:buFontTx/>
              <a:buNone/>
              <a:defRPr/>
            </a:pPr>
            <a:endParaRPr lang="en-GB" altLang="en-US" sz="2000" b="0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11-18-0233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5175"/>
            <a:ext cx="7772400" cy="56165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For more information on current areas of work see</a:t>
            </a:r>
          </a:p>
          <a:p>
            <a:pPr lvl="1">
              <a:defRPr/>
            </a:pPr>
            <a:r>
              <a:rPr lang="en-US" altLang="en-US" sz="1600" dirty="0">
                <a:hlinkClick r:id="rId3"/>
              </a:rPr>
              <a:t>http://</a:t>
            </a:r>
            <a:r>
              <a:rPr lang="en-US" altLang="en-US" sz="1600" dirty="0" smtClean="0">
                <a:hlinkClick r:id="rId3"/>
              </a:rPr>
              <a:t>www.wi-fi.org/who-we-are/current-work-areas</a:t>
            </a:r>
            <a:endParaRPr lang="en-US" altLang="en-US" sz="1600" dirty="0" smtClean="0"/>
          </a:p>
          <a:p>
            <a:pPr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If those sound like interesting topics please plan to attend the next member meeting which is scheduled for the week of 5</a:t>
            </a:r>
            <a:r>
              <a:rPr lang="en-US" altLang="en-US" sz="2000" b="0" baseline="30000" dirty="0" smtClean="0"/>
              <a:t>th</a:t>
            </a:r>
            <a:r>
              <a:rPr lang="en-US" altLang="en-US" sz="2000" b="0" dirty="0" smtClean="0"/>
              <a:t> Feb 2018 in Hong Kong.</a:t>
            </a:r>
          </a:p>
          <a:p>
            <a:pPr>
              <a:defRPr/>
            </a:pPr>
            <a:endParaRPr lang="en-GB" altLang="en-US" sz="2000" b="0" dirty="0" smtClean="0"/>
          </a:p>
          <a:p>
            <a:pPr>
              <a:defRPr/>
            </a:pPr>
            <a:r>
              <a:rPr lang="en-GB" altLang="en-US" sz="2000" b="0" dirty="0" smtClean="0"/>
              <a:t>Further general information at </a:t>
            </a:r>
            <a:r>
              <a:rPr lang="en-GB" altLang="en-US" sz="2000" b="0" dirty="0" smtClean="0">
                <a:hlinkClick r:id="rId4"/>
              </a:rPr>
              <a:t>http://www.wi-fi.org/</a:t>
            </a:r>
            <a:r>
              <a:rPr lang="en-GB" altLang="en-US" sz="2000" b="0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11-18-0233</a:t>
            </a:r>
            <a:endParaRPr kumimoji="0" lang="en-GB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8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87830</TotalTime>
  <Words>7683</Words>
  <Application>Microsoft Office PowerPoint</Application>
  <PresentationFormat>On-screen Show (4:3)</PresentationFormat>
  <Paragraphs>1659</Paragraphs>
  <Slides>99</Slides>
  <Notes>77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10" baseType="lpstr">
      <vt:lpstr>Arial Unicode MS</vt:lpstr>
      <vt:lpstr>MS Gothic</vt:lpstr>
      <vt:lpstr>MS PGothic</vt:lpstr>
      <vt:lpstr>MS PGothic</vt:lpstr>
      <vt:lpstr>Arial</vt:lpstr>
      <vt:lpstr>Calibri</vt:lpstr>
      <vt:lpstr>Gulim</vt:lpstr>
      <vt:lpstr>Times New Roman</vt:lpstr>
      <vt:lpstr>Wingdings</vt:lpstr>
      <vt:lpstr>Default Design</vt:lpstr>
      <vt:lpstr>Document</vt:lpstr>
      <vt:lpstr>802.11 January 2018 Closing Reports</vt:lpstr>
      <vt:lpstr>Abstract</vt:lpstr>
      <vt:lpstr>Attendance</vt:lpstr>
      <vt:lpstr>Attendance Total</vt:lpstr>
      <vt:lpstr>Attendance Histogram </vt:lpstr>
      <vt:lpstr>Attendance by Country</vt:lpstr>
      <vt:lpstr>Doc Revision uploads by meeting (month #)</vt:lpstr>
      <vt:lpstr>802.11 WG Editor’s Meeting (Jan 2018)</vt:lpstr>
      <vt:lpstr>Volunteer Editor Contacts</vt:lpstr>
      <vt:lpstr>MIB discussion</vt:lpstr>
      <vt:lpstr>802.11 Style Guide</vt:lpstr>
      <vt:lpstr>Editor Amendment Ordering</vt:lpstr>
      <vt:lpstr>Draft Development Snapshot</vt:lpstr>
      <vt:lpstr>MIB Style, Visio and Frame Practices</vt:lpstr>
      <vt:lpstr>PowerPoint Presentation</vt:lpstr>
      <vt:lpstr>PowerPoint Presentation</vt:lpstr>
      <vt:lpstr>802.11 AANI SC – January 2018</vt:lpstr>
      <vt:lpstr>Meeting Report/Minutes/Summary 1/2</vt:lpstr>
      <vt:lpstr>Meeting Report/Minutes/Summary 2/2</vt:lpstr>
      <vt:lpstr>Call for Contributions</vt:lpstr>
      <vt:lpstr>PowerPoint Presentation</vt:lpstr>
      <vt:lpstr>ARC Closing Report </vt:lpstr>
      <vt:lpstr>Abstract</vt:lpstr>
      <vt:lpstr>Work Completed</vt:lpstr>
      <vt:lpstr>Work Completed</vt:lpstr>
      <vt:lpstr>Work Completed (cont)</vt:lpstr>
      <vt:lpstr>Work Completed</vt:lpstr>
      <vt:lpstr>Teleconference(s)</vt:lpstr>
      <vt:lpstr>March 2018 Plans</vt:lpstr>
      <vt:lpstr>IEEE 802.11 Coexistence SC closing report in Irvine in January 2018</vt:lpstr>
      <vt:lpstr>IEEE 802.11 Coexistence SC achieved its goals as an effective discussion forum for coexistence issues</vt:lpstr>
      <vt:lpstr>IEEE 802.11 Coexistence SC achieved its goals as an effective discussion forum for coexistence issues</vt:lpstr>
      <vt:lpstr>The SC is proposing a motion of support for WFA LS to 3GPP RAN4 in relation to testing</vt:lpstr>
      <vt:lpstr>IEEE 802.11 Coexistence SC will continue its work in  Chicago before ETSI BRAN meeting in late Mar 2018 </vt:lpstr>
      <vt:lpstr>WNG SC Closing Report</vt:lpstr>
      <vt:lpstr>Abstract</vt:lpstr>
      <vt:lpstr>PowerPoint Presentation</vt:lpstr>
      <vt:lpstr>IEEE 802 JTC1 Standing Committee Jan 2018 (Irvine) closing report</vt:lpstr>
      <vt:lpstr>IEEE 802 JTC1 SC focused on executing PSDO process &amp; reviewing progress of SC6 Security ad hoc</vt:lpstr>
      <vt:lpstr>The IEEE 802 JTC1 SC will execute the PSDO process in Chicago in Mar 2018</vt:lpstr>
      <vt:lpstr>TGmd January 2018 Closing Report</vt:lpstr>
      <vt:lpstr>Abstract</vt:lpstr>
      <vt:lpstr>Work completed this week  </vt:lpstr>
      <vt:lpstr>TGmd schedule - unchanged </vt:lpstr>
      <vt:lpstr>Plans for Jan - April </vt:lpstr>
      <vt:lpstr>PowerPoint Presentation</vt:lpstr>
      <vt:lpstr>PowerPoint Presentation</vt:lpstr>
      <vt:lpstr>References</vt:lpstr>
      <vt:lpstr>TGak January Closing Report </vt:lpstr>
      <vt:lpstr>TGak Closing Report</vt:lpstr>
      <vt:lpstr>TGak Closing Report</vt:lpstr>
      <vt:lpstr>TGaq Closing Report</vt:lpstr>
      <vt:lpstr>Abstract</vt:lpstr>
      <vt:lpstr>PowerPoint Presentation</vt:lpstr>
      <vt:lpstr>PowerPoint Presentation</vt:lpstr>
      <vt:lpstr>TGax January 2018 Closing Report</vt:lpstr>
      <vt:lpstr>Abstract</vt:lpstr>
      <vt:lpstr>Work Completed</vt:lpstr>
      <vt:lpstr>March 2018 Goals</vt:lpstr>
      <vt:lpstr>Conference Call Times</vt:lpstr>
      <vt:lpstr>Task Group AY  January 2018 Closing Report</vt:lpstr>
      <vt:lpstr>Abstract</vt:lpstr>
      <vt:lpstr>PowerPoint Presentation</vt:lpstr>
      <vt:lpstr>PowerPoint Presentation</vt:lpstr>
      <vt:lpstr>PowerPoint Presentation</vt:lpstr>
      <vt:lpstr>TGaz Next Generation Positioning  Jan. Closing Report</vt:lpstr>
      <vt:lpstr>Abstract</vt:lpstr>
      <vt:lpstr>TG Status And Work Completed</vt:lpstr>
      <vt:lpstr>Goals For March Meeting</vt:lpstr>
      <vt:lpstr>Teleconference Schedule</vt:lpstr>
      <vt:lpstr>TGba January 2018 Closing Report</vt:lpstr>
      <vt:lpstr>Abstract</vt:lpstr>
      <vt:lpstr>Work Completed</vt:lpstr>
      <vt:lpstr>Goal for March 2018</vt:lpstr>
      <vt:lpstr>Teleconference Call Schedule</vt:lpstr>
      <vt:lpstr>Light Communications Study Group  January 2018 Closing Report</vt:lpstr>
      <vt:lpstr>PowerPoint Presentation</vt:lpstr>
      <vt:lpstr>PowerPoint Presentation</vt:lpstr>
      <vt:lpstr>PowerPoint Presentation</vt:lpstr>
      <vt:lpstr>PowerPoint Presentation</vt:lpstr>
      <vt:lpstr>IEEE 802.11-IETF Liaison Report</vt:lpstr>
      <vt:lpstr>Abstract</vt:lpstr>
      <vt:lpstr>IETF Meetings</vt:lpstr>
      <vt:lpstr>IETF- IEEE 802 Liaison Activity  </vt:lpstr>
      <vt:lpstr>IoT related work – feedback requested</vt:lpstr>
      <vt:lpstr>YANG Model Catalog</vt:lpstr>
      <vt:lpstr>Multicast Topics</vt:lpstr>
      <vt:lpstr>IoT related work</vt:lpstr>
      <vt:lpstr>CAPPORT WG</vt:lpstr>
      <vt:lpstr>RADEXT WG</vt:lpstr>
      <vt:lpstr>Operations Area Working Group</vt:lpstr>
      <vt:lpstr>Transport Layer Security (TLS)</vt:lpstr>
      <vt:lpstr>Deterministic Networking (DETNET)</vt:lpstr>
      <vt:lpstr>IP Wireless Access in Vehicular Environments  (IPWAVE)</vt:lpstr>
      <vt:lpstr>References</vt:lpstr>
      <vt:lpstr>Wi-Fi Alliance Liaison Update</vt:lpstr>
      <vt:lpstr>PowerPoint Presentation</vt:lpstr>
      <vt:lpstr>PowerPoint Presentation</vt:lpstr>
      <vt:lpstr>PowerPoint Presentation</vt:lpstr>
    </vt:vector>
  </TitlesOfParts>
  <Company>Aruba Networks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WG11 Closing Reports</dc:title>
  <dc:creator>dorothy.stanley@hpe.com</dc:creator>
  <cp:keywords>January 2018</cp:keywords>
  <cp:lastModifiedBy>Stanley, Dorothy</cp:lastModifiedBy>
  <cp:revision>1504</cp:revision>
  <cp:lastPrinted>1998-02-10T13:28:06Z</cp:lastPrinted>
  <dcterms:created xsi:type="dcterms:W3CDTF">1998-02-10T13:07:52Z</dcterms:created>
  <dcterms:modified xsi:type="dcterms:W3CDTF">2018-01-19T04:45:17Z</dcterms:modified>
</cp:coreProperties>
</file>