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0" r:id="rId3"/>
    <p:sldId id="360" r:id="rId4"/>
    <p:sldId id="525" r:id="rId5"/>
    <p:sldId id="532" r:id="rId6"/>
    <p:sldId id="566" r:id="rId7"/>
    <p:sldId id="275" r:id="rId8"/>
    <p:sldId id="580" r:id="rId9"/>
    <p:sldId id="581" r:id="rId10"/>
    <p:sldId id="382" r:id="rId11"/>
    <p:sldId id="569" r:id="rId12"/>
    <p:sldId id="576" r:id="rId13"/>
    <p:sldId id="573" r:id="rId14"/>
    <p:sldId id="572" r:id="rId15"/>
    <p:sldId id="570" r:id="rId16"/>
    <p:sldId id="579" r:id="rId17"/>
    <p:sldId id="574" r:id="rId18"/>
    <p:sldId id="575" r:id="rId19"/>
    <p:sldId id="577" r:id="rId20"/>
    <p:sldId id="578" r:id="rId21"/>
    <p:sldId id="459" r:id="rId22"/>
    <p:sldId id="582" r:id="rId23"/>
    <p:sldId id="584" r:id="rId24"/>
    <p:sldId id="301" r:id="rId25"/>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FF00"/>
    <a:srgbClr val="66FF99"/>
    <a:srgbClr val="FF9966"/>
    <a:srgbClr val="FF9933"/>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979" autoAdjust="0"/>
    <p:restoredTop sz="97869" autoAdjust="0"/>
  </p:normalViewPr>
  <p:slideViewPr>
    <p:cSldViewPr>
      <p:cViewPr varScale="1">
        <p:scale>
          <a:sx n="65" d="100"/>
          <a:sy n="65" d="100"/>
        </p:scale>
        <p:origin x="99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466" y="7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64524" y="175081"/>
            <a:ext cx="210608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GB" smtClean="0"/>
              <a:t>doc.: IEEE 802.11-18/0018r1</a:t>
            </a:r>
            <a:endParaRPr lang="en-US" dirty="0"/>
          </a:p>
        </p:txBody>
      </p:sp>
      <p:sp>
        <p:nvSpPr>
          <p:cNvPr id="3075" name="Rectangle 3"/>
          <p:cNvSpPr>
            <a:spLocks noGrp="1" noChangeArrowheads="1"/>
          </p:cNvSpPr>
          <p:nvPr>
            <p:ph type="dt" sz="quarter" idx="1"/>
          </p:nvPr>
        </p:nvSpPr>
        <p:spPr bwMode="auto">
          <a:xfrm>
            <a:off x="687388" y="175081"/>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2018</a:t>
            </a:r>
            <a:endParaRPr lang="en-US" dirty="0"/>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GB" smtClean="0"/>
              <a:t>doc.: IEEE 802.11-18/0018r1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2018</a:t>
            </a:r>
            <a:endParaRPr lang="en-US" dirty="0"/>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GB" sz="1400" smtClean="0"/>
              <a:t>doc.: IEEE 802.11-18/0018r1</a:t>
            </a:r>
            <a:endParaRPr lang="en-US" sz="1400" smtClean="0"/>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January 2018</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(HP Enterprise)</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348235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802.11-18/0018r1</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10</a:t>
            </a:fld>
            <a:endParaRPr lang="en-US"/>
          </a:p>
        </p:txBody>
      </p:sp>
    </p:spTree>
    <p:extLst>
      <p:ext uri="{BB962C8B-B14F-4D97-AF65-F5344CB8AC3E}">
        <p14:creationId xmlns:p14="http://schemas.microsoft.com/office/powerpoint/2010/main" val="28237119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GB" smtClean="0"/>
              <a:t>doc.: IEEE 802.11-18/0018r1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January 2018</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143944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GB" smtClean="0"/>
              <a:t>doc.: IEEE 802.11-18/0018r1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January 2018</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4147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GB" smtClean="0"/>
              <a:t>doc.: IEEE 802.11-18/0018r1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January 2018</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544681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GB" smtClean="0"/>
              <a:t>doc.: IEEE 802.11-18/0018r1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January 2018</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201848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GB" smtClean="0"/>
              <a:t>doc.: IEEE 802.11-18/0018r1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January 2018</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4744104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802.11-18/0018r1</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21</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GB" smtClean="0"/>
              <a:t>doc.: IEEE 802.11-18/0018r1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January 2018</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5808789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802.11-18/0018r1</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24</a:t>
            </a:fld>
            <a:endParaRPr lang="en-US"/>
          </a:p>
        </p:txBody>
      </p:sp>
    </p:spTree>
    <p:extLst>
      <p:ext uri="{BB962C8B-B14F-4D97-AF65-F5344CB8AC3E}">
        <p14:creationId xmlns:p14="http://schemas.microsoft.com/office/powerpoint/2010/main" val="175259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GB" sz="1400" smtClean="0"/>
              <a:t>doc.: IEEE 802.11-18/0018r1</a:t>
            </a:r>
            <a:endParaRPr lang="en-US" sz="1400" smtClean="0"/>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January 2018</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087347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802.11-18/0018r1</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a:t>
            </a:fld>
            <a:endParaRPr lang="en-US"/>
          </a:p>
        </p:txBody>
      </p:sp>
    </p:spTree>
    <p:extLst>
      <p:ext uri="{BB962C8B-B14F-4D97-AF65-F5344CB8AC3E}">
        <p14:creationId xmlns:p14="http://schemas.microsoft.com/office/powerpoint/2010/main" val="1991236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802.11-18/0018r1</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4</a:t>
            </a:fld>
            <a:endParaRPr lang="en-US"/>
          </a:p>
        </p:txBody>
      </p:sp>
    </p:spTree>
    <p:extLst>
      <p:ext uri="{BB962C8B-B14F-4D97-AF65-F5344CB8AC3E}">
        <p14:creationId xmlns:p14="http://schemas.microsoft.com/office/powerpoint/2010/main" val="346391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GB" smtClean="0"/>
              <a:t>doc.: IEEE 802.11-18/0018r1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January 2018</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1367320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GB" smtClean="0"/>
              <a:t>doc.: IEEE 802.11-18/0018r1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January 2018</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2768004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802.11-18/0018r1</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7</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GB" smtClean="0"/>
              <a:t>doc.: IEEE 802.11-18/0018r1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January 2018</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782591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GB" smtClean="0"/>
              <a:t>doc.: IEEE 802.11-18/0018r1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January 2018</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523035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802.11-18/0018r1</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853-00-0000-liaison-statement-from-wfa-on-coexistence-tests.doc"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0045-03-00ak-p802-11ak-revcom-submittal.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2/11-12-1208-00-0glk-802-11-glk-draft-5c.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7/11-17-1736-04-0wng-broadcast-service-on-wlan.ppt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2/11-12-1208-00-0glk-802-11-glk-draft-5c.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7/11-17-1736-04-0wng-broadcast-service-on-wlan.ppt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7/11-17-1604-06-00lc-a-par-proposal-for-light-communication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17/11-17-1603-06-00lc-a-csd-proposal-for-light-communications.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7/11-17-1604-08-00lc-a-par-proposal-for-light-communications.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7/11-17-1603-07-00lc-a-csd-proposal-for-light-communication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2018</a:t>
            </a:r>
            <a:endParaRPr lang="en-US" sz="1800"/>
          </a:p>
        </p:txBody>
      </p:sp>
      <p:sp>
        <p:nvSpPr>
          <p:cNvPr id="3077" name="Rectangle 2"/>
          <p:cNvSpPr>
            <a:spLocks noGrp="1" noChangeArrowheads="1"/>
          </p:cNvSpPr>
          <p:nvPr>
            <p:ph type="title"/>
          </p:nvPr>
        </p:nvSpPr>
        <p:spPr>
          <a:noFill/>
        </p:spPr>
        <p:txBody>
          <a:bodyPr/>
          <a:lstStyle/>
          <a:p>
            <a:r>
              <a:rPr lang="en-US" dirty="0" smtClean="0"/>
              <a:t>802.11 January 2018 WG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2018-01-18</a:t>
            </a:r>
          </a:p>
        </p:txBody>
      </p:sp>
      <p:graphicFrame>
        <p:nvGraphicFramePr>
          <p:cNvPr id="3079" name="Object 11"/>
          <p:cNvGraphicFramePr>
            <a:graphicFrameLocks noChangeAspect="1"/>
          </p:cNvGraphicFramePr>
          <p:nvPr>
            <p:extLst>
              <p:ext uri="{D42A27DB-BD31-4B8C-83A1-F6EECF244321}">
                <p14:modId xmlns:p14="http://schemas.microsoft.com/office/powerpoint/2010/main" val="1252757510"/>
              </p:ext>
            </p:extLst>
          </p:nvPr>
        </p:nvGraphicFramePr>
        <p:xfrm>
          <a:off x="546100" y="2662238"/>
          <a:ext cx="7459663" cy="1797050"/>
        </p:xfrm>
        <a:graphic>
          <a:graphicData uri="http://schemas.openxmlformats.org/presentationml/2006/ole">
            <mc:AlternateContent xmlns:mc="http://schemas.openxmlformats.org/markup-compatibility/2006">
              <mc:Choice xmlns:v="urn:schemas-microsoft-com:vml" Requires="v">
                <p:oleObj spid="_x0000_s4724" name="Document" r:id="rId4" imgW="8549861" imgH="2056894" progId="Word.Document.8">
                  <p:embed/>
                </p:oleObj>
              </mc:Choice>
              <mc:Fallback>
                <p:oleObj name="Document" r:id="rId4" imgW="8549861" imgH="2056894" progId="Word.Document.8">
                  <p:embed/>
                  <p:pic>
                    <p:nvPicPr>
                      <p:cNvPr id="0" name="Object 11"/>
                      <p:cNvPicPr>
                        <a:picLocks noChangeAspect="1" noChangeArrowheads="1"/>
                      </p:cNvPicPr>
                      <p:nvPr/>
                    </p:nvPicPr>
                    <p:blipFill>
                      <a:blip r:embed="rId5"/>
                      <a:srcRect/>
                      <a:stretch>
                        <a:fillRect/>
                      </a:stretch>
                    </p:blipFill>
                    <p:spPr bwMode="auto">
                      <a:xfrm>
                        <a:off x="546100" y="2662238"/>
                        <a:ext cx="7459663" cy="17970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
        <p:nvSpPr>
          <p:cNvPr id="2" name="Footer Placeholder 1"/>
          <p:cNvSpPr>
            <a:spLocks noGrp="1"/>
          </p:cNvSpPr>
          <p:nvPr>
            <p:ph type="ftr" sz="quarter" idx="11"/>
          </p:nvPr>
        </p:nvSpPr>
        <p:spPr/>
        <p:txBody>
          <a:bodyPr/>
          <a:lstStyle/>
          <a:p>
            <a:pPr>
              <a:defRPr/>
            </a:pPr>
            <a:r>
              <a:rPr lang="en-US" smtClean="0"/>
              <a:t>D.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2018</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221097341"/>
              </p:ext>
            </p:extLst>
          </p:nvPr>
        </p:nvGraphicFramePr>
        <p:xfrm>
          <a:off x="137160" y="1420020"/>
          <a:ext cx="8839200" cy="4061036"/>
        </p:xfrm>
        <a:graphic>
          <a:graphicData uri="http://schemas.openxmlformats.org/drawingml/2006/table">
            <a:tbl>
              <a:tblPr/>
              <a:tblGrid>
                <a:gridCol w="1524000"/>
                <a:gridCol w="4343400"/>
                <a:gridCol w="1558227"/>
                <a:gridCol w="1413573"/>
              </a:tblGrid>
              <a:tr h="304239">
                <a:tc>
                  <a:txBody>
                    <a:bodyPr/>
                    <a:lstStyle/>
                    <a:p>
                      <a:pPr algn="l" fontAlgn="b"/>
                      <a:r>
                        <a:rPr lang="en-GB" sz="21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2100" b="1" i="0" u="none" strike="noStrike" dirty="0">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383644">
                <a:tc>
                  <a:txBody>
                    <a:bodyPr/>
                    <a:lstStyle/>
                    <a:p>
                      <a:pPr algn="l" fontAlgn="b"/>
                      <a:r>
                        <a:rPr lang="en-GB" sz="18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fr-FR" sz="1800" b="0" i="0" u="none" strike="noStrike" baseline="0" dirty="0" smtClean="0">
                          <a:solidFill>
                            <a:srgbClr val="000000"/>
                          </a:solidFill>
                          <a:effectLst/>
                          <a:latin typeface="Calibri" panose="020F0502020204030204" pitchFamily="34" charset="0"/>
                        </a:rPr>
                        <a:t>Mon Jan 29, </a:t>
                      </a:r>
                      <a:r>
                        <a:rPr lang="fr-FR" sz="1800" b="0" i="0" u="none" strike="noStrike" baseline="0" dirty="0" err="1" smtClean="0">
                          <a:solidFill>
                            <a:srgbClr val="000000"/>
                          </a:solidFill>
                          <a:effectLst/>
                          <a:latin typeface="Calibri" panose="020F0502020204030204" pitchFamily="34" charset="0"/>
                        </a:rPr>
                        <a:t>Feb</a:t>
                      </a:r>
                      <a:r>
                        <a:rPr lang="fr-FR" sz="1800" b="0" i="0" u="none" strike="noStrike" baseline="0" dirty="0" smtClean="0">
                          <a:solidFill>
                            <a:srgbClr val="000000"/>
                          </a:solidFill>
                          <a:effectLst/>
                          <a:latin typeface="Calibri" panose="020F0502020204030204" pitchFamily="34" charset="0"/>
                        </a:rPr>
                        <a:t> 26</a:t>
                      </a:r>
                      <a:endParaRPr lang="fr-FR"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Noon ET</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a:solidFill>
                            <a:srgbClr val="000000"/>
                          </a:solidFill>
                          <a:effectLst/>
                          <a:latin typeface="Calibri" panose="020F0502020204030204" pitchFamily="34" charset="0"/>
                        </a:rPr>
                        <a:t>1 </a:t>
                      </a:r>
                      <a:r>
                        <a:rPr lang="en-GB" sz="1800" b="0" i="0" u="none" strike="noStrike" dirty="0" smtClean="0">
                          <a:solidFill>
                            <a:srgbClr val="000000"/>
                          </a:solidFill>
                          <a:effectLst/>
                          <a:latin typeface="Calibri" panose="020F0502020204030204" pitchFamily="34" charset="0"/>
                        </a:rPr>
                        <a:t>hr</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457200">
                <a:tc>
                  <a:txBody>
                    <a:bodyPr/>
                    <a:lstStyle/>
                    <a:p>
                      <a:pPr algn="l" fontAlgn="b"/>
                      <a:r>
                        <a:rPr lang="en-GB" sz="1800" b="0" i="0" u="none" strike="noStrike" dirty="0" err="1" smtClean="0">
                          <a:solidFill>
                            <a:schemeClr val="tx1"/>
                          </a:solidFill>
                          <a:effectLst/>
                          <a:latin typeface="Calibri" panose="020F0502020204030204" pitchFamily="34" charset="0"/>
                        </a:rPr>
                        <a:t>TGmd</a:t>
                      </a:r>
                      <a:endParaRPr lang="en-GB" sz="1800" b="0" i="0" u="none" strike="noStrike" dirty="0">
                        <a:solidFill>
                          <a:schemeClr val="tx1"/>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1800" b="0" i="0" u="none" strike="noStrike" dirty="0" smtClean="0">
                          <a:solidFill>
                            <a:srgbClr val="000000"/>
                          </a:solidFill>
                          <a:effectLst/>
                          <a:latin typeface="Calibri" panose="020F0502020204030204" pitchFamily="34" charset="0"/>
                        </a:rPr>
                        <a:t>Friday</a:t>
                      </a:r>
                      <a:r>
                        <a:rPr lang="en-GB" sz="1800" b="0" i="0" u="none" strike="noStrike" baseline="0" dirty="0" smtClean="0">
                          <a:solidFill>
                            <a:srgbClr val="000000"/>
                          </a:solidFill>
                          <a:effectLst/>
                          <a:latin typeface="Calibri" panose="020F0502020204030204" pitchFamily="34" charset="0"/>
                        </a:rPr>
                        <a:t> Feb 16, 23</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457200">
                <a:tc>
                  <a:txBody>
                    <a:bodyPr/>
                    <a:lstStyle/>
                    <a:p>
                      <a:pPr algn="l" fontAlgn="b"/>
                      <a:r>
                        <a:rPr lang="en-GB" sz="1800" b="0" i="0" u="none" strike="noStrike" dirty="0" err="1" smtClean="0">
                          <a:solidFill>
                            <a:srgbClr val="000000"/>
                          </a:solidFill>
                          <a:effectLst/>
                          <a:latin typeface="Calibri" panose="020F0502020204030204" pitchFamily="34" charset="0"/>
                        </a:rPr>
                        <a:t>TGaq</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US" sz="1800" b="0" i="0" u="none" strike="noStrike" baseline="0" dirty="0" smtClean="0">
                          <a:solidFill>
                            <a:srgbClr val="000000"/>
                          </a:solidFill>
                          <a:effectLst/>
                          <a:latin typeface="Calibri" panose="020F0502020204030204" pitchFamily="34" charset="0"/>
                        </a:rPr>
                        <a:t>Friday Feb 16, 23</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Noon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2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515034">
                <a:tc>
                  <a:txBody>
                    <a:bodyPr/>
                    <a:lstStyle/>
                    <a:p>
                      <a:pPr algn="l" fontAlgn="b"/>
                      <a:r>
                        <a:rPr lang="en-GB" sz="1800" b="0" i="0" u="none" strike="noStrike" dirty="0" err="1" smtClean="0">
                          <a:solidFill>
                            <a:srgbClr val="000000"/>
                          </a:solidFill>
                          <a:effectLst/>
                          <a:latin typeface="Calibri" panose="020F0502020204030204" pitchFamily="34" charset="0"/>
                        </a:rPr>
                        <a:t>TGax</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CA" sz="1800" b="0" i="0" u="none" strike="noStrike" kern="1200" baseline="0" dirty="0" smtClean="0">
                          <a:solidFill>
                            <a:schemeClr val="tx1"/>
                          </a:solidFill>
                          <a:effectLst/>
                          <a:latin typeface="Calibri" panose="020F0502020204030204" pitchFamily="34" charset="0"/>
                          <a:ea typeface="+mn-ea"/>
                          <a:cs typeface="+mn-cs"/>
                        </a:rPr>
                        <a:t>Thurs Feb 8, 22</a:t>
                      </a:r>
                    </a:p>
                    <a:p>
                      <a:pPr algn="l" fontAlgn="b"/>
                      <a:r>
                        <a:rPr lang="en-CA" sz="1800" b="0" i="0" u="none" strike="noStrike" kern="1200" baseline="0" dirty="0" smtClean="0">
                          <a:solidFill>
                            <a:schemeClr val="tx1"/>
                          </a:solidFill>
                          <a:effectLst/>
                          <a:latin typeface="Calibri" panose="020F0502020204030204" pitchFamily="34" charset="0"/>
                          <a:ea typeface="+mn-ea"/>
                          <a:cs typeface="+mn-cs"/>
                        </a:rPr>
                        <a:t>Thurs Feb 1 </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dirty="0" smtClean="0">
                          <a:solidFill>
                            <a:srgbClr val="000000"/>
                          </a:solidFill>
                          <a:effectLst/>
                          <a:latin typeface="Calibri" panose="020F0502020204030204" pitchFamily="34" charset="0"/>
                        </a:rPr>
                        <a:t>20:00 ET</a:t>
                      </a:r>
                    </a:p>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2 hrs</a:t>
                      </a:r>
                    </a:p>
                    <a:p>
                      <a:pPr algn="ctr" fontAlgn="b"/>
                      <a:r>
                        <a:rPr lang="en-GB" sz="1800" b="0" i="0" u="none" strike="noStrike" baseline="0" dirty="0" smtClean="0">
                          <a:solidFill>
                            <a:srgbClr val="000000"/>
                          </a:solidFill>
                          <a:effectLst/>
                          <a:latin typeface="Calibri" panose="020F0502020204030204" pitchFamily="34" charset="0"/>
                        </a:rPr>
                        <a:t>2 hrs </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508264">
                <a:tc>
                  <a:txBody>
                    <a:bodyPr/>
                    <a:lstStyle/>
                    <a:p>
                      <a:pPr algn="l" fontAlgn="b"/>
                      <a:r>
                        <a:rPr lang="en-GB" sz="1800" b="0" i="0" u="none" strike="noStrike" dirty="0" err="1" smtClean="0">
                          <a:solidFill>
                            <a:srgbClr val="000000"/>
                          </a:solidFill>
                          <a:effectLst/>
                          <a:latin typeface="Calibri" panose="020F0502020204030204" pitchFamily="34" charset="0"/>
                        </a:rPr>
                        <a:t>TGay</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baseline="0" dirty="0" smtClean="0">
                          <a:solidFill>
                            <a:srgbClr val="000000"/>
                          </a:solidFill>
                          <a:effectLst/>
                          <a:latin typeface="Calibri" panose="020F0502020204030204" pitchFamily="34" charset="0"/>
                        </a:rPr>
                        <a:t>Wed Jan 24, 31, Feb 7, 14, 21(60 min)</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1.5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533400">
                <a:tc>
                  <a:txBody>
                    <a:bodyPr/>
                    <a:lstStyle/>
                    <a:p>
                      <a:pPr algn="l" fontAlgn="b"/>
                      <a:r>
                        <a:rPr lang="en-GB" sz="1800" b="0" i="0" u="none" strike="noStrike" dirty="0" err="1" smtClean="0">
                          <a:solidFill>
                            <a:srgbClr val="000000"/>
                          </a:solidFill>
                          <a:effectLst/>
                          <a:latin typeface="Calibri" panose="020F0502020204030204" pitchFamily="34" charset="0"/>
                        </a:rPr>
                        <a:t>TGaz</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CA" sz="1800" b="0" i="0" u="none" strike="noStrike" kern="1200" baseline="0" dirty="0" smtClean="0">
                          <a:solidFill>
                            <a:schemeClr val="tx1"/>
                          </a:solidFill>
                          <a:effectLst/>
                          <a:latin typeface="Calibri" panose="020F0502020204030204" pitchFamily="34" charset="0"/>
                          <a:ea typeface="+mn-ea"/>
                          <a:cs typeface="+mn-cs"/>
                        </a:rPr>
                        <a:t>Wed Feb 21, 28</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dirty="0" smtClean="0">
                          <a:solidFill>
                            <a:srgbClr val="000000"/>
                          </a:solidFill>
                          <a:effectLst/>
                          <a:latin typeface="Calibri" panose="020F0502020204030204" pitchFamily="34" charset="0"/>
                        </a:rPr>
                        <a:t>11:00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767988">
                <a:tc>
                  <a:txBody>
                    <a:bodyPr/>
                    <a:lstStyle/>
                    <a:p>
                      <a:pPr algn="l" fontAlgn="b"/>
                      <a:r>
                        <a:rPr lang="en-GB" sz="1800" b="0" i="0" u="none" strike="noStrike" dirty="0" err="1" smtClean="0">
                          <a:solidFill>
                            <a:srgbClr val="000000"/>
                          </a:solidFill>
                          <a:effectLst/>
                          <a:latin typeface="Calibri" panose="020F0502020204030204" pitchFamily="34" charset="0"/>
                        </a:rPr>
                        <a:t>TGba</a:t>
                      </a:r>
                      <a:endParaRPr lang="en-GB" sz="1800" b="0" i="0" u="none" strike="noStrike" dirty="0" smtClean="0">
                        <a:solidFill>
                          <a:srgbClr val="000000"/>
                        </a:solidFill>
                        <a:effectLst/>
                        <a:latin typeface="Calibri" panose="020F0502020204030204" pitchFamily="34" charset="0"/>
                      </a:endParaRPr>
                    </a:p>
                    <a:p>
                      <a:pPr algn="l" fontAlgn="b"/>
                      <a:endParaRPr lang="en-US"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dirty="0" smtClean="0">
                          <a:solidFill>
                            <a:srgbClr val="000000"/>
                          </a:solidFill>
                          <a:effectLst/>
                          <a:latin typeface="Calibri" panose="020F0502020204030204" pitchFamily="34" charset="0"/>
                        </a:rPr>
                        <a:t>Mon Jan 29</a:t>
                      </a:r>
                      <a:endParaRPr lang="en-GB" sz="1800" b="0" i="0" u="none" strike="noStrike" baseline="0" dirty="0" smtClean="0">
                        <a:solidFill>
                          <a:srgbClr val="000000"/>
                        </a:solidFill>
                        <a:effectLst/>
                        <a:latin typeface="Calibri" panose="020F0502020204030204" pitchFamily="34" charset="0"/>
                      </a:endParaRPr>
                    </a:p>
                    <a:p>
                      <a:pPr algn="l" fontAlgn="b"/>
                      <a:r>
                        <a:rPr lang="en-GB" sz="1800" b="0" i="0" u="none" strike="noStrike" baseline="0" dirty="0" smtClean="0">
                          <a:solidFill>
                            <a:srgbClr val="000000"/>
                          </a:solidFill>
                          <a:effectLst/>
                          <a:latin typeface="Calibri" panose="020F0502020204030204" pitchFamily="34" charset="0"/>
                        </a:rPr>
                        <a:t>Mon Feb 12</a:t>
                      </a:r>
                    </a:p>
                    <a:p>
                      <a:pPr algn="l" fontAlgn="b"/>
                      <a:r>
                        <a:rPr lang="en-US" sz="1800" b="0" i="0" u="none" strike="noStrike" baseline="0" dirty="0" smtClean="0">
                          <a:solidFill>
                            <a:srgbClr val="000000"/>
                          </a:solidFill>
                          <a:effectLst/>
                          <a:latin typeface="Calibri" panose="020F0502020204030204" pitchFamily="34" charset="0"/>
                        </a:rPr>
                        <a:t>Mon Feb 26</a:t>
                      </a:r>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p>
                      <a:pPr algn="ctr" fontAlgn="b"/>
                      <a:r>
                        <a:rPr lang="en-GB" sz="1800" b="0" i="0" u="none" strike="noStrike" dirty="0" smtClean="0">
                          <a:solidFill>
                            <a:srgbClr val="000000"/>
                          </a:solidFill>
                          <a:effectLst/>
                          <a:latin typeface="Calibri" panose="020F0502020204030204" pitchFamily="34" charset="0"/>
                        </a:rPr>
                        <a:t>17:00 ET</a:t>
                      </a:r>
                    </a:p>
                    <a:p>
                      <a:pPr algn="ctr" fontAlgn="b"/>
                      <a:r>
                        <a:rPr lang="en-US" sz="1800" b="0" i="0" u="none" strike="noStrike" dirty="0" smtClean="0">
                          <a:solidFill>
                            <a:srgbClr val="000000"/>
                          </a:solidFill>
                          <a:effectLst/>
                          <a:latin typeface="Calibri" panose="020F0502020204030204" pitchFamily="34" charset="0"/>
                        </a:rPr>
                        <a:t>23:00 ET</a:t>
                      </a:r>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hr</a:t>
                      </a:r>
                    </a:p>
                    <a:p>
                      <a:pPr algn="ctr" fontAlgn="b"/>
                      <a:r>
                        <a:rPr lang="en-US" sz="1800" b="0" i="0" u="none" strike="noStrike" baseline="0" dirty="0" smtClean="0">
                          <a:solidFill>
                            <a:srgbClr val="000000"/>
                          </a:solidFill>
                          <a:effectLst/>
                          <a:latin typeface="Calibri" panose="020F0502020204030204" pitchFamily="34" charset="0"/>
                        </a:rPr>
                        <a:t>1 </a:t>
                      </a:r>
                      <a:r>
                        <a:rPr lang="en-US" sz="1800" b="0" i="0" u="none" strike="noStrike" baseline="0" dirty="0" err="1" smtClean="0">
                          <a:solidFill>
                            <a:srgbClr val="000000"/>
                          </a:solidFill>
                          <a:effectLst/>
                          <a:latin typeface="Calibri" panose="020F0502020204030204" pitchFamily="34" charset="0"/>
                        </a:rPr>
                        <a:t>hr</a:t>
                      </a:r>
                      <a:endParaRPr lang="en-US" sz="1800" b="0" i="0" u="none" strike="noStrike" baseline="0" dirty="0" smtClean="0">
                        <a:solidFill>
                          <a:srgbClr val="000000"/>
                        </a:solidFill>
                        <a:effectLst/>
                        <a:latin typeface="Calibri" panose="020F0502020204030204" pitchFamily="34" charset="0"/>
                      </a:endParaRPr>
                    </a:p>
                    <a:p>
                      <a:pPr algn="ctr" fontAlgn="b"/>
                      <a:r>
                        <a:rPr lang="en-US" sz="1800" b="0" i="0" u="none" strike="noStrike" baseline="0" dirty="0" smtClean="0">
                          <a:solidFill>
                            <a:srgbClr val="000000"/>
                          </a:solidFill>
                          <a:effectLst/>
                          <a:latin typeface="Calibri" panose="020F0502020204030204" pitchFamily="34" charset="0"/>
                        </a:rPr>
                        <a:t>1 </a:t>
                      </a:r>
                      <a:r>
                        <a:rPr lang="en-US" sz="1800" b="0" i="0" u="none" strike="noStrike" baseline="0" dirty="0" err="1" smtClean="0">
                          <a:solidFill>
                            <a:srgbClr val="000000"/>
                          </a:solidFill>
                          <a:effectLst/>
                          <a:latin typeface="Calibri" panose="020F0502020204030204" pitchFamily="34" charset="0"/>
                        </a:rPr>
                        <a:t>hr</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bl>
          </a:graphicData>
        </a:graphic>
      </p:graphicFrame>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
        <p:nvSpPr>
          <p:cNvPr id="2" name="TextBox 1"/>
          <p:cNvSpPr txBox="1"/>
          <p:nvPr/>
        </p:nvSpPr>
        <p:spPr>
          <a:xfrm>
            <a:off x="137160" y="5791200"/>
            <a:ext cx="8651838" cy="400110"/>
          </a:xfrm>
          <a:prstGeom prst="rect">
            <a:avLst/>
          </a:prstGeom>
          <a:noFill/>
        </p:spPr>
        <p:txBody>
          <a:bodyPr wrap="square" rtlCol="0">
            <a:spAutoFit/>
          </a:bodyPr>
          <a:lstStyle/>
          <a:p>
            <a:r>
              <a:rPr lang="en-US" sz="2000" dirty="0" smtClean="0"/>
              <a:t>Move to approve:     Seconded:    Result: </a:t>
            </a:r>
            <a:endParaRPr lang="en-US" sz="2000" dirty="0"/>
          </a:p>
        </p:txBody>
      </p:sp>
      <p:sp>
        <p:nvSpPr>
          <p:cNvPr id="7" name="TextBox 6"/>
          <p:cNvSpPr txBox="1"/>
          <p:nvPr/>
        </p:nvSpPr>
        <p:spPr>
          <a:xfrm>
            <a:off x="2819400" y="874068"/>
            <a:ext cx="2250744" cy="461665"/>
          </a:xfrm>
          <a:prstGeom prst="rect">
            <a:avLst/>
          </a:prstGeom>
          <a:noFill/>
        </p:spPr>
        <p:txBody>
          <a:bodyPr wrap="none" rtlCol="0">
            <a:spAutoFit/>
          </a:bodyPr>
          <a:lstStyle/>
          <a:p>
            <a:r>
              <a:rPr lang="en-US" dirty="0" smtClean="0"/>
              <a:t>Teleconferences</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EA664691-56C7-4D38-BFF3-A32E09E0A67B}" type="slidenum">
              <a:rPr lang="en-US" smtClean="0"/>
              <a:pPr>
                <a:defRPr/>
              </a:pPr>
              <a:t>10</a:t>
            </a:fld>
            <a:endParaRPr lang="en-US"/>
          </a:p>
        </p:txBody>
      </p:sp>
    </p:spTree>
    <p:extLst>
      <p:ext uri="{BB962C8B-B14F-4D97-AF65-F5344CB8AC3E}">
        <p14:creationId xmlns:p14="http://schemas.microsoft.com/office/powerpoint/2010/main" val="3943182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 MIB Pattern Motion</a:t>
            </a:r>
            <a:endParaRPr lang="en-US" dirty="0"/>
          </a:p>
        </p:txBody>
      </p:sp>
      <p:sp>
        <p:nvSpPr>
          <p:cNvPr id="3" name="Content Placeholder 2"/>
          <p:cNvSpPr>
            <a:spLocks noGrp="1"/>
          </p:cNvSpPr>
          <p:nvPr>
            <p:ph idx="1"/>
          </p:nvPr>
        </p:nvSpPr>
        <p:spPr>
          <a:xfrm>
            <a:off x="419100" y="1600200"/>
            <a:ext cx="8305800" cy="4800600"/>
          </a:xfrm>
        </p:spPr>
        <p:txBody>
          <a:bodyPr/>
          <a:lstStyle/>
          <a:p>
            <a:endParaRPr lang="en-US" sz="2000" dirty="0"/>
          </a:p>
          <a:p>
            <a:pPr lvl="0"/>
            <a:endParaRPr lang="en-US" dirty="0"/>
          </a:p>
          <a:p>
            <a:pPr lvl="0"/>
            <a:endParaRPr lang="en-GB" dirty="0" smtClean="0"/>
          </a:p>
          <a:p>
            <a:pPr lvl="0"/>
            <a:endParaRPr lang="en-GB" dirty="0" smtClean="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0851"/>
            <a:ext cx="942566" cy="276999"/>
          </a:xfrm>
          <a:prstGeom prst="rect">
            <a:avLst/>
          </a:prstGeom>
        </p:spPr>
        <p:txBody>
          <a:bodyPr/>
          <a:lstStyle/>
          <a:p>
            <a:r>
              <a:rPr lang="en-US" smtClean="0"/>
              <a:t>January 2018</a:t>
            </a:r>
            <a:endParaRPr lang="en-GB" dirty="0"/>
          </a:p>
        </p:txBody>
      </p:sp>
      <p:sp>
        <p:nvSpPr>
          <p:cNvPr id="8" name="Content Placeholder 2"/>
          <p:cNvSpPr txBox="1">
            <a:spLocks/>
          </p:cNvSpPr>
          <p:nvPr/>
        </p:nvSpPr>
        <p:spPr bwMode="auto">
          <a:xfrm>
            <a:off x="571500" y="1752600"/>
            <a:ext cx="8305800" cy="480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Approve </a:t>
            </a:r>
            <a:r>
              <a:rPr lang="en-US" dirty="0"/>
              <a:t>11-15/0355r13 as recommended practice for future amendments (that is, any amendments that go through MRD processing after Jan 18, 2018) to the 802.11 MIB and instruct the technical editor to include reference to this practice in the 802.11 Style Guide and review future amendments for conformance to 11-15/0355r13 during the MDR</a:t>
            </a:r>
            <a:r>
              <a:rPr lang="en-US" dirty="0" smtClean="0"/>
              <a:t>.</a:t>
            </a:r>
          </a:p>
          <a:p>
            <a:r>
              <a:rPr lang="en-GB" dirty="0" smtClean="0"/>
              <a:t> </a:t>
            </a:r>
            <a:r>
              <a:rPr lang="en-GB" dirty="0"/>
              <a:t> </a:t>
            </a:r>
          </a:p>
          <a:p>
            <a:pPr lvl="0"/>
            <a:r>
              <a:rPr lang="en-GB" dirty="0" smtClean="0"/>
              <a:t>Moved: Mark Hamilton</a:t>
            </a:r>
            <a:endParaRPr lang="en-GB" dirty="0"/>
          </a:p>
          <a:p>
            <a:r>
              <a:rPr lang="en-US" dirty="0" smtClean="0"/>
              <a:t>Seconded: Joseph Levy</a:t>
            </a:r>
            <a:endParaRPr lang="en-US" altLang="en-US" sz="1800" kern="0" dirty="0"/>
          </a:p>
          <a:p>
            <a:pPr lvl="0"/>
            <a:r>
              <a:rPr lang="en-US" dirty="0" smtClean="0"/>
              <a:t>Result:</a:t>
            </a:r>
            <a:endParaRPr lang="en-GB" dirty="0"/>
          </a:p>
          <a:p>
            <a:endParaRPr lang="en-GB" kern="0" dirty="0" smtClean="0"/>
          </a:p>
          <a:p>
            <a:endParaRPr lang="en-US" sz="2000" kern="0" dirty="0"/>
          </a:p>
        </p:txBody>
      </p:sp>
    </p:spTree>
    <p:extLst>
      <p:ext uri="{BB962C8B-B14F-4D97-AF65-F5344CB8AC3E}">
        <p14:creationId xmlns:p14="http://schemas.microsoft.com/office/powerpoint/2010/main" val="14639383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COEX SC Motion</a:t>
            </a:r>
            <a:endParaRPr lang="en-US" dirty="0"/>
          </a:p>
        </p:txBody>
      </p:sp>
      <p:sp>
        <p:nvSpPr>
          <p:cNvPr id="3" name="Content Placeholder 2"/>
          <p:cNvSpPr>
            <a:spLocks noGrp="1"/>
          </p:cNvSpPr>
          <p:nvPr>
            <p:ph idx="1"/>
          </p:nvPr>
        </p:nvSpPr>
        <p:spPr>
          <a:xfrm>
            <a:off x="419100" y="1600200"/>
            <a:ext cx="8305800" cy="4800600"/>
          </a:xfrm>
        </p:spPr>
        <p:txBody>
          <a:bodyPr/>
          <a:lstStyle/>
          <a:p>
            <a:endParaRPr lang="en-US" sz="2000" dirty="0"/>
          </a:p>
          <a:p>
            <a:pPr lvl="0"/>
            <a:endParaRPr lang="en-US" dirty="0"/>
          </a:p>
          <a:p>
            <a:pPr lvl="0"/>
            <a:endParaRPr lang="en-GB" dirty="0" smtClean="0"/>
          </a:p>
          <a:p>
            <a:pPr lvl="0"/>
            <a:endParaRPr lang="en-GB" dirty="0" smtClean="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0851"/>
            <a:ext cx="942566" cy="276999"/>
          </a:xfrm>
          <a:prstGeom prst="rect">
            <a:avLst/>
          </a:prstGeom>
        </p:spPr>
        <p:txBody>
          <a:bodyPr/>
          <a:lstStyle/>
          <a:p>
            <a:r>
              <a:rPr lang="en-US" smtClean="0"/>
              <a:t>January 2018</a:t>
            </a:r>
            <a:endParaRPr lang="en-GB" dirty="0"/>
          </a:p>
        </p:txBody>
      </p:sp>
      <p:sp>
        <p:nvSpPr>
          <p:cNvPr id="8" name="Content Placeholder 2"/>
          <p:cNvSpPr txBox="1">
            <a:spLocks/>
          </p:cNvSpPr>
          <p:nvPr/>
        </p:nvSpPr>
        <p:spPr bwMode="auto">
          <a:xfrm>
            <a:off x="571500" y="1752600"/>
            <a:ext cx="8305800" cy="480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AU" dirty="0"/>
              <a:t>The IEEE 802.11 WG support the contents and the requests in the LS from WFA to 3GPP RAN documented in </a:t>
            </a:r>
            <a:r>
              <a:rPr lang="en-AU" u="sng" dirty="0" smtClean="0">
                <a:hlinkClick r:id="rId3"/>
              </a:rPr>
              <a:t>11-17-1853-00</a:t>
            </a:r>
            <a:r>
              <a:rPr lang="en-AU" u="sng" dirty="0" smtClean="0"/>
              <a:t>  </a:t>
            </a:r>
          </a:p>
          <a:p>
            <a:endParaRPr lang="en-AU" u="sng" dirty="0"/>
          </a:p>
          <a:p>
            <a:r>
              <a:rPr lang="en-AU" dirty="0"/>
              <a:t>Moved</a:t>
            </a:r>
            <a:r>
              <a:rPr lang="en-AU" dirty="0" smtClean="0"/>
              <a:t>: Andrew Myles on behalf of the COEX SC</a:t>
            </a:r>
            <a:endParaRPr lang="en-AU" dirty="0"/>
          </a:p>
          <a:p>
            <a:r>
              <a:rPr lang="en-AU" dirty="0" smtClean="0"/>
              <a:t>Result:</a:t>
            </a:r>
          </a:p>
          <a:p>
            <a:endParaRPr lang="en-AU" dirty="0" smtClean="0"/>
          </a:p>
          <a:p>
            <a:r>
              <a:rPr lang="en-AU" sz="2000" dirty="0" smtClean="0"/>
              <a:t>COEX SC Motion:</a:t>
            </a:r>
            <a:endParaRPr lang="en-AU" sz="2000" dirty="0"/>
          </a:p>
          <a:p>
            <a:pPr lvl="1"/>
            <a:r>
              <a:rPr lang="en-AU" i="1" dirty="0"/>
              <a:t>The IEEE 802.11 Coexistence SC requests the IEEE 802.11 WG to express support for the LS from WFA to 3GPP RAN as documented in </a:t>
            </a:r>
            <a:r>
              <a:rPr lang="en-AU" i="1" u="sng" dirty="0">
                <a:hlinkClick r:id="rId3"/>
              </a:rPr>
              <a:t>11-17-1853-00</a:t>
            </a:r>
            <a:r>
              <a:rPr lang="en-AU" i="1" u="sng" dirty="0" smtClean="0"/>
              <a:t>. </a:t>
            </a:r>
            <a:r>
              <a:rPr lang="en-AU" dirty="0" smtClean="0"/>
              <a:t>Passed </a:t>
            </a:r>
            <a:r>
              <a:rPr lang="en-AU" dirty="0"/>
              <a:t>10/0/6/1</a:t>
            </a:r>
          </a:p>
          <a:p>
            <a:endParaRPr lang="en-GB" kern="0" dirty="0" smtClean="0"/>
          </a:p>
          <a:p>
            <a:endParaRPr lang="en-US" sz="2000" kern="0" dirty="0"/>
          </a:p>
        </p:txBody>
      </p:sp>
    </p:spTree>
    <p:extLst>
      <p:ext uri="{BB962C8B-B14F-4D97-AF65-F5344CB8AC3E}">
        <p14:creationId xmlns:p14="http://schemas.microsoft.com/office/powerpoint/2010/main" val="1547938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P802.11REVmd Initial WGLB </a:t>
            </a:r>
            <a:endParaRPr lang="en-US" dirty="0"/>
          </a:p>
        </p:txBody>
      </p:sp>
      <p:sp>
        <p:nvSpPr>
          <p:cNvPr id="3" name="Content Placeholder 2"/>
          <p:cNvSpPr>
            <a:spLocks noGrp="1"/>
          </p:cNvSpPr>
          <p:nvPr>
            <p:ph idx="1"/>
          </p:nvPr>
        </p:nvSpPr>
        <p:spPr>
          <a:xfrm>
            <a:off x="419100" y="1600200"/>
            <a:ext cx="8305800" cy="4800600"/>
          </a:xfrm>
        </p:spPr>
        <p:txBody>
          <a:bodyPr/>
          <a:lstStyle/>
          <a:p>
            <a:endParaRPr lang="en-US" sz="2000" dirty="0"/>
          </a:p>
          <a:p>
            <a:pPr lvl="0"/>
            <a:endParaRPr lang="en-US" dirty="0"/>
          </a:p>
          <a:p>
            <a:pPr lvl="0"/>
            <a:endParaRPr lang="en-GB" dirty="0" smtClean="0"/>
          </a:p>
          <a:p>
            <a:pPr lvl="0"/>
            <a:endParaRPr lang="en-GB" dirty="0" smtClean="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0851"/>
            <a:ext cx="942566" cy="276999"/>
          </a:xfrm>
          <a:prstGeom prst="rect">
            <a:avLst/>
          </a:prstGeom>
        </p:spPr>
        <p:txBody>
          <a:bodyPr/>
          <a:lstStyle/>
          <a:p>
            <a:r>
              <a:rPr lang="en-US" smtClean="0"/>
              <a:t>January 2018</a:t>
            </a:r>
            <a:endParaRPr lang="en-GB" dirty="0"/>
          </a:p>
        </p:txBody>
      </p:sp>
      <p:sp>
        <p:nvSpPr>
          <p:cNvPr id="8" name="Content Placeholder 2"/>
          <p:cNvSpPr txBox="1">
            <a:spLocks/>
          </p:cNvSpPr>
          <p:nvPr/>
        </p:nvSpPr>
        <p:spPr bwMode="auto">
          <a:xfrm>
            <a:off x="571500" y="1752600"/>
            <a:ext cx="8305800" cy="480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000" dirty="0" smtClean="0"/>
              <a:t>Having </a:t>
            </a:r>
            <a:r>
              <a:rPr lang="en-US" sz="2000" dirty="0"/>
              <a:t>approved changes to </a:t>
            </a:r>
            <a:r>
              <a:rPr lang="en-US" sz="2000" dirty="0" smtClean="0"/>
              <a:t>P802.11REVmd D0.5 as </a:t>
            </a:r>
            <a:r>
              <a:rPr lang="en-US" sz="2000" dirty="0"/>
              <a:t>defined in </a:t>
            </a:r>
            <a:r>
              <a:rPr lang="en-US" sz="2000" dirty="0" smtClean="0"/>
              <a:t>11-17-914r12 </a:t>
            </a:r>
            <a:r>
              <a:rPr lang="en-US" sz="2000" dirty="0"/>
              <a:t>and 11-17-1871r9,</a:t>
            </a:r>
            <a:endParaRPr lang="en-GB" sz="2000" dirty="0"/>
          </a:p>
          <a:p>
            <a:pPr lvl="0"/>
            <a:r>
              <a:rPr lang="en-US" sz="2000" dirty="0"/>
              <a:t>I</a:t>
            </a:r>
            <a:r>
              <a:rPr lang="en-US" sz="2000" dirty="0" smtClean="0"/>
              <a:t>nstruct </a:t>
            </a:r>
            <a:r>
              <a:rPr lang="en-US" sz="2000" dirty="0"/>
              <a:t>the editor to prepare </a:t>
            </a:r>
            <a:r>
              <a:rPr lang="en-US" sz="2000" dirty="0" smtClean="0"/>
              <a:t>P802.11REVmd D1.0 and</a:t>
            </a:r>
            <a:endParaRPr lang="en-GB" sz="2000" dirty="0"/>
          </a:p>
          <a:p>
            <a:pPr lvl="0"/>
            <a:r>
              <a:rPr lang="en-US" sz="2000" dirty="0"/>
              <a:t>Approve a </a:t>
            </a:r>
            <a:r>
              <a:rPr lang="en-US" sz="2000" dirty="0" smtClean="0"/>
              <a:t>40 </a:t>
            </a:r>
            <a:r>
              <a:rPr lang="en-US" sz="2000" dirty="0"/>
              <a:t>day Working Group Technical Letter Ballot asking the question “Should </a:t>
            </a:r>
            <a:r>
              <a:rPr lang="en-US" sz="2000" dirty="0" smtClean="0"/>
              <a:t>P802.11REVmd D1.0 be </a:t>
            </a:r>
            <a:r>
              <a:rPr lang="en-US" sz="2000" dirty="0"/>
              <a:t>forwarded to Sponsor Ballot?”</a:t>
            </a:r>
            <a:endParaRPr lang="en-GB" sz="2000" dirty="0"/>
          </a:p>
          <a:p>
            <a:r>
              <a:rPr lang="en-GB" sz="2000" dirty="0"/>
              <a:t> </a:t>
            </a:r>
          </a:p>
          <a:p>
            <a:pPr lvl="0"/>
            <a:r>
              <a:rPr lang="en-GB" sz="2000" dirty="0" smtClean="0"/>
              <a:t>Moved </a:t>
            </a:r>
            <a:r>
              <a:rPr lang="en-GB" sz="2000" dirty="0"/>
              <a:t>by </a:t>
            </a:r>
            <a:r>
              <a:rPr lang="en-GB" sz="2000" dirty="0" smtClean="0"/>
              <a:t>Dorothy Stanley </a:t>
            </a:r>
            <a:r>
              <a:rPr lang="en-GB" sz="2000" dirty="0"/>
              <a:t>on behalf of </a:t>
            </a:r>
            <a:r>
              <a:rPr lang="en-GB" sz="2000" dirty="0" err="1" smtClean="0"/>
              <a:t>TGmd</a:t>
            </a:r>
            <a:endParaRPr lang="en-GB" sz="2000" dirty="0"/>
          </a:p>
          <a:p>
            <a:pPr lvl="0"/>
            <a:r>
              <a:rPr lang="en-US" sz="2000" dirty="0" smtClean="0"/>
              <a:t>Result</a:t>
            </a:r>
            <a:endParaRPr lang="en-GB" sz="2000" dirty="0"/>
          </a:p>
          <a:p>
            <a:r>
              <a:rPr lang="en-GB" sz="2000" dirty="0" err="1" smtClean="0"/>
              <a:t>TGmd</a:t>
            </a:r>
            <a:r>
              <a:rPr lang="en-GB" sz="2000" dirty="0" smtClean="0"/>
              <a:t>: Moved: Jon </a:t>
            </a:r>
            <a:r>
              <a:rPr lang="en-GB" sz="2000" dirty="0" err="1" smtClean="0"/>
              <a:t>Rosdahl</a:t>
            </a:r>
            <a:r>
              <a:rPr lang="en-GB" sz="2000" dirty="0" smtClean="0"/>
              <a:t> </a:t>
            </a:r>
            <a:r>
              <a:rPr lang="en-US" altLang="en-US" sz="2000" kern="0" dirty="0" smtClean="0"/>
              <a:t>Seconded: Matthew Fischer, Result: 13-2-0 Passes</a:t>
            </a:r>
            <a:endParaRPr lang="en-US" altLang="en-US" sz="1600" kern="0" dirty="0" smtClean="0"/>
          </a:p>
          <a:p>
            <a:endParaRPr lang="en-GB" kern="0" dirty="0" smtClean="0"/>
          </a:p>
          <a:p>
            <a:endParaRPr lang="en-US" sz="2000" kern="0" dirty="0"/>
          </a:p>
        </p:txBody>
      </p:sp>
    </p:spTree>
    <p:extLst>
      <p:ext uri="{BB962C8B-B14F-4D97-AF65-F5344CB8AC3E}">
        <p14:creationId xmlns:p14="http://schemas.microsoft.com/office/powerpoint/2010/main" val="37639863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340110" cy="276999"/>
          </a:xfrm>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6599162" y="6475413"/>
            <a:ext cx="1944763"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4342399" y="6475413"/>
            <a:ext cx="535403" cy="184666"/>
          </a:xfrm>
        </p:spPr>
        <p:txBody>
          <a:bodyPr/>
          <a:lstStyle/>
          <a:p>
            <a:pPr>
              <a:defRPr/>
            </a:pPr>
            <a:r>
              <a:rPr lang="en-US" smtClean="0"/>
              <a:t>Slide </a:t>
            </a:r>
            <a:fld id="{7F6BBDC2-33C3-48A1-AB5D-AA2D3A91F3F6}" type="slidenum">
              <a:rPr lang="en-US" smtClean="0"/>
              <a:pPr>
                <a:defRPr/>
              </a:pPr>
              <a:t>14</a:t>
            </a:fld>
            <a:endParaRPr lang="en-US"/>
          </a:p>
        </p:txBody>
      </p:sp>
      <p:sp>
        <p:nvSpPr>
          <p:cNvPr id="5" name="Rectangle 2"/>
          <p:cNvSpPr txBox="1">
            <a:spLocks noChangeArrowheads="1"/>
          </p:cNvSpPr>
          <p:nvPr/>
        </p:nvSpPr>
        <p:spPr bwMode="auto">
          <a:xfrm>
            <a:off x="970549" y="930195"/>
            <a:ext cx="67437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a:t>Motion   – </a:t>
            </a:r>
            <a:r>
              <a:rPr lang="en-US" sz="2800" dirty="0" err="1" smtClean="0"/>
              <a:t>TGmd</a:t>
            </a:r>
            <a:r>
              <a:rPr lang="en-US" sz="2800" dirty="0" smtClean="0"/>
              <a:t> April </a:t>
            </a:r>
            <a:r>
              <a:rPr lang="en-US" sz="2800" dirty="0"/>
              <a:t>Ad-hoc</a:t>
            </a:r>
            <a:endParaRPr lang="en-GB" sz="2800" dirty="0"/>
          </a:p>
        </p:txBody>
      </p:sp>
      <p:sp>
        <p:nvSpPr>
          <p:cNvPr id="6" name="Rectangle 3"/>
          <p:cNvSpPr txBox="1">
            <a:spLocks noChangeArrowheads="1"/>
          </p:cNvSpPr>
          <p:nvPr/>
        </p:nvSpPr>
        <p:spPr bwMode="auto">
          <a:xfrm>
            <a:off x="1143000" y="2011561"/>
            <a:ext cx="7100093" cy="4084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100" dirty="0"/>
              <a:t>Approve </a:t>
            </a:r>
            <a:r>
              <a:rPr lang="en-US" sz="2100" dirty="0" smtClean="0"/>
              <a:t>a 3-day </a:t>
            </a:r>
            <a:r>
              <a:rPr lang="en-US" sz="2100" dirty="0" err="1"/>
              <a:t>TGmd</a:t>
            </a:r>
            <a:r>
              <a:rPr lang="en-US" sz="2100" dirty="0"/>
              <a:t> Ad-hoc meeting during the week of April 9, 2018, anticipated to be held in Fort </a:t>
            </a:r>
            <a:r>
              <a:rPr lang="en-US" sz="2100" dirty="0" smtClean="0"/>
              <a:t>Lauderdale FL/Cambridge UK/Portland OR, USA(may </a:t>
            </a:r>
            <a:r>
              <a:rPr lang="en-US" sz="2100" dirty="0"/>
              <a:t>change depending on sponsor</a:t>
            </a:r>
            <a:r>
              <a:rPr lang="en-US" sz="2100" dirty="0" smtClean="0"/>
              <a:t>).</a:t>
            </a:r>
          </a:p>
          <a:p>
            <a:pPr lvl="0"/>
            <a:endParaRPr lang="en-GB" sz="2100" dirty="0"/>
          </a:p>
          <a:p>
            <a:r>
              <a:rPr lang="en-GB" sz="2100" dirty="0" smtClean="0"/>
              <a:t>Moved: Dorothy Stanley on behalf of </a:t>
            </a:r>
            <a:r>
              <a:rPr lang="en-GB" sz="2100" dirty="0" err="1" smtClean="0"/>
              <a:t>TGmd</a:t>
            </a:r>
            <a:endParaRPr lang="en-GB" sz="2100" dirty="0" smtClean="0"/>
          </a:p>
          <a:p>
            <a:r>
              <a:rPr lang="en-GB" sz="2100" dirty="0" smtClean="0"/>
              <a:t>Result:</a:t>
            </a:r>
          </a:p>
          <a:p>
            <a:endParaRPr lang="en-GB" sz="2100" dirty="0"/>
          </a:p>
          <a:p>
            <a:r>
              <a:rPr lang="en-GB" sz="2100" dirty="0" err="1" smtClean="0"/>
              <a:t>TGmd</a:t>
            </a:r>
            <a:r>
              <a:rPr lang="en-GB" sz="2100" dirty="0" smtClean="0"/>
              <a:t> result: Moved</a:t>
            </a:r>
            <a:r>
              <a:rPr lang="en-GB" sz="2100" dirty="0"/>
              <a:t>: Graham </a:t>
            </a:r>
            <a:r>
              <a:rPr lang="en-GB" sz="2100" dirty="0" smtClean="0"/>
              <a:t>Smith </a:t>
            </a:r>
            <a:r>
              <a:rPr lang="en-US" altLang="en-US" sz="2100" kern="0" dirty="0" smtClean="0"/>
              <a:t>Seconded</a:t>
            </a:r>
            <a:r>
              <a:rPr lang="en-US" altLang="en-US" sz="2100" kern="0" dirty="0"/>
              <a:t>: Stephen </a:t>
            </a:r>
            <a:r>
              <a:rPr lang="en-US" altLang="en-US" sz="2100" kern="0" dirty="0" smtClean="0"/>
              <a:t>McCann Result</a:t>
            </a:r>
            <a:r>
              <a:rPr lang="en-US" altLang="en-US" sz="2100" kern="0" dirty="0"/>
              <a:t>: 11-0-3 Passes</a:t>
            </a:r>
            <a:endParaRPr lang="en-US" altLang="en-US" sz="1800" kern="0" dirty="0"/>
          </a:p>
          <a:p>
            <a:pPr>
              <a:lnSpc>
                <a:spcPct val="80000"/>
              </a:lnSpc>
            </a:pPr>
            <a:endParaRPr lang="en-US" altLang="en-US" sz="1500" kern="0" dirty="0"/>
          </a:p>
        </p:txBody>
      </p:sp>
    </p:spTree>
    <p:extLst>
      <p:ext uri="{BB962C8B-B14F-4D97-AF65-F5344CB8AC3E}">
        <p14:creationId xmlns:p14="http://schemas.microsoft.com/office/powerpoint/2010/main" val="3018677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Report to EC and forward to </a:t>
            </a:r>
            <a:r>
              <a:rPr lang="en-US" dirty="0" err="1" smtClean="0"/>
              <a:t>REVCom</a:t>
            </a:r>
            <a:endParaRPr lang="en-US" dirty="0"/>
          </a:p>
        </p:txBody>
      </p:sp>
      <p:sp>
        <p:nvSpPr>
          <p:cNvPr id="3" name="Content Placeholder 2"/>
          <p:cNvSpPr>
            <a:spLocks noGrp="1"/>
          </p:cNvSpPr>
          <p:nvPr>
            <p:ph idx="1"/>
          </p:nvPr>
        </p:nvSpPr>
        <p:spPr>
          <a:xfrm>
            <a:off x="419100" y="1600200"/>
            <a:ext cx="8305800" cy="4800600"/>
          </a:xfrm>
        </p:spPr>
        <p:txBody>
          <a:bodyPr/>
          <a:lstStyle/>
          <a:p>
            <a:endParaRPr lang="en-US" sz="2000" dirty="0"/>
          </a:p>
          <a:p>
            <a:pPr lvl="0"/>
            <a:endParaRPr lang="en-US" dirty="0"/>
          </a:p>
          <a:p>
            <a:pPr lvl="0"/>
            <a:endParaRPr lang="en-GB" dirty="0" smtClean="0"/>
          </a:p>
          <a:p>
            <a:pPr lvl="0"/>
            <a:endParaRPr lang="en-GB" dirty="0" smtClean="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0851"/>
            <a:ext cx="942566" cy="276999"/>
          </a:xfrm>
          <a:prstGeom prst="rect">
            <a:avLst/>
          </a:prstGeom>
        </p:spPr>
        <p:txBody>
          <a:bodyPr/>
          <a:lstStyle/>
          <a:p>
            <a:r>
              <a:rPr lang="en-US" smtClean="0"/>
              <a:t>January 2018</a:t>
            </a:r>
            <a:endParaRPr lang="en-GB" dirty="0"/>
          </a:p>
        </p:txBody>
      </p:sp>
      <p:sp>
        <p:nvSpPr>
          <p:cNvPr id="8" name="Content Placeholder 2"/>
          <p:cNvSpPr txBox="1">
            <a:spLocks/>
          </p:cNvSpPr>
          <p:nvPr/>
        </p:nvSpPr>
        <p:spPr bwMode="auto">
          <a:xfrm>
            <a:off x="571500" y="1752600"/>
            <a:ext cx="8305800" cy="480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dirty="0"/>
              <a:t>Approve document </a:t>
            </a:r>
            <a:r>
              <a:rPr lang="en-US" dirty="0">
                <a:hlinkClick r:id="rId3"/>
              </a:rPr>
              <a:t>https://</a:t>
            </a:r>
            <a:r>
              <a:rPr lang="en-US" dirty="0" smtClean="0">
                <a:hlinkClick r:id="rId3"/>
              </a:rPr>
              <a:t>mentor.ieee.org/802.11/dcn/18/11-18-0045-03-00ak-p802-11ak-revcom-submittal.pptx</a:t>
            </a:r>
            <a:r>
              <a:rPr lang="en-US" dirty="0" smtClean="0"/>
              <a:t>  </a:t>
            </a:r>
            <a:r>
              <a:rPr lang="en-US" dirty="0"/>
              <a:t>as the report to the IEEE 802 Executive Committee on the requirements for approval to forward P802.11ak to </a:t>
            </a:r>
            <a:r>
              <a:rPr lang="en-US" dirty="0" err="1"/>
              <a:t>RevCom</a:t>
            </a:r>
            <a:r>
              <a:rPr lang="en-US" dirty="0"/>
              <a:t>, and</a:t>
            </a:r>
            <a:br>
              <a:rPr lang="en-US" dirty="0"/>
            </a:br>
            <a:r>
              <a:rPr lang="en-US" dirty="0"/>
              <a:t>Request the IEEE 802 EC to forward </a:t>
            </a:r>
            <a:r>
              <a:rPr lang="en-US" dirty="0" smtClean="0"/>
              <a:t>P802.11ak D6.0 </a:t>
            </a:r>
            <a:r>
              <a:rPr lang="en-US" dirty="0"/>
              <a:t>to </a:t>
            </a:r>
            <a:r>
              <a:rPr lang="en-US" dirty="0" err="1"/>
              <a:t>RevCom</a:t>
            </a:r>
            <a:r>
              <a:rPr lang="en-US" dirty="0"/>
              <a:t>.</a:t>
            </a:r>
          </a:p>
          <a:p>
            <a:r>
              <a:rPr lang="en-GB" sz="2000" dirty="0"/>
              <a:t> </a:t>
            </a:r>
          </a:p>
          <a:p>
            <a:r>
              <a:rPr lang="en-GB" dirty="0" smtClean="0"/>
              <a:t>Moved: Donald </a:t>
            </a:r>
            <a:r>
              <a:rPr lang="en-GB" dirty="0"/>
              <a:t>Eastlake </a:t>
            </a:r>
            <a:endParaRPr lang="en-US" dirty="0"/>
          </a:p>
          <a:p>
            <a:pPr lvl="0"/>
            <a:r>
              <a:rPr lang="en-US" dirty="0" smtClean="0"/>
              <a:t>Seconded:</a:t>
            </a:r>
          </a:p>
          <a:p>
            <a:pPr lvl="0"/>
            <a:r>
              <a:rPr lang="en-US" dirty="0" smtClean="0"/>
              <a:t>Result:</a:t>
            </a:r>
            <a:endParaRPr lang="en-GB" dirty="0"/>
          </a:p>
          <a:p>
            <a:r>
              <a:rPr lang="en-GB" dirty="0" err="1" smtClean="0"/>
              <a:t>TGak</a:t>
            </a:r>
            <a:r>
              <a:rPr lang="en-GB" dirty="0" smtClean="0"/>
              <a:t>: Moved: Mark Hamilton    Seconded: Joseph Levy  Yes: 6    No: 0    Abstain: 0</a:t>
            </a:r>
            <a:endParaRPr lang="en-US" dirty="0" smtClean="0"/>
          </a:p>
          <a:p>
            <a:endParaRPr lang="en-GB" kern="0" dirty="0" smtClean="0"/>
          </a:p>
          <a:p>
            <a:endParaRPr lang="en-US" sz="2000" kern="0" dirty="0"/>
          </a:p>
        </p:txBody>
      </p:sp>
    </p:spTree>
    <p:extLst>
      <p:ext uri="{BB962C8B-B14F-4D97-AF65-F5344CB8AC3E}">
        <p14:creationId xmlns:p14="http://schemas.microsoft.com/office/powerpoint/2010/main" val="11790339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CSD </a:t>
            </a:r>
            <a:r>
              <a:rPr lang="en-US" dirty="0" smtClean="0"/>
              <a:t>reaffirmation</a:t>
            </a:r>
            <a:endParaRPr lang="en-US" dirty="0"/>
          </a:p>
        </p:txBody>
      </p:sp>
      <p:sp>
        <p:nvSpPr>
          <p:cNvPr id="3" name="Content Placeholder 2"/>
          <p:cNvSpPr>
            <a:spLocks noGrp="1"/>
          </p:cNvSpPr>
          <p:nvPr>
            <p:ph idx="1"/>
          </p:nvPr>
        </p:nvSpPr>
        <p:spPr>
          <a:xfrm>
            <a:off x="419100" y="1600200"/>
            <a:ext cx="8305800" cy="4800600"/>
          </a:xfrm>
        </p:spPr>
        <p:txBody>
          <a:bodyPr/>
          <a:lstStyle/>
          <a:p>
            <a:endParaRPr lang="en-US" sz="2000" dirty="0"/>
          </a:p>
          <a:p>
            <a:pPr lvl="0"/>
            <a:endParaRPr lang="en-US" dirty="0"/>
          </a:p>
          <a:p>
            <a:pPr lvl="0"/>
            <a:endParaRPr lang="en-GB" dirty="0" smtClean="0"/>
          </a:p>
          <a:p>
            <a:pPr lvl="0"/>
            <a:endParaRPr lang="en-GB" dirty="0" smtClean="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0851"/>
            <a:ext cx="942566" cy="276999"/>
          </a:xfrm>
          <a:prstGeom prst="rect">
            <a:avLst/>
          </a:prstGeom>
        </p:spPr>
        <p:txBody>
          <a:bodyPr/>
          <a:lstStyle/>
          <a:p>
            <a:r>
              <a:rPr lang="en-US" smtClean="0"/>
              <a:t>January 2018</a:t>
            </a:r>
            <a:endParaRPr lang="en-GB" dirty="0"/>
          </a:p>
        </p:txBody>
      </p:sp>
      <p:sp>
        <p:nvSpPr>
          <p:cNvPr id="8" name="Content Placeholder 2"/>
          <p:cNvSpPr txBox="1">
            <a:spLocks/>
          </p:cNvSpPr>
          <p:nvPr/>
        </p:nvSpPr>
        <p:spPr bwMode="auto">
          <a:xfrm>
            <a:off x="571500" y="1752600"/>
            <a:ext cx="8305800" cy="480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GB" dirty="0" smtClean="0"/>
              <a:t>Reaffirm the CSD </a:t>
            </a:r>
            <a:r>
              <a:rPr lang="en-GB" dirty="0"/>
              <a:t>contained in </a:t>
            </a:r>
            <a:r>
              <a:rPr lang="en-GB" dirty="0">
                <a:hlinkClick r:id="rId3"/>
              </a:rPr>
              <a:t>https://</a:t>
            </a:r>
            <a:r>
              <a:rPr lang="en-GB" dirty="0" smtClean="0">
                <a:hlinkClick r:id="rId3"/>
              </a:rPr>
              <a:t>mentor.ieee.org/802.11/dcn/12/11-12-1208-00-0glk-802-11-glk-draft-5c.docx</a:t>
            </a:r>
            <a:r>
              <a:rPr lang="en-GB" dirty="0" smtClean="0"/>
              <a:t> </a:t>
            </a:r>
            <a:endParaRPr lang="en-GB" dirty="0" smtClean="0"/>
          </a:p>
          <a:p>
            <a:pPr lvl="0"/>
            <a:r>
              <a:rPr lang="en-GB" dirty="0"/>
              <a:t> </a:t>
            </a:r>
          </a:p>
          <a:p>
            <a:pPr lvl="0"/>
            <a:r>
              <a:rPr lang="en-GB" dirty="0" smtClean="0"/>
              <a:t>Donald Eastlake</a:t>
            </a:r>
            <a:endParaRPr lang="en-GB" dirty="0"/>
          </a:p>
          <a:p>
            <a:pPr lvl="0"/>
            <a:r>
              <a:rPr lang="en-GB" dirty="0" smtClean="0"/>
              <a:t>Seconded</a:t>
            </a:r>
            <a:r>
              <a:rPr lang="en-GB" dirty="0"/>
              <a:t>: </a:t>
            </a:r>
            <a:endParaRPr lang="en-GB" dirty="0" smtClean="0"/>
          </a:p>
          <a:p>
            <a:pPr lvl="0"/>
            <a:r>
              <a:rPr lang="en-GB" dirty="0" smtClean="0"/>
              <a:t>Result</a:t>
            </a:r>
            <a:r>
              <a:rPr lang="en-GB" dirty="0"/>
              <a:t>: </a:t>
            </a:r>
          </a:p>
          <a:p>
            <a:pPr>
              <a:lnSpc>
                <a:spcPct val="80000"/>
              </a:lnSpc>
            </a:pPr>
            <a:endParaRPr lang="en-US" dirty="0" smtClean="0"/>
          </a:p>
          <a:p>
            <a:endParaRPr lang="en-GB" kern="0" dirty="0" smtClean="0"/>
          </a:p>
          <a:p>
            <a:endParaRPr lang="en-US" sz="2000" kern="0" dirty="0"/>
          </a:p>
        </p:txBody>
      </p:sp>
    </p:spTree>
    <p:extLst>
      <p:ext uri="{BB962C8B-B14F-4D97-AF65-F5344CB8AC3E}">
        <p14:creationId xmlns:p14="http://schemas.microsoft.com/office/powerpoint/2010/main" val="41843159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340110" cy="276999"/>
          </a:xfrm>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6599162" y="6475413"/>
            <a:ext cx="1944763"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4342399" y="6475413"/>
            <a:ext cx="535403" cy="184666"/>
          </a:xfrm>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970549" y="930195"/>
            <a:ext cx="67437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a:t>Motion   – </a:t>
            </a:r>
            <a:r>
              <a:rPr lang="en-US" sz="2800" dirty="0" err="1" smtClean="0"/>
              <a:t>TGax</a:t>
            </a:r>
            <a:r>
              <a:rPr lang="en-US" sz="2800" dirty="0" smtClean="0"/>
              <a:t> February/March 2018 Ad-Hoc Meeting</a:t>
            </a:r>
            <a:endParaRPr lang="en-GB" sz="2800" dirty="0"/>
          </a:p>
        </p:txBody>
      </p:sp>
      <p:sp>
        <p:nvSpPr>
          <p:cNvPr id="6" name="Rectangle 3"/>
          <p:cNvSpPr txBox="1">
            <a:spLocks noChangeArrowheads="1"/>
          </p:cNvSpPr>
          <p:nvPr/>
        </p:nvSpPr>
        <p:spPr bwMode="auto">
          <a:xfrm>
            <a:off x="1143000" y="2011561"/>
            <a:ext cx="7100093" cy="3531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spcBef>
                <a:spcPts val="0"/>
              </a:spcBef>
              <a:spcAft>
                <a:spcPts val="0"/>
              </a:spcAft>
              <a:buFont typeface="Symbol" panose="05050102010706020507" pitchFamily="18" charset="2"/>
              <a:buChar char=""/>
              <a:tabLst>
                <a:tab pos="457200" algn="l"/>
              </a:tabLst>
            </a:pPr>
            <a:r>
              <a:rPr lang="en-GB" sz="2000" dirty="0">
                <a:latin typeface="Times New Roman" panose="02020603050405020304" pitchFamily="18" charset="0"/>
                <a:ea typeface="Times New Roman" panose="02020603050405020304" pitchFamily="18" charset="0"/>
              </a:rPr>
              <a:t>Authorize </a:t>
            </a:r>
            <a:r>
              <a:rPr lang="en-GB" sz="2000" dirty="0" err="1">
                <a:latin typeface="Times New Roman" panose="02020603050405020304" pitchFamily="18" charset="0"/>
                <a:ea typeface="Times New Roman" panose="02020603050405020304" pitchFamily="18" charset="0"/>
              </a:rPr>
              <a:t>TGax</a:t>
            </a:r>
            <a:r>
              <a:rPr lang="en-GB" sz="2000" dirty="0">
                <a:latin typeface="Times New Roman" panose="02020603050405020304" pitchFamily="18" charset="0"/>
                <a:ea typeface="Times New Roman" panose="02020603050405020304" pitchFamily="18" charset="0"/>
              </a:rPr>
              <a:t> to hold an ad-hoc meeting on Feb. 28, </a:t>
            </a:r>
            <a:r>
              <a:rPr lang="en-GB" sz="2000" dirty="0" smtClean="0">
                <a:latin typeface="Times New Roman" panose="02020603050405020304" pitchFamily="18" charset="0"/>
                <a:ea typeface="Times New Roman" panose="02020603050405020304" pitchFamily="18" charset="0"/>
              </a:rPr>
              <a:t>March </a:t>
            </a:r>
            <a:r>
              <a:rPr lang="en-GB" sz="2000" dirty="0">
                <a:latin typeface="Times New Roman" panose="02020603050405020304" pitchFamily="18" charset="0"/>
                <a:ea typeface="Times New Roman" panose="02020603050405020304" pitchFamily="18" charset="0"/>
              </a:rPr>
              <a:t>1-2 in the Bay area, for the purpose of working on draft D2.0 comment resolution</a:t>
            </a:r>
            <a:r>
              <a:rPr lang="en-GB" sz="2000" dirty="0" smtClean="0">
                <a:latin typeface="Times New Roman" panose="02020603050405020304" pitchFamily="18" charset="0"/>
                <a:ea typeface="Times New Roman" panose="02020603050405020304" pitchFamily="18" charset="0"/>
              </a:rPr>
              <a:t>.</a:t>
            </a:r>
          </a:p>
          <a:p>
            <a:pPr lvl="0">
              <a:spcBef>
                <a:spcPts val="0"/>
              </a:spcBef>
              <a:spcAft>
                <a:spcPts val="0"/>
              </a:spcAft>
              <a:buFont typeface="Symbol" panose="05050102010706020507" pitchFamily="18" charset="2"/>
              <a:buChar char=""/>
              <a:tabLst>
                <a:tab pos="457200" algn="l"/>
              </a:tabLst>
            </a:pPr>
            <a:endParaRPr lang="en-US" sz="2000" dirty="0">
              <a:latin typeface="Times New Roman" panose="02020603050405020304" pitchFamily="18" charset="0"/>
              <a:ea typeface="Times New Roman" panose="02020603050405020304" pitchFamily="18" charset="0"/>
            </a:endParaRPr>
          </a:p>
          <a:p>
            <a:r>
              <a:rPr lang="en-GB" sz="2100" dirty="0" smtClean="0"/>
              <a:t>Moved: Osama </a:t>
            </a:r>
            <a:r>
              <a:rPr lang="en-GB" sz="2100" dirty="0" err="1" smtClean="0"/>
              <a:t>Aboul-Magd</a:t>
            </a:r>
            <a:r>
              <a:rPr lang="en-GB" sz="2100" dirty="0" smtClean="0"/>
              <a:t> on behalf of </a:t>
            </a:r>
            <a:r>
              <a:rPr lang="en-GB" sz="2100" dirty="0" err="1" smtClean="0"/>
              <a:t>TGax</a:t>
            </a:r>
            <a:endParaRPr lang="en-GB" sz="2100" dirty="0" smtClean="0"/>
          </a:p>
          <a:p>
            <a:r>
              <a:rPr lang="en-GB" sz="2100" dirty="0" smtClean="0"/>
              <a:t>Result:</a:t>
            </a:r>
          </a:p>
          <a:p>
            <a:endParaRPr lang="en-GB" sz="2100" dirty="0"/>
          </a:p>
          <a:p>
            <a:r>
              <a:rPr lang="en-GB" sz="2100" dirty="0" err="1" smtClean="0"/>
              <a:t>TGax</a:t>
            </a:r>
            <a:r>
              <a:rPr lang="en-GB" sz="2100" dirty="0" smtClean="0"/>
              <a:t> result: </a:t>
            </a:r>
            <a:r>
              <a:rPr lang="en-GB" sz="2000" dirty="0">
                <a:latin typeface="Times New Roman" panose="02020603050405020304" pitchFamily="18" charset="0"/>
                <a:ea typeface="Times New Roman" panose="02020603050405020304" pitchFamily="18" charset="0"/>
              </a:rPr>
              <a:t>Moved: </a:t>
            </a:r>
            <a:r>
              <a:rPr lang="en-US" sz="2000" dirty="0"/>
              <a:t>Peter </a:t>
            </a:r>
            <a:r>
              <a:rPr lang="en-US" sz="2000" dirty="0" err="1" smtClean="0"/>
              <a:t>Ecclesine</a:t>
            </a:r>
            <a:r>
              <a:rPr lang="en-GB" sz="2000" dirty="0" smtClean="0">
                <a:latin typeface="Times New Roman" panose="02020603050405020304" pitchFamily="18" charset="0"/>
                <a:ea typeface="Times New Roman" panose="02020603050405020304" pitchFamily="18" charset="0"/>
              </a:rPr>
              <a:t>,  </a:t>
            </a:r>
            <a:r>
              <a:rPr lang="en-GB" sz="2000" dirty="0">
                <a:latin typeface="Times New Roman" panose="02020603050405020304" pitchFamily="18" charset="0"/>
                <a:ea typeface="Times New Roman" panose="02020603050405020304" pitchFamily="18" charset="0"/>
              </a:rPr>
              <a:t>Seconded: </a:t>
            </a:r>
            <a:r>
              <a:rPr lang="en-GB" sz="2000" dirty="0" err="1">
                <a:latin typeface="Times New Roman" panose="02020603050405020304" pitchFamily="18" charset="0"/>
                <a:ea typeface="Times New Roman" panose="02020603050405020304" pitchFamily="18" charset="0"/>
              </a:rPr>
              <a:t>Jianhan</a:t>
            </a:r>
            <a:r>
              <a:rPr lang="en-GB" sz="2000" dirty="0">
                <a:latin typeface="Times New Roman" panose="02020603050405020304" pitchFamily="18" charset="0"/>
                <a:ea typeface="Times New Roman" panose="02020603050405020304" pitchFamily="18" charset="0"/>
              </a:rPr>
              <a:t> Liu, Result: 42-0-1</a:t>
            </a:r>
            <a:endParaRPr lang="en-US" altLang="en-US" sz="1500" kern="0" dirty="0"/>
          </a:p>
        </p:txBody>
      </p:sp>
    </p:spTree>
    <p:extLst>
      <p:ext uri="{BB962C8B-B14F-4D97-AF65-F5344CB8AC3E}">
        <p14:creationId xmlns:p14="http://schemas.microsoft.com/office/powerpoint/2010/main" val="1213162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340110" cy="276999"/>
          </a:xfrm>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6599162" y="6475413"/>
            <a:ext cx="1944763"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4342399" y="6475413"/>
            <a:ext cx="535403" cy="184666"/>
          </a:xfrm>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970549" y="930195"/>
            <a:ext cx="67437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a:t>Motion   – </a:t>
            </a:r>
            <a:r>
              <a:rPr lang="en-US" sz="2800" dirty="0" err="1" smtClean="0"/>
              <a:t>TGay</a:t>
            </a:r>
            <a:r>
              <a:rPr lang="en-US" sz="2800" dirty="0" smtClean="0"/>
              <a:t> March 2018 Ad-Hoc Meeting</a:t>
            </a:r>
            <a:endParaRPr lang="en-GB" sz="2800" dirty="0"/>
          </a:p>
        </p:txBody>
      </p:sp>
      <p:sp>
        <p:nvSpPr>
          <p:cNvPr id="6" name="Rectangle 3"/>
          <p:cNvSpPr txBox="1">
            <a:spLocks noChangeArrowheads="1"/>
          </p:cNvSpPr>
          <p:nvPr/>
        </p:nvSpPr>
        <p:spPr bwMode="auto">
          <a:xfrm>
            <a:off x="1143000" y="2011561"/>
            <a:ext cx="7100093" cy="3531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spcBef>
                <a:spcPts val="0"/>
              </a:spcBef>
              <a:spcAft>
                <a:spcPts val="0"/>
              </a:spcAft>
              <a:buFont typeface="Symbol" panose="05050102010706020507" pitchFamily="18" charset="2"/>
              <a:buChar char=""/>
              <a:tabLst>
                <a:tab pos="457200" algn="l"/>
              </a:tabLst>
            </a:pPr>
            <a:r>
              <a:rPr lang="en-GB" sz="2000" dirty="0">
                <a:latin typeface="Times New Roman" panose="02020603050405020304" pitchFamily="18" charset="0"/>
                <a:ea typeface="Times New Roman" panose="02020603050405020304" pitchFamily="18" charset="0"/>
              </a:rPr>
              <a:t>Authorize </a:t>
            </a:r>
            <a:r>
              <a:rPr lang="en-GB" sz="2000" dirty="0" err="1" smtClean="0">
                <a:latin typeface="Times New Roman" panose="02020603050405020304" pitchFamily="18" charset="0"/>
                <a:ea typeface="Times New Roman" panose="02020603050405020304" pitchFamily="18" charset="0"/>
              </a:rPr>
              <a:t>TGay</a:t>
            </a:r>
            <a:r>
              <a:rPr lang="en-GB" sz="2000" dirty="0" smtClean="0">
                <a:latin typeface="Times New Roman" panose="02020603050405020304" pitchFamily="18" charset="0"/>
                <a:ea typeface="Times New Roman" panose="02020603050405020304" pitchFamily="18" charset="0"/>
              </a:rPr>
              <a:t> to </a:t>
            </a:r>
            <a:r>
              <a:rPr lang="en-CA" altLang="en-US" sz="2000" dirty="0" smtClean="0"/>
              <a:t>hold </a:t>
            </a:r>
            <a:r>
              <a:rPr lang="en-CA" altLang="en-US" sz="2000" dirty="0"/>
              <a:t>an ad hoc meeting in Hyatt Regency O’Hare, Rosemont, on March 2 (Friday) and March 3 (Saturday).</a:t>
            </a:r>
          </a:p>
          <a:p>
            <a:pPr lvl="0">
              <a:spcBef>
                <a:spcPts val="0"/>
              </a:spcBef>
              <a:spcAft>
                <a:spcPts val="0"/>
              </a:spcAft>
              <a:buFont typeface="Symbol" panose="05050102010706020507" pitchFamily="18" charset="2"/>
              <a:buChar char=""/>
              <a:tabLst>
                <a:tab pos="457200" algn="l"/>
              </a:tabLst>
            </a:pPr>
            <a:endParaRPr lang="en-GB" sz="2000" dirty="0" smtClean="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endParaRPr lang="en-US" sz="2000"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sz="2000" dirty="0">
                <a:latin typeface="Times New Roman" panose="02020603050405020304" pitchFamily="18" charset="0"/>
                <a:ea typeface="Times New Roman" panose="02020603050405020304" pitchFamily="18" charset="0"/>
              </a:rPr>
              <a:t>Moved: Edward Au on behalf of </a:t>
            </a:r>
            <a:r>
              <a:rPr lang="en-GB" sz="2000" dirty="0" err="1">
                <a:latin typeface="Times New Roman" panose="02020603050405020304" pitchFamily="18" charset="0"/>
                <a:ea typeface="Times New Roman" panose="02020603050405020304" pitchFamily="18" charset="0"/>
              </a:rPr>
              <a:t>TGay</a:t>
            </a:r>
            <a:endParaRPr lang="en-GB" sz="2000"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sz="2000" dirty="0">
                <a:latin typeface="Times New Roman" panose="02020603050405020304" pitchFamily="18" charset="0"/>
                <a:ea typeface="Times New Roman" panose="02020603050405020304" pitchFamily="18" charset="0"/>
              </a:rPr>
              <a:t>Result:</a:t>
            </a:r>
          </a:p>
          <a:p>
            <a:endParaRPr lang="en-GB" sz="2100" dirty="0"/>
          </a:p>
          <a:p>
            <a:pPr>
              <a:spcBef>
                <a:spcPct val="0"/>
              </a:spcBef>
              <a:buFont typeface="Symbol" panose="05050102010706020507" pitchFamily="18" charset="2"/>
              <a:buChar char=""/>
            </a:pPr>
            <a:r>
              <a:rPr lang="en-GB" altLang="en-US" sz="2000" dirty="0" err="1">
                <a:cs typeface="Times New Roman" panose="02020603050405020304" pitchFamily="18" charset="0"/>
              </a:rPr>
              <a:t>TGay</a:t>
            </a:r>
            <a:r>
              <a:rPr lang="en-GB" altLang="en-US" sz="2000" dirty="0">
                <a:cs typeface="Times New Roman" panose="02020603050405020304" pitchFamily="18" charset="0"/>
              </a:rPr>
              <a:t> result: Moved: Claudio da Silva,  Seconded: </a:t>
            </a:r>
            <a:r>
              <a:rPr lang="en-GB" altLang="en-US" sz="2000" dirty="0" err="1">
                <a:cs typeface="Times New Roman" panose="02020603050405020304" pitchFamily="18" charset="0"/>
              </a:rPr>
              <a:t>Kome</a:t>
            </a:r>
            <a:r>
              <a:rPr lang="en-GB" altLang="en-US" sz="2000" dirty="0">
                <a:cs typeface="Times New Roman" panose="02020603050405020304" pitchFamily="18" charset="0"/>
              </a:rPr>
              <a:t> Oteri, Result: 14/0/3 motion passes</a:t>
            </a:r>
            <a:endParaRPr lang="en-US" altLang="en-US" sz="2000" dirty="0">
              <a:cs typeface="Times New Roman" panose="02020603050405020304" pitchFamily="18" charset="0"/>
            </a:endParaRPr>
          </a:p>
        </p:txBody>
      </p:sp>
    </p:spTree>
    <p:extLst>
      <p:ext uri="{BB962C8B-B14F-4D97-AF65-F5344CB8AC3E}">
        <p14:creationId xmlns:p14="http://schemas.microsoft.com/office/powerpoint/2010/main" val="66137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340110" cy="276999"/>
          </a:xfrm>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6599162" y="6475413"/>
            <a:ext cx="1944763"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4342399" y="6475413"/>
            <a:ext cx="535403" cy="184666"/>
          </a:xfrm>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970549" y="930195"/>
            <a:ext cx="67437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a:t>Motion   </a:t>
            </a:r>
            <a:r>
              <a:rPr lang="en-US" sz="2800" dirty="0" smtClean="0"/>
              <a:t>- Broadcast Services (BCS) Study Group formation</a:t>
            </a:r>
            <a:endParaRPr lang="en-GB" sz="2800" dirty="0"/>
          </a:p>
        </p:txBody>
      </p:sp>
      <p:sp>
        <p:nvSpPr>
          <p:cNvPr id="6" name="Rectangle 3"/>
          <p:cNvSpPr txBox="1">
            <a:spLocks noChangeArrowheads="1"/>
          </p:cNvSpPr>
          <p:nvPr/>
        </p:nvSpPr>
        <p:spPr bwMode="auto">
          <a:xfrm>
            <a:off x="1143000" y="2011561"/>
            <a:ext cx="7100093" cy="3531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GB" sz="2000" dirty="0"/>
              <a:t>Request approval by IEEE 802 LMSC to form an 802.11 Study Group to </a:t>
            </a:r>
            <a:r>
              <a:rPr lang="en-GB" sz="2000" dirty="0" smtClean="0"/>
              <a:t>consider broadcast service enhancements as described in </a:t>
            </a:r>
            <a:r>
              <a:rPr lang="en-GB" sz="2000" dirty="0" smtClean="0">
                <a:hlinkClick r:id="rId2"/>
              </a:rPr>
              <a:t>https</a:t>
            </a:r>
            <a:r>
              <a:rPr lang="en-GB" sz="2000" dirty="0">
                <a:hlinkClick r:id="rId2"/>
              </a:rPr>
              <a:t>://</a:t>
            </a:r>
            <a:r>
              <a:rPr lang="en-GB" sz="2000" dirty="0" smtClean="0">
                <a:hlinkClick r:id="rId2"/>
              </a:rPr>
              <a:t>mentor.ieee.org/802.11/dcn/17/11-17-1736-04-0wng-broadcast-service-on-wlan.pptx</a:t>
            </a:r>
            <a:r>
              <a:rPr lang="en-GB" sz="2000" dirty="0" smtClean="0"/>
              <a:t> with </a:t>
            </a:r>
            <a:r>
              <a:rPr lang="en-GB" sz="2000" dirty="0"/>
              <a:t>the intent of creating a PAR and CSD.</a:t>
            </a:r>
          </a:p>
          <a:p>
            <a:r>
              <a:rPr lang="en-GB" sz="2000" dirty="0"/>
              <a:t> </a:t>
            </a:r>
          </a:p>
          <a:p>
            <a:pPr lvl="0"/>
            <a:r>
              <a:rPr lang="en-GB" sz="2000" dirty="0"/>
              <a:t>Moved: </a:t>
            </a:r>
            <a:r>
              <a:rPr lang="en-GB" sz="2000" dirty="0" smtClean="0"/>
              <a:t>Hitoshi Morioka</a:t>
            </a:r>
          </a:p>
          <a:p>
            <a:pPr lvl="0"/>
            <a:r>
              <a:rPr lang="en-GB" sz="2000" dirty="0" smtClean="0"/>
              <a:t>Seconded</a:t>
            </a:r>
            <a:r>
              <a:rPr lang="en-GB" sz="2000" dirty="0"/>
              <a:t>: </a:t>
            </a:r>
            <a:endParaRPr lang="en-GB" sz="2000" dirty="0" smtClean="0"/>
          </a:p>
          <a:p>
            <a:pPr lvl="0"/>
            <a:r>
              <a:rPr lang="en-GB" sz="2000" dirty="0" smtClean="0"/>
              <a:t>Result</a:t>
            </a:r>
            <a:r>
              <a:rPr lang="en-GB" sz="2000" dirty="0"/>
              <a:t>: </a:t>
            </a:r>
          </a:p>
          <a:p>
            <a:pPr lvl="0">
              <a:spcBef>
                <a:spcPts val="0"/>
              </a:spcBef>
              <a:spcAft>
                <a:spcPts val="0"/>
              </a:spcAft>
              <a:buFont typeface="Symbol" panose="05050102010706020507" pitchFamily="18" charset="2"/>
              <a:buChar char=""/>
              <a:tabLst>
                <a:tab pos="457200" algn="l"/>
              </a:tabLst>
            </a:pPr>
            <a:endParaRPr lang="en-GB" sz="2000" dirty="0" smtClean="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endParaRPr lang="en-US" sz="2000" dirty="0">
              <a:latin typeface="Times New Roman" panose="02020603050405020304" pitchFamily="18" charset="0"/>
              <a:ea typeface="Times New Roman" panose="02020603050405020304" pitchFamily="18" charset="0"/>
            </a:endParaRPr>
          </a:p>
          <a:p>
            <a:endParaRPr lang="en-GB" sz="2100" dirty="0"/>
          </a:p>
        </p:txBody>
      </p:sp>
    </p:spTree>
    <p:extLst>
      <p:ext uri="{BB962C8B-B14F-4D97-AF65-F5344CB8AC3E}">
        <p14:creationId xmlns:p14="http://schemas.microsoft.com/office/powerpoint/2010/main" val="3426346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2018</a:t>
            </a:r>
            <a:endParaRPr lang="en-US" sz="180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a:xfrm>
            <a:off x="685800" y="1676400"/>
            <a:ext cx="8153400" cy="4572000"/>
          </a:xfrm>
        </p:spPr>
        <p:txBody>
          <a:bodyPr/>
          <a:lstStyle/>
          <a:p>
            <a:r>
              <a:rPr lang="en-US" b="0" dirty="0" smtClean="0"/>
              <a:t>This document is a composite of all 802.11 sub-group motions that are brought to the </a:t>
            </a:r>
            <a:r>
              <a:rPr lang="en-US" b="0" dirty="0"/>
              <a:t>January 2018 </a:t>
            </a:r>
            <a:r>
              <a:rPr lang="en-US" b="0" dirty="0" smtClean="0"/>
              <a:t>802.11 WG plenary meetings and EC meetings.</a:t>
            </a:r>
          </a:p>
          <a:p>
            <a:r>
              <a:rPr lang="en-US" b="0" dirty="0" smtClean="0"/>
              <a:t>Revisions</a:t>
            </a:r>
          </a:p>
          <a:p>
            <a:pPr lvl="1"/>
            <a:r>
              <a:rPr lang="en-US" b="0" dirty="0" smtClean="0"/>
              <a:t>R0</a:t>
            </a:r>
            <a:r>
              <a:rPr lang="en-US" b="0" smtClean="0"/>
              <a:t>: </a:t>
            </a:r>
            <a:r>
              <a:rPr lang="en-US" smtClean="0"/>
              <a:t>at </a:t>
            </a:r>
            <a:r>
              <a:rPr lang="en-US" dirty="0"/>
              <a:t>conclusion of  </a:t>
            </a:r>
            <a:r>
              <a:rPr lang="en-US" dirty="0" smtClean="0"/>
              <a:t>Wednesday </a:t>
            </a:r>
            <a:r>
              <a:rPr lang="en-US" dirty="0"/>
              <a:t>WG11 </a:t>
            </a:r>
            <a:r>
              <a:rPr lang="en-US" dirty="0" smtClean="0"/>
              <a:t>plenary</a:t>
            </a:r>
          </a:p>
          <a:p>
            <a:pPr lvl="1"/>
            <a:r>
              <a:rPr lang="en-US" smtClean="0"/>
              <a:t>R1: </a:t>
            </a:r>
            <a:r>
              <a:rPr lang="en-US" dirty="0" smtClean="0"/>
              <a:t>containing motions for the Friday WG11 plenary</a:t>
            </a:r>
          </a:p>
          <a:p>
            <a:pPr lvl="1"/>
            <a:r>
              <a:rPr lang="en-US" smtClean="0"/>
              <a:t>R2: </a:t>
            </a:r>
            <a:r>
              <a:rPr lang="en-US" dirty="0" smtClean="0"/>
              <a:t>at conclusion of the Friday WG11 plenary</a:t>
            </a:r>
          </a:p>
          <a:p>
            <a:pPr lvl="1"/>
            <a:r>
              <a:rPr lang="en-US" smtClean="0"/>
              <a:t>R3: </a:t>
            </a:r>
            <a:r>
              <a:rPr lang="en-US" dirty="0" smtClean="0"/>
              <a:t>including prepared EC motions (802 plenary only)</a:t>
            </a:r>
          </a:p>
          <a:p>
            <a:pPr lvl="1"/>
            <a:endParaRPr lang="en-US" dirty="0"/>
          </a:p>
          <a:p>
            <a:pPr lvl="1"/>
            <a:endParaRPr lang="en-US" b="0" dirty="0" smtClean="0"/>
          </a:p>
        </p:txBody>
      </p:sp>
      <p:sp>
        <p:nvSpPr>
          <p:cNvPr id="2" name="Footer Placeholder 1"/>
          <p:cNvSpPr>
            <a:spLocks noGrp="1"/>
          </p:cNvSpPr>
          <p:nvPr>
            <p:ph type="ftr" sz="quarter" idx="11"/>
          </p:nvPr>
        </p:nvSpPr>
        <p:spPr/>
        <p:txBody>
          <a:bodyPr/>
          <a:lstStyle/>
          <a:p>
            <a:pPr>
              <a:defRPr/>
            </a:pPr>
            <a:r>
              <a:rPr lang="en-US" smtClean="0"/>
              <a:t>D.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340110" cy="276999"/>
          </a:xfrm>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6599162" y="6475413"/>
            <a:ext cx="1944763"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4342399" y="6475413"/>
            <a:ext cx="535403" cy="184666"/>
          </a:xfrm>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970549" y="930195"/>
            <a:ext cx="67437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a:t>Motion   </a:t>
            </a:r>
            <a:r>
              <a:rPr lang="en-US" sz="2800" dirty="0" smtClean="0"/>
              <a:t>- Full Duplex TIG</a:t>
            </a:r>
            <a:endParaRPr lang="en-GB" sz="2800" dirty="0"/>
          </a:p>
        </p:txBody>
      </p:sp>
      <p:sp>
        <p:nvSpPr>
          <p:cNvPr id="6" name="Rectangle 3"/>
          <p:cNvSpPr txBox="1">
            <a:spLocks noChangeArrowheads="1"/>
          </p:cNvSpPr>
          <p:nvPr/>
        </p:nvSpPr>
        <p:spPr bwMode="auto">
          <a:xfrm>
            <a:off x="1143000" y="2011561"/>
            <a:ext cx="7100093" cy="3531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GB" dirty="0" smtClean="0"/>
              <a:t>Approve formation of a TIG to study the technical feasibility of Full Duplex operation. TIG is to complete a report on this topic at or before the September 2018 session.</a:t>
            </a:r>
            <a:endParaRPr lang="en-GB" dirty="0"/>
          </a:p>
          <a:p>
            <a:r>
              <a:rPr lang="en-GB" dirty="0"/>
              <a:t> </a:t>
            </a:r>
          </a:p>
          <a:p>
            <a:pPr lvl="0"/>
            <a:r>
              <a:rPr lang="en-GB" dirty="0"/>
              <a:t>Moved: </a:t>
            </a:r>
            <a:r>
              <a:rPr lang="en-GB" dirty="0" smtClean="0"/>
              <a:t>James </a:t>
            </a:r>
            <a:r>
              <a:rPr lang="en-GB" dirty="0" err="1" smtClean="0"/>
              <a:t>Gilb</a:t>
            </a:r>
            <a:endParaRPr lang="en-GB" dirty="0" smtClean="0"/>
          </a:p>
          <a:p>
            <a:pPr lvl="0"/>
            <a:r>
              <a:rPr lang="en-GB" dirty="0" smtClean="0"/>
              <a:t>Seconded</a:t>
            </a:r>
            <a:r>
              <a:rPr lang="en-GB" dirty="0"/>
              <a:t>: </a:t>
            </a:r>
            <a:endParaRPr lang="en-GB" dirty="0" smtClean="0"/>
          </a:p>
          <a:p>
            <a:pPr lvl="0"/>
            <a:r>
              <a:rPr lang="en-GB" dirty="0" smtClean="0"/>
              <a:t>Result</a:t>
            </a:r>
            <a:r>
              <a:rPr lang="en-GB" dirty="0"/>
              <a:t>: </a:t>
            </a:r>
          </a:p>
          <a:p>
            <a:pPr lvl="0">
              <a:spcBef>
                <a:spcPts val="0"/>
              </a:spcBef>
              <a:spcAft>
                <a:spcPts val="0"/>
              </a:spcAft>
              <a:buFont typeface="Symbol" panose="05050102010706020507" pitchFamily="18" charset="2"/>
              <a:buChar char=""/>
              <a:tabLst>
                <a:tab pos="457200" algn="l"/>
              </a:tabLst>
            </a:pPr>
            <a:endParaRPr lang="en-GB" sz="2000" dirty="0" smtClean="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endParaRPr lang="en-US" sz="2000" dirty="0">
              <a:latin typeface="Times New Roman" panose="02020603050405020304" pitchFamily="18" charset="0"/>
              <a:ea typeface="Times New Roman" panose="02020603050405020304" pitchFamily="18" charset="0"/>
            </a:endParaRPr>
          </a:p>
          <a:p>
            <a:endParaRPr lang="en-GB" sz="2100" dirty="0"/>
          </a:p>
        </p:txBody>
      </p:sp>
    </p:spTree>
    <p:extLst>
      <p:ext uri="{BB962C8B-B14F-4D97-AF65-F5344CB8AC3E}">
        <p14:creationId xmlns:p14="http://schemas.microsoft.com/office/powerpoint/2010/main" val="12288325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Friday– EC Motions</a:t>
            </a:r>
            <a:endParaRPr lang="en-GB" dirty="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21</a:t>
            </a:fld>
            <a:endParaRPr lang="en-US"/>
          </a:p>
        </p:txBody>
      </p:sp>
      <p:sp>
        <p:nvSpPr>
          <p:cNvPr id="6" name="Text Placeholder 5"/>
          <p:cNvSpPr>
            <a:spLocks noGrp="1"/>
          </p:cNvSpPr>
          <p:nvPr>
            <p:ph type="body" idx="1"/>
          </p:nvPr>
        </p:nvSpPr>
        <p:spPr/>
        <p:txBody>
          <a:bodyPr/>
          <a:lstStyle/>
          <a:p>
            <a:endParaRPr lang="en-GB"/>
          </a:p>
        </p:txBody>
      </p:sp>
    </p:spTree>
    <p:extLst>
      <p:ext uri="{BB962C8B-B14F-4D97-AF65-F5344CB8AC3E}">
        <p14:creationId xmlns:p14="http://schemas.microsoft.com/office/powerpoint/2010/main" val="400334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P802.11ak D6.0 </a:t>
            </a:r>
            <a:r>
              <a:rPr lang="en-US" dirty="0" smtClean="0"/>
              <a:t>to </a:t>
            </a:r>
            <a:r>
              <a:rPr lang="en-US" dirty="0" err="1" smtClean="0"/>
              <a:t>REVCom</a:t>
            </a:r>
            <a:endParaRPr lang="en-US" dirty="0"/>
          </a:p>
        </p:txBody>
      </p:sp>
      <p:sp>
        <p:nvSpPr>
          <p:cNvPr id="3" name="Content Placeholder 2"/>
          <p:cNvSpPr>
            <a:spLocks noGrp="1"/>
          </p:cNvSpPr>
          <p:nvPr>
            <p:ph idx="1"/>
          </p:nvPr>
        </p:nvSpPr>
        <p:spPr>
          <a:xfrm>
            <a:off x="419100" y="1600200"/>
            <a:ext cx="8305800" cy="4800600"/>
          </a:xfrm>
        </p:spPr>
        <p:txBody>
          <a:bodyPr/>
          <a:lstStyle/>
          <a:p>
            <a:endParaRPr lang="en-US" sz="2000" dirty="0"/>
          </a:p>
          <a:p>
            <a:pPr lvl="0"/>
            <a:endParaRPr lang="en-US" dirty="0"/>
          </a:p>
          <a:p>
            <a:pPr lvl="0"/>
            <a:endParaRPr lang="en-GB" dirty="0" smtClean="0"/>
          </a:p>
          <a:p>
            <a:pPr lvl="0"/>
            <a:endParaRPr lang="en-GB" dirty="0" smtClean="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0851"/>
            <a:ext cx="942566" cy="276999"/>
          </a:xfrm>
          <a:prstGeom prst="rect">
            <a:avLst/>
          </a:prstGeom>
        </p:spPr>
        <p:txBody>
          <a:bodyPr/>
          <a:lstStyle/>
          <a:p>
            <a:r>
              <a:rPr lang="en-US" smtClean="0"/>
              <a:t>January 2018</a:t>
            </a:r>
            <a:endParaRPr lang="en-GB" dirty="0"/>
          </a:p>
        </p:txBody>
      </p:sp>
      <p:sp>
        <p:nvSpPr>
          <p:cNvPr id="8" name="Content Placeholder 2"/>
          <p:cNvSpPr txBox="1">
            <a:spLocks/>
          </p:cNvSpPr>
          <p:nvPr/>
        </p:nvSpPr>
        <p:spPr bwMode="auto">
          <a:xfrm>
            <a:off x="533400" y="2286000"/>
            <a:ext cx="8305800" cy="3886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dirty="0" smtClean="0"/>
              <a:t>Approve sending P802.11ak </a:t>
            </a:r>
            <a:r>
              <a:rPr lang="en-US" dirty="0" smtClean="0"/>
              <a:t>D6.0 </a:t>
            </a:r>
            <a:r>
              <a:rPr lang="en-US" dirty="0"/>
              <a:t>to </a:t>
            </a:r>
            <a:r>
              <a:rPr lang="en-US" dirty="0" err="1"/>
              <a:t>RevCom</a:t>
            </a:r>
            <a:r>
              <a:rPr lang="en-US" dirty="0" smtClean="0"/>
              <a:t>.</a:t>
            </a:r>
          </a:p>
          <a:p>
            <a:pPr>
              <a:lnSpc>
                <a:spcPct val="80000"/>
              </a:lnSpc>
            </a:pPr>
            <a:r>
              <a:rPr lang="en-GB" dirty="0" smtClean="0"/>
              <a:t>Approve the 5C in </a:t>
            </a:r>
            <a:r>
              <a:rPr lang="en-GB" dirty="0" smtClean="0">
                <a:hlinkClick r:id="rId3"/>
              </a:rPr>
              <a:t>https</a:t>
            </a:r>
            <a:r>
              <a:rPr lang="en-GB" dirty="0">
                <a:hlinkClick r:id="rId3"/>
              </a:rPr>
              <a:t>://mentor.ieee.org/802.11/dcn/12/11-12-1208-00-0glk-802-11-glk-draft-5c.docx</a:t>
            </a:r>
            <a:r>
              <a:rPr lang="en-GB" dirty="0"/>
              <a:t> </a:t>
            </a:r>
          </a:p>
          <a:p>
            <a:pPr>
              <a:lnSpc>
                <a:spcPct val="80000"/>
              </a:lnSpc>
            </a:pPr>
            <a:endParaRPr lang="en-US" dirty="0"/>
          </a:p>
          <a:p>
            <a:r>
              <a:rPr lang="en-GB" sz="2000" dirty="0"/>
              <a:t> </a:t>
            </a:r>
          </a:p>
          <a:p>
            <a:pPr lvl="0"/>
            <a:r>
              <a:rPr lang="en-GB" dirty="0"/>
              <a:t>Moved: Adrian Stephens</a:t>
            </a:r>
          </a:p>
          <a:p>
            <a:pPr lvl="0"/>
            <a:r>
              <a:rPr lang="en-GB" dirty="0"/>
              <a:t>Seconded: Jon </a:t>
            </a:r>
            <a:r>
              <a:rPr lang="en-GB" dirty="0" err="1"/>
              <a:t>Rosdahl</a:t>
            </a:r>
            <a:endParaRPr lang="en-GB" dirty="0"/>
          </a:p>
          <a:p>
            <a:pPr lvl="0"/>
            <a:endParaRPr lang="en-GB" dirty="0"/>
          </a:p>
          <a:p>
            <a:pPr lvl="0"/>
            <a:r>
              <a:rPr lang="en-GB" dirty="0"/>
              <a:t>WG11 result: Moved: Seconded: Result: </a:t>
            </a:r>
          </a:p>
          <a:p>
            <a:endParaRPr lang="en-GB" kern="0" dirty="0" smtClean="0"/>
          </a:p>
          <a:p>
            <a:endParaRPr lang="en-US" sz="2000" kern="0" dirty="0"/>
          </a:p>
        </p:txBody>
      </p:sp>
    </p:spTree>
    <p:extLst>
      <p:ext uri="{BB962C8B-B14F-4D97-AF65-F5344CB8AC3E}">
        <p14:creationId xmlns:p14="http://schemas.microsoft.com/office/powerpoint/2010/main" val="33052538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340110" cy="276999"/>
          </a:xfrm>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6599162" y="6475413"/>
            <a:ext cx="1944763"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4342399" y="6475413"/>
            <a:ext cx="535403" cy="184666"/>
          </a:xfrm>
        </p:spPr>
        <p:txBody>
          <a:bodyPr/>
          <a:lstStyle/>
          <a:p>
            <a:pPr>
              <a:defRPr/>
            </a:pPr>
            <a:r>
              <a:rPr lang="en-US" smtClean="0"/>
              <a:t>Slide </a:t>
            </a:r>
            <a:fld id="{7F6BBDC2-33C3-48A1-AB5D-AA2D3A91F3F6}" type="slidenum">
              <a:rPr lang="en-US" smtClean="0"/>
              <a:pPr>
                <a:defRPr/>
              </a:pPr>
              <a:t>23</a:t>
            </a:fld>
            <a:endParaRPr lang="en-US"/>
          </a:p>
        </p:txBody>
      </p:sp>
      <p:sp>
        <p:nvSpPr>
          <p:cNvPr id="5" name="Rectangle 2"/>
          <p:cNvSpPr txBox="1">
            <a:spLocks noChangeArrowheads="1"/>
          </p:cNvSpPr>
          <p:nvPr/>
        </p:nvSpPr>
        <p:spPr bwMode="auto">
          <a:xfrm>
            <a:off x="970549" y="930195"/>
            <a:ext cx="67437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a:t>Motion   </a:t>
            </a:r>
            <a:r>
              <a:rPr lang="en-US" sz="2800" dirty="0" smtClean="0"/>
              <a:t>- Broadcast Services (BCS) Study Group formation</a:t>
            </a:r>
            <a:endParaRPr lang="en-GB" sz="2800" dirty="0"/>
          </a:p>
        </p:txBody>
      </p:sp>
      <p:sp>
        <p:nvSpPr>
          <p:cNvPr id="6" name="Rectangle 3"/>
          <p:cNvSpPr txBox="1">
            <a:spLocks noChangeArrowheads="1"/>
          </p:cNvSpPr>
          <p:nvPr/>
        </p:nvSpPr>
        <p:spPr bwMode="auto">
          <a:xfrm>
            <a:off x="1143000" y="2011561"/>
            <a:ext cx="7100093" cy="3531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GB" sz="2000" dirty="0" smtClean="0"/>
              <a:t>Approve formation of </a:t>
            </a:r>
            <a:r>
              <a:rPr lang="en-GB" sz="2000" dirty="0"/>
              <a:t>an 802.11 Study Group to </a:t>
            </a:r>
            <a:r>
              <a:rPr lang="en-GB" sz="2000" dirty="0" smtClean="0"/>
              <a:t>consider broadcast service enhancements as described in </a:t>
            </a:r>
            <a:r>
              <a:rPr lang="en-GB" sz="2000" dirty="0" smtClean="0">
                <a:hlinkClick r:id="rId2"/>
              </a:rPr>
              <a:t>https</a:t>
            </a:r>
            <a:r>
              <a:rPr lang="en-GB" sz="2000" dirty="0">
                <a:hlinkClick r:id="rId2"/>
              </a:rPr>
              <a:t>://</a:t>
            </a:r>
            <a:r>
              <a:rPr lang="en-GB" sz="2000" dirty="0" smtClean="0">
                <a:hlinkClick r:id="rId2"/>
              </a:rPr>
              <a:t>mentor.ieee.org/802.11/dcn/17/11-17-1736-04-0wng-broadcast-service-on-wlan.pptx</a:t>
            </a:r>
            <a:r>
              <a:rPr lang="en-GB" sz="2000" dirty="0" smtClean="0"/>
              <a:t> with </a:t>
            </a:r>
            <a:r>
              <a:rPr lang="en-GB" sz="2000" dirty="0"/>
              <a:t>the intent of creating a PAR and CSD.</a:t>
            </a:r>
          </a:p>
          <a:p>
            <a:r>
              <a:rPr lang="en-GB" sz="2000" dirty="0"/>
              <a:t> </a:t>
            </a:r>
          </a:p>
          <a:p>
            <a:pPr lvl="0"/>
            <a:r>
              <a:rPr lang="en-GB" sz="2000" dirty="0" smtClean="0"/>
              <a:t>Moved: Adrian Stephens</a:t>
            </a:r>
          </a:p>
          <a:p>
            <a:pPr lvl="0"/>
            <a:r>
              <a:rPr lang="en-GB" sz="2000" dirty="0" smtClean="0"/>
              <a:t>Seconded: Jon </a:t>
            </a:r>
            <a:r>
              <a:rPr lang="en-GB" sz="2000" dirty="0" err="1" smtClean="0"/>
              <a:t>Rosdahl</a:t>
            </a:r>
            <a:endParaRPr lang="en-GB" sz="2000" dirty="0" smtClean="0"/>
          </a:p>
          <a:p>
            <a:pPr lvl="0"/>
            <a:endParaRPr lang="en-GB" sz="2000" dirty="0"/>
          </a:p>
          <a:p>
            <a:pPr lvl="0"/>
            <a:r>
              <a:rPr lang="en-GB" sz="2000" dirty="0" smtClean="0"/>
              <a:t>WG11 result: </a:t>
            </a:r>
            <a:r>
              <a:rPr lang="en-GB" sz="2000" dirty="0" smtClean="0"/>
              <a:t>Moved</a:t>
            </a:r>
            <a:r>
              <a:rPr lang="en-GB" sz="2000" dirty="0"/>
              <a:t>: </a:t>
            </a:r>
            <a:r>
              <a:rPr lang="en-GB" sz="2000" dirty="0" smtClean="0"/>
              <a:t>Seconded</a:t>
            </a:r>
            <a:r>
              <a:rPr lang="en-GB" sz="2000" dirty="0"/>
              <a:t>: </a:t>
            </a:r>
            <a:r>
              <a:rPr lang="en-GB" sz="2000" dirty="0" smtClean="0"/>
              <a:t>Result</a:t>
            </a:r>
            <a:r>
              <a:rPr lang="en-GB" sz="2000" dirty="0"/>
              <a:t>: </a:t>
            </a:r>
          </a:p>
          <a:p>
            <a:pPr lvl="0">
              <a:spcBef>
                <a:spcPts val="0"/>
              </a:spcBef>
              <a:spcAft>
                <a:spcPts val="0"/>
              </a:spcAft>
              <a:buFont typeface="Symbol" panose="05050102010706020507" pitchFamily="18" charset="2"/>
              <a:buChar char=""/>
              <a:tabLst>
                <a:tab pos="457200" algn="l"/>
              </a:tabLst>
            </a:pPr>
            <a:endParaRPr lang="en-GB" sz="2000" dirty="0" smtClean="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endParaRPr lang="en-US" sz="2000" dirty="0">
              <a:latin typeface="Times New Roman" panose="02020603050405020304" pitchFamily="18" charset="0"/>
              <a:ea typeface="Times New Roman" panose="02020603050405020304" pitchFamily="18" charset="0"/>
            </a:endParaRPr>
          </a:p>
          <a:p>
            <a:endParaRPr lang="en-GB" sz="2100" dirty="0"/>
          </a:p>
        </p:txBody>
      </p:sp>
    </p:spTree>
    <p:extLst>
      <p:ext uri="{BB962C8B-B14F-4D97-AF65-F5344CB8AC3E}">
        <p14:creationId xmlns:p14="http://schemas.microsoft.com/office/powerpoint/2010/main" val="3761448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endParaRPr lang="en-GB" dirty="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EA664691-56C7-4D38-BFF3-A32E09E0A67B}" type="slidenum">
              <a:rPr lang="en-US" smtClean="0"/>
              <a:pPr>
                <a:defRPr/>
              </a:pPr>
              <a:t>24</a:t>
            </a:fld>
            <a:endParaRPr lang="en-US"/>
          </a:p>
        </p:txBody>
      </p:sp>
    </p:spTree>
    <p:extLst>
      <p:ext uri="{BB962C8B-B14F-4D97-AF65-F5344CB8AC3E}">
        <p14:creationId xmlns:p14="http://schemas.microsoft.com/office/powerpoint/2010/main" val="21032734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Monday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DD5300-2866-4D79-87F5-BB55E78B9620}" type="slidenum">
              <a:rPr lang="en-US" smtClean="0"/>
              <a:pPr>
                <a:defRPr/>
              </a:pPr>
              <a:t>3</a:t>
            </a:fld>
            <a:endParaRPr lang="en-US"/>
          </a:p>
        </p:txBody>
      </p:sp>
    </p:spTree>
    <p:extLst>
      <p:ext uri="{BB962C8B-B14F-4D97-AF65-F5344CB8AC3E}">
        <p14:creationId xmlns:p14="http://schemas.microsoft.com/office/powerpoint/2010/main" val="1764657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DD5300-2866-4D79-87F5-BB55E78B9620}" type="slidenum">
              <a:rPr lang="en-US" smtClean="0"/>
              <a:pPr>
                <a:defRPr/>
              </a:pPr>
              <a:t>4</a:t>
            </a:fld>
            <a:endParaRPr lang="en-US"/>
          </a:p>
        </p:txBody>
      </p:sp>
    </p:spTree>
    <p:extLst>
      <p:ext uri="{BB962C8B-B14F-4D97-AF65-F5344CB8AC3E}">
        <p14:creationId xmlns:p14="http://schemas.microsoft.com/office/powerpoint/2010/main" val="1868795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AANI Straw poll</a:t>
            </a:r>
            <a:endParaRPr lang="en-US" dirty="0"/>
          </a:p>
        </p:txBody>
      </p:sp>
      <p:sp>
        <p:nvSpPr>
          <p:cNvPr id="3" name="Content Placeholder 2"/>
          <p:cNvSpPr>
            <a:spLocks noGrp="1"/>
          </p:cNvSpPr>
          <p:nvPr>
            <p:ph idx="1"/>
          </p:nvPr>
        </p:nvSpPr>
        <p:spPr>
          <a:xfrm>
            <a:off x="419100" y="1600200"/>
            <a:ext cx="8305800" cy="4800600"/>
          </a:xfrm>
        </p:spPr>
        <p:txBody>
          <a:bodyPr/>
          <a:lstStyle/>
          <a:p>
            <a:endParaRPr lang="en-US" sz="2000" dirty="0"/>
          </a:p>
          <a:p>
            <a:pPr lvl="0"/>
            <a:endParaRPr lang="en-US" dirty="0"/>
          </a:p>
          <a:p>
            <a:pPr lvl="0"/>
            <a:r>
              <a:rPr lang="en-US" smtClean="0"/>
              <a:t>Should the IEEE 802.11 WG submit the IEEE 802.11 standard as an IMT-2020 RIT (of any type) technology?</a:t>
            </a:r>
          </a:p>
          <a:p>
            <a:pPr lvl="1"/>
            <a:r>
              <a:rPr lang="en-US" smtClean="0"/>
              <a:t>Yes 49</a:t>
            </a:r>
          </a:p>
          <a:p>
            <a:pPr lvl="1"/>
            <a:r>
              <a:rPr lang="en-US" smtClean="0"/>
              <a:t>No 76</a:t>
            </a:r>
          </a:p>
          <a:p>
            <a:pPr lvl="1"/>
            <a:r>
              <a:rPr lang="en-US" smtClean="0"/>
              <a:t>Need more time 37</a:t>
            </a:r>
            <a:endParaRPr lang="en-GB" dirty="0" smtClean="0"/>
          </a:p>
          <a:p>
            <a:pPr lvl="0"/>
            <a:endParaRPr lang="en-GB" dirty="0" smtClean="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0851"/>
            <a:ext cx="942566" cy="276999"/>
          </a:xfrm>
          <a:prstGeom prst="rect">
            <a:avLst/>
          </a:prstGeom>
        </p:spPr>
        <p:txBody>
          <a:bodyPr/>
          <a:lstStyle/>
          <a:p>
            <a:r>
              <a:rPr lang="en-US" smtClean="0"/>
              <a:t>January 2018</a:t>
            </a:r>
            <a:endParaRPr lang="en-GB" dirty="0"/>
          </a:p>
        </p:txBody>
      </p:sp>
    </p:spTree>
    <p:extLst>
      <p:ext uri="{BB962C8B-B14F-4D97-AF65-F5344CB8AC3E}">
        <p14:creationId xmlns:p14="http://schemas.microsoft.com/office/powerpoint/2010/main" val="919111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LC Straw Poll</a:t>
            </a:r>
            <a:endParaRPr lang="en-US" dirty="0"/>
          </a:p>
        </p:txBody>
      </p:sp>
      <p:sp>
        <p:nvSpPr>
          <p:cNvPr id="3" name="Content Placeholder 2"/>
          <p:cNvSpPr>
            <a:spLocks noGrp="1"/>
          </p:cNvSpPr>
          <p:nvPr>
            <p:ph idx="1"/>
          </p:nvPr>
        </p:nvSpPr>
        <p:spPr>
          <a:xfrm>
            <a:off x="419100" y="1600200"/>
            <a:ext cx="8305800" cy="4800600"/>
          </a:xfrm>
        </p:spPr>
        <p:txBody>
          <a:bodyPr/>
          <a:lstStyle/>
          <a:p>
            <a:endParaRPr lang="en-US" sz="2000" dirty="0"/>
          </a:p>
          <a:p>
            <a:pPr lvl="0"/>
            <a:endParaRPr lang="en-US" dirty="0"/>
          </a:p>
          <a:p>
            <a:pPr lvl="0"/>
            <a:endParaRPr lang="en-GB" dirty="0" smtClean="0"/>
          </a:p>
          <a:p>
            <a:pPr lvl="0"/>
            <a:endParaRPr lang="en-GB" dirty="0" smtClean="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0851"/>
            <a:ext cx="942566" cy="276999"/>
          </a:xfrm>
          <a:prstGeom prst="rect">
            <a:avLst/>
          </a:prstGeom>
        </p:spPr>
        <p:txBody>
          <a:bodyPr/>
          <a:lstStyle/>
          <a:p>
            <a:r>
              <a:rPr lang="en-US" smtClean="0"/>
              <a:t>January 2018</a:t>
            </a:r>
            <a:endParaRPr lang="en-GB" dirty="0"/>
          </a:p>
        </p:txBody>
      </p:sp>
      <p:sp>
        <p:nvSpPr>
          <p:cNvPr id="8" name="Content Placeholder 2"/>
          <p:cNvSpPr txBox="1">
            <a:spLocks/>
          </p:cNvSpPr>
          <p:nvPr/>
        </p:nvSpPr>
        <p:spPr bwMode="auto">
          <a:xfrm>
            <a:off x="571500" y="1752600"/>
            <a:ext cx="8305800" cy="480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2000" kern="0" smtClean="0"/>
          </a:p>
          <a:p>
            <a:endParaRPr lang="en-US" kern="0" smtClean="0"/>
          </a:p>
          <a:p>
            <a:r>
              <a:rPr lang="en-US" kern="0"/>
              <a:t>Should the LC PAR </a:t>
            </a:r>
            <a:r>
              <a:rPr lang="en-US" kern="0">
                <a:hlinkClick r:id="rId3"/>
              </a:rPr>
              <a:t>https://</a:t>
            </a:r>
            <a:r>
              <a:rPr lang="en-US" kern="0" smtClean="0">
                <a:hlinkClick r:id="rId3"/>
              </a:rPr>
              <a:t>mentor.ieee.org/802.11/dcn/17/11-17-1604-06-00lc-a-par-proposal-for-light-communications.docx</a:t>
            </a:r>
            <a:r>
              <a:rPr lang="en-US" kern="0" smtClean="0"/>
              <a:t> and </a:t>
            </a:r>
            <a:br>
              <a:rPr lang="en-US" kern="0" smtClean="0"/>
            </a:br>
            <a:r>
              <a:rPr lang="en-US" kern="0" smtClean="0"/>
              <a:t>CSD </a:t>
            </a:r>
            <a:r>
              <a:rPr lang="en-US" kern="0">
                <a:hlinkClick r:id="rId4"/>
              </a:rPr>
              <a:t>https://</a:t>
            </a:r>
            <a:r>
              <a:rPr lang="en-US" kern="0" smtClean="0">
                <a:hlinkClick r:id="rId4"/>
              </a:rPr>
              <a:t>mentor.ieee.org/802.11/dcn/17/11-17-1603-06-00lc-a-csd-proposal-for-light-communications.docx</a:t>
            </a:r>
            <a:r>
              <a:rPr lang="en-US" kern="0" smtClean="0"/>
              <a:t> documents </a:t>
            </a:r>
            <a:r>
              <a:rPr lang="en-US" kern="0"/>
              <a:t>be approved?</a:t>
            </a:r>
          </a:p>
          <a:p>
            <a:pPr lvl="1"/>
            <a:r>
              <a:rPr lang="en-US" b="0" kern="0" smtClean="0"/>
              <a:t>Yes 48</a:t>
            </a:r>
          </a:p>
          <a:p>
            <a:pPr lvl="1"/>
            <a:r>
              <a:rPr lang="en-US" b="0" kern="0" smtClean="0"/>
              <a:t>No 0</a:t>
            </a:r>
          </a:p>
          <a:p>
            <a:pPr lvl="1"/>
            <a:r>
              <a:rPr lang="en-US" b="0" kern="0" smtClean="0"/>
              <a:t>Need more time 28</a:t>
            </a:r>
            <a:endParaRPr lang="en-GB" b="0" kern="0" smtClean="0"/>
          </a:p>
          <a:p>
            <a:endParaRPr lang="en-GB" kern="0" smtClean="0"/>
          </a:p>
          <a:p>
            <a:endParaRPr lang="en-US" sz="2000" kern="0" dirty="0"/>
          </a:p>
        </p:txBody>
      </p:sp>
    </p:spTree>
    <p:extLst>
      <p:ext uri="{BB962C8B-B14F-4D97-AF65-F5344CB8AC3E}">
        <p14:creationId xmlns:p14="http://schemas.microsoft.com/office/powerpoint/2010/main" val="718711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Friday</a:t>
            </a:r>
            <a:endParaRPr lang="en-GB"/>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7</a:t>
            </a:fld>
            <a:endParaRPr lang="en-US"/>
          </a:p>
        </p:txBody>
      </p:sp>
    </p:spTree>
    <p:extLst>
      <p:ext uri="{BB962C8B-B14F-4D97-AF65-F5344CB8AC3E}">
        <p14:creationId xmlns:p14="http://schemas.microsoft.com/office/powerpoint/2010/main" val="2886540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LC PAR Approval </a:t>
            </a:r>
            <a:endParaRPr lang="en-US" dirty="0"/>
          </a:p>
        </p:txBody>
      </p:sp>
      <p:sp>
        <p:nvSpPr>
          <p:cNvPr id="3" name="Content Placeholder 2"/>
          <p:cNvSpPr>
            <a:spLocks noGrp="1"/>
          </p:cNvSpPr>
          <p:nvPr>
            <p:ph idx="1"/>
          </p:nvPr>
        </p:nvSpPr>
        <p:spPr>
          <a:xfrm>
            <a:off x="419100" y="1600200"/>
            <a:ext cx="8305800" cy="4800600"/>
          </a:xfrm>
        </p:spPr>
        <p:txBody>
          <a:bodyPr/>
          <a:lstStyle/>
          <a:p>
            <a:endParaRPr lang="en-US" sz="2000" dirty="0"/>
          </a:p>
          <a:p>
            <a:pPr lvl="0"/>
            <a:endParaRPr lang="en-US" dirty="0"/>
          </a:p>
          <a:p>
            <a:pPr lvl="0"/>
            <a:endParaRPr lang="en-GB" dirty="0" smtClean="0"/>
          </a:p>
          <a:p>
            <a:pPr lvl="0"/>
            <a:endParaRPr lang="en-GB" dirty="0" smtClean="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0851"/>
            <a:ext cx="942566" cy="276999"/>
          </a:xfrm>
          <a:prstGeom prst="rect">
            <a:avLst/>
          </a:prstGeom>
        </p:spPr>
        <p:txBody>
          <a:bodyPr/>
          <a:lstStyle/>
          <a:p>
            <a:r>
              <a:rPr lang="en-US" smtClean="0"/>
              <a:t>January 2018</a:t>
            </a:r>
            <a:endParaRPr lang="en-GB" dirty="0"/>
          </a:p>
        </p:txBody>
      </p:sp>
      <p:sp>
        <p:nvSpPr>
          <p:cNvPr id="8" name="Content Placeholder 2"/>
          <p:cNvSpPr txBox="1">
            <a:spLocks/>
          </p:cNvSpPr>
          <p:nvPr/>
        </p:nvSpPr>
        <p:spPr bwMode="auto">
          <a:xfrm>
            <a:off x="571500" y="1752600"/>
            <a:ext cx="8305800" cy="480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GB" sz="2000" dirty="0" smtClean="0"/>
              <a:t>Believing </a:t>
            </a:r>
            <a:r>
              <a:rPr lang="en-GB" sz="2000" dirty="0"/>
              <a:t>that the PAR contained in the document referenced below meets IEEE-SA guidelines</a:t>
            </a:r>
            <a:r>
              <a:rPr lang="en-GB" sz="2000" dirty="0" smtClean="0"/>
              <a:t>, Request </a:t>
            </a:r>
            <a:r>
              <a:rPr lang="en-GB" sz="2000" dirty="0"/>
              <a:t>that the PAR contained in </a:t>
            </a:r>
            <a:r>
              <a:rPr lang="en-GB" sz="2000" dirty="0">
                <a:hlinkClick r:id="rId3"/>
              </a:rPr>
              <a:t>https://</a:t>
            </a:r>
            <a:r>
              <a:rPr lang="en-GB" sz="2000" dirty="0" smtClean="0">
                <a:hlinkClick r:id="rId3"/>
              </a:rPr>
              <a:t>mentor.ieee.org/802.11/dcn/17/11-17-1604-08-00lc-a-par-proposal-for-light-communications.docx</a:t>
            </a:r>
            <a:r>
              <a:rPr lang="en-GB" sz="2000" dirty="0" smtClean="0"/>
              <a:t> be </a:t>
            </a:r>
            <a:r>
              <a:rPr lang="en-GB" sz="2000" dirty="0"/>
              <a:t>posted to the IEEE 802 Executive Committee (EC) agenda for WG 802 preview and EC approval to submit to </a:t>
            </a:r>
            <a:r>
              <a:rPr lang="en-GB" sz="2000" dirty="0" err="1"/>
              <a:t>NesCom</a:t>
            </a:r>
            <a:r>
              <a:rPr lang="en-GB" sz="2000" dirty="0"/>
              <a:t>.</a:t>
            </a:r>
          </a:p>
          <a:p>
            <a:r>
              <a:rPr lang="en-GB" sz="2000" dirty="0"/>
              <a:t> </a:t>
            </a:r>
          </a:p>
          <a:p>
            <a:pPr lvl="0"/>
            <a:r>
              <a:rPr lang="en-GB" sz="2000" dirty="0" smtClean="0"/>
              <a:t>Moved: Nikola </a:t>
            </a:r>
            <a:r>
              <a:rPr lang="en-GB" sz="2000" dirty="0" err="1" smtClean="0"/>
              <a:t>Serafimovski</a:t>
            </a:r>
            <a:r>
              <a:rPr lang="en-GB" sz="2000" dirty="0" smtClean="0"/>
              <a:t> on behalf of the LC SG</a:t>
            </a:r>
            <a:endParaRPr lang="en-GB" sz="2000" dirty="0"/>
          </a:p>
          <a:p>
            <a:pPr lvl="0"/>
            <a:r>
              <a:rPr lang="en-US" sz="2000" dirty="0" smtClean="0"/>
              <a:t>Seconded:</a:t>
            </a:r>
          </a:p>
          <a:p>
            <a:pPr lvl="0"/>
            <a:r>
              <a:rPr lang="en-US" sz="2000" dirty="0" smtClean="0"/>
              <a:t>Result:</a:t>
            </a:r>
          </a:p>
          <a:p>
            <a:pPr lvl="0"/>
            <a:endParaRPr lang="en-GB" sz="2000" dirty="0"/>
          </a:p>
          <a:p>
            <a:pPr lvl="0"/>
            <a:r>
              <a:rPr lang="en-GB" sz="2000" dirty="0" smtClean="0"/>
              <a:t>LC SG: Moved: Andrew Myles,  Seconded: Christophe </a:t>
            </a:r>
            <a:r>
              <a:rPr lang="en-GB" sz="2000" dirty="0" err="1" smtClean="0"/>
              <a:t>Jurczak</a:t>
            </a:r>
            <a:r>
              <a:rPr lang="en-GB" sz="2000" dirty="0" smtClean="0"/>
              <a:t>, Result: 18-0-1</a:t>
            </a:r>
            <a:endParaRPr lang="en-US" sz="2000" dirty="0" smtClean="0"/>
          </a:p>
          <a:p>
            <a:endParaRPr lang="en-GB" kern="0" dirty="0" smtClean="0"/>
          </a:p>
          <a:p>
            <a:endParaRPr lang="en-US" sz="2000" kern="0" dirty="0"/>
          </a:p>
        </p:txBody>
      </p:sp>
    </p:spTree>
    <p:extLst>
      <p:ext uri="{BB962C8B-B14F-4D97-AF65-F5344CB8AC3E}">
        <p14:creationId xmlns:p14="http://schemas.microsoft.com/office/powerpoint/2010/main" val="22893605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LC CSD Approval </a:t>
            </a:r>
            <a:endParaRPr lang="en-US" dirty="0"/>
          </a:p>
        </p:txBody>
      </p:sp>
      <p:sp>
        <p:nvSpPr>
          <p:cNvPr id="3" name="Content Placeholder 2"/>
          <p:cNvSpPr>
            <a:spLocks noGrp="1"/>
          </p:cNvSpPr>
          <p:nvPr>
            <p:ph idx="1"/>
          </p:nvPr>
        </p:nvSpPr>
        <p:spPr>
          <a:xfrm>
            <a:off x="419100" y="1600200"/>
            <a:ext cx="8305800" cy="4800600"/>
          </a:xfrm>
        </p:spPr>
        <p:txBody>
          <a:bodyPr/>
          <a:lstStyle/>
          <a:p>
            <a:endParaRPr lang="en-US" sz="2000" dirty="0"/>
          </a:p>
          <a:p>
            <a:pPr lvl="0"/>
            <a:endParaRPr lang="en-US" dirty="0"/>
          </a:p>
          <a:p>
            <a:pPr lvl="0"/>
            <a:endParaRPr lang="en-GB" dirty="0" smtClean="0"/>
          </a:p>
          <a:p>
            <a:pPr lvl="0"/>
            <a:endParaRPr lang="en-GB" dirty="0" smtClean="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0851"/>
            <a:ext cx="942566" cy="276999"/>
          </a:xfrm>
          <a:prstGeom prst="rect">
            <a:avLst/>
          </a:prstGeom>
        </p:spPr>
        <p:txBody>
          <a:bodyPr/>
          <a:lstStyle/>
          <a:p>
            <a:r>
              <a:rPr lang="en-US" smtClean="0"/>
              <a:t>January 2018</a:t>
            </a:r>
            <a:endParaRPr lang="en-GB" dirty="0"/>
          </a:p>
        </p:txBody>
      </p:sp>
      <p:sp>
        <p:nvSpPr>
          <p:cNvPr id="8" name="Content Placeholder 2"/>
          <p:cNvSpPr txBox="1">
            <a:spLocks/>
          </p:cNvSpPr>
          <p:nvPr/>
        </p:nvSpPr>
        <p:spPr bwMode="auto">
          <a:xfrm>
            <a:off x="571500" y="1752600"/>
            <a:ext cx="8305800" cy="480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GB" sz="2000" dirty="0"/>
              <a:t>Believing that the CSD contained in the document referenced below meets IEEE 802 guidelines</a:t>
            </a:r>
            <a:r>
              <a:rPr lang="en-GB" sz="2000" dirty="0" smtClean="0"/>
              <a:t>, Request </a:t>
            </a:r>
            <a:r>
              <a:rPr lang="en-GB" sz="2000" dirty="0"/>
              <a:t>that the CSD contained in </a:t>
            </a:r>
            <a:r>
              <a:rPr lang="en-GB" sz="2000" dirty="0">
                <a:hlinkClick r:id="rId3"/>
              </a:rPr>
              <a:t>https://</a:t>
            </a:r>
            <a:r>
              <a:rPr lang="en-GB" sz="2000" dirty="0" smtClean="0">
                <a:hlinkClick r:id="rId3"/>
              </a:rPr>
              <a:t>mentor.ieee.org/802.11/dcn/17/11-17-1603-07-00lc-a-csd-proposal-for-light-communications.docx</a:t>
            </a:r>
            <a:r>
              <a:rPr lang="en-GB" sz="2000" dirty="0" smtClean="0"/>
              <a:t>  be </a:t>
            </a:r>
            <a:r>
              <a:rPr lang="en-GB" sz="2000" dirty="0"/>
              <a:t>posted to the IEEE 802 Executive Committee (EC) agenda for WG 802 preview and EC approval.</a:t>
            </a:r>
          </a:p>
          <a:p>
            <a:r>
              <a:rPr lang="en-GB" sz="2000" dirty="0"/>
              <a:t> </a:t>
            </a:r>
          </a:p>
          <a:p>
            <a:r>
              <a:rPr lang="en-GB" sz="2000" dirty="0"/>
              <a:t>Moved: Nikola </a:t>
            </a:r>
            <a:r>
              <a:rPr lang="en-GB" sz="2000" dirty="0" err="1"/>
              <a:t>Serafimovski</a:t>
            </a:r>
            <a:r>
              <a:rPr lang="en-GB" sz="2000" dirty="0"/>
              <a:t> on behalf of the LC </a:t>
            </a:r>
            <a:r>
              <a:rPr lang="en-GB" sz="2000" dirty="0" smtClean="0"/>
              <a:t>SG</a:t>
            </a:r>
            <a:endParaRPr lang="en-GB" sz="2000" dirty="0"/>
          </a:p>
          <a:p>
            <a:r>
              <a:rPr lang="en-US" sz="2000" dirty="0"/>
              <a:t>Seconded:</a:t>
            </a:r>
          </a:p>
          <a:p>
            <a:r>
              <a:rPr lang="en-US" sz="2000" dirty="0"/>
              <a:t>Result:</a:t>
            </a:r>
            <a:r>
              <a:rPr lang="en-US" sz="2000" dirty="0" smtClean="0"/>
              <a:t/>
            </a:r>
            <a:br>
              <a:rPr lang="en-US" sz="2000" dirty="0" smtClean="0"/>
            </a:br>
            <a:endParaRPr lang="en-GB" sz="2000" dirty="0"/>
          </a:p>
          <a:p>
            <a:pPr lvl="0"/>
            <a:r>
              <a:rPr lang="en-GB" sz="2000" dirty="0" smtClean="0"/>
              <a:t>LC SG: Moved: Andrew Myles,  Seconded: Christophe </a:t>
            </a:r>
            <a:r>
              <a:rPr lang="en-GB" sz="2000" dirty="0" err="1" smtClean="0"/>
              <a:t>Jurczak</a:t>
            </a:r>
            <a:r>
              <a:rPr lang="en-GB" sz="2000" dirty="0" smtClean="0"/>
              <a:t>, Result: 13-0-1</a:t>
            </a:r>
            <a:endParaRPr lang="en-US" sz="2000" dirty="0" smtClean="0"/>
          </a:p>
          <a:p>
            <a:endParaRPr lang="en-GB" kern="0" dirty="0" smtClean="0"/>
          </a:p>
          <a:p>
            <a:endParaRPr lang="en-US" sz="2000" kern="0" dirty="0"/>
          </a:p>
        </p:txBody>
      </p:sp>
    </p:spTree>
    <p:extLst>
      <p:ext uri="{BB962C8B-B14F-4D97-AF65-F5344CB8AC3E}">
        <p14:creationId xmlns:p14="http://schemas.microsoft.com/office/powerpoint/2010/main" val="760887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132750</TotalTime>
  <Words>1356</Words>
  <Application>Microsoft Office PowerPoint</Application>
  <PresentationFormat>On-screen Show (4:3)</PresentationFormat>
  <Paragraphs>347</Paragraphs>
  <Slides>24</Slides>
  <Notes>18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9" baseType="lpstr">
      <vt:lpstr>Calibri</vt:lpstr>
      <vt:lpstr>Symbol</vt:lpstr>
      <vt:lpstr>Times New Roman</vt:lpstr>
      <vt:lpstr>Default Design</vt:lpstr>
      <vt:lpstr>Document</vt:lpstr>
      <vt:lpstr>802.11 January 2018 WG Motions</vt:lpstr>
      <vt:lpstr>Abstract</vt:lpstr>
      <vt:lpstr>Monday</vt:lpstr>
      <vt:lpstr>Wednesday</vt:lpstr>
      <vt:lpstr>AANI Straw poll</vt:lpstr>
      <vt:lpstr>LC Straw Poll</vt:lpstr>
      <vt:lpstr>Friday</vt:lpstr>
      <vt:lpstr>LC PAR Approval </vt:lpstr>
      <vt:lpstr>LC CSD Approval </vt:lpstr>
      <vt:lpstr>PowerPoint Presentation</vt:lpstr>
      <vt:lpstr>ARC MIB Pattern Motion</vt:lpstr>
      <vt:lpstr>COEX SC Motion</vt:lpstr>
      <vt:lpstr>P802.11REVmd Initial WGLB </vt:lpstr>
      <vt:lpstr>PowerPoint Presentation</vt:lpstr>
      <vt:lpstr>TGak Report to EC and forward to REVCom</vt:lpstr>
      <vt:lpstr>TGak CSD reaffirmation</vt:lpstr>
      <vt:lpstr>PowerPoint Presentation</vt:lpstr>
      <vt:lpstr>PowerPoint Presentation</vt:lpstr>
      <vt:lpstr>PowerPoint Presentation</vt:lpstr>
      <vt:lpstr>PowerPoint Presentation</vt:lpstr>
      <vt:lpstr>Friday– EC Motions</vt:lpstr>
      <vt:lpstr>P802.11ak D6.0 to REVCom</vt:lpstr>
      <vt:lpstr>PowerPoint Presentation</vt:lpstr>
      <vt:lpstr>References</vt:lpstr>
    </vt:vector>
  </TitlesOfParts>
  <Company>HPE-Aruba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Motions</dc:title>
  <dc:creator>dstanley@arubanetworks.com;dorothy.stanley@hpe.com</dc:creator>
  <cp:keywords>January 2018 IEEE 802.11 WG motions</cp:keywords>
  <cp:lastModifiedBy>Stanley, Dorothy</cp:lastModifiedBy>
  <cp:revision>2575</cp:revision>
  <cp:lastPrinted>1998-02-10T13:28:06Z</cp:lastPrinted>
  <dcterms:created xsi:type="dcterms:W3CDTF">1998-02-10T13:07:52Z</dcterms:created>
  <dcterms:modified xsi:type="dcterms:W3CDTF">2018-01-19T04:32:15Z</dcterms:modified>
</cp:coreProperties>
</file>