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37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89" r:id="rId4"/>
    <p:sldId id="300" r:id="rId5"/>
    <p:sldId id="272" r:id="rId6"/>
    <p:sldId id="273" r:id="rId7"/>
    <p:sldId id="274" r:id="rId8"/>
    <p:sldId id="315" r:id="rId9"/>
    <p:sldId id="275" r:id="rId10"/>
    <p:sldId id="318" r:id="rId11"/>
    <p:sldId id="313" r:id="rId12"/>
    <p:sldId id="321" r:id="rId13"/>
    <p:sldId id="306" r:id="rId14"/>
    <p:sldId id="319" r:id="rId15"/>
    <p:sldId id="320" r:id="rId16"/>
    <p:sldId id="281" r:id="rId17"/>
    <p:sldId id="280" r:id="rId18"/>
    <p:sldId id="283" r:id="rId19"/>
    <p:sldId id="284" r:id="rId20"/>
    <p:sldId id="291" r:id="rId21"/>
    <p:sldId id="292" r:id="rId22"/>
    <p:sldId id="264" r:id="rId2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908F36A-661D-4E96-AB8F-CACEA162F713}">
          <p14:sldIdLst>
            <p14:sldId id="256"/>
            <p14:sldId id="257"/>
          </p14:sldIdLst>
        </p14:section>
        <p14:section name="Monday" id="{4B7C112C-E236-4D4B-9841-D43330742BB2}">
          <p14:sldIdLst>
            <p14:sldId id="289"/>
            <p14:sldId id="300"/>
            <p14:sldId id="272"/>
            <p14:sldId id="273"/>
            <p14:sldId id="274"/>
            <p14:sldId id="315"/>
            <p14:sldId id="275"/>
            <p14:sldId id="318"/>
            <p14:sldId id="313"/>
            <p14:sldId id="321"/>
            <p14:sldId id="306"/>
            <p14:sldId id="319"/>
            <p14:sldId id="320"/>
          </p14:sldIdLst>
        </p14:section>
        <p14:section name="Wednessday" id="{F21A492A-BA32-4758-8679-031504230AE7}">
          <p14:sldIdLst>
            <p14:sldId id="281"/>
            <p14:sldId id="280"/>
          </p14:sldIdLst>
        </p14:section>
        <p14:section name="Friday" id="{4BE27709-667B-4290-8292-4F4C0A5CE0BA}">
          <p14:sldIdLst>
            <p14:sldId id="283"/>
            <p14:sldId id="284"/>
            <p14:sldId id="291"/>
            <p14:sldId id="292"/>
          </p14:sldIdLst>
        </p14:section>
        <p14:section name="References" id="{03E33B6E-3194-4347-8B33-30FA8EACB3AB}">
          <p14:sldIdLst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795" autoAdjust="0"/>
    <p:restoredTop sz="85743" autoAdjust="0"/>
  </p:normalViewPr>
  <p:slideViewPr>
    <p:cSldViewPr>
      <p:cViewPr varScale="1">
        <p:scale>
          <a:sx n="57" d="100"/>
          <a:sy n="57" d="100"/>
        </p:scale>
        <p:origin x="108" y="66"/>
      </p:cViewPr>
      <p:guideLst>
        <p:guide orient="horz" pos="2160"/>
        <p:guide pos="3840"/>
      </p:guideLst>
    </p:cSldViewPr>
  </p:slideViewPr>
  <p:outlineViewPr>
    <p:cViewPr varScale="1"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1692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802-11-18/0002r1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January 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802-11-18/0002r1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2018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802-11-18/0002r1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2018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802-11-18/0002r1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802-11-18/0002r1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2018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802-11-18/0002r1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2673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802-11-18/0002r1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2672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GB" b="1" dirty="0">
                <a:effectLst/>
              </a:rPr>
              <a:t>REGISTRATION FEES &amp; DEADLINES</a:t>
            </a:r>
            <a:r>
              <a:rPr lang="en-GB" dirty="0">
                <a:effectLst/>
              </a:rPr>
              <a:t> </a:t>
            </a:r>
            <a:br>
              <a:rPr lang="en-GB" dirty="0">
                <a:effectLst/>
              </a:rPr>
            </a:br>
            <a:br>
              <a:rPr lang="en-GB" dirty="0">
                <a:effectLst/>
              </a:rPr>
            </a:br>
            <a:r>
              <a:rPr lang="en-GB" b="1" dirty="0">
                <a:effectLst/>
              </a:rPr>
              <a:t>Early Registration</a:t>
            </a:r>
            <a:br>
              <a:rPr lang="en-GB" dirty="0">
                <a:effectLst/>
              </a:rPr>
            </a:br>
            <a:r>
              <a:rPr lang="en-GB" dirty="0">
                <a:effectLst/>
              </a:rPr>
              <a:t>$US 450.00 for attendees staying one or more nights at the Hyatt Regency O’Hare </a:t>
            </a:r>
          </a:p>
          <a:p>
            <a:pPr rtl="0"/>
            <a:r>
              <a:rPr lang="en-GB" dirty="0">
                <a:effectLst/>
              </a:rPr>
              <a:t>$US 750.00 for all others (including local attendees not staying at the group hotel)</a:t>
            </a:r>
          </a:p>
          <a:p>
            <a:pPr rtl="0"/>
            <a:r>
              <a:rPr lang="en-GB" dirty="0">
                <a:effectLst/>
              </a:rPr>
              <a:t>Deadline: 6:00 PM Pacific Time, Friday, January 26, 2018 </a:t>
            </a:r>
          </a:p>
          <a:p>
            <a:pPr rtl="0"/>
            <a:br>
              <a:rPr lang="en-GB" dirty="0">
                <a:effectLst/>
              </a:rPr>
            </a:br>
            <a:r>
              <a:rPr lang="en-GB" b="1" dirty="0">
                <a:effectLst/>
              </a:rPr>
              <a:t>Standard Registration</a:t>
            </a:r>
            <a:br>
              <a:rPr lang="en-GB" dirty="0">
                <a:effectLst/>
              </a:rPr>
            </a:br>
            <a:r>
              <a:rPr lang="en-GB" dirty="0">
                <a:effectLst/>
              </a:rPr>
              <a:t>$US 550.00 for attendees staying one or more nights at Hyatt Regency O’Hare </a:t>
            </a:r>
          </a:p>
          <a:p>
            <a:pPr rtl="0"/>
            <a:r>
              <a:rPr lang="en-GB" dirty="0">
                <a:effectLst/>
              </a:rPr>
              <a:t>$US 850.00 for all others (including local attendees not staying at the group hotel)</a:t>
            </a:r>
          </a:p>
          <a:p>
            <a:pPr rtl="0"/>
            <a:r>
              <a:rPr lang="en-GB" dirty="0">
                <a:effectLst/>
              </a:rPr>
              <a:t>Deadline: 6:00 PM Pacific Time, Friday, February 22, 2018</a:t>
            </a:r>
          </a:p>
          <a:p>
            <a:pPr rtl="0"/>
            <a:br>
              <a:rPr lang="en-GB" dirty="0">
                <a:effectLst/>
              </a:rPr>
            </a:br>
            <a:r>
              <a:rPr lang="en-GB" b="1" dirty="0">
                <a:effectLst/>
              </a:rPr>
              <a:t>Late/On-site Registration</a:t>
            </a:r>
            <a:br>
              <a:rPr lang="en-GB" dirty="0">
                <a:effectLst/>
              </a:rPr>
            </a:br>
            <a:r>
              <a:rPr lang="en-GB" dirty="0">
                <a:effectLst/>
              </a:rPr>
              <a:t>$US 750.00 for attendees staying one or more nights at Hyatt Regency O’Hare </a:t>
            </a:r>
          </a:p>
          <a:p>
            <a:pPr rtl="0"/>
            <a:r>
              <a:rPr lang="en-GB" dirty="0">
                <a:effectLst/>
              </a:rPr>
              <a:t>$US 1050.00 for all others (including local attendees not staying at the group hotel)</a:t>
            </a:r>
          </a:p>
          <a:p>
            <a:pPr rtl="0"/>
            <a:r>
              <a:rPr lang="en-GB" dirty="0">
                <a:effectLst/>
              </a:rPr>
              <a:t>Applies to All Registrations AFTER: 6:00 PM Pacific Time, Friday February 22, 2018</a:t>
            </a:r>
          </a:p>
          <a:p>
            <a:pPr rtl="0"/>
            <a:br>
              <a:rPr lang="en-GB" dirty="0">
                <a:effectLst/>
              </a:rPr>
            </a:br>
            <a:r>
              <a:rPr lang="en-GB" b="1" dirty="0">
                <a:effectLst/>
              </a:rPr>
              <a:t>Student Registration</a:t>
            </a:r>
            <a:br>
              <a:rPr lang="en-GB" dirty="0">
                <a:effectLst/>
              </a:rPr>
            </a:br>
            <a:r>
              <a:rPr lang="en-GB" dirty="0">
                <a:effectLst/>
              </a:rPr>
              <a:t> $US 150.00 (college student bachelor or post-graduate level)</a:t>
            </a:r>
            <a:br>
              <a:rPr lang="en-GB" dirty="0">
                <a:effectLst/>
              </a:rPr>
            </a:br>
            <a:r>
              <a:rPr lang="en-GB" dirty="0">
                <a:effectLst/>
              </a:rPr>
              <a:t>The Student meeting fee is available only one time per person. </a:t>
            </a:r>
          </a:p>
          <a:p>
            <a:pPr rtl="0"/>
            <a:r>
              <a:rPr lang="en-GB" dirty="0">
                <a:effectLst/>
              </a:rPr>
              <a:t>The person using the Student meeting fee will not be able to use meeting attendance to gain or maintain voting rights. </a:t>
            </a:r>
          </a:p>
          <a:p>
            <a:pPr rtl="0"/>
            <a:r>
              <a:rPr lang="en-GB" dirty="0">
                <a:effectLst/>
              </a:rPr>
              <a:t>A valid current student ID must be shown when picking up the meeting badge.</a:t>
            </a:r>
          </a:p>
          <a:p>
            <a:pPr rtl="0"/>
            <a:r>
              <a:rPr lang="en-GB" dirty="0">
                <a:effectLst/>
              </a:rPr>
              <a:t>Student Registration Must Be </a:t>
            </a:r>
            <a:r>
              <a:rPr lang="en-GB" dirty="0" err="1">
                <a:effectLst/>
              </a:rPr>
              <a:t>PreApproved</a:t>
            </a:r>
            <a:r>
              <a:rPr lang="en-GB" dirty="0">
                <a:effectLst/>
              </a:rPr>
              <a:t>: Please email the meeting planner (802info@facetoface-events.com) your email address, first name, last name and educational establishment receive a registration access code.</a:t>
            </a:r>
          </a:p>
          <a:p>
            <a:pPr rtl="0"/>
            <a:r>
              <a:rPr lang="en-GB" b="1" dirty="0">
                <a:effectLst/>
              </a:rPr>
              <a:t>IEEE 802 GROUP HOTEL</a:t>
            </a:r>
            <a:br>
              <a:rPr lang="en-GB" dirty="0">
                <a:effectLst/>
              </a:rPr>
            </a:br>
            <a:br>
              <a:rPr lang="en-GB" dirty="0">
                <a:effectLst/>
              </a:rPr>
            </a:br>
            <a:r>
              <a:rPr lang="en-GB" dirty="0">
                <a:effectLst/>
              </a:rPr>
              <a:t>The March 2018 IEEE 802 Plenary Registration Rate is reduced for attendees staying one (1) or more nights at the Hyatt Regency O’Hare  in Rosemont Illinois, USA.</a:t>
            </a:r>
            <a:br>
              <a:rPr lang="en-GB" dirty="0">
                <a:effectLst/>
              </a:rPr>
            </a:br>
            <a:br>
              <a:rPr lang="en-GB" dirty="0">
                <a:effectLst/>
              </a:rPr>
            </a:br>
            <a:r>
              <a:rPr lang="en-GB" dirty="0">
                <a:effectLst/>
              </a:rPr>
              <a:t>HYATT REGENCY O’HARE </a:t>
            </a:r>
            <a:br>
              <a:rPr lang="en-GB" dirty="0">
                <a:effectLst/>
              </a:rPr>
            </a:br>
            <a:r>
              <a:rPr lang="en-GB" dirty="0">
                <a:effectLst/>
              </a:rPr>
              <a:t>9300 W Bryn </a:t>
            </a:r>
            <a:r>
              <a:rPr lang="en-GB" dirty="0" err="1">
                <a:effectLst/>
              </a:rPr>
              <a:t>Mawr</a:t>
            </a:r>
            <a:r>
              <a:rPr lang="en-GB" dirty="0">
                <a:effectLst/>
              </a:rPr>
              <a:t> Ave</a:t>
            </a:r>
            <a:br>
              <a:rPr lang="en-GB" dirty="0">
                <a:effectLst/>
              </a:rPr>
            </a:br>
            <a:r>
              <a:rPr lang="en-GB" dirty="0">
                <a:effectLst/>
              </a:rPr>
              <a:t>Rosemont, IL 60018, USA</a:t>
            </a:r>
            <a:br>
              <a:rPr lang="en-GB" dirty="0">
                <a:effectLst/>
              </a:rPr>
            </a:br>
            <a:r>
              <a:rPr lang="en-GB" dirty="0">
                <a:effectLst/>
              </a:rPr>
              <a:t>Phone: +1 847-696-1234</a:t>
            </a:r>
            <a:br>
              <a:rPr lang="en-GB" dirty="0">
                <a:effectLst/>
              </a:rPr>
            </a:br>
            <a:br>
              <a:rPr lang="en-GB" dirty="0">
                <a:effectLst/>
              </a:rPr>
            </a:br>
            <a:r>
              <a:rPr lang="en-GB" dirty="0">
                <a:effectLst/>
              </a:rPr>
              <a:t>Website for hotel information and details (not for group rate reservations): https://ohare.regency.hyatt.com/en/hotel/home.html </a:t>
            </a:r>
            <a:br>
              <a:rPr lang="en-GB" dirty="0">
                <a:effectLst/>
              </a:rPr>
            </a:br>
            <a:r>
              <a:rPr lang="en-GB" dirty="0">
                <a:effectLst/>
              </a:rPr>
              <a:t>  </a:t>
            </a:r>
            <a:br>
              <a:rPr lang="en-GB" dirty="0">
                <a:effectLst/>
              </a:rPr>
            </a:br>
            <a:r>
              <a:rPr lang="en-GB" dirty="0">
                <a:effectLst/>
              </a:rPr>
              <a:t>Phone Reservations</a:t>
            </a:r>
            <a:br>
              <a:rPr lang="en-GB" dirty="0">
                <a:effectLst/>
              </a:rPr>
            </a:br>
            <a:r>
              <a:rPr lang="en-GB" dirty="0" err="1">
                <a:effectLst/>
              </a:rPr>
              <a:t>Reservations</a:t>
            </a:r>
            <a:r>
              <a:rPr lang="en-GB" dirty="0">
                <a:effectLst/>
              </a:rPr>
              <a:t> can be made by contacting the hotel directly at: +1 847 696 1234</a:t>
            </a:r>
            <a:br>
              <a:rPr lang="en-GB" dirty="0">
                <a:effectLst/>
              </a:rPr>
            </a:br>
            <a:r>
              <a:rPr lang="en-GB" dirty="0">
                <a:effectLst/>
              </a:rPr>
              <a:t>To receive the group rate, attendees must identify themselves as attendees of the IEEE 802 Group at time of booking. </a:t>
            </a:r>
            <a:br>
              <a:rPr lang="en-GB" dirty="0">
                <a:effectLst/>
              </a:rPr>
            </a:br>
            <a:r>
              <a:rPr lang="en-GB" dirty="0">
                <a:effectLst/>
              </a:rPr>
              <a:t> </a:t>
            </a:r>
            <a:br>
              <a:rPr lang="en-GB" dirty="0">
                <a:effectLst/>
              </a:rPr>
            </a:br>
            <a:r>
              <a:rPr lang="en-GB" b="1" dirty="0">
                <a:effectLst/>
              </a:rPr>
              <a:t>Room Rates</a:t>
            </a:r>
            <a:br>
              <a:rPr lang="en-GB" dirty="0">
                <a:effectLst/>
              </a:rPr>
            </a:br>
            <a:r>
              <a:rPr lang="en-GB" dirty="0">
                <a:effectLst/>
              </a:rPr>
              <a:t>* SINGLE/DOUBLE OCCUPANCY*: $US 179.00 per night</a:t>
            </a:r>
            <a:br>
              <a:rPr lang="en-GB" dirty="0">
                <a:effectLst/>
              </a:rPr>
            </a:br>
            <a:r>
              <a:rPr lang="en-GB" dirty="0">
                <a:effectLst/>
              </a:rPr>
              <a:t>*Children 21 years of age and younger may be share accommodations at no additional charge.</a:t>
            </a:r>
            <a:br>
              <a:rPr lang="en-GB" dirty="0">
                <a:effectLst/>
              </a:rPr>
            </a:br>
            <a:br>
              <a:rPr lang="en-GB" dirty="0">
                <a:effectLst/>
              </a:rPr>
            </a:br>
            <a:r>
              <a:rPr lang="en-GB" dirty="0">
                <a:effectLst/>
              </a:rPr>
              <a:t>* EXTRA ADULT*: $US 25.00 per night</a:t>
            </a:r>
            <a:br>
              <a:rPr lang="en-GB" dirty="0">
                <a:effectLst/>
              </a:rPr>
            </a:br>
            <a:r>
              <a:rPr lang="en-GB" dirty="0">
                <a:effectLst/>
              </a:rPr>
              <a:t>*Children 21 years of age and younger may be share accommodations at no additional charge. </a:t>
            </a:r>
            <a:br>
              <a:rPr lang="en-GB" dirty="0">
                <a:effectLst/>
              </a:rPr>
            </a:br>
            <a:br>
              <a:rPr lang="en-GB" dirty="0">
                <a:effectLst/>
              </a:rPr>
            </a:br>
            <a:r>
              <a:rPr lang="en-GB" b="1" dirty="0">
                <a:effectLst/>
              </a:rPr>
              <a:t>IEEE 802 Group Rate Deadline</a:t>
            </a:r>
            <a:r>
              <a:rPr lang="en-GB" dirty="0">
                <a:effectLst/>
              </a:rPr>
              <a:t>*</a:t>
            </a:r>
            <a:br>
              <a:rPr lang="en-GB" dirty="0">
                <a:effectLst/>
              </a:rPr>
            </a:br>
            <a:r>
              <a:rPr lang="en-GB" dirty="0">
                <a:effectLst/>
              </a:rPr>
              <a:t>Friday February 2, 5:00 PM Central Time </a:t>
            </a:r>
            <a:br>
              <a:rPr lang="en-GB" dirty="0">
                <a:effectLst/>
              </a:rPr>
            </a:br>
            <a:r>
              <a:rPr lang="en-GB" dirty="0">
                <a:effectLst/>
              </a:rPr>
              <a:t>*Subject To Availability, if the group block is sold out before the deadline the group rate may no longer be available.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802-11-18/0002r1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5298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802-11-18/0002r1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5981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802-11-18/0002r1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January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70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802-11-18/0002r1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January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273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802-11-18/0002r1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January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058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90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6062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437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897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52" y="6475414"/>
            <a:ext cx="3865033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254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819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34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265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41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2" y="647541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11-18/0002r1</a:t>
            </a:r>
          </a:p>
        </p:txBody>
      </p:sp>
    </p:spTree>
    <p:extLst>
      <p:ext uri="{BB962C8B-B14F-4D97-AF65-F5344CB8AC3E}">
        <p14:creationId xmlns:p14="http://schemas.microsoft.com/office/powerpoint/2010/main" val="2114929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ieee802.linespeed.io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1speed.com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6/ec-16-0066-00-00EC-802-plenary-future-venue-contract-status.xls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grouper.ieee.org/groups/802/18/" TargetMode="External"/><Relationship Id="rId13" Type="http://schemas.openxmlformats.org/officeDocument/2006/relationships/hyperlink" Target="https://mentor.ieee.org/802.11/dcn/18/11-18-0001-00-0000-treasurer-report-january-2018-irvine.pptx" TargetMode="External"/><Relationship Id="rId3" Type="http://schemas.openxmlformats.org/officeDocument/2006/relationships/hyperlink" Target="http://www.ieee802.org/1/" TargetMode="External"/><Relationship Id="rId7" Type="http://schemas.openxmlformats.org/officeDocument/2006/relationships/hyperlink" Target="http://www.ieee802.org/16/" TargetMode="External"/><Relationship Id="rId12" Type="http://schemas.openxmlformats.org/officeDocument/2006/relationships/hyperlink" Target="https://mentor.ieee.org/802.22/dcn/17/22-17-0051-00-0000-802-22-2017-july-plenary-opening-report.ppt" TargetMode="External"/><Relationship Id="rId2" Type="http://schemas.openxmlformats.org/officeDocument/2006/relationships/notesSlide" Target="../notesSlides/notesSlide3.xml"/><Relationship Id="rId16" Type="http://schemas.openxmlformats.org/officeDocument/2006/relationships/hyperlink" Target="http://standards.ieee.org/resources/antitrust-guidelines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5/documents?is_dcn=agenda&amp;is_group=0000" TargetMode="External"/><Relationship Id="rId11" Type="http://schemas.openxmlformats.org/officeDocument/2006/relationships/hyperlink" Target="http://www.ieee802.org/24/" TargetMode="External"/><Relationship Id="rId5" Type="http://schemas.openxmlformats.org/officeDocument/2006/relationships/hyperlink" Target="https://mentor.ieee.org/802.11/dcn/17/11-17-1803-01-0000-january-2018-wg-agenda.xlsx" TargetMode="External"/><Relationship Id="rId15" Type="http://schemas.openxmlformats.org/officeDocument/2006/relationships/hyperlink" Target="http://standards.ieee.org/board/pat/pat-slideset.ppt" TargetMode="External"/><Relationship Id="rId10" Type="http://schemas.openxmlformats.org/officeDocument/2006/relationships/hyperlink" Target="http://www.ieee802.org/21/" TargetMode="External"/><Relationship Id="rId4" Type="http://schemas.openxmlformats.org/officeDocument/2006/relationships/hyperlink" Target="http://www.ieee802.org/3/" TargetMode="External"/><Relationship Id="rId9" Type="http://schemas.openxmlformats.org/officeDocument/2006/relationships/hyperlink" Target="http://www.ieee802.org/19/" TargetMode="External"/><Relationship Id="rId14" Type="http://schemas.openxmlformats.org/officeDocument/2006/relationships/hyperlink" Target="http://standards.ieee.org/guides/bylaws/sect6-7.html#6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chedule.802world.com/schedule/schedule/show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802world.org/wireless/files/2016/05/Hotel-Irvine-Map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chedule.802world.com/ics/directory" TargetMode="External"/><Relationship Id="rId2" Type="http://schemas.openxmlformats.org/officeDocument/2006/relationships/hyperlink" Target="http://schedule.802world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chedule.802world.com/ics/show?group=11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802world.org/plenary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aws.passkey.com/go/ip80" TargetMode="External"/><Relationship Id="rId4" Type="http://schemas.openxmlformats.org/officeDocument/2006/relationships/hyperlink" Target="https://www.regonline.com/ieee802plenarymarch2018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Vice Chair Report – </a:t>
            </a:r>
            <a:br>
              <a:rPr lang="en-US" dirty="0"/>
            </a:br>
            <a:r>
              <a:rPr lang="en-US" dirty="0"/>
              <a:t>November 2017 – Orlando, Florida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2207568" y="172820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2018-01-19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2220913" y="333375"/>
            <a:ext cx="2303451" cy="273050"/>
          </a:xfrm>
        </p:spPr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7923781"/>
              </p:ext>
            </p:extLst>
          </p:nvPr>
        </p:nvGraphicFramePr>
        <p:xfrm>
          <a:off x="2070101" y="2711451"/>
          <a:ext cx="8564280" cy="2617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5" name="Document" r:id="rId4" imgW="8253180" imgH="2529696" progId="Word.Document.8">
                  <p:embed/>
                </p:oleObj>
              </mc:Choice>
              <mc:Fallback>
                <p:oleObj name="Document" r:id="rId4" imgW="8253180" imgH="25296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0101" y="2711451"/>
                        <a:ext cx="8564280" cy="26177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7400" y="2320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1FCF4-5385-41D0-A84A-31C18A73A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M3.8 Local File Document Server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4505C-EBEC-4589-865D-D66198E6DC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WORKING GROUP DOCUMENTS </a:t>
            </a:r>
          </a:p>
          <a:p>
            <a:r>
              <a:rPr lang="en-US" dirty="0"/>
              <a:t>Accessed locally online at </a:t>
            </a:r>
            <a:r>
              <a:rPr lang="en-US" dirty="0">
                <a:hlinkClick r:id="rId2"/>
              </a:rPr>
              <a:t>http://ieee802.linespeed.io/</a:t>
            </a:r>
            <a:endParaRPr lang="en-US" dirty="0"/>
          </a:p>
          <a:p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990103-AAA7-4093-AAEC-2BA07BFA2FD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78AD5C-82F2-4C5C-BB3A-340C0FD2174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65054C-50AF-440E-967F-26206348476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65652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2209801" y="968784"/>
            <a:ext cx="7702624" cy="44399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MS Gothic"/>
              </a:defRPr>
            </a:lvl1pPr>
            <a:lvl2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MS Gothic"/>
              </a:defRPr>
            </a:lvl2pPr>
            <a:lvl3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MS Gothic"/>
              </a:defRPr>
            </a:lvl3pPr>
            <a:lvl4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MS Gothic"/>
              </a:defRPr>
            </a:lvl4pPr>
            <a:lvl5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MS Gothic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/>
              <a:t>M3.09 FOOD &amp; BEVERAGE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EDA048C-DEAF-4F36-AF65-1A00F5397ED1}"/>
              </a:ext>
            </a:extLst>
          </p:cNvPr>
          <p:cNvSpPr/>
          <p:nvPr/>
        </p:nvSpPr>
        <p:spPr>
          <a:xfrm>
            <a:off x="1415480" y="1757128"/>
            <a:ext cx="972108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Continental Breakfast</a:t>
            </a:r>
            <a:r>
              <a:rPr lang="en-US" dirty="0">
                <a:solidFill>
                  <a:schemeClr val="tx1"/>
                </a:solidFill>
              </a:rPr>
              <a:t> 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7:15 AM – 8:30 AM </a:t>
            </a:r>
          </a:p>
          <a:p>
            <a:r>
              <a:rPr lang="en-US" b="1" dirty="0">
                <a:solidFill>
                  <a:schemeClr val="tx1"/>
                </a:solidFill>
              </a:rPr>
              <a:t>Morning Coffee/Tea 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9:30 AM – 10:30 AM</a:t>
            </a:r>
          </a:p>
          <a:p>
            <a:r>
              <a:rPr lang="en-US" b="1" dirty="0">
                <a:solidFill>
                  <a:schemeClr val="tx1"/>
                </a:solidFill>
              </a:rPr>
              <a:t>Afternoon Coffee/Tea 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3:00 PM – 4:00 PM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LUNCH SERVICE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12:00 – 1:00 PM in Patio &amp; Pavilion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Included in event registration fees.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See event corkboard for daily selections.</a:t>
            </a:r>
          </a:p>
        </p:txBody>
      </p:sp>
    </p:spTree>
    <p:extLst>
      <p:ext uri="{BB962C8B-B14F-4D97-AF65-F5344CB8AC3E}">
        <p14:creationId xmlns:p14="http://schemas.microsoft.com/office/powerpoint/2010/main" val="23592112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D85E7-5344-4959-B055-F07D941CD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726975"/>
          </a:xfrm>
        </p:spPr>
        <p:txBody>
          <a:bodyPr/>
          <a:lstStyle/>
          <a:p>
            <a:r>
              <a:rPr lang="en-US" dirty="0"/>
              <a:t>Hotel Outlets: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D64066-1B72-40CC-89BF-EE922782EC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492152"/>
            <a:ext cx="10361084" cy="4817167"/>
          </a:xfrm>
        </p:spPr>
        <p:txBody>
          <a:bodyPr/>
          <a:lstStyle/>
          <a:p>
            <a:pPr>
              <a:buNone/>
            </a:pPr>
            <a:r>
              <a:rPr lang="en-CA" dirty="0"/>
              <a:t>MARKETPLACE </a:t>
            </a:r>
          </a:p>
          <a:p>
            <a:pPr lvl="1"/>
            <a:r>
              <a:rPr lang="en-CA" dirty="0"/>
              <a:t>open 24 hours – coffee, drinks, pizzas, salad, and many more options</a:t>
            </a:r>
          </a:p>
          <a:p>
            <a:pPr lvl="1"/>
            <a:endParaRPr lang="en-CA" dirty="0"/>
          </a:p>
          <a:p>
            <a:pPr>
              <a:buNone/>
            </a:pPr>
            <a:r>
              <a:rPr lang="en-US" dirty="0"/>
              <a:t>Eats Kitchen and Bar</a:t>
            </a:r>
          </a:p>
          <a:p>
            <a:pPr>
              <a:buNone/>
            </a:pPr>
            <a:r>
              <a:rPr lang="en-US" dirty="0"/>
              <a:t>	Breakfast – Lunch – Dinner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Red Bar</a:t>
            </a:r>
          </a:p>
          <a:p>
            <a:pPr>
              <a:buNone/>
            </a:pPr>
            <a:r>
              <a:rPr lang="en-US" dirty="0"/>
              <a:t>	Craft beers etc.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More info about options available at Registration area</a:t>
            </a:r>
          </a:p>
          <a:p>
            <a:pPr>
              <a:buNone/>
            </a:pPr>
            <a:r>
              <a:rPr lang="en-US" dirty="0"/>
              <a:t>	Information posted on meeting board.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53D741-DE02-4D23-94C0-356ECAF7992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68ED80-77C2-449C-B40C-84B2C581A7E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DB35E7-68AB-4CCD-BDAE-A5821234E56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6850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726976"/>
          </a:xfrm>
        </p:spPr>
        <p:txBody>
          <a:bodyPr/>
          <a:lstStyle/>
          <a:p>
            <a:r>
              <a:rPr lang="en-US" dirty="0"/>
              <a:t>Network Assistance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6655" y="1619966"/>
            <a:ext cx="9937103" cy="4680520"/>
          </a:xfrm>
        </p:spPr>
        <p:txBody>
          <a:bodyPr/>
          <a:lstStyle/>
          <a:p>
            <a:r>
              <a:rPr lang="en-US" sz="2800" dirty="0"/>
              <a:t>WIRED CAFÉ</a:t>
            </a:r>
          </a:p>
          <a:p>
            <a:pPr lvl="2"/>
            <a:r>
              <a:rPr lang="en-US" sz="2800" dirty="0"/>
              <a:t>Please report any disruption of service in the café to </a:t>
            </a:r>
            <a:r>
              <a:rPr lang="en-US" sz="2800" dirty="0" err="1"/>
              <a:t>Linespeed</a:t>
            </a:r>
            <a:r>
              <a:rPr lang="en-US" sz="2800" dirty="0"/>
              <a:t> staff.</a:t>
            </a:r>
          </a:p>
          <a:p>
            <a:endParaRPr lang="en-US" sz="2800" dirty="0"/>
          </a:p>
          <a:p>
            <a:r>
              <a:rPr lang="en-US" sz="2800" dirty="0"/>
              <a:t>NETWORK HELP DESK</a:t>
            </a:r>
          </a:p>
          <a:p>
            <a:pPr lvl="2"/>
            <a:r>
              <a:rPr lang="en-US" sz="2800" dirty="0"/>
              <a:t>Network Help is available for attendees experiencing difficulties accessing the meeting network.</a:t>
            </a:r>
          </a:p>
          <a:p>
            <a:pPr lvl="2"/>
            <a:endParaRPr lang="en-US" dirty="0"/>
          </a:p>
          <a:p>
            <a:r>
              <a:rPr lang="en-US" dirty="0"/>
              <a:t>Located in the near the Registration Desk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76829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10951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IEEE 802 WIRELESS NETWORKING CHALLENGE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196752"/>
            <a:ext cx="10361084" cy="5256583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</a:pPr>
            <a:r>
              <a:rPr lang="en-US" sz="3600" i="1" dirty="0"/>
              <a:t>K1 SPEED IRVINE</a:t>
            </a:r>
            <a:r>
              <a:rPr lang="en-US" sz="3600" dirty="0"/>
              <a:t>  --  </a:t>
            </a:r>
          </a:p>
          <a:p>
            <a:pPr marL="0" indent="0">
              <a:spcBef>
                <a:spcPts val="0"/>
              </a:spcBef>
            </a:pPr>
            <a:r>
              <a:rPr lang="en-US" sz="3600" i="1" dirty="0"/>
              <a:t>Wednesday January 17</a:t>
            </a:r>
            <a:r>
              <a:rPr lang="en-US" sz="3600" i="1" baseline="30000" dirty="0"/>
              <a:t>th</a:t>
            </a:r>
            <a:r>
              <a:rPr lang="en-US" sz="3600" i="1" dirty="0"/>
              <a:t> </a:t>
            </a:r>
            <a:r>
              <a:rPr lang="en-US" sz="3600" dirty="0"/>
              <a:t> -- </a:t>
            </a:r>
            <a:r>
              <a:rPr lang="en-US" sz="3600" i="1" dirty="0"/>
              <a:t>6:00 PM – 9:30 PM</a:t>
            </a:r>
            <a:endParaRPr lang="en-US" sz="3600" dirty="0"/>
          </a:p>
          <a:p>
            <a:r>
              <a:rPr lang="en-US" sz="2000" dirty="0"/>
              <a:t>ALL attendees and their guests are invited to K1 Speed for an evening of electric go-karting, video games, and pool. Shuttle bus transport and refreshments provided.   </a:t>
            </a:r>
          </a:p>
          <a:p>
            <a:r>
              <a:rPr lang="en-US" sz="2000" dirty="0"/>
              <a:t>K1 SPEED- </a:t>
            </a:r>
            <a:r>
              <a:rPr lang="en-US" sz="2000" u="sng" dirty="0">
                <a:hlinkClick r:id="rId2"/>
              </a:rPr>
              <a:t>https://www.k1speed.com</a:t>
            </a:r>
            <a:endParaRPr lang="en-US" sz="2000" dirty="0"/>
          </a:p>
          <a:p>
            <a:pPr marL="0" indent="0"/>
            <a:r>
              <a:rPr lang="en-US" sz="2000" dirty="0"/>
              <a:t> </a:t>
            </a:r>
          </a:p>
          <a:p>
            <a:pPr marL="400050" lvl="1" indent="0"/>
            <a:r>
              <a:rPr lang="en-US" dirty="0"/>
              <a:t>Attendee Name Badges Required for Entry  -- </a:t>
            </a:r>
          </a:p>
          <a:p>
            <a:pPr marL="800100" lvl="2" indent="0"/>
            <a:r>
              <a:rPr lang="en-US" sz="2000" dirty="0"/>
              <a:t>Guest Badges at Registration Desk until </a:t>
            </a:r>
            <a:r>
              <a:rPr lang="en-US" sz="2000" u="sng" dirty="0"/>
              <a:t>5:00 PM Tuesday</a:t>
            </a:r>
            <a:r>
              <a:rPr lang="en-US" sz="2000" dirty="0"/>
              <a:t>.  </a:t>
            </a:r>
          </a:p>
          <a:p>
            <a:pPr marL="800100" lvl="2" indent="0"/>
            <a:endParaRPr lang="en-US" sz="2000" dirty="0"/>
          </a:p>
          <a:p>
            <a:pPr marL="400050" lvl="1" indent="0"/>
            <a:r>
              <a:rPr lang="en-US" u="sng" dirty="0">
                <a:solidFill>
                  <a:srgbClr val="0000FF"/>
                </a:solidFill>
              </a:rPr>
              <a:t>WAIVERS (Go-Kart Racers)  </a:t>
            </a:r>
          </a:p>
          <a:p>
            <a:pPr marL="800100" lvl="2" indent="0"/>
            <a:r>
              <a:rPr lang="en-US" sz="2000" dirty="0"/>
              <a:t>Online registration form must be completed by all attendees and guests. </a:t>
            </a:r>
          </a:p>
          <a:p>
            <a:pPr marL="0" indent="0"/>
            <a:r>
              <a:rPr lang="en-US" sz="2000" dirty="0"/>
              <a:t>       Forms: </a:t>
            </a:r>
            <a:r>
              <a:rPr lang="en-US" sz="2000" u="sng" dirty="0"/>
              <a:t>https://k1irvine.clubspeedtiming.com/sp_center/register.aspx</a:t>
            </a:r>
            <a:br>
              <a:rPr lang="en-US" sz="2000" dirty="0"/>
            </a:br>
            <a:r>
              <a:rPr lang="en-US" sz="2000" dirty="0"/>
              <a:t> 	</a:t>
            </a:r>
            <a:r>
              <a:rPr lang="en-US" sz="2000" dirty="0">
                <a:solidFill>
                  <a:srgbClr val="0000FF"/>
                </a:solidFill>
              </a:rPr>
              <a:t>The Event Code you need to enter is: 864117</a:t>
            </a:r>
            <a:r>
              <a:rPr lang="en-US" sz="2000" dirty="0"/>
              <a:t> </a:t>
            </a:r>
          </a:p>
          <a:p>
            <a:endParaRPr lang="en-US" sz="11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B38CA8-2F23-43F3-97B1-50A4BE6F77B2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8" y="333375"/>
            <a:ext cx="2499783" cy="273050"/>
          </a:xfrm>
        </p:spPr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5567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0EE3A8B-2EBA-4AC3-911F-74CDB2E88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38943"/>
          </a:xfrm>
        </p:spPr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IEEE 802 WIRELESS NETWORKING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340768"/>
            <a:ext cx="10361084" cy="5040559"/>
          </a:xfrm>
        </p:spPr>
        <p:txBody>
          <a:bodyPr>
            <a:no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AWARD CERMONY </a:t>
            </a:r>
            <a:r>
              <a:rPr lang="en-US" sz="2000" b="0" dirty="0"/>
              <a:t>– between 8:30 PM and 9:00 PM</a:t>
            </a:r>
          </a:p>
          <a:p>
            <a:pPr lvl="1"/>
            <a:r>
              <a:rPr lang="en-US" b="0" dirty="0"/>
              <a:t>Go-Kart Trophies will be presented to the top 3 finishers –</a:t>
            </a:r>
          </a:p>
          <a:p>
            <a:pPr lvl="1"/>
            <a:r>
              <a:rPr lang="en-US" b="0" dirty="0"/>
              <a:t>Awards are based on the best track times</a:t>
            </a:r>
          </a:p>
          <a:p>
            <a:r>
              <a:rPr lang="en-US" sz="2000" b="0" dirty="0">
                <a:solidFill>
                  <a:srgbClr val="0000FF"/>
                </a:solidFill>
              </a:rPr>
              <a:t>SAFETY</a:t>
            </a:r>
            <a:r>
              <a:rPr lang="en-US" sz="2000" b="0" dirty="0"/>
              <a:t> –</a:t>
            </a:r>
          </a:p>
          <a:p>
            <a:pPr lvl="1"/>
            <a:r>
              <a:rPr lang="en-US" b="0" dirty="0"/>
              <a:t>Injuries can occasionally occur during sporting activities; </a:t>
            </a:r>
          </a:p>
          <a:p>
            <a:pPr lvl="1"/>
            <a:r>
              <a:rPr lang="en-US" b="0" dirty="0"/>
              <a:t>Know you limits and play within them. </a:t>
            </a:r>
          </a:p>
          <a:p>
            <a:pPr lvl="1"/>
            <a:r>
              <a:rPr lang="en-US" b="0" dirty="0"/>
              <a:t>Please enjoy our event responsibly. </a:t>
            </a:r>
            <a:r>
              <a:rPr lang="en-US" u="sng" dirty="0">
                <a:solidFill>
                  <a:srgbClr val="C00000"/>
                </a:solidFill>
              </a:rPr>
              <a:t>No drinking and driving!</a:t>
            </a:r>
            <a:endParaRPr lang="en-US" b="0" dirty="0"/>
          </a:p>
          <a:p>
            <a:r>
              <a:rPr lang="en-US" sz="2000" b="0" dirty="0">
                <a:solidFill>
                  <a:srgbClr val="0000FF"/>
                </a:solidFill>
              </a:rPr>
              <a:t>SHUTTLE BUS TO K1 STARTS @ 6:00 PM </a:t>
            </a:r>
          </a:p>
          <a:p>
            <a:r>
              <a:rPr lang="en-US" sz="2000" b="0" dirty="0"/>
              <a:t>	See social flyer for complete details and bus transportation shuttle schedule. </a:t>
            </a:r>
          </a:p>
          <a:p>
            <a:r>
              <a:rPr lang="en-US" sz="2000" b="0" dirty="0"/>
              <a:t>	Busses will be boarded at the Hotel Irvine – Eats Lobby Entrance</a:t>
            </a:r>
          </a:p>
          <a:p>
            <a:pPr lvl="0"/>
            <a:r>
              <a:rPr lang="en-US" sz="2000" b="0" dirty="0"/>
              <a:t>	Busses will depart as filled – </a:t>
            </a:r>
            <a:r>
              <a:rPr lang="en-US" sz="2000" b="0" u="sng" dirty="0"/>
              <a:t>7:00-7:15 PM* last bus*!</a:t>
            </a:r>
            <a:endParaRPr lang="en-US" sz="2000" b="0" dirty="0"/>
          </a:p>
          <a:p>
            <a:pPr lvl="0"/>
            <a:r>
              <a:rPr lang="en-US" sz="2000" b="0" dirty="0"/>
              <a:t>	Busses will drop off attendees in front of K1 Speed.</a:t>
            </a:r>
          </a:p>
          <a:p>
            <a:pPr lvl="0"/>
            <a:r>
              <a:rPr lang="en-US" sz="2000" b="0" dirty="0">
                <a:solidFill>
                  <a:srgbClr val="0000FF"/>
                </a:solidFill>
              </a:rPr>
              <a:t>Last Shuttle Bus returns to Hotel 9:30pm</a:t>
            </a:r>
            <a:endParaRPr lang="en-CA" sz="2000" b="0" dirty="0">
              <a:solidFill>
                <a:srgbClr val="0000FF"/>
              </a:solidFill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39485C1-B95E-4733-8662-52C8EF95909E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8" y="333375"/>
            <a:ext cx="2499783" cy="273050"/>
          </a:xfrm>
        </p:spPr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26964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79576" y="2636913"/>
            <a:ext cx="7772400" cy="1362075"/>
          </a:xfrm>
        </p:spPr>
        <p:txBody>
          <a:bodyPr>
            <a:normAutofit/>
          </a:bodyPr>
          <a:lstStyle/>
          <a:p>
            <a:r>
              <a:rPr lang="en-US" cap="none" dirty="0"/>
              <a:t>802.11 Mid-Week Plenary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207568" y="4293097"/>
            <a:ext cx="7772400" cy="1500187"/>
          </a:xfrm>
        </p:spPr>
        <p:txBody>
          <a:bodyPr/>
          <a:lstStyle/>
          <a:p>
            <a:r>
              <a:rPr lang="en-US" dirty="0"/>
              <a:t>Agenda Items:</a:t>
            </a:r>
          </a:p>
          <a:p>
            <a:r>
              <a:rPr lang="en-US" dirty="0"/>
              <a:t>2.5 –  Announcements</a:t>
            </a:r>
          </a:p>
          <a:p>
            <a:r>
              <a:rPr lang="en-US" dirty="0"/>
              <a:t>5.1 – Room Change Reports</a:t>
            </a:r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32935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W5.1 Room Change Requests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628800"/>
            <a:ext cx="10361084" cy="4752527"/>
          </a:xfrm>
        </p:spPr>
        <p:txBody>
          <a:bodyPr/>
          <a:lstStyle/>
          <a:p>
            <a:r>
              <a:rPr lang="en-US" dirty="0"/>
              <a:t>Delete:</a:t>
            </a:r>
          </a:p>
          <a:p>
            <a:r>
              <a:rPr lang="en-US" dirty="0"/>
              <a:t>     Thurs AM1 – </a:t>
            </a:r>
            <a:r>
              <a:rPr lang="en-US" dirty="0" err="1"/>
              <a:t>TGak</a:t>
            </a:r>
            <a:endParaRPr lang="en-US" dirty="0"/>
          </a:p>
          <a:p>
            <a:endParaRPr lang="en-US" dirty="0"/>
          </a:p>
          <a:p>
            <a:r>
              <a:rPr lang="en-US" dirty="0"/>
              <a:t>Add:</a:t>
            </a:r>
          </a:p>
          <a:p>
            <a:r>
              <a:rPr lang="en-US" dirty="0"/>
              <a:t>    Thurs AM2 - </a:t>
            </a:r>
            <a:r>
              <a:rPr lang="en-US" dirty="0" err="1"/>
              <a:t>TGaz</a:t>
            </a:r>
            <a:endParaRPr lang="en-US" dirty="0"/>
          </a:p>
          <a:p>
            <a:endParaRPr lang="en-US" dirty="0"/>
          </a:p>
          <a:p>
            <a:r>
              <a:rPr lang="en-US" dirty="0"/>
              <a:t> Swap Room request: -- Change room assignments:</a:t>
            </a:r>
          </a:p>
          <a:p>
            <a:pPr lvl="1"/>
            <a:r>
              <a:rPr lang="en-US" sz="1200" dirty="0"/>
              <a:t>    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57372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07568" y="2204865"/>
            <a:ext cx="7772400" cy="1362075"/>
          </a:xfrm>
        </p:spPr>
        <p:txBody>
          <a:bodyPr/>
          <a:lstStyle/>
          <a:p>
            <a:r>
              <a:rPr lang="en-US" sz="3600" dirty="0"/>
              <a:t>802.11 WG Closing Plenary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063552" y="4077073"/>
            <a:ext cx="7772400" cy="1500187"/>
          </a:xfrm>
        </p:spPr>
        <p:txBody>
          <a:bodyPr/>
          <a:lstStyle/>
          <a:p>
            <a:r>
              <a:rPr lang="en-US" dirty="0"/>
              <a:t>Agenda Items:</a:t>
            </a:r>
          </a:p>
          <a:p>
            <a:r>
              <a:rPr lang="en-US" dirty="0"/>
              <a:t>3.1.1 – Straw Poll</a:t>
            </a:r>
          </a:p>
          <a:p>
            <a:r>
              <a:rPr lang="en-US" dirty="0"/>
              <a:t>3.1.2 -- Future venues status and discussion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9788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654968"/>
          </a:xfrm>
        </p:spPr>
        <p:txBody>
          <a:bodyPr/>
          <a:lstStyle/>
          <a:p>
            <a:r>
              <a:rPr lang="en-US" sz="2800" dirty="0"/>
              <a:t>F3.1.1 -Straw Poll regarding this meeting location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Straw Poll:  </a:t>
            </a:r>
          </a:p>
          <a:p>
            <a:r>
              <a:rPr lang="en-US" dirty="0"/>
              <a:t>How many people would like to come back to this venue? </a:t>
            </a:r>
          </a:p>
          <a:p>
            <a:r>
              <a:rPr lang="en-US" dirty="0"/>
              <a:t>Yes  - 54</a:t>
            </a:r>
          </a:p>
          <a:p>
            <a:r>
              <a:rPr lang="en-US" dirty="0"/>
              <a:t>No – 0</a:t>
            </a:r>
          </a:p>
          <a:p>
            <a:r>
              <a:rPr lang="en-US" dirty="0"/>
              <a:t>Like the Social –  39</a:t>
            </a:r>
          </a:p>
          <a:p>
            <a:r>
              <a:rPr lang="en-US" dirty="0"/>
              <a:t>Disliked the Social – 0  </a:t>
            </a:r>
          </a:p>
          <a:p>
            <a:r>
              <a:rPr lang="en-US" dirty="0"/>
              <a:t>Did not go to Social – 19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022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726976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1919536" y="1412776"/>
            <a:ext cx="8424936" cy="4683224"/>
          </a:xfrm>
          <a:ln/>
        </p:spPr>
        <p:txBody>
          <a:bodyPr>
            <a:normAutofit lnSpcReduction="10000"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   Agenda Items for 1</a:t>
            </a:r>
            <a:r>
              <a:rPr lang="en-GB" sz="2000" baseline="30000" dirty="0"/>
              <a:t>st</a:t>
            </a:r>
            <a:r>
              <a:rPr lang="en-GB" sz="2000" dirty="0"/>
              <a:t> Vice Chair -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M3.3	II	Other WG meeting plans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M3.4	II	Meeting room locations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M3.5	II	Next meeting reminder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M3.6	II	Meeting registration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M3.7	II	Recording attendance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M3.8	II	File server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M3.9	II	Breakfast, breaks, Social logistics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Friday:</a:t>
            </a:r>
          </a:p>
          <a:p>
            <a:pPr lvl="1">
              <a:buFontTx/>
              <a:buNone/>
            </a:pPr>
            <a:r>
              <a:rPr lang="en-US" dirty="0"/>
              <a:t>F3.1.1  II      Straw Poll of membership regarding this meeting location </a:t>
            </a:r>
          </a:p>
          <a:p>
            <a:pPr lvl="1">
              <a:buFontTx/>
              <a:buNone/>
            </a:pPr>
            <a:r>
              <a:rPr lang="en-US" dirty="0"/>
              <a:t>F3.1.2  DT	Future venues status and discussion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2220913" y="333375"/>
            <a:ext cx="2589203" cy="273050"/>
          </a:xfrm>
        </p:spPr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F3.1.2: Future Venue Insight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226" y="1631406"/>
            <a:ext cx="9289031" cy="4844008"/>
          </a:xfrm>
        </p:spPr>
        <p:txBody>
          <a:bodyPr/>
          <a:lstStyle/>
          <a:p>
            <a:r>
              <a:rPr lang="en-US" sz="3200" dirty="0"/>
              <a:t>Future 802 Wireless Interims:</a:t>
            </a:r>
            <a:endParaRPr lang="en-US" sz="2800" dirty="0"/>
          </a:p>
          <a:p>
            <a:pPr lvl="1"/>
            <a:r>
              <a:rPr lang="en-US" sz="2800" dirty="0"/>
              <a:t>May 2018 Marriott Warsaw, Poland</a:t>
            </a:r>
          </a:p>
          <a:p>
            <a:pPr lvl="1"/>
            <a:r>
              <a:rPr lang="en-US" sz="2800" dirty="0"/>
              <a:t>Sept 2018  </a:t>
            </a:r>
            <a:r>
              <a:rPr lang="en-GB" sz="2800" dirty="0"/>
              <a:t>Hilton Waikoloa Village, Kona, HI, USA</a:t>
            </a:r>
            <a:endParaRPr lang="en-US" sz="2800" dirty="0"/>
          </a:p>
          <a:p>
            <a:pPr lvl="1"/>
            <a:endParaRPr lang="en-US" sz="28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67867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457201"/>
          </a:xfrm>
        </p:spPr>
        <p:txBody>
          <a:bodyPr>
            <a:normAutofit fontScale="90000"/>
          </a:bodyPr>
          <a:lstStyle/>
          <a:p>
            <a:r>
              <a:rPr lang="en-US" dirty="0"/>
              <a:t>F3.1.2: Future Venue Insight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8" y="1556792"/>
            <a:ext cx="10460567" cy="4844008"/>
          </a:xfrm>
        </p:spPr>
        <p:txBody>
          <a:bodyPr>
            <a:normAutofit/>
          </a:bodyPr>
          <a:lstStyle/>
          <a:p>
            <a:r>
              <a:rPr lang="en-US" sz="2800" dirty="0"/>
              <a:t>Future 802 Plenary Sessions:</a:t>
            </a:r>
          </a:p>
          <a:p>
            <a:pPr lvl="1"/>
            <a:r>
              <a:rPr lang="en-GB" sz="2400" dirty="0"/>
              <a:t>March 4-9, 2018 Hyatt Regency O'Hare, Rosemont, Illinois, USA</a:t>
            </a:r>
          </a:p>
          <a:p>
            <a:pPr lvl="1"/>
            <a:r>
              <a:rPr lang="en-GB" sz="2400" dirty="0"/>
              <a:t>July 8-13, 2018 Manchester Grand Hyatt, San Diego, CA, USA</a:t>
            </a:r>
          </a:p>
          <a:p>
            <a:pPr lvl="1"/>
            <a:r>
              <a:rPr lang="en-GB" sz="2400" dirty="0"/>
              <a:t>November 11-16, 2018  Marriott Marquis Queen's Park, Bangkok, Thailand</a:t>
            </a:r>
            <a:endParaRPr lang="en-US" sz="2400" dirty="0"/>
          </a:p>
          <a:p>
            <a:pPr lvl="1"/>
            <a:endParaRPr lang="en-GB" sz="2400" dirty="0"/>
          </a:p>
          <a:p>
            <a:pPr lvl="1"/>
            <a:r>
              <a:rPr lang="en-GB" sz="2400" dirty="0"/>
              <a:t>March 10-15, 2019 Hyatt Regency Vancouver and Fairmont Hotel Vancouver, Vancouver, Canada</a:t>
            </a:r>
          </a:p>
          <a:p>
            <a:pPr lvl="1"/>
            <a:r>
              <a:rPr lang="en-GB" sz="2400" dirty="0"/>
              <a:t>July 14-19,2019  Austria Congress Centre, Vienna, Austria</a:t>
            </a:r>
          </a:p>
          <a:p>
            <a:pPr lvl="1"/>
            <a:r>
              <a:rPr lang="en-GB" sz="2400" dirty="0"/>
              <a:t>November 10-15, 2019 Hilton Waikoloa Village, Kona, HI, USA</a:t>
            </a:r>
            <a:endParaRPr lang="en-US" sz="2400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01426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1177190" y="2204864"/>
            <a:ext cx="9937104" cy="4128816"/>
          </a:xfrm>
          <a:ln/>
        </p:spPr>
        <p:txBody>
          <a:bodyPr/>
          <a:lstStyle/>
          <a:p>
            <a:r>
              <a:rPr lang="en-US" dirty="0"/>
              <a:t>Plenary Meeting Status File: EC-16/66r1</a:t>
            </a:r>
          </a:p>
          <a:p>
            <a:r>
              <a:rPr lang="en-US" dirty="0">
                <a:hlinkClick r:id="rId3"/>
              </a:rPr>
              <a:t>https://mentor.ieee.org/802-ec/dcn/16/ec-16-0066-00-00EC-802-plenary-future-venue-contract-status.xlsx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2238349" y="357166"/>
            <a:ext cx="2374889" cy="273050"/>
          </a:xfrm>
        </p:spPr>
        <p:txBody>
          <a:bodyPr/>
          <a:lstStyle/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739074" y="6475414"/>
            <a:ext cx="2327264" cy="180975"/>
          </a:xfrm>
        </p:spPr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09800" y="2819401"/>
            <a:ext cx="7772400" cy="1362075"/>
          </a:xfrm>
        </p:spPr>
        <p:txBody>
          <a:bodyPr/>
          <a:lstStyle/>
          <a:p>
            <a:r>
              <a:rPr lang="en-US" sz="3200" dirty="0"/>
              <a:t>Monday– </a:t>
            </a:r>
            <a:br>
              <a:rPr lang="en-US" sz="3200" dirty="0"/>
            </a:br>
            <a:r>
              <a:rPr lang="en-US" sz="3200" dirty="0"/>
              <a:t>802.11 Opening Plenary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286000" y="1219201"/>
            <a:ext cx="7772400" cy="1500187"/>
          </a:xfrm>
        </p:spPr>
        <p:txBody>
          <a:bodyPr/>
          <a:lstStyle/>
          <a:p>
            <a:r>
              <a:rPr lang="en-US" dirty="0"/>
              <a:t>802.11 First Vice Chair Report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2220914" y="332602"/>
            <a:ext cx="1893887" cy="276999"/>
          </a:xfrm>
        </p:spPr>
        <p:txBody>
          <a:bodyPr/>
          <a:lstStyle/>
          <a:p>
            <a:pPr>
              <a:defRPr/>
            </a:pPr>
            <a:r>
              <a:rPr lang="en-US"/>
              <a:t>January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8634B414-E725-475F-8EFC-03D12F3C5E1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557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20914" y="725488"/>
            <a:ext cx="7770813" cy="1065213"/>
          </a:xfrm>
        </p:spPr>
        <p:txBody>
          <a:bodyPr/>
          <a:lstStyle/>
          <a:p>
            <a:r>
              <a:rPr lang="en-GB" dirty="0"/>
              <a:t>M3.3	 Other WG meeting plans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0913" y="1412777"/>
            <a:ext cx="7770813" cy="411321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>
                <a:hlinkClick r:id="rId3"/>
              </a:rPr>
              <a:t>802.1</a:t>
            </a:r>
            <a:r>
              <a:rPr lang="en-US" dirty="0"/>
              <a:t>   </a:t>
            </a:r>
            <a:r>
              <a:rPr lang="en-US" dirty="0">
                <a:hlinkClick r:id="rId4"/>
              </a:rPr>
              <a:t>802.3</a:t>
            </a:r>
            <a:endParaRPr lang="en-US" dirty="0"/>
          </a:p>
          <a:p>
            <a:r>
              <a:rPr lang="en-US" dirty="0">
                <a:hlinkClick r:id="rId5"/>
              </a:rPr>
              <a:t>802.11</a:t>
            </a:r>
            <a:r>
              <a:rPr lang="en-US" dirty="0"/>
              <a:t>   </a:t>
            </a:r>
            <a:r>
              <a:rPr lang="en-US" dirty="0">
                <a:hlinkClick r:id="rId6"/>
              </a:rPr>
              <a:t>802.15</a:t>
            </a:r>
            <a:r>
              <a:rPr lang="en-US" dirty="0"/>
              <a:t>   </a:t>
            </a:r>
            <a:r>
              <a:rPr lang="en-US" dirty="0">
                <a:hlinkClick r:id="rId7"/>
              </a:rPr>
              <a:t>802.16</a:t>
            </a:r>
            <a:r>
              <a:rPr lang="en-US" dirty="0"/>
              <a:t>   </a:t>
            </a:r>
            <a:r>
              <a:rPr lang="en-US" dirty="0">
                <a:hlinkClick r:id="rId8"/>
              </a:rPr>
              <a:t>802.18</a:t>
            </a:r>
            <a:r>
              <a:rPr lang="en-US" dirty="0"/>
              <a:t>   </a:t>
            </a:r>
            <a:r>
              <a:rPr lang="en-US" dirty="0">
                <a:hlinkClick r:id="rId9"/>
              </a:rPr>
              <a:t>802.19</a:t>
            </a:r>
            <a:r>
              <a:rPr lang="en-US" dirty="0"/>
              <a:t>   </a:t>
            </a:r>
            <a:r>
              <a:rPr lang="en-US" dirty="0">
                <a:hlinkClick r:id="rId10"/>
              </a:rPr>
              <a:t>802.21</a:t>
            </a:r>
            <a:r>
              <a:rPr lang="en-US" dirty="0"/>
              <a:t>   </a:t>
            </a:r>
            <a:r>
              <a:rPr lang="en-US" dirty="0">
                <a:hlinkClick r:id="rId11"/>
              </a:rPr>
              <a:t>802.24</a:t>
            </a:r>
            <a:r>
              <a:rPr lang="en-US" dirty="0"/>
              <a:t> </a:t>
            </a:r>
          </a:p>
          <a:p>
            <a:r>
              <a:rPr lang="en-US" dirty="0">
                <a:hlinkClick r:id="rId12"/>
              </a:rPr>
              <a:t>802.22</a:t>
            </a:r>
            <a:endParaRPr lang="en-US" dirty="0"/>
          </a:p>
          <a:p>
            <a:endParaRPr lang="en-US" dirty="0"/>
          </a:p>
          <a:p>
            <a:r>
              <a:rPr lang="en-US" dirty="0"/>
              <a:t>Treasurer Report: </a:t>
            </a:r>
            <a:r>
              <a:rPr lang="en-US" dirty="0">
                <a:hlinkClick r:id="rId13"/>
              </a:rPr>
              <a:t>11-18/0001r0</a:t>
            </a:r>
            <a:endParaRPr lang="en-US" dirty="0"/>
          </a:p>
          <a:p>
            <a:endParaRPr lang="en-US" dirty="0">
              <a:hlinkClick r:id="rId14"/>
            </a:endParaRPr>
          </a:p>
          <a:p>
            <a:r>
              <a:rPr lang="en-US" dirty="0">
                <a:hlinkClick r:id="rId14"/>
              </a:rPr>
              <a:t>Patent policy</a:t>
            </a:r>
            <a:r>
              <a:rPr lang="en-US" dirty="0"/>
              <a:t> (in IEEE-SA bylaws), </a:t>
            </a:r>
            <a:r>
              <a:rPr lang="en-US" dirty="0">
                <a:hlinkClick r:id="rId15"/>
              </a:rPr>
              <a:t>patent policy</a:t>
            </a:r>
            <a:r>
              <a:rPr lang="en-US" dirty="0"/>
              <a:t> (slide set), and </a:t>
            </a:r>
            <a:r>
              <a:rPr lang="en-US" dirty="0">
                <a:hlinkClick r:id="rId16"/>
              </a:rPr>
              <a:t>antitrust guidelines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3188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base" hangingPunct="1"/>
            <a:r>
              <a:rPr lang="en-US" b="0" dirty="0">
                <a:cs typeface="+mj-cs"/>
              </a:rPr>
              <a:t>M3.4</a:t>
            </a:r>
            <a:r>
              <a:rPr lang="en-US" dirty="0">
                <a:cs typeface="+mj-cs"/>
              </a:rPr>
              <a:t> </a:t>
            </a:r>
            <a:r>
              <a:rPr lang="en-US" b="0" dirty="0">
                <a:cs typeface="+mj-cs"/>
              </a:rPr>
              <a:t>Meeting room locations</a:t>
            </a:r>
            <a:r>
              <a:rPr lang="en-US" dirty="0">
                <a:cs typeface="+mj-cs"/>
              </a:rPr>
              <a:t> </a:t>
            </a:r>
            <a:r>
              <a:rPr lang="en-US" b="0" dirty="0">
                <a:cs typeface="+mj-cs"/>
              </a:rPr>
              <a:t>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</a:rPr>
              <a:t>Download the </a:t>
            </a:r>
            <a:r>
              <a:rPr lang="en-US" dirty="0">
                <a:solidFill>
                  <a:srgbClr val="00B0F0"/>
                </a:solidFill>
                <a:latin typeface="Arial" panose="020B0604020202020204" pitchFamily="34" charset="0"/>
                <a:hlinkClick r:id="rId3"/>
              </a:rPr>
              <a:t>Combined Meeting Schedule</a:t>
            </a:r>
            <a:endParaRPr lang="en-US" dirty="0">
              <a:solidFill>
                <a:srgbClr val="00B0F0"/>
              </a:solidFill>
              <a:latin typeface="Arial" panose="020B0604020202020204" pitchFamily="34" charset="0"/>
            </a:endParaRPr>
          </a:p>
          <a:p>
            <a:endParaRPr lang="en-US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lvl="0" indent="0" defTabSz="914400" eaLnBrk="0" hangingPunct="0">
              <a:spcBef>
                <a:spcPct val="0"/>
              </a:spcBef>
              <a:buClrTx/>
              <a:buSzTx/>
            </a:pP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</a:rPr>
              <a:t>MEETING MAP (FLOOR PLAN) </a:t>
            </a:r>
            <a:br>
              <a:rPr lang="en-US" altLang="en-US" b="0" dirty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en-US" altLang="en-US" b="0" dirty="0">
                <a:solidFill>
                  <a:schemeClr val="tx1"/>
                </a:solidFill>
                <a:latin typeface="Arial" panose="020B0604020202020204" pitchFamily="34" charset="0"/>
              </a:rPr>
              <a:t>Accessed online:</a:t>
            </a:r>
          </a:p>
          <a:p>
            <a:pPr marL="0" lvl="0" indent="0" defTabSz="914400" eaLnBrk="0" hangingPunct="0">
              <a:spcBef>
                <a:spcPct val="0"/>
              </a:spcBef>
              <a:buClrTx/>
              <a:buSzTx/>
            </a:pPr>
            <a:r>
              <a:rPr lang="en-US" altLang="en-US" b="0" dirty="0">
                <a:solidFill>
                  <a:schemeClr val="tx1"/>
                </a:solidFill>
                <a:latin typeface="Arial" panose="020B0604020202020204" pitchFamily="34" charset="0"/>
                <a:hlinkClick r:id="rId4"/>
              </a:rPr>
              <a:t>http://802world.org/wireless/files/2016/05/Hotel-Irvine-Map.pdf</a:t>
            </a:r>
            <a:r>
              <a:rPr lang="en-US" altLang="en-US" b="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4913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Online Calendar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556792"/>
            <a:ext cx="10361084" cy="4752527"/>
          </a:xfrm>
        </p:spPr>
        <p:txBody>
          <a:bodyPr/>
          <a:lstStyle/>
          <a:p>
            <a:r>
              <a:rPr lang="en-GB" dirty="0"/>
              <a:t>The WG meetings can also be added to your calendar.</a:t>
            </a:r>
          </a:p>
          <a:p>
            <a:r>
              <a:rPr lang="en-GB" dirty="0"/>
              <a:t> Go to : </a:t>
            </a:r>
            <a:r>
              <a:rPr lang="en-GB" dirty="0">
                <a:hlinkClick r:id="rId2"/>
              </a:rPr>
              <a:t>http://schedule.802world.com</a:t>
            </a:r>
            <a:endParaRPr lang="en-GB" dirty="0"/>
          </a:p>
          <a:p>
            <a:r>
              <a:rPr lang="en-GB" dirty="0"/>
              <a:t>Select Calendar Integration:</a:t>
            </a:r>
          </a:p>
          <a:p>
            <a:r>
              <a:rPr lang="en-GB" dirty="0">
                <a:hlinkClick r:id="rId3"/>
              </a:rPr>
              <a:t>http://schedule.802world.com/ics/directory</a:t>
            </a:r>
            <a:endParaRPr lang="en-GB" dirty="0"/>
          </a:p>
          <a:p>
            <a:r>
              <a:rPr lang="en-US" dirty="0"/>
              <a:t>This application exports meetings in .</a:t>
            </a:r>
            <a:r>
              <a:rPr lang="en-US" dirty="0" err="1"/>
              <a:t>ics</a:t>
            </a:r>
            <a:r>
              <a:rPr lang="en-US" dirty="0"/>
              <a:t> format, which can be subscribed to from your favorite calendar application. </a:t>
            </a:r>
          </a:p>
          <a:p>
            <a:endParaRPr lang="en-GB" dirty="0"/>
          </a:p>
          <a:p>
            <a:r>
              <a:rPr lang="en-GB" dirty="0"/>
              <a:t>802.11 WG meeting calendar is here: </a:t>
            </a:r>
            <a:r>
              <a:rPr lang="en-US" dirty="0">
                <a:hlinkClick r:id="rId4"/>
              </a:rPr>
              <a:t>http://schedule.802world.com/ics/show?group=11</a:t>
            </a:r>
            <a:r>
              <a:rPr lang="en-US" dirty="0"/>
              <a:t> </a:t>
            </a:r>
            <a:endParaRPr lang="en-GB" dirty="0"/>
          </a:p>
          <a:p>
            <a:r>
              <a:rPr lang="en-GB" dirty="0"/>
              <a:t> </a:t>
            </a:r>
          </a:p>
          <a:p>
            <a:r>
              <a:rPr lang="en-GB" dirty="0"/>
              <a:t>Other WGs and the 802 EC calendar are also available.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Note: the schedule on this calendar will be updated as will IMAT.</a:t>
            </a:r>
            <a:endParaRPr lang="en-US" dirty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5507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32889"/>
          </a:xfrm>
        </p:spPr>
        <p:txBody>
          <a:bodyPr/>
          <a:lstStyle/>
          <a:p>
            <a:r>
              <a:rPr lang="en-US" dirty="0"/>
              <a:t>M3.5 Next meeting reminder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3682" y="1318690"/>
            <a:ext cx="10612918" cy="5156724"/>
          </a:xfrm>
        </p:spPr>
        <p:txBody>
          <a:bodyPr/>
          <a:lstStyle/>
          <a:p>
            <a:r>
              <a:rPr lang="en-GB" sz="2000" dirty="0"/>
              <a:t>802 Plenary: 4-9 March</a:t>
            </a:r>
            <a:r>
              <a:rPr lang="en-US" sz="2000" dirty="0"/>
              <a:t> 2018 – </a:t>
            </a:r>
          </a:p>
          <a:p>
            <a:r>
              <a:rPr lang="en-US" sz="2000" dirty="0"/>
              <a:t>	</a:t>
            </a:r>
            <a:r>
              <a:rPr lang="en-GB" sz="2000" dirty="0"/>
              <a:t>Hyatt Regency O'Hare, Rosemont, Illinois, USA</a:t>
            </a:r>
          </a:p>
          <a:p>
            <a:pPr lvl="1"/>
            <a:r>
              <a:rPr lang="en-GB" dirty="0">
                <a:hlinkClick r:id="rId3"/>
              </a:rPr>
              <a:t>Event Information</a:t>
            </a:r>
            <a:r>
              <a:rPr lang="en-GB" dirty="0"/>
              <a:t>			</a:t>
            </a:r>
            <a:r>
              <a:rPr lang="en-GB" dirty="0">
                <a:hlinkClick r:id="rId4"/>
              </a:rPr>
              <a:t>Event Registration</a:t>
            </a:r>
            <a:r>
              <a:rPr lang="en-GB" dirty="0"/>
              <a:t>		</a:t>
            </a:r>
            <a:r>
              <a:rPr lang="en-GB" dirty="0">
                <a:hlinkClick r:id="rId5"/>
              </a:rPr>
              <a:t>Hotel Reservation</a:t>
            </a:r>
            <a:endParaRPr lang="en-GB" dirty="0"/>
          </a:p>
          <a:p>
            <a:r>
              <a:rPr lang="en-GB" sz="2000" b="1" dirty="0"/>
              <a:t>REGISTRATION FEES &amp; DEADLINES </a:t>
            </a:r>
            <a:br>
              <a:rPr lang="en-GB" sz="2000" b="1" dirty="0"/>
            </a:br>
            <a:r>
              <a:rPr lang="en-GB" sz="2000" b="1" dirty="0"/>
              <a:t>Early Registration</a:t>
            </a:r>
          </a:p>
          <a:p>
            <a:pPr lvl="1"/>
            <a:r>
              <a:rPr lang="en-GB" sz="1600" b="1" dirty="0"/>
              <a:t>$US 450.00 for attendees staying one or more nights at the Hyatt Regency O’Hare </a:t>
            </a:r>
          </a:p>
          <a:p>
            <a:pPr lvl="1"/>
            <a:r>
              <a:rPr lang="en-GB" sz="1600" dirty="0"/>
              <a:t>$US 750.00 for all others (including local attendees not staying at the group hotel)</a:t>
            </a:r>
          </a:p>
          <a:p>
            <a:r>
              <a:rPr lang="en-GB" sz="2000" dirty="0"/>
              <a:t>		Deadline: 6:00 PM Pacific Time, Friday, January 26, 2018 </a:t>
            </a:r>
          </a:p>
          <a:p>
            <a:r>
              <a:rPr lang="en-GB" sz="2000" dirty="0"/>
              <a:t>IEEE 802 GROUP HOTEL</a:t>
            </a:r>
            <a:br>
              <a:rPr lang="en-GB" sz="2000" dirty="0"/>
            </a:br>
            <a:r>
              <a:rPr lang="en-GB" sz="2000" dirty="0"/>
              <a:t>HYATT REGENCY O’HARE </a:t>
            </a:r>
            <a:br>
              <a:rPr lang="en-GB" sz="2000" dirty="0"/>
            </a:br>
            <a:r>
              <a:rPr lang="en-GB" sz="2000" dirty="0"/>
              <a:t>9300 W Bryn </a:t>
            </a:r>
            <a:r>
              <a:rPr lang="en-GB" sz="2000" dirty="0" err="1"/>
              <a:t>Mawr</a:t>
            </a:r>
            <a:r>
              <a:rPr lang="en-GB" sz="2000" dirty="0"/>
              <a:t> Ave</a:t>
            </a:r>
            <a:br>
              <a:rPr lang="en-GB" sz="2000" dirty="0"/>
            </a:br>
            <a:r>
              <a:rPr lang="en-GB" sz="2000" dirty="0"/>
              <a:t>Rosemont, IL 60018, USA</a:t>
            </a:r>
            <a:br>
              <a:rPr lang="en-GB" sz="2000" dirty="0"/>
            </a:br>
            <a:r>
              <a:rPr lang="en-GB" sz="2000" dirty="0"/>
              <a:t>Phone: +1 847-696-1234</a:t>
            </a:r>
            <a:br>
              <a:rPr lang="en-GB" sz="2000" dirty="0"/>
            </a:br>
            <a:r>
              <a:rPr lang="en-GB" sz="2000" dirty="0"/>
              <a:t>Room Rates  * SINGLE/DOUBLE OCCUPANCY*: $US 179.00 per night</a:t>
            </a:r>
            <a:br>
              <a:rPr lang="en-GB" sz="2000" dirty="0"/>
            </a:br>
            <a:r>
              <a:rPr lang="en-GB" sz="2000" dirty="0"/>
              <a:t>IEEE 802 Group Rate Deadline:  Friday February 2, 5:00 PM Central Time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6014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M3.6	II	Meeting registration</a:t>
            </a:r>
            <a:br>
              <a:rPr lang="en-GB" dirty="0"/>
            </a:br>
            <a:endParaRPr lang="en-US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A4C3972D-DF6B-43BA-AE9D-505417D561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6009826"/>
              </p:ext>
            </p:extLst>
          </p:nvPr>
        </p:nvGraphicFramePr>
        <p:xfrm>
          <a:off x="3517450" y="1229305"/>
          <a:ext cx="5256584" cy="5246109"/>
        </p:xfrm>
        <a:graphic>
          <a:graphicData uri="http://schemas.openxmlformats.org/drawingml/2006/table">
            <a:tbl>
              <a:tblPr/>
              <a:tblGrid>
                <a:gridCol w="2804838">
                  <a:extLst>
                    <a:ext uri="{9D8B030D-6E8A-4147-A177-3AD203B41FA5}">
                      <a16:colId xmlns:a16="http://schemas.microsoft.com/office/drawing/2014/main" val="103798936"/>
                    </a:ext>
                  </a:extLst>
                </a:gridCol>
                <a:gridCol w="699551">
                  <a:extLst>
                    <a:ext uri="{9D8B030D-6E8A-4147-A177-3AD203B41FA5}">
                      <a16:colId xmlns:a16="http://schemas.microsoft.com/office/drawing/2014/main" val="2850376139"/>
                    </a:ext>
                  </a:extLst>
                </a:gridCol>
                <a:gridCol w="1752195">
                  <a:extLst>
                    <a:ext uri="{9D8B030D-6E8A-4147-A177-3AD203B41FA5}">
                      <a16:colId xmlns:a16="http://schemas.microsoft.com/office/drawing/2014/main" val="3243313098"/>
                    </a:ext>
                  </a:extLst>
                </a:gridCol>
              </a:tblGrid>
              <a:tr h="956304">
                <a:tc gridSpan="3"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</a:rPr>
                        <a:t>Total Registrations as of Sunday: 11:17</a:t>
                      </a:r>
                    </a:p>
                    <a:p>
                      <a:r>
                        <a:rPr lang="en-US" sz="2400" dirty="0">
                          <a:latin typeface="Calibri" panose="020F0502020204030204" pitchFamily="34" charset="0"/>
                        </a:rPr>
                        <a:t>Reported Primary WG:</a:t>
                      </a:r>
                    </a:p>
                  </a:txBody>
                  <a:tcPr marL="17822" marR="17822" marT="17822" marB="17822" anchor="ctr">
                    <a:lnL>
                      <a:noFill/>
                    </a:lnL>
                    <a:lnR w="12700" cmpd="sng">
                      <a:noFill/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3701208"/>
                  </a:ext>
                </a:extLst>
              </a:tr>
              <a:tr h="42052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    </a:t>
                      </a:r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802.11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259</a:t>
                      </a: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82%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40930627"/>
                  </a:ext>
                </a:extLst>
              </a:tr>
              <a:tr h="42052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   </a:t>
                      </a:r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802.15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65501681"/>
                  </a:ext>
                </a:extLst>
              </a:tr>
              <a:tr h="42052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   </a:t>
                      </a:r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802.16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55052140"/>
                  </a:ext>
                </a:extLst>
              </a:tr>
              <a:tr h="42052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   </a:t>
                      </a:r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802.18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3288677"/>
                  </a:ext>
                </a:extLst>
              </a:tr>
              <a:tr h="42052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   </a:t>
                      </a:r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802.19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10278903"/>
                  </a:ext>
                </a:extLst>
              </a:tr>
              <a:tr h="42052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   </a:t>
                      </a:r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802.21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98989144"/>
                  </a:ext>
                </a:extLst>
              </a:tr>
              <a:tr h="42052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   </a:t>
                      </a:r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802.22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6189487"/>
                  </a:ext>
                </a:extLst>
              </a:tr>
              <a:tr h="42052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   </a:t>
                      </a:r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802.24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98120014"/>
                  </a:ext>
                </a:extLst>
              </a:tr>
              <a:tr h="40221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   </a:t>
                      </a:r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Unknown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540832"/>
                  </a:ext>
                </a:extLst>
              </a:tr>
              <a:tr h="52337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308</a:t>
                      </a: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54447037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0595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685802"/>
            <a:ext cx="7770813" cy="609599"/>
          </a:xfrm>
        </p:spPr>
        <p:txBody>
          <a:bodyPr/>
          <a:lstStyle/>
          <a:p>
            <a:pPr rtl="0" eaLnBrk="1" fontAlgn="base" hangingPunct="1"/>
            <a:r>
              <a:rPr lang="en-US" b="0" dirty="0">
                <a:cs typeface="+mj-cs"/>
              </a:rPr>
              <a:t>M3.7</a:t>
            </a:r>
            <a:r>
              <a:rPr lang="en-US" dirty="0">
                <a:cs typeface="+mj-cs"/>
              </a:rPr>
              <a:t> </a:t>
            </a:r>
            <a:r>
              <a:rPr lang="en-US" b="0" dirty="0">
                <a:cs typeface="+mj-cs"/>
              </a:rPr>
              <a:t>Recording 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9" y="1219200"/>
            <a:ext cx="10460566" cy="5181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dirty="0"/>
              <a:t>It is a </a:t>
            </a:r>
            <a:r>
              <a:rPr lang="en-GB" dirty="0">
                <a:solidFill>
                  <a:srgbClr val="FF3300"/>
                </a:solidFill>
              </a:rPr>
              <a:t>requirement</a:t>
            </a:r>
            <a:r>
              <a:rPr lang="en-GB" dirty="0"/>
              <a:t> that attendees record their participation at an 802.11 session and declare their affiliation.  This record is usually made using the IMAT attendance system.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If you wish to participate without recording attendance,  send an email per session to the WG 2</a:t>
            </a:r>
            <a:r>
              <a:rPr lang="en-GB" baseline="30000" dirty="0"/>
              <a:t>nd</a:t>
            </a:r>
            <a:r>
              <a:rPr lang="en-GB" dirty="0"/>
              <a:t> vice chair declaring your participation and affiliation.   You cannot gain or maintain 802.11 voting membership using this method.</a:t>
            </a:r>
          </a:p>
          <a:p>
            <a:pPr>
              <a:lnSpc>
                <a:spcPct val="90000"/>
              </a:lnSpc>
            </a:pPr>
            <a:r>
              <a:rPr lang="en-GB" dirty="0"/>
              <a:t>You must record 75% attendance of required 802.11 slots in a session for that session to count towards gaining or maintaining 802.11 voting membership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You need a single IEEE-SA web account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The IEEE SA web account requires a working email address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do not remove your email address from the account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Use the email address associated with that web account when registering attendance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If you change email addresses, update the web account,  don’t create a new web account,  or your membership status may not be calculated properly</a:t>
            </a:r>
          </a:p>
          <a:p>
            <a:pPr lvl="1">
              <a:lnSpc>
                <a:spcPct val="90000"/>
              </a:lnSpc>
            </a:pPr>
            <a:r>
              <a:rPr lang="en-GB" sz="2400" dirty="0"/>
              <a:t>Record attendance using this URL:</a:t>
            </a:r>
            <a:r>
              <a:rPr lang="en-US" sz="2400" dirty="0"/>
              <a:t>  </a:t>
            </a:r>
            <a:r>
              <a:rPr lang="en-US" sz="2400" b="1" dirty="0">
                <a:solidFill>
                  <a:schemeClr val="tx2"/>
                </a:solidFill>
              </a:rPr>
              <a:t>IMAT.IEEE.ORG/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349769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62596</TotalTime>
  <Words>1091</Words>
  <Application>Microsoft Office PowerPoint</Application>
  <PresentationFormat>Widescreen</PresentationFormat>
  <Paragraphs>318</Paragraphs>
  <Slides>22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 Unicode MS</vt:lpstr>
      <vt:lpstr>MS Gothic</vt:lpstr>
      <vt:lpstr>Arial</vt:lpstr>
      <vt:lpstr>Calibri</vt:lpstr>
      <vt:lpstr>Times New Roman</vt:lpstr>
      <vt:lpstr>802-11 Theme</vt:lpstr>
      <vt:lpstr>Document</vt:lpstr>
      <vt:lpstr>1st Vice Chair Report –  November 2017 – Orlando, Florida</vt:lpstr>
      <vt:lpstr>Abstract</vt:lpstr>
      <vt:lpstr>Monday–  802.11 Opening Plenary</vt:lpstr>
      <vt:lpstr>M3.3  Other WG meeting plans </vt:lpstr>
      <vt:lpstr>M3.4 Meeting room locations     </vt:lpstr>
      <vt:lpstr>Online Calendar Schedule</vt:lpstr>
      <vt:lpstr>M3.5 Next meeting reminder</vt:lpstr>
      <vt:lpstr>M3.6 II Meeting registration </vt:lpstr>
      <vt:lpstr>M3.7 Recording attendance</vt:lpstr>
      <vt:lpstr>M3.8 Local File Document Server information</vt:lpstr>
      <vt:lpstr>PowerPoint Presentation</vt:lpstr>
      <vt:lpstr>Hotel Outlets:</vt:lpstr>
      <vt:lpstr>Network Assistance</vt:lpstr>
      <vt:lpstr>IEEE 802 WIRELESS NETWORKING CHALLENGE</vt:lpstr>
      <vt:lpstr>IEEE 802 WIRELESS NETWORKING CHALLENGE</vt:lpstr>
      <vt:lpstr>802.11 Mid-Week Plenary</vt:lpstr>
      <vt:lpstr>W5.1 Room Change Requests</vt:lpstr>
      <vt:lpstr>802.11 WG Closing Plenary</vt:lpstr>
      <vt:lpstr>F3.1.1 -Straw Poll regarding this meeting location</vt:lpstr>
      <vt:lpstr>F3.1.2: Future Venue Insight</vt:lpstr>
      <vt:lpstr>F3.1.2: Future Venue Insight</vt:lpstr>
      <vt:lpstr>References</vt:lpstr>
    </vt:vector>
  </TitlesOfParts>
  <Company>Qualcomm 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Vice Chair Report - January 2018 - Irvine</dc:title>
  <dc:subject>January 2018</dc:subject>
  <dc:creator>Jon Rosdahl</dc:creator>
  <dc:description>Jon Rosdahl (Qualcomm)</dc:description>
  <cp:lastModifiedBy>Jon Rosdahl</cp:lastModifiedBy>
  <cp:revision>217</cp:revision>
  <cp:lastPrinted>1601-01-01T00:00:00Z</cp:lastPrinted>
  <dcterms:created xsi:type="dcterms:W3CDTF">2014-04-14T10:59:07Z</dcterms:created>
  <dcterms:modified xsi:type="dcterms:W3CDTF">2018-01-19T16:18:54Z</dcterms:modified>
  <cp:category>Report</cp:category>
</cp:coreProperties>
</file>