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318" r:id="rId11"/>
    <p:sldId id="313" r:id="rId12"/>
    <p:sldId id="321" r:id="rId13"/>
    <p:sldId id="306" r:id="rId14"/>
    <p:sldId id="319" r:id="rId15"/>
    <p:sldId id="320" r:id="rId16"/>
    <p:sldId id="281" r:id="rId17"/>
    <p:sldId id="280" r:id="rId18"/>
    <p:sldId id="283" r:id="rId19"/>
    <p:sldId id="284" r:id="rId20"/>
    <p:sldId id="291" r:id="rId21"/>
    <p:sldId id="292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273"/>
            <p14:sldId id="274"/>
            <p14:sldId id="315"/>
            <p14:sldId id="275"/>
            <p14:sldId id="318"/>
            <p14:sldId id="313"/>
            <p14:sldId id="321"/>
            <p14:sldId id="306"/>
            <p14:sldId id="319"/>
            <p14:sldId id="320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85743" autoAdjust="0"/>
  </p:normalViewPr>
  <p:slideViewPr>
    <p:cSldViewPr>
      <p:cViewPr varScale="1">
        <p:scale>
          <a:sx n="57" d="100"/>
          <a:sy n="57" d="100"/>
        </p:scale>
        <p:origin x="108" y="66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802-11-18/0002r1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802-11-18/0002r1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b="1" dirty="0">
                <a:effectLst/>
              </a:rPr>
              <a:t>REGISTRATION FEES &amp; DEADLINES</a:t>
            </a:r>
            <a:r>
              <a:rPr lang="en-GB" dirty="0">
                <a:effectLst/>
              </a:rPr>
              <a:t> 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Early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450.00 for attendees staying one or more nights at the Hyatt Regency O’Hare </a:t>
            </a:r>
          </a:p>
          <a:p>
            <a:pPr rtl="0"/>
            <a:r>
              <a:rPr lang="en-GB" dirty="0">
                <a:effectLst/>
              </a:rPr>
              <a:t>$US 750.00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Deadline: 6:00 PM Pacific Time, Friday, January 26, 2018 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Standard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550.00 for attendees staying one or more nights at Hyatt Regency O’Hare </a:t>
            </a:r>
          </a:p>
          <a:p>
            <a:pPr rtl="0"/>
            <a:r>
              <a:rPr lang="en-GB" dirty="0">
                <a:effectLst/>
              </a:rPr>
              <a:t>$US 850.00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Deadline: 6:00 PM Pacific Time, Friday, February 22, 2018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Late/On-site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$US 750.00 for attendees staying one or more nights at Hyatt Regency O’Hare </a:t>
            </a:r>
          </a:p>
          <a:p>
            <a:pPr rtl="0"/>
            <a:r>
              <a:rPr lang="en-GB" dirty="0">
                <a:effectLst/>
              </a:rPr>
              <a:t>$US 1050.00 for all others (including local attendees not staying at the group hotel)</a:t>
            </a:r>
          </a:p>
          <a:p>
            <a:pPr rtl="0"/>
            <a:r>
              <a:rPr lang="en-GB" dirty="0">
                <a:effectLst/>
              </a:rPr>
              <a:t>Applies to All Registrations AFTER: 6:00 PM Pacific Time, Friday February 22, 2018</a:t>
            </a:r>
          </a:p>
          <a:p>
            <a:pPr rtl="0"/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Student Registration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$US 150.00 (college student bachelor or post-graduate level)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The Student meeting fee is available only one time per person. </a:t>
            </a:r>
          </a:p>
          <a:p>
            <a:pPr rtl="0"/>
            <a:r>
              <a:rPr lang="en-GB" dirty="0">
                <a:effectLst/>
              </a:rPr>
              <a:t>The person using the Student meeting fee will not be able to use meeting attendance to gain or maintain voting rights. </a:t>
            </a:r>
          </a:p>
          <a:p>
            <a:pPr rtl="0"/>
            <a:r>
              <a:rPr lang="en-GB" dirty="0">
                <a:effectLst/>
              </a:rPr>
              <a:t>A valid current student ID must be shown when picking up the meeting badge.</a:t>
            </a:r>
          </a:p>
          <a:p>
            <a:pPr rtl="0"/>
            <a:r>
              <a:rPr lang="en-GB" dirty="0">
                <a:effectLst/>
              </a:rPr>
              <a:t>Student Registration Must Be </a:t>
            </a:r>
            <a:r>
              <a:rPr lang="en-GB" dirty="0" err="1">
                <a:effectLst/>
              </a:rPr>
              <a:t>PreApproved</a:t>
            </a:r>
            <a:r>
              <a:rPr lang="en-GB" dirty="0">
                <a:effectLst/>
              </a:rPr>
              <a:t>: Please email the meeting planner (802info@facetoface-events.com) your email address, first name, last name and educational establishment receive a registration access code.</a:t>
            </a:r>
          </a:p>
          <a:p>
            <a:pPr rtl="0"/>
            <a:r>
              <a:rPr lang="en-GB" b="1" dirty="0">
                <a:effectLst/>
              </a:rPr>
              <a:t>IEEE 802 GROUP HOTEL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The March 2018 IEEE 802 Plenary Registration Rate is reduced for attendees staying one (1) or more nights at the Hyatt Regency O’Hare  in Rosemont Illinois, USA.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HYATT REGENCY O’HARE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9300 W Bryn </a:t>
            </a:r>
            <a:r>
              <a:rPr lang="en-GB" dirty="0" err="1">
                <a:effectLst/>
              </a:rPr>
              <a:t>Mawr</a:t>
            </a:r>
            <a:r>
              <a:rPr lang="en-GB" dirty="0">
                <a:effectLst/>
              </a:rPr>
              <a:t> Ave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Rosemont, IL 60018, USA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Phone: +1 847-696-1234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Website for hotel information and details (not for group rate reservations): https://ohare.regency.hyatt.com/en/hotel/home.html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Phone Reservations</a:t>
            </a:r>
            <a:br>
              <a:rPr lang="en-GB" dirty="0">
                <a:effectLst/>
              </a:rPr>
            </a:br>
            <a:r>
              <a:rPr lang="en-GB" dirty="0" err="1">
                <a:effectLst/>
              </a:rPr>
              <a:t>Reservations</a:t>
            </a:r>
            <a:r>
              <a:rPr lang="en-GB" dirty="0">
                <a:effectLst/>
              </a:rPr>
              <a:t> can be made by contacting the hotel directly at: +1 847 696 1234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To receive the group rate, attendees must identify themselves as attendees of the IEEE 802 Group at time of booking.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 </a:t>
            </a: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Room Rates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 SINGLE/DOUBLE OCCUPANCY*: $US 179.00 per night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*Children 21 years of age and younger may be share accommodations at no additional charge.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dirty="0">
                <a:effectLst/>
              </a:rPr>
              <a:t>* EXTRA ADULT*: $US 25.00 per night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*Children 21 years of age and younger may be share accommodations at no additional charge. </a:t>
            </a:r>
            <a:br>
              <a:rPr lang="en-GB" dirty="0">
                <a:effectLst/>
              </a:rPr>
            </a:br>
            <a:br>
              <a:rPr lang="en-GB" dirty="0">
                <a:effectLst/>
              </a:rPr>
            </a:br>
            <a:r>
              <a:rPr lang="en-GB" b="1" dirty="0">
                <a:effectLst/>
              </a:rPr>
              <a:t>IEEE 802 Group Rate Deadline</a:t>
            </a:r>
            <a:r>
              <a:rPr lang="en-GB" dirty="0">
                <a:effectLst/>
              </a:rPr>
              <a:t>*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Friday February 2, 5:00 PM Central Time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*Subject To Availability, if the group block is sold out before the deadline the group rate may no longer be available.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802-11-18/0002r1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11-18/0002r1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1speed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s://mentor.ieee.org/802.11/dcn/18/11-18-0001-00-0000-treasurer-report-january-2018-irvine.pptx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standards.ieee.org/resources/antitrust-guidelin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1803-01-0000-january-2018-wg-agenda.xlsx" TargetMode="External"/><Relationship Id="rId15" Type="http://schemas.openxmlformats.org/officeDocument/2006/relationships/hyperlink" Target="http://standards.ieee.org/board/pat/pat-slideset.ppt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guides/bylaws/sect6-7.html#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Hotel-Irvine-Map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ws.passkey.com/go/ip80" TargetMode="External"/><Relationship Id="rId4" Type="http://schemas.openxmlformats.org/officeDocument/2006/relationships/hyperlink" Target="https://www.regonline.com/ieee802plenarymarch201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November 2017 – Orlando, Florida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923781"/>
              </p:ext>
            </p:extLst>
          </p:nvPr>
        </p:nvGraphicFramePr>
        <p:xfrm>
          <a:off x="2070101" y="2711451"/>
          <a:ext cx="8564280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8564280" cy="2617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FCF4-5385-41D0-A84A-31C18A73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505C-EBEC-4589-865D-D66198E6D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GROUP DOCUMENTS </a:t>
            </a:r>
          </a:p>
          <a:p>
            <a:r>
              <a:rPr lang="en-US" dirty="0"/>
              <a:t>Accessed locally online at </a:t>
            </a:r>
            <a:r>
              <a:rPr lang="en-US" dirty="0">
                <a:hlinkClick r:id="rId2"/>
              </a:rPr>
              <a:t>http://ieee802.linespeed.io/</a:t>
            </a:r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90103-AAA7-4093-AAEC-2BA07BFA2F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8AD5C-82F2-4C5C-BB3A-340C0FD217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5054C-50AF-440E-967F-262063484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6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DA048C-DEAF-4F36-AF65-1A00F5397ED1}"/>
              </a:ext>
            </a:extLst>
          </p:cNvPr>
          <p:cNvSpPr/>
          <p:nvPr/>
        </p:nvSpPr>
        <p:spPr>
          <a:xfrm>
            <a:off x="1415480" y="1757128"/>
            <a:ext cx="97210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Continental Breakfast</a:t>
            </a: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7:15 AM – 8:30 AM </a:t>
            </a:r>
          </a:p>
          <a:p>
            <a:r>
              <a:rPr lang="en-US" b="1" dirty="0">
                <a:solidFill>
                  <a:schemeClr val="tx1"/>
                </a:solidFill>
              </a:rPr>
              <a:t>Morning Coffee/Tea 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9:30 AM – 10:30 AM</a:t>
            </a:r>
          </a:p>
          <a:p>
            <a:r>
              <a:rPr lang="en-US" b="1" dirty="0">
                <a:solidFill>
                  <a:schemeClr val="tx1"/>
                </a:solidFill>
              </a:rPr>
              <a:t>Afternoon Coffee/Tea 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3:00 PM – 4:00 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LUNCH SERVICE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12:00 – 1:00 PM in Patio &amp; Pavilion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Included in event registration fees.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See event corkboard for daily selections.</a:t>
            </a: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D85E7-5344-4959-B055-F07D941CD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Hotel Outlets: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4066-1B72-40CC-89BF-EE922782E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92152"/>
            <a:ext cx="10361084" cy="4817167"/>
          </a:xfrm>
        </p:spPr>
        <p:txBody>
          <a:bodyPr/>
          <a:lstStyle/>
          <a:p>
            <a:pPr>
              <a:buNone/>
            </a:pPr>
            <a:r>
              <a:rPr lang="en-CA" dirty="0"/>
              <a:t>MARKETPLACE </a:t>
            </a:r>
          </a:p>
          <a:p>
            <a:pPr lvl="1"/>
            <a:r>
              <a:rPr lang="en-CA" dirty="0"/>
              <a:t>open 24 hours – coffee, drinks, pizzas, salad, and many more options</a:t>
            </a:r>
          </a:p>
          <a:p>
            <a:pPr lvl="1"/>
            <a:endParaRPr lang="en-CA" dirty="0"/>
          </a:p>
          <a:p>
            <a:pPr>
              <a:buNone/>
            </a:pPr>
            <a:r>
              <a:rPr lang="en-US" dirty="0"/>
              <a:t>Eats Kitchen and Bar</a:t>
            </a:r>
          </a:p>
          <a:p>
            <a:pPr>
              <a:buNone/>
            </a:pPr>
            <a:r>
              <a:rPr lang="en-US" dirty="0"/>
              <a:t>	Breakfast – Lunch – Dinner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Red Bar</a:t>
            </a:r>
          </a:p>
          <a:p>
            <a:pPr>
              <a:buNone/>
            </a:pPr>
            <a:r>
              <a:rPr lang="en-US" dirty="0"/>
              <a:t>	Craft beers etc.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More info about options available at Registration area</a:t>
            </a:r>
          </a:p>
          <a:p>
            <a:pPr>
              <a:buNone/>
            </a:pPr>
            <a:r>
              <a:rPr lang="en-US" dirty="0"/>
              <a:t>	Information posted on meeting board.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D741-DE02-4D23-94C0-356ECAF799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8ED80-77C2-449C-B40C-84B2C581A7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B35E7-68AB-4CCD-BDAE-A5821234E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8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Linespeed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IEEE 802 WIRELESS NETWORKING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96752"/>
            <a:ext cx="10361084" cy="525658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</a:pPr>
            <a:r>
              <a:rPr lang="en-US" sz="3600" i="1" dirty="0"/>
              <a:t>K1 SPEED IRVINE</a:t>
            </a:r>
            <a:r>
              <a:rPr lang="en-US" sz="3600" dirty="0"/>
              <a:t>  --  </a:t>
            </a:r>
          </a:p>
          <a:p>
            <a:pPr marL="0" indent="0">
              <a:spcBef>
                <a:spcPts val="0"/>
              </a:spcBef>
            </a:pPr>
            <a:r>
              <a:rPr lang="en-US" sz="3600" i="1" dirty="0"/>
              <a:t>Wednesday January 17</a:t>
            </a:r>
            <a:r>
              <a:rPr lang="en-US" sz="3600" i="1" baseline="30000" dirty="0"/>
              <a:t>th</a:t>
            </a:r>
            <a:r>
              <a:rPr lang="en-US" sz="3600" i="1" dirty="0"/>
              <a:t> </a:t>
            </a:r>
            <a:r>
              <a:rPr lang="en-US" sz="3600" dirty="0"/>
              <a:t> -- </a:t>
            </a:r>
            <a:r>
              <a:rPr lang="en-US" sz="3600" i="1" dirty="0"/>
              <a:t>6:00 PM – 9:30 PM</a:t>
            </a:r>
            <a:endParaRPr lang="en-US" sz="3600" dirty="0"/>
          </a:p>
          <a:p>
            <a:r>
              <a:rPr lang="en-US" sz="2000" dirty="0"/>
              <a:t>ALL attendees and their guests are invited to K1 Speed for an evening of electric go-karting, video games, and pool. Shuttle bus transport and refreshments provided.   </a:t>
            </a:r>
          </a:p>
          <a:p>
            <a:r>
              <a:rPr lang="en-US" sz="2000" dirty="0"/>
              <a:t>K1 SPEED- </a:t>
            </a:r>
            <a:r>
              <a:rPr lang="en-US" sz="2000" u="sng" dirty="0">
                <a:hlinkClick r:id="rId2"/>
              </a:rPr>
              <a:t>https://www.k1speed.com</a:t>
            </a:r>
            <a:endParaRPr lang="en-US" sz="2000" dirty="0"/>
          </a:p>
          <a:p>
            <a:pPr marL="0" indent="0"/>
            <a:r>
              <a:rPr lang="en-US" sz="2000" dirty="0"/>
              <a:t> </a:t>
            </a:r>
          </a:p>
          <a:p>
            <a:pPr marL="400050" lvl="1" indent="0"/>
            <a:r>
              <a:rPr lang="en-US" dirty="0"/>
              <a:t>Attendee Name Badges Required for Entry  -- </a:t>
            </a:r>
          </a:p>
          <a:p>
            <a:pPr marL="800100" lvl="2" indent="0"/>
            <a:r>
              <a:rPr lang="en-US" sz="2000" dirty="0"/>
              <a:t>Guest Badges at Registration Desk until </a:t>
            </a:r>
            <a:r>
              <a:rPr lang="en-US" sz="2000" u="sng" dirty="0"/>
              <a:t>5:00 PM Tuesday</a:t>
            </a:r>
            <a:r>
              <a:rPr lang="en-US" sz="2000" dirty="0"/>
              <a:t>.  </a:t>
            </a:r>
          </a:p>
          <a:p>
            <a:pPr marL="800100" lvl="2" indent="0"/>
            <a:endParaRPr lang="en-US" sz="2000" dirty="0"/>
          </a:p>
          <a:p>
            <a:pPr marL="400050" lvl="1" indent="0"/>
            <a:r>
              <a:rPr lang="en-US" u="sng" dirty="0">
                <a:solidFill>
                  <a:srgbClr val="0000FF"/>
                </a:solidFill>
              </a:rPr>
              <a:t>WAIVERS (Go-Kart Racers)  </a:t>
            </a:r>
          </a:p>
          <a:p>
            <a:pPr marL="800100" lvl="2" indent="0"/>
            <a:r>
              <a:rPr lang="en-US" sz="2000" dirty="0"/>
              <a:t>Online registration form must be completed by all attendees and guests. </a:t>
            </a:r>
          </a:p>
          <a:p>
            <a:pPr marL="0" indent="0"/>
            <a:r>
              <a:rPr lang="en-US" sz="2000" dirty="0"/>
              <a:t>       Forms: </a:t>
            </a:r>
            <a:r>
              <a:rPr lang="en-US" sz="2000" u="sng" dirty="0"/>
              <a:t>https://k1irvine.clubspeedtiming.com/sp_center/register.aspx</a:t>
            </a:r>
            <a:br>
              <a:rPr lang="en-US" sz="2000" dirty="0"/>
            </a:br>
            <a:r>
              <a:rPr lang="en-US" sz="2000" dirty="0"/>
              <a:t> 	</a:t>
            </a:r>
            <a:r>
              <a:rPr lang="en-US" sz="2000" dirty="0">
                <a:solidFill>
                  <a:srgbClr val="0000FF"/>
                </a:solidFill>
              </a:rPr>
              <a:t>The Event Code you need to enter is: 864117</a:t>
            </a:r>
            <a:r>
              <a:rPr lang="en-US" sz="2000" dirty="0"/>
              <a:t> </a:t>
            </a:r>
          </a:p>
          <a:p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38CA8-2F23-43F3-97B1-50A4BE6F77B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6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EE3A8B-2EBA-4AC3-911F-74CDB2E8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38943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IEEE 802 WIRELESS NETWORKING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340768"/>
            <a:ext cx="10361084" cy="5040559"/>
          </a:xfrm>
        </p:spPr>
        <p:txBody>
          <a:bodyPr>
            <a:no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AWARD CERMONY </a:t>
            </a:r>
            <a:r>
              <a:rPr lang="en-US" sz="2000" b="0" dirty="0"/>
              <a:t>– between 8:30 PM and 9:00 PM</a:t>
            </a:r>
          </a:p>
          <a:p>
            <a:pPr lvl="1"/>
            <a:r>
              <a:rPr lang="en-US" b="0" dirty="0"/>
              <a:t>Go-Kart Trophies will be presented to the top 3 finishers –</a:t>
            </a:r>
          </a:p>
          <a:p>
            <a:pPr lvl="1"/>
            <a:r>
              <a:rPr lang="en-US" b="0" dirty="0"/>
              <a:t>Awards are based on the best track times</a:t>
            </a:r>
          </a:p>
          <a:p>
            <a:r>
              <a:rPr lang="en-US" sz="2000" b="0" dirty="0">
                <a:solidFill>
                  <a:srgbClr val="0000FF"/>
                </a:solidFill>
              </a:rPr>
              <a:t>SAFETY</a:t>
            </a:r>
            <a:r>
              <a:rPr lang="en-US" sz="2000" b="0" dirty="0"/>
              <a:t> –</a:t>
            </a:r>
          </a:p>
          <a:p>
            <a:pPr lvl="1"/>
            <a:r>
              <a:rPr lang="en-US" b="0" dirty="0"/>
              <a:t>Injuries can occasionally occur during sporting activities; </a:t>
            </a:r>
          </a:p>
          <a:p>
            <a:pPr lvl="1"/>
            <a:r>
              <a:rPr lang="en-US" b="0" dirty="0"/>
              <a:t>Know you limits and play within them. </a:t>
            </a:r>
          </a:p>
          <a:p>
            <a:pPr lvl="1"/>
            <a:r>
              <a:rPr lang="en-US" b="0" dirty="0"/>
              <a:t>Please enjoy our event responsibly. </a:t>
            </a:r>
            <a:r>
              <a:rPr lang="en-US" u="sng" dirty="0">
                <a:solidFill>
                  <a:srgbClr val="C00000"/>
                </a:solidFill>
              </a:rPr>
              <a:t>No drinking and driving!</a:t>
            </a:r>
            <a:endParaRPr lang="en-US" b="0" dirty="0"/>
          </a:p>
          <a:p>
            <a:r>
              <a:rPr lang="en-US" sz="2000" b="0" dirty="0">
                <a:solidFill>
                  <a:srgbClr val="0000FF"/>
                </a:solidFill>
              </a:rPr>
              <a:t>SHUTTLE BUS TO K1 STARTS @ 6:00 PM </a:t>
            </a:r>
          </a:p>
          <a:p>
            <a:r>
              <a:rPr lang="en-US" sz="2000" b="0" dirty="0"/>
              <a:t>	See social flyer for complete details and bus transportation shuttle schedule. </a:t>
            </a:r>
          </a:p>
          <a:p>
            <a:r>
              <a:rPr lang="en-US" sz="2000" b="0" dirty="0"/>
              <a:t>	Busses will be boarded at the Hotel Irvine – Eats Lobby Entrance</a:t>
            </a:r>
          </a:p>
          <a:p>
            <a:pPr lvl="0"/>
            <a:r>
              <a:rPr lang="en-US" sz="2000" b="0" dirty="0"/>
              <a:t>	Busses will depart as filled – </a:t>
            </a:r>
            <a:r>
              <a:rPr lang="en-US" sz="2000" b="0" u="sng" dirty="0"/>
              <a:t>7:00-7:15 PM* last bus*!</a:t>
            </a:r>
            <a:endParaRPr lang="en-US" sz="2000" b="0" dirty="0"/>
          </a:p>
          <a:p>
            <a:pPr lvl="0"/>
            <a:r>
              <a:rPr lang="en-US" sz="2000" b="0" dirty="0"/>
              <a:t>	Busses will drop off attendees in front of K1 Speed.</a:t>
            </a:r>
          </a:p>
          <a:p>
            <a:pPr lvl="0"/>
            <a:r>
              <a:rPr lang="en-US" sz="2000" b="0" dirty="0">
                <a:solidFill>
                  <a:srgbClr val="0000FF"/>
                </a:solidFill>
              </a:rPr>
              <a:t>Last Shuttle Bus returns to Hotel 9:30pm</a:t>
            </a:r>
            <a:endParaRPr lang="en-CA" sz="2000" b="0" dirty="0">
              <a:solidFill>
                <a:srgbClr val="0000FF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39485C1-B95E-4733-8662-52C8EF95909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696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Delete:</a:t>
            </a:r>
          </a:p>
          <a:p>
            <a:r>
              <a:rPr lang="en-US" dirty="0"/>
              <a:t>     Thurs AM1 – </a:t>
            </a:r>
            <a:r>
              <a:rPr lang="en-US" dirty="0" err="1"/>
              <a:t>TGak</a:t>
            </a:r>
            <a:endParaRPr lang="en-US" dirty="0"/>
          </a:p>
          <a:p>
            <a:endParaRPr lang="en-US" dirty="0"/>
          </a:p>
          <a:p>
            <a:r>
              <a:rPr lang="en-US" dirty="0"/>
              <a:t>Add:</a:t>
            </a:r>
          </a:p>
          <a:p>
            <a:r>
              <a:rPr lang="en-US" dirty="0"/>
              <a:t>    Thurs AM2 - </a:t>
            </a:r>
            <a:r>
              <a:rPr lang="en-US" dirty="0" err="1"/>
              <a:t>TGaz</a:t>
            </a:r>
            <a:endParaRPr lang="en-US" dirty="0"/>
          </a:p>
          <a:p>
            <a:endParaRPr lang="en-US" dirty="0"/>
          </a:p>
          <a:p>
            <a:r>
              <a:rPr lang="en-US" dirty="0"/>
              <a:t> Swap Room request: -- Change room assignments:</a:t>
            </a:r>
          </a:p>
          <a:p>
            <a:pPr lvl="1"/>
            <a:r>
              <a:rPr lang="en-US" sz="1200" dirty="0"/>
              <a:t>    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- 54</a:t>
            </a:r>
          </a:p>
          <a:p>
            <a:r>
              <a:rPr lang="en-US" dirty="0"/>
              <a:t>No – 0</a:t>
            </a:r>
          </a:p>
          <a:p>
            <a:r>
              <a:rPr lang="en-US" dirty="0"/>
              <a:t>Like the Social –  39</a:t>
            </a:r>
          </a:p>
          <a:p>
            <a:r>
              <a:rPr lang="en-US" dirty="0"/>
              <a:t>Disliked the Social – 0  </a:t>
            </a:r>
          </a:p>
          <a:p>
            <a:r>
              <a:rPr lang="en-US" dirty="0"/>
              <a:t>Did not go to Social – 19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3"/>
              </a:rPr>
              <a:t>11-18/0001r0</a:t>
            </a:r>
            <a:endParaRPr lang="en-US" dirty="0"/>
          </a:p>
          <a:p>
            <a:endParaRPr lang="en-US" dirty="0">
              <a:hlinkClick r:id="rId14"/>
            </a:endParaRPr>
          </a:p>
          <a:p>
            <a:r>
              <a:rPr lang="en-US" dirty="0">
                <a:hlinkClick r:id="rId14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5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6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http://802world.org/wireless/files/2016/05/Hotel-Irvine-Map.pdf</a:t>
            </a: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000" dirty="0"/>
              <a:t>802 Plenary: 4-9 March</a:t>
            </a:r>
            <a:r>
              <a:rPr lang="en-US" sz="2000" dirty="0"/>
              <a:t> 2018 – </a:t>
            </a:r>
          </a:p>
          <a:p>
            <a:r>
              <a:rPr lang="en-US" sz="2000" dirty="0"/>
              <a:t>	</a:t>
            </a:r>
            <a:r>
              <a:rPr lang="en-GB" sz="2000" dirty="0"/>
              <a:t>Hyatt Regency O'Hare, Rosemont, Illinois, USA</a:t>
            </a:r>
          </a:p>
          <a:p>
            <a:pPr lvl="1"/>
            <a:r>
              <a:rPr lang="en-GB" dirty="0">
                <a:hlinkClick r:id="rId3"/>
              </a:rPr>
              <a:t>Event Information</a:t>
            </a:r>
            <a:r>
              <a:rPr lang="en-GB" dirty="0"/>
              <a:t>			</a:t>
            </a:r>
            <a:r>
              <a:rPr lang="en-GB" dirty="0">
                <a:hlinkClick r:id="rId4"/>
              </a:rPr>
              <a:t>Event Registration</a:t>
            </a:r>
            <a:r>
              <a:rPr lang="en-GB" dirty="0"/>
              <a:t>		</a:t>
            </a:r>
            <a:r>
              <a:rPr lang="en-GB" dirty="0">
                <a:hlinkClick r:id="rId5"/>
              </a:rPr>
              <a:t>Hotel Reservation</a:t>
            </a:r>
            <a:endParaRPr lang="en-GB" dirty="0"/>
          </a:p>
          <a:p>
            <a:r>
              <a:rPr lang="en-GB" sz="2000" b="1" dirty="0"/>
              <a:t>REGISTRATION FEES &amp; DEADLINES </a:t>
            </a:r>
            <a:br>
              <a:rPr lang="en-GB" sz="2000" b="1" dirty="0"/>
            </a:br>
            <a:r>
              <a:rPr lang="en-GB" sz="2000" b="1" dirty="0"/>
              <a:t>Early Registration</a:t>
            </a:r>
          </a:p>
          <a:p>
            <a:pPr lvl="1"/>
            <a:r>
              <a:rPr lang="en-GB" sz="1600" b="1" dirty="0"/>
              <a:t>$US 450.00 for attendees staying one or more nights at the Hyatt Regency O’Hare </a:t>
            </a:r>
          </a:p>
          <a:p>
            <a:pPr lvl="1"/>
            <a:r>
              <a:rPr lang="en-GB" sz="1600" dirty="0"/>
              <a:t>$US 750.00 for all others (including local attendees not staying at the group hotel)</a:t>
            </a:r>
          </a:p>
          <a:p>
            <a:r>
              <a:rPr lang="en-GB" sz="2000" dirty="0"/>
              <a:t>		Deadline: 6:00 PM Pacific Time, Friday, January 26, 2018 </a:t>
            </a:r>
          </a:p>
          <a:p>
            <a:r>
              <a:rPr lang="en-GB" sz="2000" dirty="0"/>
              <a:t>IEEE 802 GROUP HOTEL</a:t>
            </a:r>
            <a:br>
              <a:rPr lang="en-GB" sz="2000" dirty="0"/>
            </a:br>
            <a:r>
              <a:rPr lang="en-GB" sz="2000" dirty="0"/>
              <a:t>HYATT REGENCY O’HARE </a:t>
            </a:r>
            <a:br>
              <a:rPr lang="en-GB" sz="2000" dirty="0"/>
            </a:br>
            <a:r>
              <a:rPr lang="en-GB" sz="2000" dirty="0"/>
              <a:t>9300 W Bryn </a:t>
            </a:r>
            <a:r>
              <a:rPr lang="en-GB" sz="2000" dirty="0" err="1"/>
              <a:t>Mawr</a:t>
            </a:r>
            <a:r>
              <a:rPr lang="en-GB" sz="2000" dirty="0"/>
              <a:t> Ave</a:t>
            </a:r>
            <a:br>
              <a:rPr lang="en-GB" sz="2000" dirty="0"/>
            </a:br>
            <a:r>
              <a:rPr lang="en-GB" sz="2000" dirty="0"/>
              <a:t>Rosemont, IL 60018, USA</a:t>
            </a:r>
            <a:br>
              <a:rPr lang="en-GB" sz="2000" dirty="0"/>
            </a:br>
            <a:r>
              <a:rPr lang="en-GB" sz="2000" dirty="0"/>
              <a:t>Phone: +1 847-696-1234</a:t>
            </a:r>
            <a:br>
              <a:rPr lang="en-GB" sz="2000" dirty="0"/>
            </a:br>
            <a:r>
              <a:rPr lang="en-GB" sz="2000" dirty="0"/>
              <a:t>Room Rates  * SINGLE/DOUBLE OCCUPANCY*: $US 179.00 per night</a:t>
            </a:r>
            <a:br>
              <a:rPr lang="en-GB" sz="2000" dirty="0"/>
            </a:br>
            <a:r>
              <a:rPr lang="en-GB" sz="2000" dirty="0"/>
              <a:t>IEEE 802 Group Rate Deadline:  Friday February 2, 5:00 PM Central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C3972D-DF6B-43BA-AE9D-505417D56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009826"/>
              </p:ext>
            </p:extLst>
          </p:nvPr>
        </p:nvGraphicFramePr>
        <p:xfrm>
          <a:off x="3517450" y="1229305"/>
          <a:ext cx="5256584" cy="5246109"/>
        </p:xfrm>
        <a:graphic>
          <a:graphicData uri="http://schemas.openxmlformats.org/drawingml/2006/table">
            <a:tbl>
              <a:tblPr/>
              <a:tblGrid>
                <a:gridCol w="2804838">
                  <a:extLst>
                    <a:ext uri="{9D8B030D-6E8A-4147-A177-3AD203B41FA5}">
                      <a16:colId xmlns:a16="http://schemas.microsoft.com/office/drawing/2014/main" val="103798936"/>
                    </a:ext>
                  </a:extLst>
                </a:gridCol>
                <a:gridCol w="699551">
                  <a:extLst>
                    <a:ext uri="{9D8B030D-6E8A-4147-A177-3AD203B41FA5}">
                      <a16:colId xmlns:a16="http://schemas.microsoft.com/office/drawing/2014/main" val="2850376139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3243313098"/>
                    </a:ext>
                  </a:extLst>
                </a:gridCol>
              </a:tblGrid>
              <a:tr h="956304">
                <a:tc gridSpan="3"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</a:rPr>
                        <a:t>Total Registrations as of Sunday: 11:17</a:t>
                      </a:r>
                    </a:p>
                    <a:p>
                      <a:r>
                        <a:rPr lang="en-US" sz="2400" dirty="0">
                          <a:latin typeface="Calibri" panose="020F0502020204030204" pitchFamily="34" charset="0"/>
                        </a:rPr>
                        <a:t>Reported Primary WG:</a:t>
                      </a:r>
                    </a:p>
                  </a:txBody>
                  <a:tcPr marL="17822" marR="17822" marT="17822" marB="17822"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701208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   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093062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5501681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5052140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28867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802.19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278903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8989144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89487"/>
                  </a:ext>
                </a:extLst>
              </a:tr>
              <a:tr h="420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802.24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120014"/>
                  </a:ext>
                </a:extLst>
              </a:tr>
              <a:tr h="4022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40832"/>
                  </a:ext>
                </a:extLst>
              </a:tr>
              <a:tr h="5233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44703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62596</TotalTime>
  <Words>1091</Words>
  <Application>Microsoft Office PowerPoint</Application>
  <PresentationFormat>Widescreen</PresentationFormat>
  <Paragraphs>318</Paragraphs>
  <Slides>22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MS Gothic</vt:lpstr>
      <vt:lpstr>Arial</vt:lpstr>
      <vt:lpstr>Calibri</vt:lpstr>
      <vt:lpstr>Times New Roman</vt:lpstr>
      <vt:lpstr>802-11 Theme</vt:lpstr>
      <vt:lpstr>Document</vt:lpstr>
      <vt:lpstr>1st Vice Chair Report –  November 2017 – Orlando, Florida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Hotel Outlets:</vt:lpstr>
      <vt:lpstr>Network Assistance</vt:lpstr>
      <vt:lpstr>IEEE 802 WIRELESS NETWORKING CHALLENGE</vt:lpstr>
      <vt:lpstr>IEEE 802 WIRELESS NETWORKING CHALLENGE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January 2018 - Irvine</dc:title>
  <dc:subject>January 2018</dc:subject>
  <dc:creator>Jon Rosdahl</dc:creator>
  <dc:description>Jon Rosdahl (Qualcomm)</dc:description>
  <cp:lastModifiedBy>Jon Rosdahl</cp:lastModifiedBy>
  <cp:revision>217</cp:revision>
  <cp:lastPrinted>1601-01-01T00:00:00Z</cp:lastPrinted>
  <dcterms:created xsi:type="dcterms:W3CDTF">2014-04-14T10:59:07Z</dcterms:created>
  <dcterms:modified xsi:type="dcterms:W3CDTF">2018-01-19T16:18:54Z</dcterms:modified>
  <cp:category>Report</cp:category>
</cp:coreProperties>
</file>