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75" r:id="rId4"/>
    <p:sldId id="296" r:id="rId5"/>
    <p:sldId id="311" r:id="rId6"/>
    <p:sldId id="313" r:id="rId7"/>
    <p:sldId id="269" r:id="rId8"/>
    <p:sldId id="277" r:id="rId9"/>
    <p:sldId id="314" r:id="rId10"/>
    <p:sldId id="312" r:id="rId11"/>
    <p:sldId id="308" r:id="rId12"/>
    <p:sldId id="304" r:id="rId13"/>
    <p:sldId id="303" r:id="rId14"/>
    <p:sldId id="291" r:id="rId15"/>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3966822E-F321-4E15-A7C1-858D7BD091C1}">
          <p14:sldIdLst>
            <p14:sldId id="256"/>
            <p14:sldId id="257"/>
            <p14:sldId id="275"/>
            <p14:sldId id="296"/>
            <p14:sldId id="311"/>
            <p14:sldId id="313"/>
            <p14:sldId id="269"/>
            <p14:sldId id="277"/>
            <p14:sldId id="314"/>
          </p14:sldIdLst>
        </p14:section>
        <p14:section name="Meeting Income Report" id="{BD638432-7250-468D-864D-683B9F54E6B8}">
          <p14:sldIdLst>
            <p14:sldId id="312"/>
            <p14:sldId id="308"/>
            <p14:sldId id="304"/>
            <p14:sldId id="303"/>
            <p14:sldId id="2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5" autoAdjust="0"/>
    <p:restoredTop sz="88636" autoAdjust="0"/>
  </p:normalViewPr>
  <p:slideViewPr>
    <p:cSldViewPr>
      <p:cViewPr varScale="1">
        <p:scale>
          <a:sx n="59" d="100"/>
          <a:sy n="59" d="100"/>
        </p:scale>
        <p:origin x="96" y="144"/>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802.11-18/0001r0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January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802.11-18/0001r0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January 2018</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802.11-18/0001r0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January 2018</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38184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14</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802.11-18/0001r0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January 2018</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Meeting has </a:t>
            </a:r>
            <a:r>
              <a:rPr lang="en-US" dirty="0">
                <a:effectLst/>
              </a:rPr>
              <a:t>$2k for the Audit</a:t>
            </a:r>
            <a:r>
              <a:rPr lang="en-US" baseline="0" dirty="0">
                <a:effectLst/>
              </a:rPr>
              <a:t> still pending</a:t>
            </a:r>
          </a:p>
          <a:p>
            <a:r>
              <a:rPr lang="en-US" baseline="0" dirty="0">
                <a:effectLst/>
              </a:rPr>
              <a:t>2017 May Meeting has $2k for Audit still pending.</a:t>
            </a:r>
          </a:p>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a:t>
            </a:r>
            <a:r>
              <a:rPr lang="en-US" dirty="0" err="1"/>
              <a:t>conservately</a:t>
            </a:r>
            <a:r>
              <a:rPr lang="en-US" dirty="0"/>
              <a:t>.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0094456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859353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 for all Accounts to be current each quarter.</a:t>
            </a:r>
          </a:p>
          <a:p>
            <a:r>
              <a:rPr lang="en-US" dirty="0"/>
              <a:t>Reconciling the account proves compliance with being current through the reconcile period.</a:t>
            </a:r>
          </a:p>
        </p:txBody>
      </p:sp>
      <p:sp>
        <p:nvSpPr>
          <p:cNvPr id="4" name="Header Placeholder 3"/>
          <p:cNvSpPr>
            <a:spLocks noGrp="1"/>
          </p:cNvSpPr>
          <p:nvPr>
            <p:ph type="hdr" idx="10"/>
          </p:nvPr>
        </p:nvSpPr>
        <p:spPr/>
        <p:txBody>
          <a:bodyPr/>
          <a:lstStyle/>
          <a:p>
            <a:pPr>
              <a:defRPr/>
            </a:pPr>
            <a:r>
              <a:rPr lang="en-US"/>
              <a:t>doc.: IEEE 802.11-18/0001r0</a:t>
            </a:r>
            <a:endParaRPr lang="en-US" dirty="0"/>
          </a:p>
        </p:txBody>
      </p:sp>
      <p:sp>
        <p:nvSpPr>
          <p:cNvPr id="5" name="Date Placeholder 4"/>
          <p:cNvSpPr>
            <a:spLocks noGrp="1"/>
          </p:cNvSpPr>
          <p:nvPr>
            <p:ph type="dt" idx="11"/>
          </p:nvPr>
        </p:nvSpPr>
        <p:spPr/>
        <p:txBody>
          <a:bodyPr/>
          <a:lstStyle/>
          <a:p>
            <a:pPr>
              <a:defRPr/>
            </a:pPr>
            <a:r>
              <a:rPr lang="en-US"/>
              <a:t>January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946391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January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January 2018</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January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January 2018</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January 2018</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January 2018</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January 2018</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January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January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January 2018</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11-18/0001r0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January 2018 - Irvine</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2018-01-14</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January 2018</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309"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sp>
        <p:nvSpPr>
          <p:cNvPr id="5" name="TextBox 4"/>
          <p:cNvSpPr txBox="1"/>
          <p:nvPr/>
        </p:nvSpPr>
        <p:spPr>
          <a:xfrm>
            <a:off x="2255573" y="527835"/>
            <a:ext cx="7780338" cy="461665"/>
          </a:xfrm>
          <a:prstGeom prst="rect">
            <a:avLst/>
          </a:prstGeom>
          <a:noFill/>
        </p:spPr>
        <p:txBody>
          <a:bodyPr wrap="square" rtlCol="0">
            <a:spAutoFit/>
          </a:bodyPr>
          <a:lstStyle/>
          <a:p>
            <a:pPr algn="ctr"/>
            <a:r>
              <a:rPr lang="en-US" dirty="0">
                <a:solidFill>
                  <a:schemeClr val="tx1"/>
                </a:solidFill>
              </a:rPr>
              <a:t>2018 Meeting Income Report</a:t>
            </a:r>
          </a:p>
        </p:txBody>
      </p:sp>
      <p:graphicFrame>
        <p:nvGraphicFramePr>
          <p:cNvPr id="6" name="Table 5">
            <a:extLst>
              <a:ext uri="{FF2B5EF4-FFF2-40B4-BE49-F238E27FC236}">
                <a16:creationId xmlns:a16="http://schemas.microsoft.com/office/drawing/2014/main" id="{57C3B85B-4B6D-4D65-8442-51500D57900F}"/>
              </a:ext>
            </a:extLst>
          </p:cNvPr>
          <p:cNvGraphicFramePr>
            <a:graphicFrameLocks noGrp="1"/>
          </p:cNvGraphicFramePr>
          <p:nvPr>
            <p:extLst>
              <p:ext uri="{D42A27DB-BD31-4B8C-83A1-F6EECF244321}">
                <p14:modId xmlns:p14="http://schemas.microsoft.com/office/powerpoint/2010/main" val="2837908962"/>
              </p:ext>
            </p:extLst>
          </p:nvPr>
        </p:nvGraphicFramePr>
        <p:xfrm>
          <a:off x="2133600" y="1183960"/>
          <a:ext cx="8458200" cy="4985115"/>
        </p:xfrm>
        <a:graphic>
          <a:graphicData uri="http://schemas.openxmlformats.org/drawingml/2006/table">
            <a:tbl>
              <a:tblPr/>
              <a:tblGrid>
                <a:gridCol w="3737823">
                  <a:extLst>
                    <a:ext uri="{9D8B030D-6E8A-4147-A177-3AD203B41FA5}">
                      <a16:colId xmlns:a16="http://schemas.microsoft.com/office/drawing/2014/main" val="181332248"/>
                    </a:ext>
                  </a:extLst>
                </a:gridCol>
                <a:gridCol w="1216166">
                  <a:extLst>
                    <a:ext uri="{9D8B030D-6E8A-4147-A177-3AD203B41FA5}">
                      <a16:colId xmlns:a16="http://schemas.microsoft.com/office/drawing/2014/main" val="1041023256"/>
                    </a:ext>
                  </a:extLst>
                </a:gridCol>
                <a:gridCol w="2040687">
                  <a:extLst>
                    <a:ext uri="{9D8B030D-6E8A-4147-A177-3AD203B41FA5}">
                      <a16:colId xmlns:a16="http://schemas.microsoft.com/office/drawing/2014/main" val="1617903930"/>
                    </a:ext>
                  </a:extLst>
                </a:gridCol>
                <a:gridCol w="1463524">
                  <a:extLst>
                    <a:ext uri="{9D8B030D-6E8A-4147-A177-3AD203B41FA5}">
                      <a16:colId xmlns:a16="http://schemas.microsoft.com/office/drawing/2014/main" val="3838967058"/>
                    </a:ext>
                  </a:extLst>
                </a:gridCol>
              </a:tblGrid>
              <a:tr h="332341">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2018 Misc</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2018-01 Irvine, CA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71312130"/>
                  </a:ext>
                </a:extLst>
              </a:tr>
              <a:tr h="332341">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819097777"/>
                  </a:ext>
                </a:extLst>
              </a:tr>
              <a:tr h="332341">
                <a:tc>
                  <a:txBody>
                    <a:bodyPr/>
                    <a:lstStyle/>
                    <a:p>
                      <a:pPr algn="l" fontAlgn="ctr"/>
                      <a:r>
                        <a:rPr lang="en-US" sz="16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278301092"/>
                  </a:ext>
                </a:extLst>
              </a:tr>
              <a:tr h="332341">
                <a:tc>
                  <a:txBody>
                    <a:bodyPr/>
                    <a:lstStyle/>
                    <a:p>
                      <a:pPr algn="l" fontAlgn="b"/>
                      <a:r>
                        <a:rPr lang="en-US" sz="16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3175978"/>
                  </a:ext>
                </a:extLst>
              </a:tr>
              <a:tr h="332341">
                <a:tc>
                  <a:txBody>
                    <a:bodyPr/>
                    <a:lstStyle/>
                    <a:p>
                      <a:pPr algn="l" fontAlgn="b"/>
                      <a:r>
                        <a:rPr lang="en-US" sz="16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$204,251.00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$204,251.00 </a:t>
                      </a:r>
                    </a:p>
                  </a:txBody>
                  <a:tcPr marL="9525" marR="9525" marT="9525" marB="0" anchor="ctr">
                    <a:lnL>
                      <a:noFill/>
                    </a:lnL>
                    <a:lnR>
                      <a:noFill/>
                    </a:lnR>
                    <a:lnT>
                      <a:noFill/>
                    </a:lnT>
                    <a:lnB>
                      <a:noFill/>
                    </a:lnB>
                  </a:tcPr>
                </a:tc>
                <a:extLst>
                  <a:ext uri="{0D108BD9-81ED-4DB2-BD59-A6C34878D82A}">
                    <a16:rowId xmlns:a16="http://schemas.microsoft.com/office/drawing/2014/main" val="1886551208"/>
                  </a:ext>
                </a:extLst>
              </a:tr>
              <a:tr h="332341">
                <a:tc>
                  <a:txBody>
                    <a:bodyPr/>
                    <a:lstStyle/>
                    <a:p>
                      <a:pPr algn="l" fontAlgn="b"/>
                      <a:r>
                        <a:rPr lang="en-US" sz="16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$380.09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$380.09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353769330"/>
                  </a:ext>
                </a:extLst>
              </a:tr>
              <a:tr h="332341">
                <a:tc>
                  <a:txBody>
                    <a:bodyPr/>
                    <a:lstStyle/>
                    <a:p>
                      <a:pPr algn="l" fontAlgn="b"/>
                      <a:r>
                        <a:rPr lang="en-US" sz="16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$380.09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$204,251.00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$204,631.09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078959397"/>
                  </a:ext>
                </a:extLst>
              </a:tr>
              <a:tr h="332341">
                <a:tc>
                  <a:txBody>
                    <a:bodyPr/>
                    <a:lstStyle/>
                    <a:p>
                      <a:pPr algn="l" fontAlgn="b"/>
                      <a:r>
                        <a:rPr lang="en-US" sz="16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$380.09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$204,251.00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$204,631.09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512605285"/>
                  </a:ext>
                </a:extLst>
              </a:tr>
              <a:tr h="332341">
                <a:tc>
                  <a:txBody>
                    <a:bodyPr/>
                    <a:lstStyle/>
                    <a:p>
                      <a:pPr algn="l" fontAlgn="b"/>
                      <a:r>
                        <a:rPr lang="en-US" sz="16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6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957337051"/>
                  </a:ext>
                </a:extLst>
              </a:tr>
              <a:tr h="332341">
                <a:tc>
                  <a:txBody>
                    <a:bodyPr/>
                    <a:lstStyle/>
                    <a:p>
                      <a:pPr algn="l" fontAlgn="b"/>
                      <a:r>
                        <a:rPr lang="en-US" sz="16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$21,950.00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$21,950.00 </a:t>
                      </a:r>
                    </a:p>
                  </a:txBody>
                  <a:tcPr marL="9525" marR="9525" marT="9525" marB="0" anchor="ctr">
                    <a:lnL>
                      <a:noFill/>
                    </a:lnL>
                    <a:lnR>
                      <a:noFill/>
                    </a:lnR>
                    <a:lnT>
                      <a:noFill/>
                    </a:lnT>
                    <a:lnB>
                      <a:noFill/>
                    </a:lnB>
                  </a:tcPr>
                </a:tc>
                <a:extLst>
                  <a:ext uri="{0D108BD9-81ED-4DB2-BD59-A6C34878D82A}">
                    <a16:rowId xmlns:a16="http://schemas.microsoft.com/office/drawing/2014/main" val="4038583018"/>
                  </a:ext>
                </a:extLst>
              </a:tr>
              <a:tr h="332341">
                <a:tc>
                  <a:txBody>
                    <a:bodyPr/>
                    <a:lstStyle/>
                    <a:p>
                      <a:pPr algn="l" fontAlgn="b"/>
                      <a:r>
                        <a:rPr lang="en-US" sz="16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$9,207.35 </a:t>
                      </a:r>
                    </a:p>
                  </a:txBody>
                  <a:tcPr marL="9525" marR="9525" marT="9525" marB="0" anchor="ctr">
                    <a:lnL>
                      <a:noFill/>
                    </a:lnL>
                    <a:lnR>
                      <a:noFill/>
                    </a:lnR>
                    <a:lnT>
                      <a:noFill/>
                    </a:lnT>
                    <a:lnB>
                      <a:noFill/>
                    </a:lnB>
                  </a:tcPr>
                </a:tc>
                <a:tc>
                  <a:txBody>
                    <a:bodyPr/>
                    <a:lstStyle/>
                    <a:p>
                      <a:pPr algn="r" fontAlgn="ctr"/>
                      <a:r>
                        <a:rPr lang="en-US" sz="1600" b="0" i="0" u="none" strike="noStrike">
                          <a:solidFill>
                            <a:srgbClr val="000000"/>
                          </a:solidFill>
                          <a:effectLst/>
                          <a:latin typeface="Arial" panose="020B0604020202020204" pitchFamily="34" charset="0"/>
                        </a:rPr>
                        <a:t>$9,207.35 </a:t>
                      </a:r>
                    </a:p>
                  </a:txBody>
                  <a:tcPr marL="9525" marR="9525" marT="9525" marB="0" anchor="ctr">
                    <a:lnL>
                      <a:noFill/>
                    </a:lnL>
                    <a:lnR>
                      <a:noFill/>
                    </a:lnR>
                    <a:lnT>
                      <a:noFill/>
                    </a:lnT>
                    <a:lnB>
                      <a:noFill/>
                    </a:lnB>
                  </a:tcPr>
                </a:tc>
                <a:extLst>
                  <a:ext uri="{0D108BD9-81ED-4DB2-BD59-A6C34878D82A}">
                    <a16:rowId xmlns:a16="http://schemas.microsoft.com/office/drawing/2014/main" val="4053342330"/>
                  </a:ext>
                </a:extLst>
              </a:tr>
              <a:tr h="332341">
                <a:tc>
                  <a:txBody>
                    <a:bodyPr/>
                    <a:lstStyle/>
                    <a:p>
                      <a:pPr algn="l" fontAlgn="b"/>
                      <a:r>
                        <a:rPr lang="en-US" sz="16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6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175101265"/>
                  </a:ext>
                </a:extLst>
              </a:tr>
              <a:tr h="332341">
                <a:tc>
                  <a:txBody>
                    <a:bodyPr/>
                    <a:lstStyle/>
                    <a:p>
                      <a:pPr algn="l" fontAlgn="b"/>
                      <a:r>
                        <a:rPr lang="en-US" sz="16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$51,157.35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$51,157.35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791103799"/>
                  </a:ext>
                </a:extLst>
              </a:tr>
              <a:tr h="332341">
                <a:tc>
                  <a:txBody>
                    <a:bodyPr/>
                    <a:lstStyle/>
                    <a:p>
                      <a:pPr algn="l" fontAlgn="ctr"/>
                      <a:r>
                        <a:rPr lang="en-US" sz="16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$380.09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$153,093.65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600" b="1" i="0" u="none" strike="noStrike">
                          <a:solidFill>
                            <a:srgbClr val="000000"/>
                          </a:solidFill>
                          <a:effectLst/>
                          <a:latin typeface="Arial" panose="020B0604020202020204" pitchFamily="34" charset="0"/>
                        </a:rPr>
                        <a:t>$153,473.74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696901075"/>
                  </a:ext>
                </a:extLst>
              </a:tr>
              <a:tr h="332341">
                <a:tc>
                  <a:txBody>
                    <a:bodyPr/>
                    <a:lstStyle/>
                    <a:p>
                      <a:pPr algn="l" fontAlgn="ctr"/>
                      <a:r>
                        <a:rPr lang="en-US" sz="16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$380.09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a:solidFill>
                            <a:srgbClr val="000000"/>
                          </a:solidFill>
                          <a:effectLst/>
                          <a:latin typeface="Arial" panose="020B0604020202020204" pitchFamily="34" charset="0"/>
                        </a:rPr>
                        <a:t>$153,093.65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600" b="1" i="0" u="none" strike="noStrike" dirty="0">
                          <a:solidFill>
                            <a:srgbClr val="000000"/>
                          </a:solidFill>
                          <a:effectLst/>
                          <a:latin typeface="Arial" panose="020B0604020202020204" pitchFamily="34" charset="0"/>
                        </a:rPr>
                        <a:t>$153,473.74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397542606"/>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sp>
        <p:nvSpPr>
          <p:cNvPr id="5" name="TextBox 4"/>
          <p:cNvSpPr txBox="1"/>
          <p:nvPr/>
        </p:nvSpPr>
        <p:spPr>
          <a:xfrm>
            <a:off x="2255573" y="613739"/>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7" name="Table 6">
            <a:extLst>
              <a:ext uri="{FF2B5EF4-FFF2-40B4-BE49-F238E27FC236}">
                <a16:creationId xmlns:a16="http://schemas.microsoft.com/office/drawing/2014/main" id="{4AB75845-4257-4E7E-A96E-AF978F2CE158}"/>
              </a:ext>
            </a:extLst>
          </p:cNvPr>
          <p:cNvGraphicFramePr>
            <a:graphicFrameLocks noGrp="1"/>
          </p:cNvGraphicFramePr>
          <p:nvPr>
            <p:extLst>
              <p:ext uri="{D42A27DB-BD31-4B8C-83A1-F6EECF244321}">
                <p14:modId xmlns:p14="http://schemas.microsoft.com/office/powerpoint/2010/main" val="3110294051"/>
              </p:ext>
            </p:extLst>
          </p:nvPr>
        </p:nvGraphicFramePr>
        <p:xfrm>
          <a:off x="1065742" y="1066800"/>
          <a:ext cx="10160000" cy="5267434"/>
        </p:xfrm>
        <a:graphic>
          <a:graphicData uri="http://schemas.openxmlformats.org/drawingml/2006/table">
            <a:tbl>
              <a:tblPr/>
              <a:tblGrid>
                <a:gridCol w="3285739">
                  <a:extLst>
                    <a:ext uri="{9D8B030D-6E8A-4147-A177-3AD203B41FA5}">
                      <a16:colId xmlns:a16="http://schemas.microsoft.com/office/drawing/2014/main" val="1537452118"/>
                    </a:ext>
                  </a:extLst>
                </a:gridCol>
                <a:gridCol w="1169073">
                  <a:extLst>
                    <a:ext uri="{9D8B030D-6E8A-4147-A177-3AD203B41FA5}">
                      <a16:colId xmlns:a16="http://schemas.microsoft.com/office/drawing/2014/main" val="1563616917"/>
                    </a:ext>
                  </a:extLst>
                </a:gridCol>
                <a:gridCol w="1303643">
                  <a:extLst>
                    <a:ext uri="{9D8B030D-6E8A-4147-A177-3AD203B41FA5}">
                      <a16:colId xmlns:a16="http://schemas.microsoft.com/office/drawing/2014/main" val="2439957262"/>
                    </a:ext>
                  </a:extLst>
                </a:gridCol>
                <a:gridCol w="1405403">
                  <a:extLst>
                    <a:ext uri="{9D8B030D-6E8A-4147-A177-3AD203B41FA5}">
                      <a16:colId xmlns:a16="http://schemas.microsoft.com/office/drawing/2014/main" val="1624862215"/>
                    </a:ext>
                  </a:extLst>
                </a:gridCol>
                <a:gridCol w="1295400">
                  <a:extLst>
                    <a:ext uri="{9D8B030D-6E8A-4147-A177-3AD203B41FA5}">
                      <a16:colId xmlns:a16="http://schemas.microsoft.com/office/drawing/2014/main" val="619499527"/>
                    </a:ext>
                  </a:extLst>
                </a:gridCol>
                <a:gridCol w="1700742">
                  <a:extLst>
                    <a:ext uri="{9D8B030D-6E8A-4147-A177-3AD203B41FA5}">
                      <a16:colId xmlns:a16="http://schemas.microsoft.com/office/drawing/2014/main" val="1711857786"/>
                    </a:ext>
                  </a:extLst>
                </a:gridCol>
              </a:tblGrid>
              <a:tr h="457200">
                <a:tc>
                  <a:txBody>
                    <a:bodyPr/>
                    <a:lstStyle/>
                    <a:p>
                      <a:pPr algn="l" fontAlgn="b"/>
                      <a:r>
                        <a:rPr lang="en-US" sz="1400" b="1" i="0" u="none" strike="noStrike">
                          <a:effectLst/>
                          <a:latin typeface="Arial" panose="020B0604020202020204" pitchFamily="34" charset="0"/>
                        </a:rPr>
                        <a:t> </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 Misc</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2017-01 Atlanta, GA</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2017-05 Daejeon, Korea</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2017-09 Waikoloa, HI</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5287" marR="5287" marT="5287" marB="0" anchor="b">
                    <a:lnL>
                      <a:noFill/>
                    </a:lnL>
                    <a:lnR>
                      <a:noFill/>
                    </a:lnR>
                    <a:lnT>
                      <a:noFill/>
                    </a:lnT>
                    <a:lnB>
                      <a:noFill/>
                    </a:lnB>
                    <a:solidFill>
                      <a:srgbClr val="D0D0D0"/>
                    </a:solidFill>
                  </a:tcPr>
                </a:tc>
                <a:extLst>
                  <a:ext uri="{0D108BD9-81ED-4DB2-BD59-A6C34878D82A}">
                    <a16:rowId xmlns:a16="http://schemas.microsoft.com/office/drawing/2014/main" val="2497612671"/>
                  </a:ext>
                </a:extLst>
              </a:tr>
              <a:tr h="214876">
                <a:tc>
                  <a:txBody>
                    <a:bodyPr/>
                    <a:lstStyle/>
                    <a:p>
                      <a:pPr algn="l" fontAlgn="b"/>
                      <a:r>
                        <a:rPr lang="en-US" sz="1400" b="1" i="0" u="none" strike="noStrike">
                          <a:effectLst/>
                          <a:latin typeface="Arial" panose="020B0604020202020204" pitchFamily="34" charset="0"/>
                        </a:rPr>
                        <a:t> </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287" marR="5287" marT="5287"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5287" marR="5287" marT="5287" marB="0" anchor="b">
                    <a:lnL>
                      <a:noFill/>
                    </a:lnL>
                    <a:lnR>
                      <a:noFill/>
                    </a:lnR>
                    <a:lnT>
                      <a:noFill/>
                    </a:lnT>
                    <a:lnB>
                      <a:noFill/>
                    </a:lnB>
                    <a:solidFill>
                      <a:srgbClr val="D0D0D0"/>
                    </a:solidFill>
                  </a:tcPr>
                </a:tc>
                <a:extLst>
                  <a:ext uri="{0D108BD9-81ED-4DB2-BD59-A6C34878D82A}">
                    <a16:rowId xmlns:a16="http://schemas.microsoft.com/office/drawing/2014/main" val="4209961165"/>
                  </a:ext>
                </a:extLst>
              </a:tr>
              <a:tr h="214876">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extLst>
                  <a:ext uri="{0D108BD9-81ED-4DB2-BD59-A6C34878D82A}">
                    <a16:rowId xmlns:a16="http://schemas.microsoft.com/office/drawing/2014/main" val="1414098173"/>
                  </a:ext>
                </a:extLst>
              </a:tr>
              <a:tr h="214876">
                <a:tc>
                  <a:txBody>
                    <a:bodyPr/>
                    <a:lstStyle/>
                    <a:p>
                      <a:pPr algn="l" fontAlgn="b"/>
                      <a:r>
                        <a:rPr lang="en-US" sz="1400" b="1" i="0" u="none" strike="noStrike">
                          <a:solidFill>
                            <a:srgbClr val="000000"/>
                          </a:solidFill>
                          <a:effectLst/>
                          <a:latin typeface="Arial" panose="020B0604020202020204" pitchFamily="34" charset="0"/>
                        </a:rPr>
                        <a:t>Income</a:t>
                      </a:r>
                    </a:p>
                  </a:txBody>
                  <a:tcPr marL="47582" marR="5287" marT="5287"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extLst>
                  <a:ext uri="{0D108BD9-81ED-4DB2-BD59-A6C34878D82A}">
                    <a16:rowId xmlns:a16="http://schemas.microsoft.com/office/drawing/2014/main" val="172232110"/>
                  </a:ext>
                </a:extLst>
              </a:tr>
              <a:tr h="214876">
                <a:tc>
                  <a:txBody>
                    <a:bodyPr/>
                    <a:lstStyle/>
                    <a:p>
                      <a:pPr algn="l" fontAlgn="b"/>
                      <a:r>
                        <a:rPr lang="en-US" sz="1400" b="0" i="0" u="none" strike="noStrike">
                          <a:solidFill>
                            <a:srgbClr val="000000"/>
                          </a:solidFill>
                          <a:effectLst/>
                          <a:latin typeface="Arial" panose="020B0604020202020204" pitchFamily="34" charset="0"/>
                        </a:rPr>
                        <a:t>1.20 - Received from Corporations</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5287" marR="5287" marT="5287" marB="0" anchor="ctr">
                    <a:lnL>
                      <a:noFill/>
                    </a:lnL>
                    <a:lnR>
                      <a:noFill/>
                    </a:lnR>
                    <a:lnT>
                      <a:noFill/>
                    </a:lnT>
                    <a:lnB>
                      <a:noFill/>
                    </a:lnB>
                  </a:tcPr>
                </a:tc>
                <a:extLst>
                  <a:ext uri="{0D108BD9-81ED-4DB2-BD59-A6C34878D82A}">
                    <a16:rowId xmlns:a16="http://schemas.microsoft.com/office/drawing/2014/main" val="2419108060"/>
                  </a:ext>
                </a:extLst>
              </a:tr>
              <a:tr h="214876">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$216,701.00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$188,650.00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5287" marR="5287" marT="5287" marB="0" anchor="ctr">
                    <a:lnL>
                      <a:noFill/>
                    </a:lnL>
                    <a:lnR>
                      <a:noFill/>
                    </a:lnR>
                    <a:lnT>
                      <a:noFill/>
                    </a:lnT>
                    <a:lnB>
                      <a:noFill/>
                    </a:lnB>
                  </a:tcPr>
                </a:tc>
                <a:extLst>
                  <a:ext uri="{0D108BD9-81ED-4DB2-BD59-A6C34878D82A}">
                    <a16:rowId xmlns:a16="http://schemas.microsoft.com/office/drawing/2014/main" val="900246699"/>
                  </a:ext>
                </a:extLst>
              </a:tr>
              <a:tr h="214876">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$25,987.40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$27,626.46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5287" marR="5287" marT="5287" marB="0" anchor="ctr">
                    <a:lnL>
                      <a:noFill/>
                    </a:lnL>
                    <a:lnR>
                      <a:noFill/>
                    </a:lnR>
                    <a:lnT>
                      <a:noFill/>
                    </a:lnT>
                    <a:lnB>
                      <a:noFill/>
                    </a:lnB>
                  </a:tcPr>
                </a:tc>
                <a:extLst>
                  <a:ext uri="{0D108BD9-81ED-4DB2-BD59-A6C34878D82A}">
                    <a16:rowId xmlns:a16="http://schemas.microsoft.com/office/drawing/2014/main" val="3131344139"/>
                  </a:ext>
                </a:extLst>
              </a:tr>
              <a:tr h="214876">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5287" marR="5287" marT="5287" marB="0" anchor="ctr">
                    <a:lnL>
                      <a:noFill/>
                    </a:lnL>
                    <a:lnR>
                      <a:noFill/>
                    </a:lnR>
                    <a:lnT>
                      <a:noFill/>
                    </a:lnT>
                    <a:lnB>
                      <a:noFill/>
                    </a:lnB>
                  </a:tcPr>
                </a:tc>
                <a:extLst>
                  <a:ext uri="{0D108BD9-81ED-4DB2-BD59-A6C34878D82A}">
                    <a16:rowId xmlns:a16="http://schemas.microsoft.com/office/drawing/2014/main" val="279338658"/>
                  </a:ext>
                </a:extLst>
              </a:tr>
              <a:tr h="214876">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95164" marR="5287" marT="528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146684404"/>
                  </a:ext>
                </a:extLst>
              </a:tr>
              <a:tr h="214876">
                <a:tc>
                  <a:txBody>
                    <a:bodyPr/>
                    <a:lstStyle/>
                    <a:p>
                      <a:pPr algn="l" fontAlgn="b"/>
                      <a:r>
                        <a:rPr lang="en-US" sz="1400" b="1" i="0" u="none" strike="noStrike">
                          <a:solidFill>
                            <a:srgbClr val="000000"/>
                          </a:solidFill>
                          <a:effectLst/>
                          <a:latin typeface="Arial" panose="020B0604020202020204" pitchFamily="34" charset="0"/>
                        </a:rPr>
                        <a:t>Total - Income</a:t>
                      </a:r>
                    </a:p>
                  </a:txBody>
                  <a:tcPr marL="47582" marR="5287" marT="528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$762,553.64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3883064334"/>
                  </a:ext>
                </a:extLst>
              </a:tr>
              <a:tr h="214876">
                <a:tc>
                  <a:txBody>
                    <a:bodyPr/>
                    <a:lstStyle/>
                    <a:p>
                      <a:pPr algn="l" fontAlgn="b"/>
                      <a:r>
                        <a:rPr lang="en-US" sz="1400" b="1" i="0" u="none" strike="noStrike">
                          <a:solidFill>
                            <a:srgbClr val="000000"/>
                          </a:solidFill>
                          <a:effectLst/>
                          <a:latin typeface="Arial" panose="020B0604020202020204" pitchFamily="34" charset="0"/>
                        </a:rPr>
                        <a:t>Gross Profit</a:t>
                      </a:r>
                    </a:p>
                  </a:txBody>
                  <a:tcPr marL="47582" marR="5287" marT="528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$762,553.64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47879136"/>
                  </a:ext>
                </a:extLst>
              </a:tr>
              <a:tr h="214876">
                <a:tc>
                  <a:txBody>
                    <a:bodyPr/>
                    <a:lstStyle/>
                    <a:p>
                      <a:pPr algn="l" fontAlgn="b"/>
                      <a:r>
                        <a:rPr lang="en-US" sz="1400" b="1" i="0" u="none" strike="noStrike">
                          <a:solidFill>
                            <a:srgbClr val="000000"/>
                          </a:solidFill>
                          <a:effectLst/>
                          <a:latin typeface="Arial" panose="020B0604020202020204" pitchFamily="34" charset="0"/>
                        </a:rPr>
                        <a:t>Expense</a:t>
                      </a:r>
                    </a:p>
                  </a:txBody>
                  <a:tcPr marL="47582" marR="5287" marT="5287"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5287" marR="5287" marT="5287" marB="0" anchor="ctr">
                    <a:lnL>
                      <a:noFill/>
                    </a:lnL>
                    <a:lnR>
                      <a:noFill/>
                    </a:lnR>
                    <a:lnT>
                      <a:noFill/>
                    </a:lnT>
                    <a:lnB>
                      <a:noFill/>
                    </a:lnB>
                  </a:tcPr>
                </a:tc>
                <a:extLst>
                  <a:ext uri="{0D108BD9-81ED-4DB2-BD59-A6C34878D82A}">
                    <a16:rowId xmlns:a16="http://schemas.microsoft.com/office/drawing/2014/main" val="2218205708"/>
                  </a:ext>
                </a:extLst>
              </a:tr>
              <a:tr h="214876">
                <a:tc>
                  <a:txBody>
                    <a:bodyPr/>
                    <a:lstStyle/>
                    <a:p>
                      <a:pPr algn="l" fontAlgn="b"/>
                      <a:r>
                        <a:rPr lang="en-US" sz="1400" b="0" i="0" u="none" strike="noStrike">
                          <a:solidFill>
                            <a:srgbClr val="000000"/>
                          </a:solidFill>
                          <a:effectLst/>
                          <a:latin typeface="Arial" panose="020B0604020202020204" pitchFamily="34" charset="0"/>
                        </a:rPr>
                        <a:t>4.113 - Venue</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$15,630.90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$20,899.57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5287" marR="5287" marT="5287" marB="0" anchor="ctr">
                    <a:lnL>
                      <a:noFill/>
                    </a:lnL>
                    <a:lnR>
                      <a:noFill/>
                    </a:lnR>
                    <a:lnT>
                      <a:noFill/>
                    </a:lnT>
                    <a:lnB>
                      <a:noFill/>
                    </a:lnB>
                  </a:tcPr>
                </a:tc>
                <a:extLst>
                  <a:ext uri="{0D108BD9-81ED-4DB2-BD59-A6C34878D82A}">
                    <a16:rowId xmlns:a16="http://schemas.microsoft.com/office/drawing/2014/main" val="2897356225"/>
                  </a:ext>
                </a:extLst>
              </a:tr>
              <a:tr h="214876">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$10,828.25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$32,560.45 </a:t>
                      </a:r>
                    </a:p>
                  </a:txBody>
                  <a:tcPr marL="5287" marR="5287" marT="5287" marB="0" anchor="ctr">
                    <a:lnL>
                      <a:noFill/>
                    </a:lnL>
                    <a:lnR>
                      <a:noFill/>
                    </a:lnR>
                    <a:lnT>
                      <a:noFill/>
                    </a:lnT>
                    <a:lnB>
                      <a:noFill/>
                    </a:lnB>
                  </a:tcPr>
                </a:tc>
                <a:extLst>
                  <a:ext uri="{0D108BD9-81ED-4DB2-BD59-A6C34878D82A}">
                    <a16:rowId xmlns:a16="http://schemas.microsoft.com/office/drawing/2014/main" val="1523921769"/>
                  </a:ext>
                </a:extLst>
              </a:tr>
              <a:tr h="214876">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$140,223.66 </a:t>
                      </a:r>
                    </a:p>
                  </a:txBody>
                  <a:tcPr marL="5287" marR="5287" marT="5287" marB="0" anchor="ctr">
                    <a:lnL>
                      <a:noFill/>
                    </a:lnL>
                    <a:lnR>
                      <a:noFill/>
                    </a:lnR>
                    <a:lnT>
                      <a:noFill/>
                    </a:lnT>
                    <a:lnB>
                      <a:noFill/>
                    </a:lnB>
                  </a:tcPr>
                </a:tc>
                <a:extLst>
                  <a:ext uri="{0D108BD9-81ED-4DB2-BD59-A6C34878D82A}">
                    <a16:rowId xmlns:a16="http://schemas.microsoft.com/office/drawing/2014/main" val="387653546"/>
                  </a:ext>
                </a:extLst>
              </a:tr>
              <a:tr h="214876">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$92,152.42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$249,410.53 </a:t>
                      </a:r>
                    </a:p>
                  </a:txBody>
                  <a:tcPr marL="5287" marR="5287" marT="5287" marB="0" anchor="ctr">
                    <a:lnL>
                      <a:noFill/>
                    </a:lnL>
                    <a:lnR>
                      <a:noFill/>
                    </a:lnR>
                    <a:lnT>
                      <a:noFill/>
                    </a:lnT>
                    <a:lnB>
                      <a:noFill/>
                    </a:lnB>
                  </a:tcPr>
                </a:tc>
                <a:extLst>
                  <a:ext uri="{0D108BD9-81ED-4DB2-BD59-A6C34878D82A}">
                    <a16:rowId xmlns:a16="http://schemas.microsoft.com/office/drawing/2014/main" val="925652462"/>
                  </a:ext>
                </a:extLst>
              </a:tr>
              <a:tr h="214876">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$32,925.72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$101,380.27 </a:t>
                      </a:r>
                    </a:p>
                  </a:txBody>
                  <a:tcPr marL="5287" marR="5287" marT="5287" marB="0" anchor="ctr">
                    <a:lnL>
                      <a:noFill/>
                    </a:lnL>
                    <a:lnR>
                      <a:noFill/>
                    </a:lnR>
                    <a:lnT>
                      <a:noFill/>
                    </a:lnT>
                    <a:lnB>
                      <a:noFill/>
                    </a:lnB>
                  </a:tcPr>
                </a:tc>
                <a:extLst>
                  <a:ext uri="{0D108BD9-81ED-4DB2-BD59-A6C34878D82A}">
                    <a16:rowId xmlns:a16="http://schemas.microsoft.com/office/drawing/2014/main" val="3924622573"/>
                  </a:ext>
                </a:extLst>
              </a:tr>
              <a:tr h="214876">
                <a:tc>
                  <a:txBody>
                    <a:bodyPr/>
                    <a:lstStyle/>
                    <a:p>
                      <a:pPr algn="l" fontAlgn="b"/>
                      <a:r>
                        <a:rPr lang="en-US" sz="1400" b="0" i="0" u="none" strike="noStrike">
                          <a:solidFill>
                            <a:srgbClr val="000000"/>
                          </a:solidFill>
                          <a:effectLst/>
                          <a:latin typeface="Arial" panose="020B0604020202020204" pitchFamily="34" charset="0"/>
                        </a:rPr>
                        <a:t>4.16 - Social</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$61,652.40 </a:t>
                      </a:r>
                    </a:p>
                  </a:txBody>
                  <a:tcPr marL="5287" marR="5287" marT="5287" marB="0" anchor="ctr">
                    <a:lnL>
                      <a:noFill/>
                    </a:lnL>
                    <a:lnR>
                      <a:noFill/>
                    </a:lnR>
                    <a:lnT>
                      <a:noFill/>
                    </a:lnT>
                    <a:lnB>
                      <a:noFill/>
                    </a:lnB>
                  </a:tcPr>
                </a:tc>
                <a:extLst>
                  <a:ext uri="{0D108BD9-81ED-4DB2-BD59-A6C34878D82A}">
                    <a16:rowId xmlns:a16="http://schemas.microsoft.com/office/drawing/2014/main" val="1708343817"/>
                  </a:ext>
                </a:extLst>
              </a:tr>
              <a:tr h="214876">
                <a:tc>
                  <a:txBody>
                    <a:bodyPr/>
                    <a:lstStyle/>
                    <a:p>
                      <a:pPr algn="l" fontAlgn="b"/>
                      <a:r>
                        <a:rPr lang="en-US" sz="1400" b="0" i="0" u="none" strike="noStrike">
                          <a:solidFill>
                            <a:srgbClr val="000000"/>
                          </a:solidFill>
                          <a:effectLst/>
                          <a:latin typeface="Arial" panose="020B0604020202020204" pitchFamily="34" charset="0"/>
                        </a:rPr>
                        <a:t>4.17 - Shipping</a:t>
                      </a:r>
                    </a:p>
                  </a:txBody>
                  <a:tcPr marL="95164" marR="5287" marT="5287"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5287" marR="5287" marT="5287"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$17,632.44 </a:t>
                      </a:r>
                    </a:p>
                  </a:txBody>
                  <a:tcPr marL="5287" marR="5287" marT="5287" marB="0" anchor="ctr">
                    <a:lnL>
                      <a:noFill/>
                    </a:lnL>
                    <a:lnR>
                      <a:noFill/>
                    </a:lnR>
                    <a:lnT>
                      <a:noFill/>
                    </a:lnT>
                    <a:lnB>
                      <a:noFill/>
                    </a:lnB>
                  </a:tcPr>
                </a:tc>
                <a:extLst>
                  <a:ext uri="{0D108BD9-81ED-4DB2-BD59-A6C34878D82A}">
                    <a16:rowId xmlns:a16="http://schemas.microsoft.com/office/drawing/2014/main" val="2171015756"/>
                  </a:ext>
                </a:extLst>
              </a:tr>
              <a:tr h="214876">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95164" marR="5287" marT="528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$9,608.33 </a:t>
                      </a:r>
                    </a:p>
                  </a:txBody>
                  <a:tcPr marL="5287" marR="5287" marT="528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747004517"/>
                  </a:ext>
                </a:extLst>
              </a:tr>
              <a:tr h="214876">
                <a:tc>
                  <a:txBody>
                    <a:bodyPr/>
                    <a:lstStyle/>
                    <a:p>
                      <a:pPr algn="l" fontAlgn="b"/>
                      <a:r>
                        <a:rPr lang="en-US" sz="1400" b="1" i="0" u="none" strike="noStrike">
                          <a:solidFill>
                            <a:srgbClr val="000000"/>
                          </a:solidFill>
                          <a:effectLst/>
                          <a:latin typeface="Arial" panose="020B0604020202020204" pitchFamily="34" charset="0"/>
                        </a:rPr>
                        <a:t>Total - Expense</a:t>
                      </a:r>
                    </a:p>
                  </a:txBody>
                  <a:tcPr marL="47582" marR="5287" marT="528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$243,508.00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$236,680.67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$693,702.40 </a:t>
                      </a:r>
                    </a:p>
                  </a:txBody>
                  <a:tcPr marL="5287" marR="5287" marT="528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10069691"/>
                  </a:ext>
                </a:extLst>
              </a:tr>
              <a:tr h="214876">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5287" marR="5287" marT="528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5287" marR="5287" marT="528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$68,990.40 </a:t>
                      </a:r>
                    </a:p>
                  </a:txBody>
                  <a:tcPr marL="5287" marR="5287" marT="528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5287" marR="5287" marT="528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($20,404.21)</a:t>
                      </a:r>
                    </a:p>
                  </a:txBody>
                  <a:tcPr marL="5287" marR="5287" marT="528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$68,851.24 </a:t>
                      </a:r>
                    </a:p>
                  </a:txBody>
                  <a:tcPr marL="5287" marR="5287" marT="528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7065786"/>
                  </a:ext>
                </a:extLst>
              </a:tr>
              <a:tr h="214876">
                <a:tc>
                  <a:txBody>
                    <a:bodyPr/>
                    <a:lstStyle/>
                    <a:p>
                      <a:pPr algn="l" fontAlgn="ctr"/>
                      <a:r>
                        <a:rPr lang="en-US" sz="1400" b="1" i="0" u="none" strike="noStrike">
                          <a:solidFill>
                            <a:srgbClr val="000000"/>
                          </a:solidFill>
                          <a:effectLst/>
                          <a:latin typeface="Arial" panose="020B0604020202020204" pitchFamily="34" charset="0"/>
                        </a:rPr>
                        <a:t>Net Income</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$68,990.40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($20,404.21)</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$68,851.24 </a:t>
                      </a:r>
                    </a:p>
                  </a:txBody>
                  <a:tcPr marL="5287" marR="5287" marT="528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3459871527"/>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12</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223142925"/>
              </p:ext>
            </p:extLst>
          </p:nvPr>
        </p:nvGraphicFramePr>
        <p:xfrm>
          <a:off x="1371600" y="1087615"/>
          <a:ext cx="9524999" cy="5360478"/>
        </p:xfrm>
        <a:graphic>
          <a:graphicData uri="http://schemas.openxmlformats.org/drawingml/2006/table">
            <a:tbl>
              <a:tblPr/>
              <a:tblGrid>
                <a:gridCol w="2625625">
                  <a:extLst>
                    <a:ext uri="{9D8B030D-6E8A-4147-A177-3AD203B41FA5}">
                      <a16:colId xmlns:a16="http://schemas.microsoft.com/office/drawing/2014/main" val="72951079"/>
                    </a:ext>
                  </a:extLst>
                </a:gridCol>
                <a:gridCol w="1166946">
                  <a:extLst>
                    <a:ext uri="{9D8B030D-6E8A-4147-A177-3AD203B41FA5}">
                      <a16:colId xmlns:a16="http://schemas.microsoft.com/office/drawing/2014/main" val="779621269"/>
                    </a:ext>
                  </a:extLst>
                </a:gridCol>
                <a:gridCol w="1348806">
                  <a:extLst>
                    <a:ext uri="{9D8B030D-6E8A-4147-A177-3AD203B41FA5}">
                      <a16:colId xmlns:a16="http://schemas.microsoft.com/office/drawing/2014/main" val="1774276530"/>
                    </a:ext>
                  </a:extLst>
                </a:gridCol>
                <a:gridCol w="1606444">
                  <a:extLst>
                    <a:ext uri="{9D8B030D-6E8A-4147-A177-3AD203B41FA5}">
                      <a16:colId xmlns:a16="http://schemas.microsoft.com/office/drawing/2014/main" val="2672037831"/>
                    </a:ext>
                  </a:extLst>
                </a:gridCol>
                <a:gridCol w="1606444">
                  <a:extLst>
                    <a:ext uri="{9D8B030D-6E8A-4147-A177-3AD203B41FA5}">
                      <a16:colId xmlns:a16="http://schemas.microsoft.com/office/drawing/2014/main" val="1414050561"/>
                    </a:ext>
                  </a:extLst>
                </a:gridCol>
                <a:gridCol w="1170734">
                  <a:extLst>
                    <a:ext uri="{9D8B030D-6E8A-4147-A177-3AD203B41FA5}">
                      <a16:colId xmlns:a16="http://schemas.microsoft.com/office/drawing/2014/main" val="1167857142"/>
                    </a:ext>
                  </a:extLst>
                </a:gridCol>
              </a:tblGrid>
              <a:tr h="223913">
                <a:tc rowSpan="2">
                  <a:txBody>
                    <a:bodyPr/>
                    <a:lstStyle/>
                    <a:p>
                      <a:pPr algn="l" fontAlgn="b"/>
                      <a:r>
                        <a:rPr lang="en-US" sz="1200" b="0"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2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2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200" b="1" i="0" u="none" strike="noStrike" dirty="0">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2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2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13</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3481640292"/>
              </p:ext>
            </p:extLst>
          </p:nvPr>
        </p:nvGraphicFramePr>
        <p:xfrm>
          <a:off x="1295400" y="1064350"/>
          <a:ext cx="9829799" cy="5241214"/>
        </p:xfrm>
        <a:graphic>
          <a:graphicData uri="http://schemas.openxmlformats.org/drawingml/2006/table">
            <a:tbl>
              <a:tblPr/>
              <a:tblGrid>
                <a:gridCol w="2108518">
                  <a:extLst>
                    <a:ext uri="{9D8B030D-6E8A-4147-A177-3AD203B41FA5}">
                      <a16:colId xmlns:a16="http://schemas.microsoft.com/office/drawing/2014/main" val="1017605872"/>
                    </a:ext>
                  </a:extLst>
                </a:gridCol>
                <a:gridCol w="1099121">
                  <a:extLst>
                    <a:ext uri="{9D8B030D-6E8A-4147-A177-3AD203B41FA5}">
                      <a16:colId xmlns:a16="http://schemas.microsoft.com/office/drawing/2014/main" val="3915726091"/>
                    </a:ext>
                  </a:extLst>
                </a:gridCol>
                <a:gridCol w="1099121">
                  <a:extLst>
                    <a:ext uri="{9D8B030D-6E8A-4147-A177-3AD203B41FA5}">
                      <a16:colId xmlns:a16="http://schemas.microsoft.com/office/drawing/2014/main" val="2370362875"/>
                    </a:ext>
                  </a:extLst>
                </a:gridCol>
                <a:gridCol w="1070224">
                  <a:extLst>
                    <a:ext uri="{9D8B030D-6E8A-4147-A177-3AD203B41FA5}">
                      <a16:colId xmlns:a16="http://schemas.microsoft.com/office/drawing/2014/main" val="1128969494"/>
                    </a:ext>
                  </a:extLst>
                </a:gridCol>
                <a:gridCol w="1092200">
                  <a:extLst>
                    <a:ext uri="{9D8B030D-6E8A-4147-A177-3AD203B41FA5}">
                      <a16:colId xmlns:a16="http://schemas.microsoft.com/office/drawing/2014/main" val="2622098525"/>
                    </a:ext>
                  </a:extLst>
                </a:gridCol>
                <a:gridCol w="1092200">
                  <a:extLst>
                    <a:ext uri="{9D8B030D-6E8A-4147-A177-3AD203B41FA5}">
                      <a16:colId xmlns:a16="http://schemas.microsoft.com/office/drawing/2014/main" val="3169467728"/>
                    </a:ext>
                  </a:extLst>
                </a:gridCol>
                <a:gridCol w="1008184">
                  <a:extLst>
                    <a:ext uri="{9D8B030D-6E8A-4147-A177-3AD203B41FA5}">
                      <a16:colId xmlns:a16="http://schemas.microsoft.com/office/drawing/2014/main" val="501320270"/>
                    </a:ext>
                  </a:extLst>
                </a:gridCol>
                <a:gridCol w="1260231">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January 2018</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14</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018467852"/>
              </p:ext>
            </p:extLst>
          </p:nvPr>
        </p:nvGraphicFramePr>
        <p:xfrm>
          <a:off x="1524000" y="762002"/>
          <a:ext cx="9144000" cy="5625903"/>
        </p:xfrm>
        <a:graphic>
          <a:graphicData uri="http://schemas.openxmlformats.org/drawingml/2006/table">
            <a:tbl>
              <a:tblPr/>
              <a:tblGrid>
                <a:gridCol w="2968438">
                  <a:extLst>
                    <a:ext uri="{9D8B030D-6E8A-4147-A177-3AD203B41FA5}">
                      <a16:colId xmlns:a16="http://schemas.microsoft.com/office/drawing/2014/main" val="20000"/>
                    </a:ext>
                  </a:extLst>
                </a:gridCol>
                <a:gridCol w="1145714">
                  <a:extLst>
                    <a:ext uri="{9D8B030D-6E8A-4147-A177-3AD203B41FA5}">
                      <a16:colId xmlns:a16="http://schemas.microsoft.com/office/drawing/2014/main" val="20001"/>
                    </a:ext>
                  </a:extLst>
                </a:gridCol>
                <a:gridCol w="1249867">
                  <a:extLst>
                    <a:ext uri="{9D8B030D-6E8A-4147-A177-3AD203B41FA5}">
                      <a16:colId xmlns:a16="http://schemas.microsoft.com/office/drawing/2014/main" val="20002"/>
                    </a:ext>
                  </a:extLst>
                </a:gridCol>
                <a:gridCol w="1197789">
                  <a:extLst>
                    <a:ext uri="{9D8B030D-6E8A-4147-A177-3AD203B41FA5}">
                      <a16:colId xmlns:a16="http://schemas.microsoft.com/office/drawing/2014/main" val="20003"/>
                    </a:ext>
                  </a:extLst>
                </a:gridCol>
                <a:gridCol w="1371382">
                  <a:extLst>
                    <a:ext uri="{9D8B030D-6E8A-4147-A177-3AD203B41FA5}">
                      <a16:colId xmlns:a16="http://schemas.microsoft.com/office/drawing/2014/main" val="20004"/>
                    </a:ext>
                  </a:extLst>
                </a:gridCol>
                <a:gridCol w="1210810">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dirty="0">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January 2018 Treasurer report for the Joint 802.11/.15 Wireless funds</a:t>
            </a:r>
          </a:p>
          <a:p>
            <a:endParaRPr lang="en-GB" dirty="0"/>
          </a:p>
          <a:p>
            <a:r>
              <a:rPr lang="en-GB" dirty="0"/>
              <a:t>Also reported in 802.15 doc: </a:t>
            </a:r>
            <a:r>
              <a:rPr lang="en-US" dirty="0"/>
              <a:t>15-18/0015r0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January 2018</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2</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January 2018</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929218" y="1020763"/>
            <a:ext cx="10460566" cy="5509200"/>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15-18/0015r0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January 2018 - Irvine</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Date Submitted: 14 January 2018</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11-18/0001</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January 2018</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4" name="Table 3">
            <a:extLst>
              <a:ext uri="{FF2B5EF4-FFF2-40B4-BE49-F238E27FC236}">
                <a16:creationId xmlns:a16="http://schemas.microsoft.com/office/drawing/2014/main" id="{AAB7F0C7-2931-46DE-A331-BCCEFA9A8D06}"/>
              </a:ext>
            </a:extLst>
          </p:cNvPr>
          <p:cNvGraphicFramePr>
            <a:graphicFrameLocks noGrp="1"/>
          </p:cNvGraphicFramePr>
          <p:nvPr>
            <p:extLst>
              <p:ext uri="{D42A27DB-BD31-4B8C-83A1-F6EECF244321}">
                <p14:modId xmlns:p14="http://schemas.microsoft.com/office/powerpoint/2010/main" val="1326651866"/>
              </p:ext>
            </p:extLst>
          </p:nvPr>
        </p:nvGraphicFramePr>
        <p:xfrm>
          <a:off x="2754842" y="700978"/>
          <a:ext cx="6781800" cy="5546887"/>
        </p:xfrm>
        <a:graphic>
          <a:graphicData uri="http://schemas.openxmlformats.org/drawingml/2006/table">
            <a:tbl>
              <a:tblPr/>
              <a:tblGrid>
                <a:gridCol w="5017558">
                  <a:extLst>
                    <a:ext uri="{9D8B030D-6E8A-4147-A177-3AD203B41FA5}">
                      <a16:colId xmlns:a16="http://schemas.microsoft.com/office/drawing/2014/main" val="3586706106"/>
                    </a:ext>
                  </a:extLst>
                </a:gridCol>
                <a:gridCol w="1764242">
                  <a:extLst>
                    <a:ext uri="{9D8B030D-6E8A-4147-A177-3AD203B41FA5}">
                      <a16:colId xmlns:a16="http://schemas.microsoft.com/office/drawing/2014/main" val="2058530289"/>
                    </a:ext>
                  </a:extLst>
                </a:gridCol>
              </a:tblGrid>
              <a:tr h="427886">
                <a:tc gridSpan="2">
                  <a:txBody>
                    <a:bodyPr/>
                    <a:lstStyle/>
                    <a:p>
                      <a:pPr algn="ctr" rtl="0" fontAlgn="b"/>
                      <a:r>
                        <a:rPr lang="en-US" sz="2800" b="1" i="0" u="none" strike="noStrike">
                          <a:solidFill>
                            <a:srgbClr val="000000"/>
                          </a:solidFill>
                          <a:effectLst/>
                          <a:latin typeface="Arial" panose="020B0604020202020204" pitchFamily="34" charset="0"/>
                        </a:rPr>
                        <a:t>Reconciled Balance Sheet</a:t>
                      </a:r>
                    </a:p>
                  </a:txBody>
                  <a:tcPr marL="6191" marR="6191" marT="6191"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614425501"/>
                  </a:ext>
                </a:extLst>
              </a:tr>
              <a:tr h="427886">
                <a:tc gridSpan="2">
                  <a:txBody>
                    <a:bodyPr/>
                    <a:lstStyle/>
                    <a:p>
                      <a:pPr algn="ctr" rtl="0" fontAlgn="b"/>
                      <a:r>
                        <a:rPr lang="en-US" sz="2800" b="1" i="0" u="none" strike="noStrike" dirty="0">
                          <a:solidFill>
                            <a:srgbClr val="000000"/>
                          </a:solidFill>
                          <a:effectLst/>
                          <a:latin typeface="Arial" panose="020B0604020202020204" pitchFamily="34" charset="0"/>
                        </a:rPr>
                        <a:t>31-Dec-17</a:t>
                      </a:r>
                    </a:p>
                  </a:txBody>
                  <a:tcPr marL="6191" marR="6191" marT="6191"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303115943"/>
                  </a:ext>
                </a:extLst>
              </a:tr>
              <a:tr h="310676">
                <a:tc>
                  <a:txBody>
                    <a:bodyPr/>
                    <a:lstStyle/>
                    <a:p>
                      <a:pPr algn="l" fontAlgn="b"/>
                      <a:r>
                        <a:rPr lang="en-US" sz="20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507086547"/>
                  </a:ext>
                </a:extLst>
              </a:tr>
              <a:tr h="31067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51161846"/>
                  </a:ext>
                </a:extLst>
              </a:tr>
              <a:tr h="31067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966396006"/>
                  </a:ext>
                </a:extLst>
              </a:tr>
              <a:tr h="31067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430930764"/>
                  </a:ext>
                </a:extLst>
              </a:tr>
              <a:tr h="300100">
                <a:tc>
                  <a:txBody>
                    <a:bodyPr/>
                    <a:lstStyle/>
                    <a:p>
                      <a:pPr algn="l" fontAlgn="b"/>
                      <a:r>
                        <a:rPr lang="en-US" sz="20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$700,628.20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715524474"/>
                  </a:ext>
                </a:extLst>
              </a:tr>
              <a:tr h="39157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$700,628.20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885401514"/>
                  </a:ext>
                </a:extLst>
              </a:tr>
              <a:tr h="31067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$700,628.20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32926546"/>
                  </a:ext>
                </a:extLst>
              </a:tr>
              <a:tr h="310676">
                <a:tc>
                  <a:txBody>
                    <a:bodyPr/>
                    <a:lstStyle/>
                    <a:p>
                      <a:pPr algn="l" fontAlgn="ctr"/>
                      <a:r>
                        <a:rPr lang="en-US" sz="20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panose="020B0604020202020204" pitchFamily="34" charset="0"/>
                        </a:rPr>
                        <a:t>$700,628.20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599948574"/>
                  </a:ext>
                </a:extLst>
              </a:tr>
              <a:tr h="31067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72126997"/>
                  </a:ext>
                </a:extLst>
              </a:tr>
              <a:tr h="31067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157021294"/>
                  </a:ext>
                </a:extLst>
              </a:tr>
              <a:tr h="310676">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$565,697.77 </a:t>
                      </a:r>
                    </a:p>
                  </a:txBody>
                  <a:tcPr marL="9525" marR="9525" marT="9525" marB="0" anchor="ctr">
                    <a:lnL>
                      <a:noFill/>
                    </a:lnL>
                    <a:lnR>
                      <a:noFill/>
                    </a:lnR>
                    <a:lnT>
                      <a:noFill/>
                    </a:lnT>
                    <a:lnB>
                      <a:noFill/>
                    </a:lnB>
                  </a:tcPr>
                </a:tc>
                <a:extLst>
                  <a:ext uri="{0D108BD9-81ED-4DB2-BD59-A6C34878D82A}">
                    <a16:rowId xmlns:a16="http://schemas.microsoft.com/office/drawing/2014/main" val="2890568188"/>
                  </a:ext>
                </a:extLst>
              </a:tr>
              <a:tr h="310676">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$134,930.43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258218784"/>
                  </a:ext>
                </a:extLst>
              </a:tr>
              <a:tr h="31067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$700,628.20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746542787"/>
                  </a:ext>
                </a:extLst>
              </a:tr>
              <a:tr h="517589">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$700,628.20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6195598"/>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 2017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08909668"/>
              </p:ext>
            </p:extLst>
          </p:nvPr>
        </p:nvGraphicFramePr>
        <p:xfrm>
          <a:off x="1752600" y="1333765"/>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Sept</a:t>
                      </a: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November</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Actuals</a:t>
                      </a: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$222,000.00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$182,800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$188,650.00</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$27,626.46</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$187,300</a:t>
                      </a: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$216,276.46</a:t>
                      </a: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$19,500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$23,460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$20.899.57</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$11,100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$4,570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$10,828.25</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$40,110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$47,733.13</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$93,000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$92,152.42</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$39,600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$34,700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$37,841.50</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$21,687.36</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$4,392.61</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$4,550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$1,145.83</a:t>
                      </a: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$244,250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$225,240</a:t>
                      </a: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$236,680.67</a:t>
                      </a: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($17,750)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($37,940)</a:t>
                      </a: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($20,404.21)</a:t>
                      </a: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270</a:t>
                      </a: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267</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$814.17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$834.22</a:t>
                      </a: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    $886.44</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January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2961266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Irvine, CA January 2018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85400143"/>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838200">
                  <a:extLst>
                    <a:ext uri="{9D8B030D-6E8A-4147-A177-3AD203B41FA5}">
                      <a16:colId xmlns:a16="http://schemas.microsoft.com/office/drawing/2014/main" val="1907650667"/>
                    </a:ext>
                  </a:extLst>
                </a:gridCol>
                <a:gridCol w="1143000">
                  <a:extLst>
                    <a:ext uri="{9D8B030D-6E8A-4147-A177-3AD203B41FA5}">
                      <a16:colId xmlns:a16="http://schemas.microsoft.com/office/drawing/2014/main" val="3120063342"/>
                    </a:ext>
                  </a:extLst>
                </a:gridCol>
                <a:gridCol w="1981200">
                  <a:extLst>
                    <a:ext uri="{9D8B030D-6E8A-4147-A177-3AD203B41FA5}">
                      <a16:colId xmlns:a16="http://schemas.microsoft.com/office/drawing/2014/main" val="1611167362"/>
                    </a:ext>
                  </a:extLst>
                </a:gridCol>
                <a:gridCol w="711198">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u="none" strike="noStrike" dirty="0">
                          <a:effectLst/>
                          <a:latin typeface="+mn-lt"/>
                        </a:rPr>
                        <a:t>8 January</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u="none" strike="noStrike" dirty="0">
                          <a:effectLst/>
                          <a:latin typeface="+mn-lt"/>
                        </a:rPr>
                        <a:t>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$212,000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 $208,700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 $   27,760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$216,500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$236,460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$25,625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$8,480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$5,218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$43,000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$42,140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$85,000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$106,500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$42,525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$18,000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$3,600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$6,880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$228,880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effectLst/>
                          <a:latin typeface="+mn-lt"/>
                        </a:rPr>
                        <a:t>$250.488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($12,380)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u="none" strike="noStrike" dirty="0">
                          <a:solidFill>
                            <a:srgbClr val="C00000"/>
                          </a:solidFill>
                          <a:effectLst/>
                          <a:latin typeface="+mn-lt"/>
                        </a:rPr>
                        <a:t>($14,026)</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u="none" strike="noStrike" dirty="0">
                          <a:effectLst/>
                          <a:latin typeface="+mn-lt"/>
                        </a:rPr>
                        <a:t>   302</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$762.93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u="none" strike="noStrike" dirty="0">
                          <a:effectLst/>
                          <a:latin typeface="+mn-lt"/>
                        </a:rPr>
                        <a:t>$829.43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January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582496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January 2018</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January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60500" y="1249892"/>
            <a:ext cx="4241800" cy="4638835"/>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sz="2000" dirty="0"/>
              <a:t>2017</a:t>
            </a:r>
          </a:p>
          <a:p>
            <a:pPr marL="454025" lvl="1" indent="-112713" defTabSz="914400" eaLnBrk="1" hangingPunct="1">
              <a:lnSpc>
                <a:spcPct val="90000"/>
              </a:lnSpc>
              <a:tabLst>
                <a:tab pos="7372350" algn="r"/>
              </a:tabLst>
            </a:pPr>
            <a:r>
              <a:rPr lang="en-US" sz="1200" dirty="0"/>
              <a:t>317 – Atlanta (</a:t>
            </a:r>
            <a:r>
              <a:rPr lang="en-US" sz="12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200" dirty="0">
                <a:solidFill>
                  <a:schemeClr val="tx1"/>
                </a:solidFill>
              </a:rPr>
              <a:t>- </a:t>
            </a:r>
            <a:r>
              <a:rPr lang="en-US" sz="12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200" dirty="0">
                <a:solidFill>
                  <a:schemeClr val="tx1"/>
                </a:solidFill>
              </a:rPr>
              <a:t>)</a:t>
            </a:r>
            <a:r>
              <a:rPr lang="en-US" sz="1200" baseline="30000" dirty="0">
                <a:solidFill>
                  <a:schemeClr val="tx1"/>
                </a:solidFill>
              </a:rPr>
              <a:t>2</a:t>
            </a:r>
          </a:p>
          <a:p>
            <a:pPr marL="454025" lvl="1" indent="-112713" defTabSz="914400" eaLnBrk="1" hangingPunct="1">
              <a:lnSpc>
                <a:spcPct val="90000"/>
              </a:lnSpc>
              <a:tabLst>
                <a:tab pos="7372350" algn="r"/>
              </a:tabLst>
            </a:pPr>
            <a:r>
              <a:rPr lang="en-US" sz="1400" dirty="0">
                <a:solidFill>
                  <a:schemeClr val="tx1"/>
                </a:solidFill>
              </a:rPr>
              <a:t>215 – </a:t>
            </a:r>
            <a:r>
              <a:rPr lang="en-US" sz="1400" dirty="0" err="1">
                <a:solidFill>
                  <a:schemeClr val="tx1"/>
                </a:solidFill>
              </a:rPr>
              <a:t>Deajeon</a:t>
            </a:r>
            <a:r>
              <a:rPr lang="en-US" sz="1400" dirty="0">
                <a:solidFill>
                  <a:schemeClr val="tx1"/>
                </a:solidFill>
              </a:rPr>
              <a:t> ($</a:t>
            </a:r>
            <a:r>
              <a:rPr lang="en-US" sz="1400" dirty="0">
                <a:latin typeface="Tahoma" panose="020B0604030504040204" pitchFamily="34" charset="0"/>
              </a:rPr>
              <a:t>26,050.00, $5,322)</a:t>
            </a:r>
          </a:p>
          <a:p>
            <a:pPr marL="454025" lvl="1" indent="-112713" defTabSz="914400" eaLnBrk="1" hangingPunct="1">
              <a:lnSpc>
                <a:spcPct val="90000"/>
              </a:lnSpc>
              <a:tabLst>
                <a:tab pos="7372350" algn="r"/>
              </a:tabLst>
            </a:pPr>
            <a:r>
              <a:rPr lang="en-US" sz="1400" i="1" dirty="0">
                <a:solidFill>
                  <a:schemeClr val="tx1"/>
                </a:solidFill>
              </a:rPr>
              <a:t>267 - Waikoloa (</a:t>
            </a:r>
            <a:r>
              <a:rPr lang="en-US" sz="1400" b="1" i="1" dirty="0">
                <a:solidFill>
                  <a:srgbClr val="C00000"/>
                </a:solidFill>
              </a:rPr>
              <a:t>$17,750 </a:t>
            </a:r>
            <a:r>
              <a:rPr lang="en-US" sz="1400" i="1" dirty="0">
                <a:solidFill>
                  <a:srgbClr val="FF0000"/>
                </a:solidFill>
              </a:rPr>
              <a:t>, </a:t>
            </a:r>
            <a:r>
              <a:rPr lang="en-US" sz="1400" b="1" dirty="0">
                <a:solidFill>
                  <a:srgbClr val="C00000"/>
                </a:solidFill>
              </a:rPr>
              <a:t>$20,404.21</a:t>
            </a:r>
            <a:r>
              <a:rPr lang="en-US" sz="1400" i="1" dirty="0">
                <a:solidFill>
                  <a:schemeClr val="tx1"/>
                </a:solidFill>
              </a:rPr>
              <a:t>)</a:t>
            </a:r>
          </a:p>
          <a:p>
            <a:pPr marL="53975" indent="-112713" defTabSz="914400" eaLnBrk="1" hangingPunct="1">
              <a:lnSpc>
                <a:spcPct val="90000"/>
              </a:lnSpc>
              <a:tabLst>
                <a:tab pos="7372350" algn="r"/>
              </a:tabLst>
            </a:pPr>
            <a:r>
              <a:rPr lang="en-US" i="1" dirty="0">
                <a:solidFill>
                  <a:schemeClr val="tx1"/>
                </a:solidFill>
              </a:rPr>
              <a:t>2018</a:t>
            </a:r>
          </a:p>
          <a:p>
            <a:pPr marL="454025" lvl="1" indent="-112713" defTabSz="914400" eaLnBrk="1" hangingPunct="1">
              <a:lnSpc>
                <a:spcPct val="90000"/>
              </a:lnSpc>
              <a:tabLst>
                <a:tab pos="7372350" algn="r"/>
              </a:tabLst>
            </a:pPr>
            <a:r>
              <a:rPr lang="en-US" i="1" dirty="0">
                <a:solidFill>
                  <a:schemeClr val="tx1"/>
                </a:solidFill>
              </a:rPr>
              <a:t>307 – Irvine (</a:t>
            </a:r>
            <a:r>
              <a:rPr lang="en-US" b="1" i="1" dirty="0">
                <a:solidFill>
                  <a:srgbClr val="C00000"/>
                </a:solidFill>
              </a:rPr>
              <a:t>$12,380, $14,027.50</a:t>
            </a:r>
            <a:r>
              <a:rPr lang="en-US" i="1" dirty="0">
                <a:solidFill>
                  <a:srgbClr val="C00000"/>
                </a:solidFill>
              </a:rPr>
              <a:t> </a:t>
            </a:r>
            <a:r>
              <a:rPr lang="en-US" i="1" dirty="0">
                <a:solidFill>
                  <a:schemeClr val="tx1"/>
                </a:solidFill>
              </a:rPr>
              <a:t>)</a:t>
            </a:r>
            <a:endParaRPr lang="en-US" dirty="0">
              <a:solidFill>
                <a:srgbClr val="C00000"/>
              </a:solidFill>
            </a:endParaRPr>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643123"/>
            <a:ext cx="3810000" cy="830997"/>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a:p>
            <a:endParaRPr lang="en-US" sz="16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9DF25-6D57-4E56-BF47-EDC3030146DD}"/>
              </a:ext>
            </a:extLst>
          </p:cNvPr>
          <p:cNvSpPr>
            <a:spLocks noGrp="1"/>
          </p:cNvSpPr>
          <p:nvPr>
            <p:ph type="dt" idx="10"/>
          </p:nvPr>
        </p:nvSpPr>
        <p:spPr/>
        <p:txBody>
          <a:bodyPr/>
          <a:lstStyle/>
          <a:p>
            <a:pPr>
              <a:defRPr/>
            </a:pPr>
            <a:r>
              <a:rPr lang="en-US"/>
              <a:t>January 2018</a:t>
            </a:r>
            <a:endParaRPr lang="en-GB" dirty="0"/>
          </a:p>
        </p:txBody>
      </p:sp>
      <p:sp>
        <p:nvSpPr>
          <p:cNvPr id="3" name="Footer Placeholder 2">
            <a:extLst>
              <a:ext uri="{FF2B5EF4-FFF2-40B4-BE49-F238E27FC236}">
                <a16:creationId xmlns:a16="http://schemas.microsoft.com/office/drawing/2014/main" id="{7273C881-5D3A-469A-9409-42449E6AA820}"/>
              </a:ext>
            </a:extLst>
          </p:cNvPr>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a:extLst>
              <a:ext uri="{FF2B5EF4-FFF2-40B4-BE49-F238E27FC236}">
                <a16:creationId xmlns:a16="http://schemas.microsoft.com/office/drawing/2014/main" id="{B36E3818-7916-48F0-9B1A-87E3FA39851F}"/>
              </a:ext>
            </a:extLst>
          </p:cNvPr>
          <p:cNvSpPr>
            <a:spLocks noGrp="1"/>
          </p:cNvSpPr>
          <p:nvPr>
            <p:ph type="sldNum" idx="12"/>
          </p:nvPr>
        </p:nvSpPr>
        <p:spPr/>
        <p:txBody>
          <a:bodyPr/>
          <a:lstStyle/>
          <a:p>
            <a:pPr>
              <a:defRPr/>
            </a:pPr>
            <a:r>
              <a:rPr lang="en-GB"/>
              <a:t>Slide </a:t>
            </a:r>
            <a:fld id="{189D7BFD-E160-402F-BBC8-B5B701941DD4}" type="slidenum">
              <a:rPr lang="en-GB" smtClean="0"/>
              <a:pPr>
                <a:defRPr/>
              </a:pPr>
              <a:t>9</a:t>
            </a:fld>
            <a:endParaRPr lang="en-GB"/>
          </a:p>
        </p:txBody>
      </p:sp>
      <p:graphicFrame>
        <p:nvGraphicFramePr>
          <p:cNvPr id="5" name="Table 4">
            <a:extLst>
              <a:ext uri="{FF2B5EF4-FFF2-40B4-BE49-F238E27FC236}">
                <a16:creationId xmlns:a16="http://schemas.microsoft.com/office/drawing/2014/main" id="{01DE4646-8FB7-4B91-9F30-2EF0F14C6BAC}"/>
              </a:ext>
            </a:extLst>
          </p:cNvPr>
          <p:cNvGraphicFramePr>
            <a:graphicFrameLocks noGrp="1"/>
          </p:cNvGraphicFramePr>
          <p:nvPr>
            <p:extLst>
              <p:ext uri="{D42A27DB-BD31-4B8C-83A1-F6EECF244321}">
                <p14:modId xmlns:p14="http://schemas.microsoft.com/office/powerpoint/2010/main" val="1508917197"/>
              </p:ext>
            </p:extLst>
          </p:nvPr>
        </p:nvGraphicFramePr>
        <p:xfrm>
          <a:off x="1421342" y="726837"/>
          <a:ext cx="9448800" cy="5718188"/>
        </p:xfrm>
        <a:graphic>
          <a:graphicData uri="http://schemas.openxmlformats.org/drawingml/2006/table">
            <a:tbl>
              <a:tblPr/>
              <a:tblGrid>
                <a:gridCol w="6829839">
                  <a:extLst>
                    <a:ext uri="{9D8B030D-6E8A-4147-A177-3AD203B41FA5}">
                      <a16:colId xmlns:a16="http://schemas.microsoft.com/office/drawing/2014/main" val="2925730228"/>
                    </a:ext>
                  </a:extLst>
                </a:gridCol>
                <a:gridCol w="2618961">
                  <a:extLst>
                    <a:ext uri="{9D8B030D-6E8A-4147-A177-3AD203B41FA5}">
                      <a16:colId xmlns:a16="http://schemas.microsoft.com/office/drawing/2014/main" val="892919229"/>
                    </a:ext>
                  </a:extLst>
                </a:gridCol>
              </a:tblGrid>
              <a:tr h="332497">
                <a:tc gridSpan="2">
                  <a:txBody>
                    <a:bodyPr/>
                    <a:lstStyle/>
                    <a:p>
                      <a:pPr algn="ctr" fontAlgn="b"/>
                      <a:r>
                        <a:rPr lang="en-US" sz="2000" b="1" i="0" u="none" strike="noStrike">
                          <a:effectLst/>
                          <a:latin typeface="Arial" panose="020B0604020202020204" pitchFamily="34" charset="0"/>
                        </a:rPr>
                        <a:t>Reconciliation Summary -  74331 802.11/.15 CB Acct No. 556802</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3156577252"/>
                  </a:ext>
                </a:extLst>
              </a:tr>
              <a:tr h="398236">
                <a:tc gridSpan="2">
                  <a:txBody>
                    <a:bodyPr/>
                    <a:lstStyle/>
                    <a:p>
                      <a:pPr algn="ctr" fontAlgn="b"/>
                      <a:r>
                        <a:rPr lang="en-US" sz="2000" b="1" i="0" u="none" strike="noStrike" dirty="0">
                          <a:effectLst/>
                          <a:latin typeface="Arial" panose="020B0604020202020204" pitchFamily="34" charset="0"/>
                        </a:rPr>
                        <a:t>As of 12/31/2017</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2978119155"/>
                  </a:ext>
                </a:extLst>
              </a:tr>
              <a:tr h="332497">
                <a:tc>
                  <a:txBody>
                    <a:bodyPr/>
                    <a:lstStyle/>
                    <a:p>
                      <a:pPr algn="l" fontAlgn="b"/>
                      <a:r>
                        <a:rPr lang="en-US" sz="2000" b="1" i="0" u="none" strike="noStrike">
                          <a:effectLst/>
                          <a:latin typeface="Arial" panose="020B0604020202020204" pitchFamily="34" charset="0"/>
                        </a:rPr>
                        <a:t>ID</a:t>
                      </a: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Balance</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846776798"/>
                  </a:ext>
                </a:extLst>
              </a:tr>
              <a:tr h="332497">
                <a:tc>
                  <a:txBody>
                    <a:bodyPr/>
                    <a:lstStyle/>
                    <a:p>
                      <a:pPr algn="l" fontAlgn="ctr"/>
                      <a:r>
                        <a:rPr lang="en-US" sz="2000" b="1" i="0" u="none" strike="noStrike">
                          <a:solidFill>
                            <a:srgbClr val="000000"/>
                          </a:solidFill>
                          <a:effectLst/>
                          <a:latin typeface="Arial" panose="020B0604020202020204" pitchFamily="34" charset="0"/>
                        </a:rPr>
                        <a:t>Reconciled</a:t>
                      </a:r>
                    </a:p>
                  </a:txBody>
                  <a:tcPr marL="9525" marR="9525" marT="9525" marB="0" anchor="ctr">
                    <a:lnL>
                      <a:noFill/>
                    </a:lnL>
                    <a:lnR>
                      <a:noFill/>
                    </a:lnR>
                    <a:lnT>
                      <a:noFill/>
                    </a:lnT>
                    <a:lnB>
                      <a:noFill/>
                    </a:lnB>
                  </a:tcPr>
                </a:tc>
                <a:tc>
                  <a:txBody>
                    <a:bodyPr/>
                    <a:lstStyle/>
                    <a:p>
                      <a:pPr algn="r" fontAlgn="ctr"/>
                      <a:endParaRPr lang="en-US" sz="20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330003591"/>
                  </a:ext>
                </a:extLst>
              </a:tr>
              <a:tr h="332497">
                <a:tc>
                  <a:txBody>
                    <a:bodyPr/>
                    <a:lstStyle/>
                    <a:p>
                      <a:pPr algn="l" fontAlgn="b"/>
                      <a:r>
                        <a:rPr lang="en-US" sz="2000" b="0" i="0" u="none" strike="noStrike">
                          <a:solidFill>
                            <a:srgbClr val="000000"/>
                          </a:solidFill>
                          <a:effectLst/>
                          <a:latin typeface="Arial" panose="020B0604020202020204" pitchFamily="34" charset="0"/>
                        </a:rPr>
                        <a:t>Cleared Deposits and Other Credits</a:t>
                      </a:r>
                    </a:p>
                  </a:txBody>
                  <a:tcPr marL="85725"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118,483.52 </a:t>
                      </a:r>
                    </a:p>
                  </a:txBody>
                  <a:tcPr marL="9525" marR="9525" marT="9525" marB="0" anchor="ctr">
                    <a:lnL>
                      <a:noFill/>
                    </a:lnL>
                    <a:lnR>
                      <a:noFill/>
                    </a:lnR>
                    <a:lnT>
                      <a:noFill/>
                    </a:lnT>
                    <a:lnB>
                      <a:noFill/>
                    </a:lnB>
                  </a:tcPr>
                </a:tc>
                <a:extLst>
                  <a:ext uri="{0D108BD9-81ED-4DB2-BD59-A6C34878D82A}">
                    <a16:rowId xmlns:a16="http://schemas.microsoft.com/office/drawing/2014/main" val="1519364534"/>
                  </a:ext>
                </a:extLst>
              </a:tr>
              <a:tr h="332497">
                <a:tc>
                  <a:txBody>
                    <a:bodyPr/>
                    <a:lstStyle/>
                    <a:p>
                      <a:pPr algn="l" fontAlgn="b"/>
                      <a:r>
                        <a:rPr lang="en-US" sz="2000" b="0" i="0" u="none" strike="noStrike">
                          <a:solidFill>
                            <a:srgbClr val="000000"/>
                          </a:solidFill>
                          <a:effectLst/>
                          <a:latin typeface="Arial" panose="020B0604020202020204" pitchFamily="34" charset="0"/>
                        </a:rPr>
                        <a:t>Cleared Checks and Payments</a:t>
                      </a:r>
                    </a:p>
                  </a:txBody>
                  <a:tcPr marL="85725" marR="9525" marT="9525"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(3,034.44)</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3935950993"/>
                  </a:ext>
                </a:extLst>
              </a:tr>
              <a:tr h="332497">
                <a:tc>
                  <a:txBody>
                    <a:bodyPr/>
                    <a:lstStyle/>
                    <a:p>
                      <a:pPr algn="l" fontAlgn="ctr"/>
                      <a:r>
                        <a:rPr lang="en-US" sz="2000" b="1" i="0" u="none" strike="noStrike">
                          <a:solidFill>
                            <a:srgbClr val="000000"/>
                          </a:solidFill>
                          <a:effectLst/>
                          <a:latin typeface="Arial" panose="020B0604020202020204" pitchFamily="34" charset="0"/>
                        </a:rPr>
                        <a:t>Total - Reconciled</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panose="020B0604020202020204" pitchFamily="34" charset="0"/>
                        </a:rPr>
                        <a:t>115,449.08 </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3386133613"/>
                  </a:ext>
                </a:extLst>
              </a:tr>
              <a:tr h="332497">
                <a:tc>
                  <a:txBody>
                    <a:bodyPr/>
                    <a:lstStyle/>
                    <a:p>
                      <a:pPr algn="l" fontAlgn="ctr"/>
                      <a:r>
                        <a:rPr lang="en-US" sz="2000" b="1" i="0" u="none" strike="noStrike">
                          <a:solidFill>
                            <a:srgbClr val="000000"/>
                          </a:solidFill>
                          <a:effectLst/>
                          <a:latin typeface="Arial" panose="020B0604020202020204" pitchFamily="34" charset="0"/>
                        </a:rPr>
                        <a:t>Last Reconciled Statement Balance - 11/30/2017</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591,179.12 </a:t>
                      </a:r>
                    </a:p>
                  </a:txBody>
                  <a:tcPr marL="9525" marR="9525" marT="9525" marB="0" anchor="ctr">
                    <a:lnL>
                      <a:noFill/>
                    </a:lnL>
                    <a:lnR>
                      <a:noFill/>
                    </a:lnR>
                    <a:lnT>
                      <a:noFill/>
                    </a:lnT>
                    <a:lnB>
                      <a:noFill/>
                    </a:lnB>
                  </a:tcPr>
                </a:tc>
                <a:extLst>
                  <a:ext uri="{0D108BD9-81ED-4DB2-BD59-A6C34878D82A}">
                    <a16:rowId xmlns:a16="http://schemas.microsoft.com/office/drawing/2014/main" val="2569546038"/>
                  </a:ext>
                </a:extLst>
              </a:tr>
              <a:tr h="332497">
                <a:tc>
                  <a:txBody>
                    <a:bodyPr/>
                    <a:lstStyle/>
                    <a:p>
                      <a:pPr algn="l" fontAlgn="ctr"/>
                      <a:r>
                        <a:rPr lang="en-US" sz="2000" b="1" i="0" u="none" strike="noStrike">
                          <a:solidFill>
                            <a:srgbClr val="000000"/>
                          </a:solidFill>
                          <a:effectLst/>
                          <a:latin typeface="Arial" panose="020B0604020202020204" pitchFamily="34" charset="0"/>
                        </a:rPr>
                        <a:t>Current Reconciled Balance</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706,628.20 </a:t>
                      </a:r>
                    </a:p>
                  </a:txBody>
                  <a:tcPr marL="9525" marR="9525" marT="9525" marB="0" anchor="ctr">
                    <a:lnL>
                      <a:noFill/>
                    </a:lnL>
                    <a:lnR>
                      <a:noFill/>
                    </a:lnR>
                    <a:lnT>
                      <a:noFill/>
                    </a:lnT>
                    <a:lnB>
                      <a:noFill/>
                    </a:lnB>
                  </a:tcPr>
                </a:tc>
                <a:extLst>
                  <a:ext uri="{0D108BD9-81ED-4DB2-BD59-A6C34878D82A}">
                    <a16:rowId xmlns:a16="http://schemas.microsoft.com/office/drawing/2014/main" val="1189427584"/>
                  </a:ext>
                </a:extLst>
              </a:tr>
              <a:tr h="332497">
                <a:tc>
                  <a:txBody>
                    <a:bodyPr/>
                    <a:lstStyle/>
                    <a:p>
                      <a:pPr algn="l" fontAlgn="ctr"/>
                      <a:r>
                        <a:rPr lang="en-US" sz="2000" b="1" i="0" u="none" strike="noStrike">
                          <a:solidFill>
                            <a:srgbClr val="000000"/>
                          </a:solidFill>
                          <a:effectLst/>
                          <a:latin typeface="Arial" panose="020B0604020202020204" pitchFamily="34" charset="0"/>
                        </a:rPr>
                        <a:t>Reconcile Statement Balance - 12/31/2017</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706,628.20 </a:t>
                      </a:r>
                    </a:p>
                  </a:txBody>
                  <a:tcPr marL="9525" marR="9525" marT="9525" marB="0" anchor="ctr">
                    <a:lnL>
                      <a:noFill/>
                    </a:lnL>
                    <a:lnR>
                      <a:noFill/>
                    </a:lnR>
                    <a:lnT>
                      <a:noFill/>
                    </a:lnT>
                    <a:lnB>
                      <a:noFill/>
                    </a:lnB>
                  </a:tcPr>
                </a:tc>
                <a:extLst>
                  <a:ext uri="{0D108BD9-81ED-4DB2-BD59-A6C34878D82A}">
                    <a16:rowId xmlns:a16="http://schemas.microsoft.com/office/drawing/2014/main" val="8145189"/>
                  </a:ext>
                </a:extLst>
              </a:tr>
              <a:tr h="332497">
                <a:tc>
                  <a:txBody>
                    <a:bodyPr/>
                    <a:lstStyle/>
                    <a:p>
                      <a:pPr algn="l" fontAlgn="ctr"/>
                      <a:r>
                        <a:rPr lang="en-US" sz="2000" b="1" i="0" u="none" strike="noStrike">
                          <a:solidFill>
                            <a:srgbClr val="000000"/>
                          </a:solidFill>
                          <a:effectLst/>
                          <a:latin typeface="Arial" panose="020B0604020202020204" pitchFamily="34" charset="0"/>
                        </a:rPr>
                        <a:t>Difference</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extLst>
                  <a:ext uri="{0D108BD9-81ED-4DB2-BD59-A6C34878D82A}">
                    <a16:rowId xmlns:a16="http://schemas.microsoft.com/office/drawing/2014/main" val="3161366220"/>
                  </a:ext>
                </a:extLst>
              </a:tr>
              <a:tr h="332497">
                <a:tc>
                  <a:txBody>
                    <a:bodyPr/>
                    <a:lstStyle/>
                    <a:p>
                      <a:pPr algn="l" fontAlgn="ctr"/>
                      <a:r>
                        <a:rPr lang="en-US" sz="2000" b="1" i="0" u="none" strike="noStrike">
                          <a:solidFill>
                            <a:srgbClr val="000000"/>
                          </a:solidFill>
                          <a:effectLst/>
                          <a:latin typeface="Arial" panose="020B0604020202020204" pitchFamily="34" charset="0"/>
                        </a:rPr>
                        <a:t>Unreconciled</a:t>
                      </a:r>
                    </a:p>
                  </a:txBody>
                  <a:tcPr marL="9525" marR="9525" marT="9525" marB="0" anchor="ctr">
                    <a:lnL>
                      <a:noFill/>
                    </a:lnL>
                    <a:lnR>
                      <a:noFill/>
                    </a:lnR>
                    <a:lnT>
                      <a:noFill/>
                    </a:lnT>
                    <a:lnB>
                      <a:noFill/>
                    </a:lnB>
                  </a:tcPr>
                </a:tc>
                <a:tc>
                  <a:txBody>
                    <a:bodyPr/>
                    <a:lstStyle/>
                    <a:p>
                      <a:pPr algn="r" fontAlgn="ctr"/>
                      <a:endParaRPr lang="en-US" sz="20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48945979"/>
                  </a:ext>
                </a:extLst>
              </a:tr>
              <a:tr h="332497">
                <a:tc>
                  <a:txBody>
                    <a:bodyPr/>
                    <a:lstStyle/>
                    <a:p>
                      <a:pPr algn="l" fontAlgn="b"/>
                      <a:r>
                        <a:rPr lang="en-US" sz="2000" b="1" i="0" u="none" strike="noStrike">
                          <a:solidFill>
                            <a:srgbClr val="000000"/>
                          </a:solidFill>
                          <a:effectLst/>
                          <a:latin typeface="Arial" panose="020B0604020202020204" pitchFamily="34" charset="0"/>
                        </a:rPr>
                        <a:t>Uncleared</a:t>
                      </a:r>
                    </a:p>
                  </a:txBody>
                  <a:tcPr marL="85725" marR="9525" marT="9525" marB="0" anchor="b">
                    <a:lnL>
                      <a:noFill/>
                    </a:lnL>
                    <a:lnR>
                      <a:noFill/>
                    </a:lnR>
                    <a:lnT>
                      <a:noFill/>
                    </a:lnT>
                    <a:lnB>
                      <a:noFill/>
                    </a:lnB>
                  </a:tcPr>
                </a:tc>
                <a:tc>
                  <a:txBody>
                    <a:bodyPr/>
                    <a:lstStyle/>
                    <a:p>
                      <a:pPr algn="r" fontAlgn="ctr"/>
                      <a:endParaRPr lang="en-US" sz="20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13372606"/>
                  </a:ext>
                </a:extLst>
              </a:tr>
              <a:tr h="332497">
                <a:tc>
                  <a:txBody>
                    <a:bodyPr/>
                    <a:lstStyle/>
                    <a:p>
                      <a:pPr algn="l" fontAlgn="b"/>
                      <a:r>
                        <a:rPr lang="en-US" sz="2000" b="0" i="0" u="none" strike="noStrike">
                          <a:solidFill>
                            <a:srgbClr val="000000"/>
                          </a:solidFill>
                          <a:effectLst/>
                          <a:latin typeface="Arial" panose="020B0604020202020204" pitchFamily="34" charset="0"/>
                        </a:rPr>
                        <a:t>Checks and Payments</a:t>
                      </a:r>
                    </a:p>
                  </a:txBody>
                  <a:tcPr marL="171450" marR="9525" marT="9525"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(6,000.00)</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91801705"/>
                  </a:ext>
                </a:extLst>
              </a:tr>
              <a:tr h="332497">
                <a:tc>
                  <a:txBody>
                    <a:bodyPr/>
                    <a:lstStyle/>
                    <a:p>
                      <a:pPr algn="l" fontAlgn="b"/>
                      <a:r>
                        <a:rPr lang="en-US" sz="2000" b="1" i="0" u="none" strike="noStrike">
                          <a:solidFill>
                            <a:srgbClr val="000000"/>
                          </a:solidFill>
                          <a:effectLst/>
                          <a:latin typeface="Arial" panose="020B0604020202020204" pitchFamily="34" charset="0"/>
                        </a:rPr>
                        <a:t>Total - Uncleared</a:t>
                      </a:r>
                    </a:p>
                  </a:txBody>
                  <a:tcPr marL="85725" marR="9525" marT="9525" marB="0" anchor="b">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(6,000.00)</a:t>
                      </a:r>
                    </a:p>
                  </a:txBody>
                  <a:tcPr marL="9525" marR="9525" marT="9525"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881888399"/>
                  </a:ext>
                </a:extLst>
              </a:tr>
              <a:tr h="332497">
                <a:tc>
                  <a:txBody>
                    <a:bodyPr/>
                    <a:lstStyle/>
                    <a:p>
                      <a:pPr algn="l" fontAlgn="ctr"/>
                      <a:r>
                        <a:rPr lang="en-US" sz="2000" b="1" i="0" u="none" strike="noStrike">
                          <a:solidFill>
                            <a:srgbClr val="000000"/>
                          </a:solidFill>
                          <a:effectLst/>
                          <a:latin typeface="Arial" panose="020B0604020202020204" pitchFamily="34" charset="0"/>
                        </a:rPr>
                        <a:t>Total - Unreconciled</a:t>
                      </a:r>
                    </a:p>
                  </a:txBody>
                  <a:tcPr marL="9525" marR="9525" marT="9525"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(6,000.00)</a:t>
                      </a:r>
                    </a:p>
                  </a:txBody>
                  <a:tcPr marL="9525" marR="9525" marT="9525" marB="0" anchor="ctr">
                    <a:lnL>
                      <a:noFill/>
                    </a:lnL>
                    <a:lnR>
                      <a:noFill/>
                    </a:lnR>
                    <a:lnT w="6350" cap="flat" cmpd="sng" algn="ctr">
                      <a:solidFill>
                        <a:srgbClr val="CCCCCC"/>
                      </a:solidFill>
                      <a:prstDash val="dash"/>
                      <a:round/>
                      <a:headEnd type="none" w="med" len="med"/>
                      <a:tailEnd type="none" w="med" len="med"/>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710282122"/>
                  </a:ext>
                </a:extLst>
              </a:tr>
              <a:tr h="332497">
                <a:tc>
                  <a:txBody>
                    <a:bodyPr/>
                    <a:lstStyle/>
                    <a:p>
                      <a:pPr algn="l" fontAlgn="ctr"/>
                      <a:r>
                        <a:rPr lang="en-US" sz="2000" b="1" i="0" u="none" strike="noStrike">
                          <a:solidFill>
                            <a:srgbClr val="000000"/>
                          </a:solidFill>
                          <a:effectLst/>
                          <a:latin typeface="Arial" panose="020B0604020202020204" pitchFamily="34" charset="0"/>
                        </a:rPr>
                        <a:t>Total as of 12/31/2017</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700,628.20 </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3881948153"/>
                  </a:ext>
                </a:extLst>
              </a:tr>
            </a:tbl>
          </a:graphicData>
        </a:graphic>
      </p:graphicFrame>
    </p:spTree>
    <p:extLst>
      <p:ext uri="{BB962C8B-B14F-4D97-AF65-F5344CB8AC3E}">
        <p14:creationId xmlns:p14="http://schemas.microsoft.com/office/powerpoint/2010/main" val="960343202"/>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102239</TotalTime>
  <Words>3029</Words>
  <Application>Microsoft Office PowerPoint</Application>
  <PresentationFormat>Widescreen</PresentationFormat>
  <Paragraphs>983</Paragraphs>
  <Slides>14</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4" baseType="lpstr">
      <vt:lpstr>Arial Unicode MS</vt:lpstr>
      <vt:lpstr>Gulim</vt:lpstr>
      <vt:lpstr>MS Gothic</vt:lpstr>
      <vt:lpstr>MS PGothic</vt:lpstr>
      <vt:lpstr>Arial</vt:lpstr>
      <vt:lpstr>Calibri</vt:lpstr>
      <vt:lpstr>Tahoma</vt:lpstr>
      <vt:lpstr>Times New Roman</vt:lpstr>
      <vt:lpstr>802-11-Submission</vt:lpstr>
      <vt:lpstr>Document</vt:lpstr>
      <vt:lpstr>Treasurer Report January 2018 - Irvine</vt:lpstr>
      <vt:lpstr>Abstract</vt:lpstr>
      <vt:lpstr>PowerPoint Presentation</vt:lpstr>
      <vt:lpstr>PowerPoint Presentation</vt:lpstr>
      <vt:lpstr>Waikoloa,  Sept. 2017 Budget Report</vt:lpstr>
      <vt:lpstr>Irvine, CA January 2018 Budget Report</vt:lpstr>
      <vt:lpstr>Historical Attendance</vt:lpstr>
      <vt:lpstr>Historical Attendance</vt:lpstr>
      <vt:lpstr>PowerPoint Presentation</vt:lpstr>
      <vt:lpstr>PowerPoint Presentation</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2018 Irvine</dc:title>
  <dc:creator>Jon Rosdahl</dc:creator>
  <cp:keywords>January 2018</cp:keywords>
  <dc:description>Ben Rolfe (BCA); Jon Rosdahl (Qualcomm)</dc:description>
  <cp:lastModifiedBy>Jon Rosdahl</cp:lastModifiedBy>
  <cp:revision>431</cp:revision>
  <cp:lastPrinted>1601-01-01T00:00:00Z</cp:lastPrinted>
  <dcterms:created xsi:type="dcterms:W3CDTF">2012-05-13T15:07:35Z</dcterms:created>
  <dcterms:modified xsi:type="dcterms:W3CDTF">2018-01-14T20:57:31Z</dcterms:modified>
</cp:coreProperties>
</file>