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60"/>
  </p:notesMasterIdLst>
  <p:handoutMasterIdLst>
    <p:handoutMasterId r:id="rId61"/>
  </p:handoutMasterIdLst>
  <p:sldIdLst>
    <p:sldId id="269" r:id="rId2"/>
    <p:sldId id="302" r:id="rId3"/>
    <p:sldId id="300" r:id="rId4"/>
    <p:sldId id="295" r:id="rId5"/>
    <p:sldId id="298" r:id="rId6"/>
    <p:sldId id="503" r:id="rId7"/>
    <p:sldId id="738" r:id="rId8"/>
    <p:sldId id="301" r:id="rId9"/>
    <p:sldId id="416" r:id="rId10"/>
    <p:sldId id="306" r:id="rId11"/>
    <p:sldId id="516" r:id="rId12"/>
    <p:sldId id="515" r:id="rId13"/>
    <p:sldId id="747" r:id="rId14"/>
    <p:sldId id="764" r:id="rId15"/>
    <p:sldId id="765" r:id="rId16"/>
    <p:sldId id="779" r:id="rId17"/>
    <p:sldId id="767" r:id="rId18"/>
    <p:sldId id="766" r:id="rId19"/>
    <p:sldId id="809" r:id="rId20"/>
    <p:sldId id="810" r:id="rId21"/>
    <p:sldId id="811" r:id="rId22"/>
    <p:sldId id="813" r:id="rId23"/>
    <p:sldId id="814" r:id="rId24"/>
    <p:sldId id="815" r:id="rId25"/>
    <p:sldId id="820" r:id="rId26"/>
    <p:sldId id="817" r:id="rId27"/>
    <p:sldId id="818" r:id="rId28"/>
    <p:sldId id="821" r:id="rId29"/>
    <p:sldId id="822" r:id="rId30"/>
    <p:sldId id="823" r:id="rId31"/>
    <p:sldId id="825" r:id="rId32"/>
    <p:sldId id="826" r:id="rId33"/>
    <p:sldId id="824" r:id="rId34"/>
    <p:sldId id="827" r:id="rId35"/>
    <p:sldId id="828" r:id="rId36"/>
    <p:sldId id="829" r:id="rId37"/>
    <p:sldId id="830" r:id="rId38"/>
    <p:sldId id="831" r:id="rId39"/>
    <p:sldId id="832" r:id="rId40"/>
    <p:sldId id="833" r:id="rId41"/>
    <p:sldId id="844" r:id="rId42"/>
    <p:sldId id="846" r:id="rId43"/>
    <p:sldId id="855" r:id="rId44"/>
    <p:sldId id="856" r:id="rId45"/>
    <p:sldId id="857" r:id="rId46"/>
    <p:sldId id="847" r:id="rId47"/>
    <p:sldId id="848" r:id="rId48"/>
    <p:sldId id="849" r:id="rId49"/>
    <p:sldId id="850" r:id="rId50"/>
    <p:sldId id="851" r:id="rId51"/>
    <p:sldId id="852" r:id="rId52"/>
    <p:sldId id="853" r:id="rId53"/>
    <p:sldId id="854" r:id="rId54"/>
    <p:sldId id="860" r:id="rId55"/>
    <p:sldId id="861" r:id="rId56"/>
    <p:sldId id="858" r:id="rId57"/>
    <p:sldId id="859" r:id="rId58"/>
    <p:sldId id="305" r:id="rId5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71403" autoAdjust="0"/>
  </p:normalViewPr>
  <p:slideViewPr>
    <p:cSldViewPr>
      <p:cViewPr varScale="1">
        <p:scale>
          <a:sx n="84" d="100"/>
          <a:sy n="84" d="100"/>
        </p:scale>
        <p:origin x="138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802.11-17/1891r3</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634-04-0000-proposed-ls-to-etsi-bran-wrt-802-11-exception.docx"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1393-01-coex-proposed-liaison-statement-to-etsi-bran-in-relation-to-blocking-energy-issues.docx"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hyperlink" Target="https://mentor.ieee.org/802.11/dcn/17/11-17-1759-00-coex-on-transmission-of-reservation-signals-by-laa.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7/11-17-1577-00-coex-issues-for-clarification-related-to-paused-cot-in-en-301-893.pptx" TargetMode="Externa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3.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7/11-17-1444-00-coex-history-of-pd-and-ed-reviewed.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docbox.etsi.org/BRAN/BRAN/05-CONTRIBUTIONS/2017/BRAN(17)096011_History_of_PD_and_ED_reviewed.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portal.etsi.org/webapp/TelDir/QueryOrgaInfo.asp?OrgaId=14953" TargetMode="External"/><Relationship Id="rId2" Type="http://schemas.openxmlformats.org/officeDocument/2006/relationships/hyperlink" Target="https://portal.etsi.org/webapp/TelDir/ListPersDetails.asp?PersId=49485" TargetMode="External"/><Relationship Id="rId1" Type="http://schemas.openxmlformats.org/officeDocument/2006/relationships/slideLayout" Target="../slideLayouts/slideLayout2.xml"/><Relationship Id="rId4" Type="http://schemas.openxmlformats.org/officeDocument/2006/relationships/hyperlink" Target="https://docbox.etsi.org/BRAN/BRAN/05-CONTRIBUTIONS/2017/BRAN(17)096012_Topics_for_next_revision_of_EN_301_893.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7/11-17-1853-00-0000-liaison-statement-from-wfa-on-coexistence-tests.doc" TargetMode="Externa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7.wmf"/><Relationship Id="rId4" Type="http://schemas.openxmlformats.org/officeDocument/2006/relationships/oleObject" Target="../embeddings/oleObject5.bin"/></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7/11-17-0634-05-0000-proposed-ls-to-etsi-bran-wrt-802-11-exception.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17/11-17-1428-04-coex-deterministic-backoff.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7/11-17-1578-00-coex-summary-of-1932-1-wg-activities.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7/11-17-1801-00-coex-minutes-of-the-november-2017-meeting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Irvine </a:t>
            </a:r>
            <a:r>
              <a:rPr lang="en-US" dirty="0" smtClean="0">
                <a:solidFill>
                  <a:schemeClr val="accent6"/>
                </a:solidFill>
              </a:rPr>
              <a:t>in January 2018</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7 January 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Some history of why we are here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6"/>
                </a:solidFill>
              </a:rPr>
              <a:t>3GPP related developments</a:t>
            </a:r>
            <a:endParaRPr lang="en-AU" sz="2400" dirty="0">
              <a:solidFill>
                <a:schemeClr val="accent6"/>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12786329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may hear an update on recent 3GPP RAN1 activities related to coexistence</a:t>
            </a: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Possibly delayed until Thu PM1</a:t>
            </a:r>
            <a:endParaRPr lang="en-AU" dirty="0" smtClean="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29044959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ETSI BRAN meeting review</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102242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The Coexistence SC has recently been focusing on ETSI BRAN activities</a:t>
            </a:r>
            <a:endParaRPr lang="en-AU" dirty="0"/>
          </a:p>
        </p:txBody>
      </p:sp>
      <p:sp>
        <p:nvSpPr>
          <p:cNvPr id="3" name="Content Placeholder 2"/>
          <p:cNvSpPr>
            <a:spLocks noGrp="1"/>
          </p:cNvSpPr>
          <p:nvPr>
            <p:ph idx="1"/>
          </p:nvPr>
        </p:nvSpPr>
        <p:spPr/>
        <p:txBody>
          <a:bodyPr/>
          <a:lstStyle/>
          <a:p>
            <a:pPr lvl="1"/>
            <a:r>
              <a:rPr lang="en-AU" dirty="0" smtClean="0"/>
              <a:t>The IEEE 802.11 Coexistence SC previously decided to focus on activities in ETSI BRAN in the short term because:</a:t>
            </a:r>
          </a:p>
          <a:p>
            <a:pPr lvl="2"/>
            <a:r>
              <a:rPr lang="en-AU" dirty="0" smtClean="0"/>
              <a:t>Of the regulatory influence of EN 301 893 in Europe</a:t>
            </a:r>
          </a:p>
          <a:p>
            <a:pPr lvl="3"/>
            <a:r>
              <a:rPr lang="en-AU" dirty="0" smtClean="0"/>
              <a:t>And elsewhere</a:t>
            </a:r>
          </a:p>
          <a:p>
            <a:pPr lvl="2"/>
            <a:r>
              <a:rPr lang="en-AU" dirty="0" smtClean="0"/>
              <a:t>Discussions with 3GPP RAN1 have reached impasse on major topics</a:t>
            </a:r>
          </a:p>
          <a:p>
            <a:pPr lvl="3"/>
            <a:r>
              <a:rPr lang="en-AU" dirty="0" smtClean="0"/>
              <a:t>ED thresholds</a:t>
            </a:r>
          </a:p>
          <a:p>
            <a:pPr lvl="3"/>
            <a:r>
              <a:rPr lang="en-AU" dirty="0" smtClean="0"/>
              <a:t>Energy blocking</a:t>
            </a:r>
          </a:p>
          <a:p>
            <a:pPr lvl="3"/>
            <a:r>
              <a:rPr lang="en-AU" dirty="0" smtClean="0"/>
              <a:t>Various protocol details </a:t>
            </a:r>
          </a:p>
          <a:p>
            <a:pPr lvl="3"/>
            <a:r>
              <a:rPr lang="en-AU" dirty="0" smtClean="0"/>
              <a:t>Validation testing</a:t>
            </a:r>
          </a:p>
          <a:p>
            <a:pPr lvl="3"/>
            <a:r>
              <a:rPr lang="en-AU" dirty="0" smtClean="0"/>
              <a:t>…</a:t>
            </a:r>
          </a:p>
          <a:p>
            <a:pPr lvl="1"/>
            <a:r>
              <a:rPr lang="en-AU" dirty="0" smtClean="0"/>
              <a:t>Today, we will review the discussions at the last meeting of ETSI BRAN</a:t>
            </a:r>
          </a:p>
          <a:p>
            <a:pPr lvl="2"/>
            <a:r>
              <a:rPr lang="en-AU" dirty="0" smtClean="0"/>
              <a:t>Dates: 4-7 December 2017</a:t>
            </a:r>
          </a:p>
          <a:p>
            <a:pPr lvl="2"/>
            <a:r>
              <a:rPr lang="en-AU" dirty="0" smtClean="0"/>
              <a:t>Location: Brussels</a:t>
            </a:r>
          </a:p>
          <a:p>
            <a:pPr lvl="1"/>
            <a:r>
              <a:rPr lang="en-AU" dirty="0" smtClean="0"/>
              <a:t>… ultimately, </a:t>
            </a:r>
            <a:r>
              <a:rPr lang="en-AU" dirty="0"/>
              <a:t>with the goal of deciding if </a:t>
            </a:r>
            <a:r>
              <a:rPr lang="en-AU" dirty="0" smtClean="0"/>
              <a:t>the 802.11 WG </a:t>
            </a:r>
            <a:r>
              <a:rPr lang="en-AU" dirty="0"/>
              <a:t>want to </a:t>
            </a:r>
            <a:r>
              <a:rPr lang="en-AU" dirty="0" smtClean="0"/>
              <a:t>make </a:t>
            </a:r>
            <a:r>
              <a:rPr lang="en-AU" dirty="0"/>
              <a:t>any </a:t>
            </a:r>
            <a:r>
              <a:rPr lang="en-AU" dirty="0" smtClean="0"/>
              <a:t>submissions </a:t>
            </a:r>
            <a:r>
              <a:rPr lang="en-AU" dirty="0"/>
              <a:t>to the next </a:t>
            </a:r>
            <a:r>
              <a:rPr lang="en-AU" dirty="0" smtClean="0"/>
              <a:t>ETSI BRAN meeting</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41162591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ETSI BRAN have approved a WI for the revision of EN 301 893</a:t>
            </a:r>
            <a:endParaRPr lang="en-AU" dirty="0"/>
          </a:p>
        </p:txBody>
      </p:sp>
      <p:sp>
        <p:nvSpPr>
          <p:cNvPr id="3" name="Content Placeholder 2"/>
          <p:cNvSpPr>
            <a:spLocks noGrp="1"/>
          </p:cNvSpPr>
          <p:nvPr>
            <p:ph idx="1"/>
          </p:nvPr>
        </p:nvSpPr>
        <p:spPr>
          <a:xfrm>
            <a:off x="685800" y="1981200"/>
            <a:ext cx="6629400" cy="4114800"/>
          </a:xfrm>
        </p:spPr>
        <p:txBody>
          <a:bodyPr/>
          <a:lstStyle/>
          <a:p>
            <a:r>
              <a:rPr lang="en-AU" dirty="0" smtClean="0"/>
              <a:t>(2.9.1)	Scope of WI to revise EN 301 893 v2.1.1	(BRAN(17)75r10)</a:t>
            </a:r>
          </a:p>
          <a:p>
            <a:pPr marL="360363" lvl="1" indent="-360363">
              <a:buAutoNum type="arabicParenBoth"/>
            </a:pPr>
            <a:r>
              <a:rPr lang="en-GB" i="1" dirty="0" smtClean="0"/>
              <a:t>To </a:t>
            </a:r>
            <a:r>
              <a:rPr lang="en-GB" i="1" dirty="0"/>
              <a:t>consider the possible inclusion of the band 5 725 MHz to 5 850 MHz together with appropriate mitigation techniques for operation in this band</a:t>
            </a:r>
            <a:r>
              <a:rPr lang="en-GB" i="1" dirty="0" smtClean="0"/>
              <a:t>;</a:t>
            </a:r>
          </a:p>
          <a:p>
            <a:pPr marL="360363" lvl="1" indent="-360363">
              <a:buAutoNum type="arabicParenBoth"/>
            </a:pPr>
            <a:r>
              <a:rPr lang="en-GB" i="1" dirty="0" smtClean="0"/>
              <a:t>To </a:t>
            </a:r>
            <a:r>
              <a:rPr lang="en-GB" i="1" dirty="0"/>
              <a:t>revise clause 4.2.7.3.2.5 on Energy Detection Threshold (ED) and other sections of Adaptivity related to detection; </a:t>
            </a:r>
            <a:endParaRPr lang="en-GB" i="1" dirty="0" smtClean="0"/>
          </a:p>
          <a:p>
            <a:pPr marL="360363" lvl="1" indent="-360363">
              <a:buAutoNum type="arabicParenBoth"/>
            </a:pPr>
            <a:r>
              <a:rPr lang="en-GB" i="1" dirty="0" smtClean="0"/>
              <a:t>To </a:t>
            </a:r>
            <a:r>
              <a:rPr lang="en-GB" i="1" dirty="0"/>
              <a:t>revise clause 4.2.8 on Receiver Blocking and to consider the need to include additional receiver requirements</a:t>
            </a:r>
            <a:r>
              <a:rPr lang="en-GB" i="1" dirty="0" smtClean="0"/>
              <a:t>;</a:t>
            </a:r>
          </a:p>
          <a:p>
            <a:pPr marL="360363" lvl="1" indent="-360363">
              <a:buAutoNum type="arabicParenBoth"/>
            </a:pPr>
            <a:r>
              <a:rPr lang="en-GB" i="1" dirty="0" smtClean="0"/>
              <a:t>To </a:t>
            </a:r>
            <a:r>
              <a:rPr lang="en-GB" i="1" dirty="0"/>
              <a:t>consider improving existing text throughout the entire document without changing requirements other than those identified in (1) to (3) above</a:t>
            </a:r>
            <a:r>
              <a:rPr lang="en-GB" i="1" dirty="0" smtClean="0"/>
              <a:t>;</a:t>
            </a:r>
          </a:p>
          <a:p>
            <a:pPr marL="360363" lvl="1" indent="-360363">
              <a:buAutoNum type="arabicParenBoth"/>
            </a:pPr>
            <a:r>
              <a:rPr lang="en-GB" i="1" dirty="0" smtClean="0"/>
              <a:t>To </a:t>
            </a:r>
            <a:r>
              <a:rPr lang="en-GB" i="1" dirty="0"/>
              <a:t>revise/improve existing test methods where appropriate.</a:t>
            </a:r>
            <a:r>
              <a:rPr lang="en-GB" i="1"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
        <p:nvSpPr>
          <p:cNvPr id="6" name="Rectangle 5"/>
          <p:cNvSpPr/>
          <p:nvPr/>
        </p:nvSpPr>
        <p:spPr bwMode="auto">
          <a:xfrm rot="5400000">
            <a:off x="7029696" y="4589712"/>
            <a:ext cx="2817814" cy="648794"/>
          </a:xfrm>
          <a:prstGeom prst="rect">
            <a:avLst/>
          </a:prstGeom>
          <a:no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accent6"/>
                </a:solidFill>
                <a:effectLst/>
                <a:latin typeface="+mj-lt"/>
              </a:rPr>
              <a:t>Of particular interest to Coexistence SC</a:t>
            </a:r>
          </a:p>
          <a:p>
            <a:pPr marL="0" marR="0" indent="0" algn="ctr" defTabSz="914400" rtl="0" eaLnBrk="0" fontAlgn="base" latinLnBrk="0" hangingPunct="0">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accent6"/>
              </a:solidFill>
              <a:effectLst/>
              <a:latin typeface="+mj-lt"/>
            </a:endParaRPr>
          </a:p>
        </p:txBody>
      </p:sp>
      <p:cxnSp>
        <p:nvCxnSpPr>
          <p:cNvPr id="8" name="Straight Arrow Connector 7"/>
          <p:cNvCxnSpPr/>
          <p:nvPr/>
        </p:nvCxnSpPr>
        <p:spPr bwMode="auto">
          <a:xfrm flipH="1">
            <a:off x="7239000" y="38100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0" name="Straight Arrow Connector 9"/>
          <p:cNvCxnSpPr/>
          <p:nvPr/>
        </p:nvCxnSpPr>
        <p:spPr bwMode="auto">
          <a:xfrm flipH="1">
            <a:off x="7239000" y="61722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1" name="Straight Arrow Connector 10"/>
          <p:cNvCxnSpPr/>
          <p:nvPr/>
        </p:nvCxnSpPr>
        <p:spPr bwMode="auto">
          <a:xfrm flipH="1">
            <a:off x="7201993" y="5181600"/>
            <a:ext cx="875207" cy="0"/>
          </a:xfrm>
          <a:prstGeom prst="straightConnector1">
            <a:avLst/>
          </a:prstGeom>
          <a:solidFill>
            <a:schemeClr val="accent1"/>
          </a:solidFill>
          <a:ln w="57150" cap="flat" cmpd="sng" algn="ctr">
            <a:solidFill>
              <a:schemeClr val="accent6"/>
            </a:solidFill>
            <a:prstDash val="sysDash"/>
            <a:round/>
            <a:headEnd type="none" w="sm" len="sm"/>
            <a:tailEnd type="triangle"/>
          </a:ln>
          <a:effectLst/>
        </p:spPr>
      </p:cxnSp>
    </p:spTree>
    <p:extLst>
      <p:ext uri="{BB962C8B-B14F-4D97-AF65-F5344CB8AC3E}">
        <p14:creationId xmlns:p14="http://schemas.microsoft.com/office/powerpoint/2010/main" val="30313765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a:t>
            </a:r>
            <a:r>
              <a:rPr lang="en-GB" dirty="0"/>
              <a:t>aspect related to the Article 3.2 of the RE-Directive </a:t>
            </a:r>
            <a:r>
              <a:rPr lang="en-GB" dirty="0" smtClean="0"/>
              <a:t>is within </a:t>
            </a:r>
            <a:r>
              <a:rPr lang="en-GB" dirty="0"/>
              <a:t>the scope of </a:t>
            </a:r>
            <a:r>
              <a:rPr lang="en-GB" dirty="0" smtClean="0"/>
              <a:t>the WI</a:t>
            </a:r>
            <a:r>
              <a:rPr lang="en-AU" dirty="0"/>
              <a:t/>
            </a:r>
            <a:br>
              <a:rPr lang="en-AU" dirty="0"/>
            </a:br>
            <a:r>
              <a:rPr lang="en-AU" dirty="0" smtClean="0"/>
              <a:t> </a:t>
            </a:r>
            <a:endParaRPr lang="en-AU" dirty="0"/>
          </a:p>
        </p:txBody>
      </p:sp>
      <p:sp>
        <p:nvSpPr>
          <p:cNvPr id="3" name="Content Placeholder 2"/>
          <p:cNvSpPr>
            <a:spLocks noGrp="1"/>
          </p:cNvSpPr>
          <p:nvPr>
            <p:ph idx="1"/>
          </p:nvPr>
        </p:nvSpPr>
        <p:spPr/>
        <p:txBody>
          <a:bodyPr/>
          <a:lstStyle/>
          <a:p>
            <a:pPr lvl="1"/>
            <a:r>
              <a:rPr lang="en-AU" dirty="0" smtClean="0"/>
              <a:t>At the last ETSI BRAN meeting there was considerable discussion about the limitations implied by the scope of the WI </a:t>
            </a:r>
          </a:p>
          <a:p>
            <a:pPr lvl="1"/>
            <a:r>
              <a:rPr lang="en-AU" dirty="0" smtClean="0"/>
              <a:t>The discussion concluded by clarifying the scope in the remarks section of the approved WI</a:t>
            </a:r>
          </a:p>
          <a:p>
            <a:pPr lvl="1"/>
            <a:r>
              <a:rPr lang="en-AU" dirty="0" smtClean="0"/>
              <a:t>The remarks section make it clear that the scope is quite broad</a:t>
            </a:r>
          </a:p>
          <a:p>
            <a:pPr lvl="2"/>
            <a:r>
              <a:rPr lang="en-GB" i="1" dirty="0" smtClean="0"/>
              <a:t>Every aspect </a:t>
            </a:r>
            <a:r>
              <a:rPr lang="en-GB" i="1" dirty="0"/>
              <a:t>related to the Article 3.2 of the RE-Directive (2014/53/EU) is considered within the scope of this Work </a:t>
            </a:r>
            <a:r>
              <a:rPr lang="en-GB" i="1" dirty="0" smtClean="0"/>
              <a:t>Item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16587172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Most of expected coexistence related topics were discussed by ETSI BRAN, mostly without conclusion</a:t>
            </a:r>
            <a:endParaRPr lang="en-AU" dirty="0"/>
          </a:p>
        </p:txBody>
      </p:sp>
      <p:sp>
        <p:nvSpPr>
          <p:cNvPr id="3" name="Content Placeholder 2"/>
          <p:cNvSpPr>
            <a:spLocks noGrp="1"/>
          </p:cNvSpPr>
          <p:nvPr>
            <p:ph idx="1"/>
          </p:nvPr>
        </p:nvSpPr>
        <p:spPr/>
        <p:txBody>
          <a:bodyPr/>
          <a:lstStyle/>
          <a:p>
            <a:r>
              <a:rPr lang="en-AU" dirty="0" smtClean="0"/>
              <a:t>Agenda topics related to coexistence</a:t>
            </a:r>
          </a:p>
          <a:p>
            <a:pPr lvl="1"/>
            <a:r>
              <a:rPr lang="en-AU" dirty="0"/>
              <a:t>2.7.1 </a:t>
            </a:r>
            <a:r>
              <a:rPr lang="en-AU" dirty="0" smtClean="0"/>
              <a:t>“Proposed </a:t>
            </a:r>
            <a:r>
              <a:rPr lang="en-AU" dirty="0"/>
              <a:t>changes to adaptivity clause in EN 301 </a:t>
            </a:r>
            <a:r>
              <a:rPr lang="en-AU" dirty="0" smtClean="0"/>
              <a:t>893”</a:t>
            </a:r>
          </a:p>
          <a:p>
            <a:pPr lvl="2"/>
            <a:r>
              <a:rPr lang="en-GB" i="1" dirty="0"/>
              <a:t>No </a:t>
            </a:r>
            <a:r>
              <a:rPr lang="en-GB" i="1" dirty="0" smtClean="0"/>
              <a:t>consensus achieved. </a:t>
            </a:r>
            <a:r>
              <a:rPr lang="en-GB" i="1" dirty="0"/>
              <a:t>The document was </a:t>
            </a:r>
            <a:r>
              <a:rPr lang="en-GB" i="1" dirty="0" smtClean="0"/>
              <a:t>noted</a:t>
            </a:r>
            <a:endParaRPr lang="en-AU" i="1" dirty="0" smtClean="0"/>
          </a:p>
          <a:p>
            <a:pPr lvl="1"/>
            <a:r>
              <a:rPr lang="en-AU" dirty="0"/>
              <a:t>2.7.2 </a:t>
            </a:r>
            <a:r>
              <a:rPr lang="en-AU" dirty="0" smtClean="0"/>
              <a:t>“Update </a:t>
            </a:r>
            <a:r>
              <a:rPr lang="en-AU" dirty="0"/>
              <a:t>for ETSI BRAN of energy blocking issue and EN 301 </a:t>
            </a:r>
            <a:r>
              <a:rPr lang="en-AU" dirty="0" smtClean="0"/>
              <a:t>893”</a:t>
            </a:r>
          </a:p>
          <a:p>
            <a:pPr lvl="2"/>
            <a:r>
              <a:rPr lang="en-GB" i="1" dirty="0"/>
              <a:t>The document was noted. No consensus </a:t>
            </a:r>
            <a:r>
              <a:rPr lang="en-GB" i="1" dirty="0" smtClean="0"/>
              <a:t>achieved</a:t>
            </a:r>
            <a:endParaRPr lang="en-AU" i="1" dirty="0"/>
          </a:p>
          <a:p>
            <a:pPr lvl="1"/>
            <a:r>
              <a:rPr lang="en-AU" dirty="0" smtClean="0"/>
              <a:t>2.7.3 “</a:t>
            </a:r>
            <a:r>
              <a:rPr lang="en-GB" dirty="0" smtClean="0"/>
              <a:t>Issues for clarification related to “paused COT” in EN 301 893”</a:t>
            </a:r>
          </a:p>
          <a:p>
            <a:pPr lvl="2"/>
            <a:r>
              <a:rPr lang="en-GB" i="1" dirty="0"/>
              <a:t>There was no consensus and further discussion might be </a:t>
            </a:r>
            <a:r>
              <a:rPr lang="en-GB" i="1" dirty="0" smtClean="0"/>
              <a:t>required</a:t>
            </a:r>
            <a:endParaRPr lang="en-GB" i="1" dirty="0"/>
          </a:p>
          <a:p>
            <a:pPr lvl="1"/>
            <a:r>
              <a:rPr lang="en-GB" dirty="0" smtClean="0"/>
              <a:t>2.7.4 “</a:t>
            </a:r>
            <a:r>
              <a:rPr lang="en-AU" dirty="0" smtClean="0"/>
              <a:t>History </a:t>
            </a:r>
            <a:r>
              <a:rPr lang="en-AU" dirty="0"/>
              <a:t>of PD and ED </a:t>
            </a:r>
            <a:r>
              <a:rPr lang="en-AU" dirty="0" smtClean="0"/>
              <a:t>reviewed”</a:t>
            </a:r>
          </a:p>
          <a:p>
            <a:pPr lvl="2"/>
            <a:r>
              <a:rPr lang="en-GB" i="1" dirty="0"/>
              <a:t>The document was </a:t>
            </a:r>
            <a:r>
              <a:rPr lang="en-GB" i="1" dirty="0" smtClean="0"/>
              <a:t>noted</a:t>
            </a:r>
            <a:endParaRPr lang="en-AU" i="1" dirty="0"/>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1177439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4th F2F meeting of the </a:t>
            </a:r>
            <a:r>
              <a:rPr lang="en-AU" i="1" dirty="0" smtClean="0"/>
              <a:t>Coexistence Standing Committee </a:t>
            </a:r>
            <a:r>
              <a:rPr lang="en-AU" dirty="0" smtClean="0"/>
              <a:t>in Irvine in January 2018</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and will meet twice this week</a:t>
            </a:r>
          </a:p>
          <a:p>
            <a:pPr lvl="2"/>
            <a:r>
              <a:rPr lang="en-AU" dirty="0" smtClean="0"/>
              <a:t>Wed PM1</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Most of expected coexistence related topics were discussed by ETSI BRAN, mostly without conclusion</a:t>
            </a:r>
            <a:endParaRPr lang="en-AU" dirty="0"/>
          </a:p>
        </p:txBody>
      </p:sp>
      <p:sp>
        <p:nvSpPr>
          <p:cNvPr id="3" name="Content Placeholder 2"/>
          <p:cNvSpPr>
            <a:spLocks noGrp="1"/>
          </p:cNvSpPr>
          <p:nvPr>
            <p:ph idx="1"/>
          </p:nvPr>
        </p:nvSpPr>
        <p:spPr/>
        <p:txBody>
          <a:bodyPr/>
          <a:lstStyle/>
          <a:p>
            <a:r>
              <a:rPr lang="en-AU" dirty="0"/>
              <a:t>Agenda topics related to coexistence</a:t>
            </a:r>
          </a:p>
          <a:p>
            <a:pPr lvl="1"/>
            <a:r>
              <a:rPr lang="en-AU" dirty="0" smtClean="0"/>
              <a:t>…</a:t>
            </a:r>
          </a:p>
          <a:p>
            <a:pPr lvl="1"/>
            <a:r>
              <a:rPr lang="en-AU" dirty="0" smtClean="0"/>
              <a:t>2.7.5 “Topics </a:t>
            </a:r>
            <a:r>
              <a:rPr lang="en-AU" dirty="0"/>
              <a:t>for next revision of EN 301 </a:t>
            </a:r>
            <a:r>
              <a:rPr lang="en-AU" dirty="0" smtClean="0"/>
              <a:t>893”</a:t>
            </a:r>
            <a:endParaRPr lang="en-AU" dirty="0"/>
          </a:p>
          <a:p>
            <a:pPr lvl="2"/>
            <a:r>
              <a:rPr lang="en-GB" i="1" dirty="0"/>
              <a:t>The document was </a:t>
            </a:r>
            <a:r>
              <a:rPr lang="en-GB" i="1" dirty="0" smtClean="0"/>
              <a:t>noted</a:t>
            </a:r>
            <a:endParaRPr lang="en-AU" i="1" dirty="0"/>
          </a:p>
          <a:p>
            <a:pPr lvl="1"/>
            <a:r>
              <a:rPr lang="en-AU" dirty="0"/>
              <a:t>2.7.6 “Moving Forward with PD and ED in EN 301 893</a:t>
            </a:r>
            <a:r>
              <a:rPr lang="en-AU" dirty="0" smtClean="0"/>
              <a:t>”</a:t>
            </a:r>
          </a:p>
          <a:p>
            <a:pPr lvl="2"/>
            <a:r>
              <a:rPr lang="en-AU" dirty="0" smtClean="0">
                <a:solidFill>
                  <a:srgbClr val="FF0000"/>
                </a:solidFill>
              </a:rPr>
              <a:t>A response to 2.7.5</a:t>
            </a:r>
            <a:endParaRPr lang="en-AU" dirty="0">
              <a:solidFill>
                <a:srgbClr val="FF0000"/>
              </a:solidFill>
            </a:endParaRPr>
          </a:p>
          <a:p>
            <a:pPr lvl="2"/>
            <a:r>
              <a:rPr lang="en-GB" i="1" dirty="0"/>
              <a:t>The document was noted</a:t>
            </a:r>
            <a:endParaRPr lang="en-AU" i="1" dirty="0"/>
          </a:p>
          <a:p>
            <a:pPr lvl="1"/>
            <a:r>
              <a:rPr lang="en-AU" dirty="0"/>
              <a:t>2.7.7 “Response to BRAN(17)096012 ”</a:t>
            </a:r>
            <a:endParaRPr lang="en-AU" dirty="0" smtClean="0"/>
          </a:p>
          <a:p>
            <a:pPr lvl="2"/>
            <a:r>
              <a:rPr lang="en-AU" dirty="0" smtClean="0"/>
              <a:t>A response to 2.7.5 that was not presented but was discussed</a:t>
            </a:r>
            <a:endParaRPr lang="en-AU" dirty="0"/>
          </a:p>
          <a:p>
            <a:pPr lvl="2"/>
            <a:r>
              <a:rPr lang="en-GB" i="1" dirty="0"/>
              <a:t>The document was noted</a:t>
            </a:r>
            <a:endParaRPr lang="en-AU" i="1"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21590932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2.7.1: it was proposed that EN 301 893 </a:t>
            </a:r>
            <a:r>
              <a:rPr lang="en-AU" dirty="0"/>
              <a:t>allow any technology to use </a:t>
            </a:r>
            <a:r>
              <a:rPr lang="en-AU" dirty="0" smtClean="0"/>
              <a:t>PD/ED, </a:t>
            </a:r>
            <a:r>
              <a:rPr lang="en-AU" dirty="0"/>
              <a:t>by reference to 802.11</a:t>
            </a:r>
          </a:p>
        </p:txBody>
      </p:sp>
      <p:sp>
        <p:nvSpPr>
          <p:cNvPr id="3" name="Content Placeholder 2"/>
          <p:cNvSpPr>
            <a:spLocks noGrp="1"/>
          </p:cNvSpPr>
          <p:nvPr>
            <p:ph idx="1"/>
          </p:nvPr>
        </p:nvSpPr>
        <p:spPr/>
        <p:txBody>
          <a:bodyPr/>
          <a:lstStyle/>
          <a:p>
            <a:r>
              <a:rPr lang="en-AU" dirty="0" smtClean="0"/>
              <a:t>Item 2.7.1 summary</a:t>
            </a:r>
          </a:p>
          <a:p>
            <a:pPr lvl="1"/>
            <a:r>
              <a:rPr lang="en-AU" dirty="0" smtClean="0"/>
              <a:t>Cisco, Intel, Broadcom &amp; HPE presented BRAN(17)09008r2,</a:t>
            </a:r>
            <a:br>
              <a:rPr lang="en-AU" dirty="0" smtClean="0"/>
            </a:br>
            <a:r>
              <a:rPr lang="en-AU" dirty="0" smtClean="0"/>
              <a:t>proposing that </a:t>
            </a:r>
            <a:r>
              <a:rPr lang="en-AU" dirty="0"/>
              <a:t>EN 301 893 be revised to allow any </a:t>
            </a:r>
            <a:r>
              <a:rPr lang="en-AU" dirty="0" smtClean="0"/>
              <a:t>technology</a:t>
            </a:r>
            <a:br>
              <a:rPr lang="en-AU" dirty="0" smtClean="0"/>
            </a:br>
            <a:r>
              <a:rPr lang="en-AU" dirty="0" smtClean="0"/>
              <a:t>to </a:t>
            </a:r>
            <a:r>
              <a:rPr lang="en-AU" dirty="0"/>
              <a:t>use the traditional PD/ED mechanism &amp; </a:t>
            </a:r>
            <a:r>
              <a:rPr lang="en-AU" dirty="0" smtClean="0"/>
              <a:t>thresholds</a:t>
            </a:r>
          </a:p>
          <a:p>
            <a:pPr lvl="2"/>
            <a:r>
              <a:rPr lang="en-AU" dirty="0" smtClean="0"/>
              <a:t>This is aligned with </a:t>
            </a:r>
            <a:r>
              <a:rPr lang="en-AU" dirty="0"/>
              <a:t>IEEE 802.11 </a:t>
            </a:r>
            <a:r>
              <a:rPr lang="en-AU" dirty="0" smtClean="0"/>
              <a:t>WG’ position in a </a:t>
            </a:r>
            <a:r>
              <a:rPr lang="en-AU" dirty="0" err="1" smtClean="0">
                <a:hlinkClick r:id="rId3"/>
              </a:rPr>
              <a:t>Liasion</a:t>
            </a:r>
            <a:r>
              <a:rPr lang="en-AU" dirty="0" smtClean="0">
                <a:hlinkClick r:id="rId3"/>
              </a:rPr>
              <a:t> Statement</a:t>
            </a:r>
            <a:r>
              <a:rPr lang="en-AU" dirty="0" smtClean="0"/>
              <a:t> sent to ETSI BRAN in May 2017</a:t>
            </a:r>
            <a:endParaRPr lang="en-AU" dirty="0"/>
          </a:p>
          <a:p>
            <a:pPr lvl="1"/>
            <a:r>
              <a:rPr lang="en-AU" dirty="0" smtClean="0"/>
              <a:t>It explored two options (a refined reference to 802.11 or a neutral preamble) to implement this proposal, ultimately recommending that the 802.11 reference in EN 301 893 be maintained, but refined so that the PD/ED mechanism &amp; thresholds could be used by any technology</a:t>
            </a:r>
          </a:p>
          <a:p>
            <a:pPr lvl="2"/>
            <a:r>
              <a:rPr lang="en-AU" dirty="0" smtClean="0"/>
              <a:t>Not just 802.11a/n/ac, but including 802.11ax, LAA, MulteFire, </a:t>
            </a:r>
            <a:r>
              <a:rPr lang="en-AU" dirty="0" err="1" smtClean="0"/>
              <a:t>etc</a:t>
            </a:r>
            <a:endParaRPr lang="en-AU" dirty="0"/>
          </a:p>
          <a:p>
            <a:pPr lvl="1"/>
            <a:r>
              <a:rPr lang="en-AU" dirty="0" smtClean="0"/>
              <a:t>The proposal included explicit text changes to EN 301 893 that amounted to 27 new words and 54 deleted words</a:t>
            </a:r>
          </a:p>
          <a:p>
            <a:pPr lvl="1"/>
            <a:r>
              <a:rPr lang="en-AU" dirty="0" smtClean="0"/>
              <a:t>The proposal also suggested use of 802.11-style NAV</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2356694100"/>
              </p:ext>
            </p:extLst>
          </p:nvPr>
        </p:nvGraphicFramePr>
        <p:xfrm>
          <a:off x="7629525" y="2438400"/>
          <a:ext cx="914400" cy="792163"/>
        </p:xfrm>
        <a:graphic>
          <a:graphicData uri="http://schemas.openxmlformats.org/presentationml/2006/ole">
            <mc:AlternateContent xmlns:mc="http://schemas.openxmlformats.org/markup-compatibility/2006">
              <mc:Choice xmlns:v="urn:schemas-microsoft-com:vml" Requires="v">
                <p:oleObj spid="_x0000_s2087" name="Presentation" showAsIcon="1" r:id="rId4" imgW="914400" imgH="792360" progId="PowerPoint.Show.12">
                  <p:embed/>
                </p:oleObj>
              </mc:Choice>
              <mc:Fallback>
                <p:oleObj name="Presentation" showAsIcon="1" r:id="rId4" imgW="914400" imgH="792360" progId="PowerPoint.Show.12">
                  <p:embed/>
                  <p:pic>
                    <p:nvPicPr>
                      <p:cNvPr id="0" name=""/>
                      <p:cNvPicPr/>
                      <p:nvPr/>
                    </p:nvPicPr>
                    <p:blipFill>
                      <a:blip r:embed="rId5"/>
                      <a:stretch>
                        <a:fillRect/>
                      </a:stretch>
                    </p:blipFill>
                    <p:spPr>
                      <a:xfrm>
                        <a:off x="7629525" y="2438400"/>
                        <a:ext cx="914400" cy="792163"/>
                      </a:xfrm>
                      <a:prstGeom prst="rect">
                        <a:avLst/>
                      </a:prstGeom>
                      <a:ln>
                        <a:solidFill>
                          <a:srgbClr val="FF0000"/>
                        </a:solidFill>
                      </a:ln>
                    </p:spPr>
                  </p:pic>
                </p:oleObj>
              </mc:Fallback>
            </mc:AlternateContent>
          </a:graphicData>
        </a:graphic>
      </p:graphicFrame>
      <p:sp>
        <p:nvSpPr>
          <p:cNvPr id="8" name="Rectangle 7"/>
          <p:cNvSpPr/>
          <p:nvPr/>
        </p:nvSpPr>
        <p:spPr bwMode="auto">
          <a:xfrm>
            <a:off x="5486400" y="15240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10" name="Curved Connector 9"/>
          <p:cNvCxnSpPr>
            <a:stCxn id="8" idx="3"/>
            <a:endCxn id="6" idx="0"/>
          </p:cNvCxnSpPr>
          <p:nvPr/>
        </p:nvCxnSpPr>
        <p:spPr bwMode="auto">
          <a:xfrm>
            <a:off x="7705724" y="1790700"/>
            <a:ext cx="381001" cy="647700"/>
          </a:xfrm>
          <a:prstGeom prst="curvedConnector2">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890961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2.7.1: ETSI BRAN did not reach a consensus on proposal to allow </a:t>
            </a:r>
            <a:r>
              <a:rPr lang="en-AU" dirty="0"/>
              <a:t>any technology to use PD/ED</a:t>
            </a:r>
          </a:p>
        </p:txBody>
      </p:sp>
      <p:sp>
        <p:nvSpPr>
          <p:cNvPr id="3" name="Content Placeholder 2"/>
          <p:cNvSpPr>
            <a:spLocks noGrp="1"/>
          </p:cNvSpPr>
          <p:nvPr>
            <p:ph idx="1"/>
          </p:nvPr>
        </p:nvSpPr>
        <p:spPr/>
        <p:txBody>
          <a:bodyPr/>
          <a:lstStyle/>
          <a:p>
            <a:r>
              <a:rPr lang="en-AU" dirty="0" smtClean="0"/>
              <a:t>Item 2.7.1 minutes</a:t>
            </a:r>
          </a:p>
          <a:p>
            <a:pPr lvl="1"/>
            <a:r>
              <a:rPr lang="en-GB" i="1" dirty="0"/>
              <a:t>Discussion at TC BRAN#96</a:t>
            </a:r>
            <a:endParaRPr lang="en-AU" i="1" dirty="0"/>
          </a:p>
          <a:p>
            <a:pPr lvl="2"/>
            <a:r>
              <a:rPr lang="en-GB" i="1" u="sng" dirty="0"/>
              <a:t>Myles, Andrew (Cisco Systems Belgium) </a:t>
            </a:r>
            <a:r>
              <a:rPr lang="en-GB" i="1" dirty="0"/>
              <a:t>made a presentation of the progress of work on adaptivity clause. Key clause for adaptivity is 4.2.7.3.2.5.</a:t>
            </a:r>
            <a:endParaRPr lang="en-AU" i="1" dirty="0"/>
          </a:p>
          <a:p>
            <a:pPr lvl="2"/>
            <a:r>
              <a:rPr lang="en-GB" i="1" dirty="0"/>
              <a:t>There are two options for revising EN 301 893 to enable to use of PD/ED by 802.11ax (&amp; other technologies):</a:t>
            </a:r>
            <a:endParaRPr lang="en-AU" i="1" dirty="0"/>
          </a:p>
          <a:p>
            <a:pPr lvl="3"/>
            <a:r>
              <a:rPr lang="en-GB" i="1" dirty="0"/>
              <a:t>Option A: Define a neutral preamble &amp; remove reference to 802.11-2016</a:t>
            </a:r>
            <a:endParaRPr lang="en-AU" i="1" dirty="0"/>
          </a:p>
          <a:p>
            <a:pPr lvl="3"/>
            <a:r>
              <a:rPr lang="en-GB" i="1" dirty="0"/>
              <a:t>Option B: Refine reference to 802.11-2016</a:t>
            </a:r>
            <a:endParaRPr lang="en-AU" i="1" dirty="0"/>
          </a:p>
          <a:p>
            <a:pPr lvl="2"/>
            <a:r>
              <a:rPr lang="en-GB" i="1" dirty="0"/>
              <a:t>The presenter and TC BRAN members have a common understanding that there is no intention to adding a requirement to respect received IEEE 802.11 Duration fields to Option 1. </a:t>
            </a:r>
            <a:endParaRPr lang="en-AU" i="1" dirty="0"/>
          </a:p>
          <a:p>
            <a:pPr lvl="1"/>
            <a:r>
              <a:rPr lang="en-GB" i="1" dirty="0"/>
              <a:t>Conclusion of TC BRAN#96</a:t>
            </a:r>
            <a:r>
              <a:rPr lang="en-GB" i="1" dirty="0" smtClean="0"/>
              <a:t>:</a:t>
            </a:r>
          </a:p>
          <a:p>
            <a:pPr lvl="2"/>
            <a:r>
              <a:rPr lang="en-GB" i="1" dirty="0"/>
              <a:t>No consensus achieved. The document was noted. </a:t>
            </a:r>
            <a:endParaRPr lang="en-AU" i="1"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4304142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2.7.1: a discussion at the next ETSI BRAN meeting may reach a positive conclusion</a:t>
            </a:r>
            <a:endParaRPr lang="en-AU" dirty="0"/>
          </a:p>
        </p:txBody>
      </p:sp>
      <p:sp>
        <p:nvSpPr>
          <p:cNvPr id="3" name="Content Placeholder 2"/>
          <p:cNvSpPr>
            <a:spLocks noGrp="1"/>
          </p:cNvSpPr>
          <p:nvPr>
            <p:ph idx="1"/>
          </p:nvPr>
        </p:nvSpPr>
        <p:spPr/>
        <p:txBody>
          <a:bodyPr/>
          <a:lstStyle/>
          <a:p>
            <a:r>
              <a:rPr lang="en-AU" dirty="0" smtClean="0"/>
              <a:t>Item 2.7.1 commentary</a:t>
            </a:r>
          </a:p>
          <a:p>
            <a:pPr lvl="1"/>
            <a:r>
              <a:rPr lang="en-AU" dirty="0" smtClean="0"/>
              <a:t>It was quite clear that there is no interest in requiring 802.11-style NAV to enable better coexistence</a:t>
            </a:r>
          </a:p>
          <a:p>
            <a:pPr lvl="2"/>
            <a:r>
              <a:rPr lang="en-AU" dirty="0" smtClean="0"/>
              <a:t>Although it is believed some LAA vendors both </a:t>
            </a:r>
            <a:r>
              <a:rPr lang="en-AU" dirty="0" err="1" smtClean="0"/>
              <a:t>rx</a:t>
            </a:r>
            <a:r>
              <a:rPr lang="en-AU" dirty="0" smtClean="0"/>
              <a:t> &amp; </a:t>
            </a:r>
            <a:r>
              <a:rPr lang="en-AU" dirty="0" err="1" smtClean="0"/>
              <a:t>tx</a:t>
            </a:r>
            <a:r>
              <a:rPr lang="en-AU" dirty="0" smtClean="0"/>
              <a:t> NAVs anyway</a:t>
            </a:r>
          </a:p>
          <a:p>
            <a:pPr lvl="1"/>
            <a:r>
              <a:rPr lang="en-AU" dirty="0" smtClean="0"/>
              <a:t>While the meeting came to no official conclusion, there was a lot of side-bar discussions that were quite positive</a:t>
            </a:r>
          </a:p>
          <a:p>
            <a:pPr lvl="2"/>
            <a:r>
              <a:rPr lang="en-AU" dirty="0" smtClean="0"/>
              <a:t>There was less negative reaction to maintaining the reference to IEEE 802.11-2016 than some expected</a:t>
            </a:r>
          </a:p>
          <a:p>
            <a:pPr lvl="2"/>
            <a:r>
              <a:rPr lang="en-AU" dirty="0" smtClean="0"/>
              <a:t>It was seen by many as a pragmatic and sensible solution, which merely continued the long term status quo</a:t>
            </a:r>
          </a:p>
          <a:p>
            <a:pPr lvl="2"/>
            <a:r>
              <a:rPr lang="en-US" dirty="0" smtClean="0"/>
              <a:t>Including a neutral </a:t>
            </a:r>
            <a:r>
              <a:rPr lang="en-US" dirty="0"/>
              <a:t>preamble seemed more controversial, contrary to my expectation.</a:t>
            </a:r>
            <a:endParaRPr lang="en-AU" dirty="0"/>
          </a:p>
          <a:p>
            <a:pPr lvl="1"/>
            <a:r>
              <a:rPr lang="en-AU" dirty="0" smtClean="0"/>
              <a:t>It seems likely the next step is to formalise the text proposal for consideration at the next ETSI BRAN meeting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1009987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it was proposed that blocking energy be restricted rather than banned</a:t>
            </a:r>
            <a:endParaRPr lang="en-AU" dirty="0"/>
          </a:p>
        </p:txBody>
      </p:sp>
      <p:sp>
        <p:nvSpPr>
          <p:cNvPr id="3" name="Content Placeholder 2"/>
          <p:cNvSpPr>
            <a:spLocks noGrp="1"/>
          </p:cNvSpPr>
          <p:nvPr>
            <p:ph idx="1"/>
          </p:nvPr>
        </p:nvSpPr>
        <p:spPr/>
        <p:txBody>
          <a:bodyPr/>
          <a:lstStyle/>
          <a:p>
            <a:r>
              <a:rPr lang="en-AU" dirty="0" smtClean="0"/>
              <a:t>Item 2.7.2 summary</a:t>
            </a:r>
          </a:p>
          <a:p>
            <a:pPr lvl="1"/>
            <a:r>
              <a:rPr lang="en-AU" dirty="0" smtClean="0"/>
              <a:t>Cisco </a:t>
            </a:r>
            <a:r>
              <a:rPr lang="en-AU" dirty="0"/>
              <a:t>presented </a:t>
            </a:r>
            <a:r>
              <a:rPr lang="en-AU" dirty="0" smtClean="0"/>
              <a:t>BRAN(17)09009r2, proposing that</a:t>
            </a:r>
            <a:br>
              <a:rPr lang="en-AU" dirty="0" smtClean="0"/>
            </a:br>
            <a:r>
              <a:rPr lang="en-AU" dirty="0" smtClean="0"/>
              <a:t>EN </a:t>
            </a:r>
            <a:r>
              <a:rPr lang="en-AU" dirty="0"/>
              <a:t>301 893 be revised to </a:t>
            </a:r>
            <a:r>
              <a:rPr lang="en-AU" dirty="0" smtClean="0"/>
              <a:t>restrict the period in which</a:t>
            </a:r>
            <a:br>
              <a:rPr lang="en-AU" dirty="0" smtClean="0"/>
            </a:br>
            <a:r>
              <a:rPr lang="en-AU" dirty="0" smtClean="0"/>
              <a:t>blocking energy can be sent</a:t>
            </a:r>
          </a:p>
          <a:p>
            <a:pPr lvl="1"/>
            <a:r>
              <a:rPr lang="en-AU" dirty="0" smtClean="0"/>
              <a:t>The document drew on material previously discussed in the </a:t>
            </a:r>
            <a:r>
              <a:rPr lang="en-AU" dirty="0" err="1" smtClean="0"/>
              <a:t>Coex</a:t>
            </a:r>
            <a:r>
              <a:rPr lang="en-AU" dirty="0" smtClean="0"/>
              <a:t> SC to assert that blocking energy is already banned by RE-D or </a:t>
            </a:r>
            <a:r>
              <a:rPr lang="en-AU" dirty="0"/>
              <a:t>EN 301 893</a:t>
            </a:r>
            <a:endParaRPr lang="en-AU" dirty="0" smtClean="0"/>
          </a:p>
          <a:p>
            <a:pPr lvl="2"/>
            <a:r>
              <a:rPr lang="en-AU" dirty="0" smtClean="0">
                <a:hlinkClick r:id="rId3"/>
              </a:rPr>
              <a:t>11-17-1393r1</a:t>
            </a:r>
            <a:r>
              <a:rPr lang="en-AU" dirty="0" smtClean="0"/>
              <a:t>, which asserts that </a:t>
            </a:r>
            <a:r>
              <a:rPr lang="en-AU" dirty="0"/>
              <a:t>blocking energy </a:t>
            </a:r>
            <a:r>
              <a:rPr lang="en-AU" dirty="0" smtClean="0"/>
              <a:t>violates the RE-D because, according to 3GPP:</a:t>
            </a:r>
          </a:p>
          <a:p>
            <a:pPr marL="539750" lvl="2" indent="-174625">
              <a:spcBef>
                <a:spcPts val="400"/>
              </a:spcBef>
              <a:buFont typeface="Arial" panose="020B0604020202020204" pitchFamily="34" charset="0"/>
              <a:buChar char="•"/>
            </a:pPr>
            <a:r>
              <a:rPr lang="en-AU" sz="1400" dirty="0" smtClean="0"/>
              <a:t>Its transmission is </a:t>
            </a:r>
            <a:r>
              <a:rPr lang="en-AU" sz="1400" dirty="0"/>
              <a:t>unnecessary for </a:t>
            </a:r>
            <a:r>
              <a:rPr lang="en-AU" sz="1400" i="1" dirty="0"/>
              <a:t>good performance</a:t>
            </a:r>
          </a:p>
          <a:p>
            <a:pPr marL="539750" lvl="2" indent="-174625">
              <a:spcBef>
                <a:spcPts val="400"/>
              </a:spcBef>
              <a:buFont typeface="Arial" panose="020B0604020202020204" pitchFamily="34" charset="0"/>
              <a:buChar char="•"/>
            </a:pPr>
            <a:r>
              <a:rPr lang="en-AU" sz="1400" dirty="0" smtClean="0"/>
              <a:t>There are viable alternatives to its use</a:t>
            </a:r>
            <a:endParaRPr lang="en-AU" sz="1400" dirty="0"/>
          </a:p>
          <a:p>
            <a:pPr lvl="2"/>
            <a:r>
              <a:rPr lang="en-AU" dirty="0" smtClean="0">
                <a:hlinkClick r:id="rId4"/>
              </a:rPr>
              <a:t>11-17-1759</a:t>
            </a:r>
            <a:r>
              <a:rPr lang="en-AU" dirty="0" smtClean="0"/>
              <a:t>, which asserts </a:t>
            </a:r>
            <a:r>
              <a:rPr lang="en-AU" dirty="0"/>
              <a:t>blocking energy </a:t>
            </a:r>
            <a:r>
              <a:rPr lang="en-AU" dirty="0" smtClean="0"/>
              <a:t>is not allowed by EN 301 893 because it only allows the transmission material belonging to a priority class, and an undefined transmission that cannot be decoded cannot be part of a priority class</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graphicFrame>
        <p:nvGraphicFramePr>
          <p:cNvPr id="7" name="Object 6">
            <a:hlinkClick r:id="" action="ppaction://ole?verb=0"/>
          </p:cNvPr>
          <p:cNvGraphicFramePr>
            <a:graphicFrameLocks noChangeAspect="1"/>
          </p:cNvGraphicFramePr>
          <p:nvPr>
            <p:extLst>
              <p:ext uri="{D42A27DB-BD31-4B8C-83A1-F6EECF244321}">
                <p14:modId xmlns:p14="http://schemas.microsoft.com/office/powerpoint/2010/main" val="175973995"/>
              </p:ext>
            </p:extLst>
          </p:nvPr>
        </p:nvGraphicFramePr>
        <p:xfrm>
          <a:off x="7239000" y="2438400"/>
          <a:ext cx="914400" cy="792163"/>
        </p:xfrm>
        <a:graphic>
          <a:graphicData uri="http://schemas.openxmlformats.org/presentationml/2006/ole">
            <mc:AlternateContent xmlns:mc="http://schemas.openxmlformats.org/markup-compatibility/2006">
              <mc:Choice xmlns:v="urn:schemas-microsoft-com:vml" Requires="v">
                <p:oleObj spid="_x0000_s3108" name="Presentation" showAsIcon="1" r:id="rId5" imgW="914400" imgH="792360" progId="PowerPoint.Show.12">
                  <p:embed/>
                </p:oleObj>
              </mc:Choice>
              <mc:Fallback>
                <p:oleObj name="Presentation" showAsIcon="1" r:id="rId5" imgW="914400" imgH="792360" progId="PowerPoint.Show.12">
                  <p:embed/>
                  <p:pic>
                    <p:nvPicPr>
                      <p:cNvPr id="0" name=""/>
                      <p:cNvPicPr/>
                      <p:nvPr/>
                    </p:nvPicPr>
                    <p:blipFill>
                      <a:blip r:embed="rId6"/>
                      <a:stretch>
                        <a:fillRect/>
                      </a:stretch>
                    </p:blipFill>
                    <p:spPr>
                      <a:xfrm>
                        <a:off x="7239000" y="2438400"/>
                        <a:ext cx="914400" cy="792163"/>
                      </a:xfrm>
                      <a:prstGeom prst="rect">
                        <a:avLst/>
                      </a:prstGeom>
                      <a:ln>
                        <a:solidFill>
                          <a:srgbClr val="FF0000"/>
                        </a:solidFill>
                      </a:ln>
                    </p:spPr>
                  </p:pic>
                </p:oleObj>
              </mc:Fallback>
            </mc:AlternateContent>
          </a:graphicData>
        </a:graphic>
      </p:graphicFrame>
      <p:sp>
        <p:nvSpPr>
          <p:cNvPr id="8" name="Rectangle 7"/>
          <p:cNvSpPr/>
          <p:nvPr/>
        </p:nvSpPr>
        <p:spPr bwMode="auto">
          <a:xfrm>
            <a:off x="5105400" y="14478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9" name="Curved Connector 8"/>
          <p:cNvCxnSpPr>
            <a:stCxn id="8" idx="3"/>
            <a:endCxn id="7" idx="0"/>
          </p:cNvCxnSpPr>
          <p:nvPr/>
        </p:nvCxnSpPr>
        <p:spPr bwMode="auto">
          <a:xfrm>
            <a:off x="7324724" y="1714500"/>
            <a:ext cx="371476" cy="723900"/>
          </a:xfrm>
          <a:prstGeom prst="curvedConnector2">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15038172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a:t>
            </a:r>
            <a:r>
              <a:rPr lang="en-AU" dirty="0"/>
              <a:t>it was proposed that blocking energy be restricted rather than banned</a:t>
            </a:r>
          </a:p>
        </p:txBody>
      </p:sp>
      <p:sp>
        <p:nvSpPr>
          <p:cNvPr id="3" name="Content Placeholder 2"/>
          <p:cNvSpPr>
            <a:spLocks noGrp="1"/>
          </p:cNvSpPr>
          <p:nvPr>
            <p:ph idx="1"/>
          </p:nvPr>
        </p:nvSpPr>
        <p:spPr/>
        <p:txBody>
          <a:bodyPr/>
          <a:lstStyle/>
          <a:p>
            <a:r>
              <a:rPr lang="en-AU" dirty="0" smtClean="0"/>
              <a:t>Item 2.7.2 summary</a:t>
            </a:r>
          </a:p>
          <a:p>
            <a:pPr lvl="1"/>
            <a:r>
              <a:rPr lang="en-AU" dirty="0" smtClean="0"/>
              <a:t>…</a:t>
            </a:r>
          </a:p>
          <a:p>
            <a:pPr lvl="1"/>
            <a:r>
              <a:rPr lang="en-AU" dirty="0" smtClean="0"/>
              <a:t>The document recommended a compromise whereby up to 100us of blocking energy was allowed, which would:</a:t>
            </a:r>
          </a:p>
          <a:p>
            <a:pPr lvl="2"/>
            <a:r>
              <a:rPr lang="en-AU" dirty="0"/>
              <a:t>E</a:t>
            </a:r>
            <a:r>
              <a:rPr lang="en-AU" dirty="0" smtClean="0"/>
              <a:t>nable LAA to synchronise on each symbol, which at least Qualcomm believes is feasible (based on a submission to 3GPP)</a:t>
            </a:r>
          </a:p>
          <a:p>
            <a:pPr lvl="2"/>
            <a:r>
              <a:rPr lang="en-AU" dirty="0" smtClean="0"/>
              <a:t>Ensure that there was some flexibility for innovation by all technologies</a:t>
            </a:r>
          </a:p>
          <a:p>
            <a:pPr lvl="2"/>
            <a:r>
              <a:rPr lang="en-AU" dirty="0" smtClean="0"/>
              <a:t>Stop the most egregious uses (</a:t>
            </a:r>
            <a:r>
              <a:rPr lang="en-AU" dirty="0" err="1" smtClean="0"/>
              <a:t>ie</a:t>
            </a:r>
            <a:r>
              <a:rPr lang="en-AU" dirty="0" smtClean="0"/>
              <a:t> very long) of blocking energy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26776117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a:t>
            </a:r>
            <a:r>
              <a:rPr lang="en-AU" dirty="0"/>
              <a:t>ETSI BRAN did not reach a consensus on proposal to </a:t>
            </a:r>
            <a:r>
              <a:rPr lang="en-AU" dirty="0" smtClean="0"/>
              <a:t>restrict use of blocking energy</a:t>
            </a:r>
            <a:endParaRPr lang="en-AU" dirty="0"/>
          </a:p>
        </p:txBody>
      </p:sp>
      <p:sp>
        <p:nvSpPr>
          <p:cNvPr id="3" name="Content Placeholder 2"/>
          <p:cNvSpPr>
            <a:spLocks noGrp="1"/>
          </p:cNvSpPr>
          <p:nvPr>
            <p:ph idx="1"/>
          </p:nvPr>
        </p:nvSpPr>
        <p:spPr/>
        <p:txBody>
          <a:bodyPr/>
          <a:lstStyle/>
          <a:p>
            <a:r>
              <a:rPr lang="en-AU" dirty="0" smtClean="0"/>
              <a:t>Item 2.7.2 minutes</a:t>
            </a:r>
          </a:p>
          <a:p>
            <a:pPr lvl="1"/>
            <a:r>
              <a:rPr lang="en-GB" i="1" dirty="0"/>
              <a:t>Discussion at TC BRAN#96</a:t>
            </a:r>
            <a:endParaRPr lang="en-AU" i="1" dirty="0"/>
          </a:p>
          <a:p>
            <a:pPr lvl="2"/>
            <a:r>
              <a:rPr lang="en-GB" i="1" u="sng" dirty="0"/>
              <a:t>Myles, Andrew (Cisco Systems Belgium)</a:t>
            </a:r>
            <a:r>
              <a:rPr lang="en-GB" i="1" dirty="0"/>
              <a:t> presented document BRAN(17)096009r2; Assumptions and proposals from the presentation, and reaction of the meeting:</a:t>
            </a:r>
            <a:endParaRPr lang="en-AU" i="1" dirty="0"/>
          </a:p>
          <a:p>
            <a:pPr lvl="3"/>
            <a:r>
              <a:rPr lang="en-GB" sz="1600" i="1" dirty="0"/>
              <a:t>EN 301 893 should be modified to allow restricted use of blocking energy;</a:t>
            </a:r>
            <a:endParaRPr lang="en-AU" sz="1600" i="1" dirty="0"/>
          </a:p>
          <a:p>
            <a:pPr lvl="4"/>
            <a:r>
              <a:rPr lang="en-GB" i="1" dirty="0"/>
              <a:t>The assumption that blocking energy is already banned by RE-D and/or EN 301 893 has not been shared by the TC BRAN members. There is no unique definition of the effective and efficient use of spectrum.</a:t>
            </a:r>
            <a:endParaRPr lang="en-AU" i="1" dirty="0"/>
          </a:p>
          <a:p>
            <a:pPr lvl="3"/>
            <a:r>
              <a:rPr lang="en-GB" sz="1600" i="1" dirty="0"/>
              <a:t>EN 301 893 needs to be refined to allow blocking energy within some reasonable constraints;</a:t>
            </a:r>
            <a:endParaRPr lang="en-AU" sz="1600" i="1" dirty="0"/>
          </a:p>
          <a:p>
            <a:pPr lvl="4"/>
            <a:r>
              <a:rPr lang="en-GB" i="1" dirty="0"/>
              <a:t>The proposal to restrict blocking energy has not been shared by the TC BRAN members. The counter-argument was that since it is not possible to define what the energy is doing (synchronisation or blocking or </a:t>
            </a:r>
            <a:r>
              <a:rPr lang="en-GB" i="1" dirty="0" smtClean="0"/>
              <a:t>something </a:t>
            </a:r>
            <a:r>
              <a:rPr lang="en-GB" i="1" dirty="0"/>
              <a:t>else) there is no need for discussion of the proposal</a:t>
            </a:r>
            <a:r>
              <a:rPr lang="en-GB" i="1" dirty="0" smtClean="0"/>
              <a:t>.</a:t>
            </a:r>
          </a:p>
          <a:p>
            <a:pPr lvl="1"/>
            <a:r>
              <a:rPr lang="en-GB" sz="1600" i="1" dirty="0" smtClean="0"/>
              <a:t>…</a:t>
            </a:r>
            <a:endParaRPr lang="en-AU" sz="1600"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5092918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a:t>
            </a:r>
            <a:r>
              <a:rPr lang="en-AU" dirty="0"/>
              <a:t>ETSI BRAN did not reach a consensus on proposal to restrict use of blocking energy</a:t>
            </a:r>
          </a:p>
        </p:txBody>
      </p:sp>
      <p:sp>
        <p:nvSpPr>
          <p:cNvPr id="3" name="Content Placeholder 2"/>
          <p:cNvSpPr>
            <a:spLocks noGrp="1"/>
          </p:cNvSpPr>
          <p:nvPr>
            <p:ph idx="1"/>
          </p:nvPr>
        </p:nvSpPr>
        <p:spPr/>
        <p:txBody>
          <a:bodyPr/>
          <a:lstStyle/>
          <a:p>
            <a:r>
              <a:rPr lang="en-AU" dirty="0" smtClean="0"/>
              <a:t>Item 2.7.2 minutes</a:t>
            </a:r>
          </a:p>
          <a:p>
            <a:pPr lvl="1"/>
            <a:r>
              <a:rPr lang="en-GB" i="1" dirty="0" smtClean="0"/>
              <a:t>…</a:t>
            </a:r>
          </a:p>
          <a:p>
            <a:pPr lvl="1"/>
            <a:r>
              <a:rPr lang="en-GB" i="1" dirty="0" smtClean="0"/>
              <a:t>Conclusion </a:t>
            </a:r>
            <a:r>
              <a:rPr lang="en-GB" i="1" dirty="0"/>
              <a:t>of TC BRAN#96:</a:t>
            </a:r>
            <a:endParaRPr lang="en-AU" i="1" dirty="0"/>
          </a:p>
          <a:p>
            <a:pPr lvl="2"/>
            <a:r>
              <a:rPr lang="en-GB" i="1" dirty="0"/>
              <a:t>The document was noted. No consensus achieved.</a:t>
            </a:r>
            <a:endParaRPr lang="en-AU" i="1" dirty="0"/>
          </a:p>
          <a:p>
            <a:pPr lvl="2"/>
            <a:r>
              <a:rPr lang="en-GB" i="1" u="sng" dirty="0" err="1"/>
              <a:t>Khun-Jush</a:t>
            </a:r>
            <a:r>
              <a:rPr lang="en-GB" i="1" u="sng" dirty="0"/>
              <a:t>, Jamshid (Qualcomm CDMA Technologies GmbH)</a:t>
            </a:r>
            <a:r>
              <a:rPr lang="en-GB" i="1" dirty="0"/>
              <a:t> stated that there is no need for further discussion of the issue..</a:t>
            </a:r>
            <a:endParaRPr lang="en-AU" i="1" dirty="0"/>
          </a:p>
          <a:p>
            <a:pPr lvl="2"/>
            <a:r>
              <a:rPr lang="en-GB" i="1" dirty="0"/>
              <a:t>TC BRAN Chairman asked parties concerned to take the discussion offline. In case if there is any sensible progress achieved, it can be presented at the next meeting.</a:t>
            </a:r>
            <a:endParaRPr lang="en-AU" i="1" dirty="0"/>
          </a:p>
          <a:p>
            <a:pPr lvl="1"/>
            <a:endParaRPr lang="en-AU" dirty="0" smtClean="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4127892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there was strong pushback to any assertion that blocking energy is already banned</a:t>
            </a:r>
            <a:endParaRPr lang="en-AU" dirty="0"/>
          </a:p>
        </p:txBody>
      </p:sp>
      <p:sp>
        <p:nvSpPr>
          <p:cNvPr id="3" name="Content Placeholder 2"/>
          <p:cNvSpPr>
            <a:spLocks noGrp="1"/>
          </p:cNvSpPr>
          <p:nvPr>
            <p:ph idx="1"/>
          </p:nvPr>
        </p:nvSpPr>
        <p:spPr/>
        <p:txBody>
          <a:bodyPr/>
          <a:lstStyle/>
          <a:p>
            <a:r>
              <a:rPr lang="en-AU" dirty="0" smtClean="0"/>
              <a:t>Item 2.7.2 commentary</a:t>
            </a:r>
          </a:p>
          <a:p>
            <a:pPr lvl="1"/>
            <a:r>
              <a:rPr lang="en-AU" dirty="0" smtClean="0"/>
              <a:t>There was significant pushback to all aspects of the presentation</a:t>
            </a:r>
          </a:p>
          <a:p>
            <a:pPr lvl="2"/>
            <a:r>
              <a:rPr lang="en-AU" dirty="0" smtClean="0"/>
              <a:t>Many did not agree that blocking energy was banned under the RE-D;</a:t>
            </a:r>
          </a:p>
          <a:p>
            <a:pPr lvl="3"/>
            <a:r>
              <a:rPr lang="en-AU" dirty="0"/>
              <a:t>T</a:t>
            </a:r>
            <a:r>
              <a:rPr lang="en-AU" dirty="0" smtClean="0"/>
              <a:t>hey believed the blocking energy as used by LAA is legitimate because it is necessary for synchronisation</a:t>
            </a:r>
          </a:p>
          <a:p>
            <a:pPr lvl="3"/>
            <a:r>
              <a:rPr lang="en-AU" dirty="0" smtClean="0"/>
              <a:t>Assertions were made that existing Wi-Fi (due to padding, </a:t>
            </a:r>
            <a:r>
              <a:rPr lang="en-AU" dirty="0" err="1" smtClean="0"/>
              <a:t>etc</a:t>
            </a:r>
            <a:r>
              <a:rPr lang="en-AU" dirty="0" smtClean="0"/>
              <a:t>) and future versions of Wi-Fi (due to unspecified future features) would be at risk if blocking energy was banned</a:t>
            </a:r>
          </a:p>
          <a:p>
            <a:pPr lvl="2"/>
            <a:r>
              <a:rPr lang="en-AU" dirty="0" smtClean="0"/>
              <a:t>Many did not agree that blocking energy was banned under EN 301 893</a:t>
            </a:r>
          </a:p>
          <a:p>
            <a:pPr lvl="3"/>
            <a:r>
              <a:rPr lang="en-AU" dirty="0"/>
              <a:t>T</a:t>
            </a:r>
            <a:r>
              <a:rPr lang="en-AU" dirty="0" smtClean="0"/>
              <a:t>hey believed the blocking energy could reasonably be associated with one of the four priority classes </a:t>
            </a:r>
          </a:p>
          <a:p>
            <a:pPr lvl="3"/>
            <a:r>
              <a:rPr lang="en-AU" dirty="0" smtClean="0"/>
              <a:t>Assertions were made that RTS/CTS in Wi-Fi could be banned if blocking energy was banned</a:t>
            </a:r>
          </a:p>
          <a:p>
            <a:pPr lvl="1"/>
            <a:r>
              <a:rPr lang="en-AU" dirty="0" smtClean="0"/>
              <a:t>The discussion was animated … and there were definitely some strong views!</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15855270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the focus of most discussion was on banning rather than restricting blocking energy </a:t>
            </a:r>
            <a:endParaRPr lang="en-AU" dirty="0"/>
          </a:p>
        </p:txBody>
      </p:sp>
      <p:sp>
        <p:nvSpPr>
          <p:cNvPr id="3" name="Content Placeholder 2"/>
          <p:cNvSpPr>
            <a:spLocks noGrp="1"/>
          </p:cNvSpPr>
          <p:nvPr>
            <p:ph idx="1"/>
          </p:nvPr>
        </p:nvSpPr>
        <p:spPr/>
        <p:txBody>
          <a:bodyPr/>
          <a:lstStyle/>
          <a:p>
            <a:r>
              <a:rPr lang="en-AU" dirty="0" smtClean="0"/>
              <a:t>Item 2.7.2 commentary</a:t>
            </a:r>
          </a:p>
          <a:p>
            <a:pPr lvl="1"/>
            <a:r>
              <a:rPr lang="en-AU" dirty="0" smtClean="0"/>
              <a:t>…</a:t>
            </a:r>
          </a:p>
          <a:p>
            <a:pPr lvl="1"/>
            <a:r>
              <a:rPr lang="en-AU" dirty="0" smtClean="0"/>
              <a:t>Most of the discussion focused on pushing back against a ban, and there was not much discussion about the possibility of a restriction</a:t>
            </a:r>
          </a:p>
          <a:p>
            <a:pPr lvl="1"/>
            <a:r>
              <a:rPr lang="en-AU" dirty="0" smtClean="0"/>
              <a:t>There was not much discussion about how blocking energy could be misused in the extreme (LAA’s use is not extreme)</a:t>
            </a:r>
          </a:p>
          <a:p>
            <a:pPr lvl="1"/>
            <a:r>
              <a:rPr lang="en-AU" dirty="0" smtClean="0"/>
              <a:t>There was also not much engagement on the LS from 3GPP that makes it clear LAA’s use of blocking energy is unnecessary</a:t>
            </a:r>
          </a:p>
          <a:p>
            <a:pPr lvl="1"/>
            <a:r>
              <a:rPr lang="en-AU" dirty="0" smtClean="0"/>
              <a:t>My feeling was that those pushing back considered any concessions as a </a:t>
            </a:r>
            <a:r>
              <a:rPr lang="en-AU" i="1" dirty="0" smtClean="0"/>
              <a:t>slippery slope</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3974885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Coexistence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a:t>
            </a:r>
            <a:r>
              <a:rPr lang="en-AU" i="1" dirty="0"/>
              <a:t>Coexistence SC </a:t>
            </a:r>
            <a:r>
              <a:rPr lang="en-AU" dirty="0" smtClean="0"/>
              <a:t>meetings</a:t>
            </a:r>
          </a:p>
          <a:p>
            <a:pPr lvl="1"/>
            <a:r>
              <a:rPr lang="en-AU" dirty="0" smtClean="0">
                <a:sym typeface="Wingdings" panose="05000000000000000000" pitchFamily="2" charset="2"/>
              </a:rPr>
              <a:t>Fortunately, Guido Hiertz agreed in Berlin to be appointed the IEEE 802.11 Coexistence SC’s permanent Secretary …</a:t>
            </a:r>
          </a:p>
          <a:p>
            <a:pPr lvl="1"/>
            <a:r>
              <a:rPr lang="en-AU" dirty="0" smtClean="0">
                <a:sym typeface="Wingdings" panose="05000000000000000000" pitchFamily="2" charset="2"/>
              </a:rPr>
              <a:t>… and even better, he did not need to be</a:t>
            </a:r>
            <a:br>
              <a:rPr lang="en-AU" dirty="0" smtClean="0">
                <a:sym typeface="Wingdings" panose="05000000000000000000" pitchFamily="2" charset="2"/>
              </a:rPr>
            </a:br>
            <a:r>
              <a:rPr lang="en-AU" dirty="0" smtClean="0">
                <a:sym typeface="Wingdings" panose="05000000000000000000" pitchFamily="2" charset="2"/>
              </a:rPr>
              <a:t>bribed with free beer to do the work</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pic>
        <p:nvPicPr>
          <p:cNvPr id="6" name="Picture 5"/>
          <p:cNvPicPr>
            <a:picLocks noChangeAspect="1"/>
          </p:cNvPicPr>
          <p:nvPr/>
        </p:nvPicPr>
        <p:blipFill>
          <a:blip r:embed="rId2"/>
          <a:stretch>
            <a:fillRect/>
          </a:stretch>
        </p:blipFill>
        <p:spPr>
          <a:xfrm rot="19931301">
            <a:off x="5841353" y="3270206"/>
            <a:ext cx="1810076" cy="2144420"/>
          </a:xfrm>
          <a:prstGeom prst="rect">
            <a:avLst/>
          </a:prstGeom>
        </p:spPr>
      </p:pic>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there is still an opportunity to make a case that LAA use of blocking energy is unnecessary </a:t>
            </a:r>
            <a:endParaRPr lang="en-AU" dirty="0"/>
          </a:p>
        </p:txBody>
      </p:sp>
      <p:sp>
        <p:nvSpPr>
          <p:cNvPr id="3" name="Content Placeholder 2"/>
          <p:cNvSpPr>
            <a:spLocks noGrp="1"/>
          </p:cNvSpPr>
          <p:nvPr>
            <p:ph idx="1"/>
          </p:nvPr>
        </p:nvSpPr>
        <p:spPr/>
        <p:txBody>
          <a:bodyPr/>
          <a:lstStyle/>
          <a:p>
            <a:r>
              <a:rPr lang="en-AU" dirty="0" smtClean="0"/>
              <a:t>Item 2.7.2 commentary</a:t>
            </a:r>
          </a:p>
          <a:p>
            <a:pPr lvl="1"/>
            <a:r>
              <a:rPr lang="en-AU" dirty="0" smtClean="0"/>
              <a:t>…</a:t>
            </a:r>
          </a:p>
          <a:p>
            <a:pPr lvl="1"/>
            <a:r>
              <a:rPr lang="en-AU" dirty="0" smtClean="0"/>
              <a:t>There was substantial discussion off-line on this topic</a:t>
            </a:r>
          </a:p>
          <a:p>
            <a:pPr lvl="1"/>
            <a:r>
              <a:rPr lang="en-AU" dirty="0" smtClean="0"/>
              <a:t>After the meeting, a regulator noted that:</a:t>
            </a:r>
          </a:p>
          <a:p>
            <a:pPr lvl="2"/>
            <a:r>
              <a:rPr lang="en-US" dirty="0"/>
              <a:t>Unnecessary transmissions are forbidden according to the </a:t>
            </a:r>
            <a:r>
              <a:rPr lang="en-US" dirty="0" smtClean="0"/>
              <a:t>RE-D</a:t>
            </a:r>
          </a:p>
          <a:p>
            <a:pPr lvl="2"/>
            <a:r>
              <a:rPr lang="en-US" dirty="0" smtClean="0"/>
              <a:t>His current view is that the use of blocking energy by LAA is necessary for </a:t>
            </a:r>
            <a:r>
              <a:rPr lang="en-AU" dirty="0" smtClean="0"/>
              <a:t>synchronization purposes</a:t>
            </a:r>
            <a:endParaRPr lang="en-AU" dirty="0"/>
          </a:p>
          <a:p>
            <a:pPr lvl="2"/>
            <a:r>
              <a:rPr lang="en-AU" dirty="0" smtClean="0"/>
              <a:t>However, he is open to considering the issue further based on evidence that any particular use of blocking energy is unnecessary</a:t>
            </a:r>
          </a:p>
          <a:p>
            <a:pPr lvl="1"/>
            <a:r>
              <a:rPr lang="en-AU" dirty="0" smtClean="0"/>
              <a:t>There is certainly an opportunity to reiterate that </a:t>
            </a:r>
            <a:r>
              <a:rPr lang="en-US" dirty="0"/>
              <a:t>the use of blocking energy by LAA </a:t>
            </a:r>
            <a:r>
              <a:rPr lang="en-US" dirty="0" smtClean="0"/>
              <a:t>is unnecessary … based on the Liaison Statements from 3GPP to IEEE 802 stating this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42163706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2.7.3: it was proposed that the paused TxOP feature be clarified</a:t>
            </a:r>
            <a:endParaRPr lang="en-AU" dirty="0"/>
          </a:p>
        </p:txBody>
      </p:sp>
      <p:sp>
        <p:nvSpPr>
          <p:cNvPr id="3" name="Content Placeholder 2"/>
          <p:cNvSpPr>
            <a:spLocks noGrp="1"/>
          </p:cNvSpPr>
          <p:nvPr>
            <p:ph idx="1"/>
          </p:nvPr>
        </p:nvSpPr>
        <p:spPr/>
        <p:txBody>
          <a:bodyPr/>
          <a:lstStyle/>
          <a:p>
            <a:r>
              <a:rPr lang="en-AU" dirty="0" smtClean="0"/>
              <a:t>Item 2.7.3 summary</a:t>
            </a:r>
          </a:p>
          <a:p>
            <a:pPr lvl="1"/>
            <a:r>
              <a:rPr lang="en-AU" dirty="0" smtClean="0"/>
              <a:t>Cisco presented BRAN(17)96010 on behalf of Broadcom</a:t>
            </a:r>
          </a:p>
          <a:p>
            <a:pPr lvl="2"/>
            <a:r>
              <a:rPr lang="en-AU" dirty="0" smtClean="0"/>
              <a:t>The material was essentially the same as </a:t>
            </a:r>
            <a:r>
              <a:rPr lang="en-AU" dirty="0" smtClean="0">
                <a:hlinkClick r:id="rId3"/>
              </a:rPr>
              <a:t>11-17-1577-00</a:t>
            </a:r>
            <a:r>
              <a:rPr lang="en-AU" dirty="0" smtClean="0"/>
              <a:t> from</a:t>
            </a:r>
            <a:br>
              <a:rPr lang="en-AU" dirty="0" smtClean="0"/>
            </a:br>
            <a:r>
              <a:rPr lang="en-AU" dirty="0" smtClean="0"/>
              <a:t>the last </a:t>
            </a:r>
            <a:r>
              <a:rPr lang="en-AU" dirty="0" err="1" smtClean="0"/>
              <a:t>Coex</a:t>
            </a:r>
            <a:r>
              <a:rPr lang="en-AU" dirty="0" smtClean="0"/>
              <a:t> SC meeting</a:t>
            </a:r>
          </a:p>
          <a:p>
            <a:pPr lvl="1"/>
            <a:r>
              <a:rPr lang="en-AU" dirty="0" smtClean="0"/>
              <a:t>The presentation made the case that the “paused COT” feature</a:t>
            </a:r>
            <a:br>
              <a:rPr lang="en-AU" dirty="0" smtClean="0"/>
            </a:br>
            <a:r>
              <a:rPr lang="en-AU" dirty="0" smtClean="0"/>
              <a:t>in EN 301 893 had been misinterpreted by 3GPP</a:t>
            </a:r>
          </a:p>
          <a:p>
            <a:pPr lvl="2"/>
            <a:r>
              <a:rPr lang="en-AU" dirty="0" smtClean="0"/>
              <a:t>The conventional interpretation is that only one attempt can be made to access the medium after a pause</a:t>
            </a:r>
          </a:p>
          <a:p>
            <a:pPr lvl="2"/>
            <a:r>
              <a:rPr lang="en-AU" dirty="0" smtClean="0"/>
              <a:t>The 3GPP interpretation is that they can make any number of attempts</a:t>
            </a:r>
          </a:p>
          <a:p>
            <a:pPr lvl="2"/>
            <a:r>
              <a:rPr lang="en-AU" dirty="0" smtClean="0"/>
              <a:t>A corollary of this is that another technology could make infinite attempts</a:t>
            </a:r>
          </a:p>
          <a:p>
            <a:pPr lvl="1"/>
            <a:r>
              <a:rPr lang="en-AU" dirty="0" smtClean="0"/>
              <a:t>The proposal was for two possible actions</a:t>
            </a:r>
            <a:endParaRPr lang="en-AU" dirty="0"/>
          </a:p>
          <a:p>
            <a:pPr lvl="2"/>
            <a:r>
              <a:rPr lang="en-AU" dirty="0"/>
              <a:t>Clarify EN 301 893 to make its meaning clear</a:t>
            </a:r>
          </a:p>
          <a:p>
            <a:pPr lvl="2"/>
            <a:r>
              <a:rPr lang="en-AU" dirty="0"/>
              <a:t>Notify 3GPP RAN1 &amp; IEEE 802.11 WG of the correct interpretation</a:t>
            </a:r>
            <a:br>
              <a:rPr lang="en-AU" dirty="0"/>
            </a:br>
            <a:endParaRPr lang="en-AU" dirty="0"/>
          </a:p>
          <a:p>
            <a:endParaRPr lang="en-AU" dirty="0" smtClean="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
        <p:nvSpPr>
          <p:cNvPr id="8" name="Rectangle 7"/>
          <p:cNvSpPr/>
          <p:nvPr/>
        </p:nvSpPr>
        <p:spPr bwMode="auto">
          <a:xfrm>
            <a:off x="5098923" y="14478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9" name="Curved Connector 8"/>
          <p:cNvCxnSpPr>
            <a:stCxn id="8" idx="3"/>
            <a:endCxn id="6" idx="0"/>
          </p:cNvCxnSpPr>
          <p:nvPr/>
        </p:nvCxnSpPr>
        <p:spPr bwMode="auto">
          <a:xfrm>
            <a:off x="7318247" y="1714500"/>
            <a:ext cx="377953" cy="723900"/>
          </a:xfrm>
          <a:prstGeom prst="curvedConnector2">
            <a:avLst/>
          </a:prstGeom>
          <a:solidFill>
            <a:schemeClr val="accent1"/>
          </a:solidFill>
          <a:ln w="12700" cap="flat" cmpd="sng" algn="ctr">
            <a:solidFill>
              <a:srgbClr val="FF0000"/>
            </a:solidFill>
            <a:prstDash val="solid"/>
            <a:round/>
            <a:headEnd type="none" w="sm" len="sm"/>
            <a:tailEnd type="triangle"/>
          </a:ln>
          <a:effectLst/>
        </p:spPr>
      </p:cxn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4018837909"/>
              </p:ext>
            </p:extLst>
          </p:nvPr>
        </p:nvGraphicFramePr>
        <p:xfrm>
          <a:off x="7239000" y="2438400"/>
          <a:ext cx="914400" cy="792163"/>
        </p:xfrm>
        <a:graphic>
          <a:graphicData uri="http://schemas.openxmlformats.org/presentationml/2006/ole">
            <mc:AlternateContent xmlns:mc="http://schemas.openxmlformats.org/markup-compatibility/2006">
              <mc:Choice xmlns:v="urn:schemas-microsoft-com:vml" Requires="v">
                <p:oleObj spid="_x0000_s4130" name="Presentation" showAsIcon="1" r:id="rId4" imgW="914400" imgH="792360" progId="PowerPoint.Show.12">
                  <p:embed/>
                </p:oleObj>
              </mc:Choice>
              <mc:Fallback>
                <p:oleObj name="Presentation" showAsIcon="1" r:id="rId4" imgW="914400" imgH="792360" progId="PowerPoint.Show.12">
                  <p:embed/>
                  <p:pic>
                    <p:nvPicPr>
                      <p:cNvPr id="0" name=""/>
                      <p:cNvPicPr/>
                      <p:nvPr/>
                    </p:nvPicPr>
                    <p:blipFill>
                      <a:blip r:embed="rId5"/>
                      <a:stretch>
                        <a:fillRect/>
                      </a:stretch>
                    </p:blipFill>
                    <p:spPr>
                      <a:xfrm>
                        <a:off x="7239000" y="2438400"/>
                        <a:ext cx="914400" cy="792163"/>
                      </a:xfrm>
                      <a:prstGeom prst="rect">
                        <a:avLst/>
                      </a:prstGeom>
                      <a:ln>
                        <a:solidFill>
                          <a:srgbClr val="FF0000"/>
                        </a:solidFill>
                      </a:ln>
                    </p:spPr>
                  </p:pic>
                </p:oleObj>
              </mc:Fallback>
            </mc:AlternateContent>
          </a:graphicData>
        </a:graphic>
      </p:graphicFrame>
    </p:spTree>
    <p:extLst>
      <p:ext uri="{BB962C8B-B14F-4D97-AF65-F5344CB8AC3E}">
        <p14:creationId xmlns:p14="http://schemas.microsoft.com/office/powerpoint/2010/main" val="37833157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2.7.3: there was no consensus on the need to clarify the paused COT feature</a:t>
            </a:r>
            <a:endParaRPr lang="en-AU" dirty="0"/>
          </a:p>
        </p:txBody>
      </p:sp>
      <p:sp>
        <p:nvSpPr>
          <p:cNvPr id="3" name="Content Placeholder 2"/>
          <p:cNvSpPr>
            <a:spLocks noGrp="1"/>
          </p:cNvSpPr>
          <p:nvPr>
            <p:ph idx="1"/>
          </p:nvPr>
        </p:nvSpPr>
        <p:spPr/>
        <p:txBody>
          <a:bodyPr/>
          <a:lstStyle/>
          <a:p>
            <a:r>
              <a:rPr lang="en-AU" dirty="0" smtClean="0"/>
              <a:t>Item 2.7.3 minutes</a:t>
            </a:r>
          </a:p>
          <a:p>
            <a:pPr lvl="1"/>
            <a:r>
              <a:rPr lang="en-GB" i="1" dirty="0" smtClean="0"/>
              <a:t>Discussion </a:t>
            </a:r>
            <a:r>
              <a:rPr lang="en-GB" i="1" dirty="0"/>
              <a:t>at TC BRAN 96</a:t>
            </a:r>
            <a:endParaRPr lang="en-AU" i="1" dirty="0"/>
          </a:p>
          <a:p>
            <a:pPr lvl="2"/>
            <a:r>
              <a:rPr lang="en-GB" i="1" u="sng" dirty="0"/>
              <a:t>Myles, Andrew (Cisco Systems </a:t>
            </a:r>
            <a:r>
              <a:rPr lang="en-GB" i="1" u="sng" dirty="0" smtClean="0"/>
              <a:t>Belgium)</a:t>
            </a:r>
            <a:r>
              <a:rPr lang="en-GB" i="1" dirty="0" smtClean="0"/>
              <a:t> presented </a:t>
            </a:r>
            <a:r>
              <a:rPr lang="en-GB" i="1" dirty="0"/>
              <a:t>document </a:t>
            </a:r>
            <a:r>
              <a:rPr lang="en-GB" i="1" dirty="0" smtClean="0"/>
              <a:t>BRAN(17)096010;</a:t>
            </a:r>
          </a:p>
          <a:p>
            <a:pPr lvl="2"/>
            <a:r>
              <a:rPr lang="en-GB" i="1" dirty="0" smtClean="0"/>
              <a:t>Proposal </a:t>
            </a:r>
            <a:r>
              <a:rPr lang="en-GB" i="1" dirty="0"/>
              <a:t>from the presentation, and reaction of the meeting:</a:t>
            </a:r>
            <a:endParaRPr lang="en-AU" i="1" dirty="0"/>
          </a:p>
          <a:p>
            <a:pPr lvl="3"/>
            <a:r>
              <a:rPr lang="en-GB" i="1" dirty="0"/>
              <a:t>EN 301 893 should be clarified so it is clear a device can only make a single attempt to access a “paused COT”</a:t>
            </a:r>
            <a:endParaRPr lang="en-AU" i="1" dirty="0"/>
          </a:p>
          <a:p>
            <a:pPr lvl="3"/>
            <a:r>
              <a:rPr lang="en-GB" i="1" dirty="0"/>
              <a:t>If there are any suggestions to change the current status quo and text in clause 4.2.7.3.7.3, members shall prepare CR to the standard for discussion at TC BRAN.</a:t>
            </a:r>
            <a:endParaRPr lang="en-AU" i="1" dirty="0"/>
          </a:p>
          <a:p>
            <a:pPr lvl="1"/>
            <a:r>
              <a:rPr lang="en-GB" i="1" dirty="0"/>
              <a:t>Conclusion of TC BRAN#96:</a:t>
            </a:r>
            <a:endParaRPr lang="en-AU" i="1" dirty="0"/>
          </a:p>
          <a:p>
            <a:pPr lvl="2"/>
            <a:r>
              <a:rPr lang="en-GB" i="1" dirty="0"/>
              <a:t>There was no consensus </a:t>
            </a:r>
            <a:r>
              <a:rPr lang="en-GB" dirty="0"/>
              <a:t>and further discussion might be required</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7914490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Item 2.7.3</a:t>
            </a:r>
            <a:r>
              <a:rPr lang="en-AU" dirty="0" smtClean="0"/>
              <a:t>: future progress on clarifying the paused COT feature is dependent on a detailed proposal</a:t>
            </a:r>
            <a:endParaRPr lang="en-AU" dirty="0"/>
          </a:p>
        </p:txBody>
      </p:sp>
      <p:sp>
        <p:nvSpPr>
          <p:cNvPr id="3" name="Content Placeholder 2"/>
          <p:cNvSpPr>
            <a:spLocks noGrp="1"/>
          </p:cNvSpPr>
          <p:nvPr>
            <p:ph idx="1"/>
          </p:nvPr>
        </p:nvSpPr>
        <p:spPr/>
        <p:txBody>
          <a:bodyPr/>
          <a:lstStyle/>
          <a:p>
            <a:r>
              <a:rPr lang="en-AU" dirty="0"/>
              <a:t>Item 2.7.3 </a:t>
            </a:r>
            <a:r>
              <a:rPr lang="en-AU" dirty="0" smtClean="0"/>
              <a:t>commentary</a:t>
            </a:r>
          </a:p>
          <a:p>
            <a:pPr lvl="1"/>
            <a:r>
              <a:rPr lang="en-AU" dirty="0" smtClean="0"/>
              <a:t>Once again there was significant disagreement</a:t>
            </a:r>
          </a:p>
          <a:p>
            <a:pPr lvl="1"/>
            <a:r>
              <a:rPr lang="en-AU" dirty="0" smtClean="0"/>
              <a:t>Not surprisingly, the 3GPP crowd did not agree there was a problem, because doing so would mean they would need to make changes to the LAA spec</a:t>
            </a:r>
          </a:p>
          <a:p>
            <a:pPr lvl="1"/>
            <a:r>
              <a:rPr lang="en-AU" dirty="0" smtClean="0"/>
              <a:t>It is up to those advocating there is a problem to develop a proposal for the next ETSI BRAN meeting</a:t>
            </a:r>
          </a:p>
          <a:p>
            <a:pPr lvl="1"/>
            <a:r>
              <a:rPr lang="en-AU" dirty="0" smtClean="0"/>
              <a:t>Any such proposal could be reviewed by the </a:t>
            </a:r>
            <a:r>
              <a:rPr lang="en-AU" dirty="0" err="1" smtClean="0"/>
              <a:t>Coex</a:t>
            </a:r>
            <a:r>
              <a:rPr lang="en-AU" dirty="0" smtClean="0"/>
              <a:t> SC at the March meeting</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777191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2.7.4: it was asserted that </a:t>
            </a:r>
            <a:r>
              <a:rPr lang="en-US" i="1" dirty="0" smtClean="0"/>
              <a:t>statements </a:t>
            </a:r>
            <a:r>
              <a:rPr lang="en-US" i="1" dirty="0"/>
              <a:t>declaring ED being an older technology than PD are unjustified</a:t>
            </a:r>
            <a:endParaRPr lang="en-AU" dirty="0"/>
          </a:p>
        </p:txBody>
      </p:sp>
      <p:sp>
        <p:nvSpPr>
          <p:cNvPr id="3" name="Content Placeholder 2"/>
          <p:cNvSpPr>
            <a:spLocks noGrp="1"/>
          </p:cNvSpPr>
          <p:nvPr>
            <p:ph idx="1"/>
          </p:nvPr>
        </p:nvSpPr>
        <p:spPr/>
        <p:txBody>
          <a:bodyPr/>
          <a:lstStyle/>
          <a:p>
            <a:r>
              <a:rPr lang="en-AU" dirty="0" smtClean="0"/>
              <a:t>Item 2.7.4 summary</a:t>
            </a:r>
          </a:p>
          <a:p>
            <a:pPr lvl="1"/>
            <a:r>
              <a:rPr lang="en-AU" dirty="0" smtClean="0"/>
              <a:t>Ericsson presented BRAN(17)96011 </a:t>
            </a:r>
          </a:p>
          <a:p>
            <a:pPr lvl="2"/>
            <a:r>
              <a:rPr lang="en-AU" dirty="0" smtClean="0"/>
              <a:t>It is essentially the same </a:t>
            </a:r>
            <a:r>
              <a:rPr lang="en-AU" dirty="0"/>
              <a:t>as </a:t>
            </a:r>
            <a:r>
              <a:rPr lang="en-AU" dirty="0" smtClean="0">
                <a:hlinkClick r:id="rId2"/>
              </a:rPr>
              <a:t>11-17-1444-00</a:t>
            </a:r>
            <a:r>
              <a:rPr lang="en-AU" dirty="0" smtClean="0"/>
              <a:t>, which was discussed in </a:t>
            </a:r>
            <a:r>
              <a:rPr lang="en-AU" dirty="0" err="1" smtClean="0"/>
              <a:t>Coex</a:t>
            </a:r>
            <a:r>
              <a:rPr lang="en-AU" dirty="0" smtClean="0"/>
              <a:t> SC in Sept 2017</a:t>
            </a:r>
          </a:p>
          <a:p>
            <a:pPr lvl="1"/>
            <a:r>
              <a:rPr lang="en-US" dirty="0" smtClean="0"/>
              <a:t>It made the case that </a:t>
            </a:r>
            <a:r>
              <a:rPr lang="en-US" i="1" dirty="0" smtClean="0"/>
              <a:t>any </a:t>
            </a:r>
            <a:r>
              <a:rPr lang="en-US" i="1" dirty="0"/>
              <a:t>statements declaring ED being an older technology than PD are </a:t>
            </a:r>
            <a:r>
              <a:rPr lang="en-US" i="1" dirty="0" smtClean="0"/>
              <a:t>unjustified</a:t>
            </a:r>
            <a:endParaRPr lang="en-US" i="1" dirty="0"/>
          </a:p>
          <a:p>
            <a:pPr lvl="1"/>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38891909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2.7.4: there was no action as a result of claim </a:t>
            </a:r>
            <a:r>
              <a:rPr lang="en-US" dirty="0"/>
              <a:t>ED being an older technology than PD are unjustified</a:t>
            </a:r>
            <a:r>
              <a:rPr lang="en-AU" dirty="0" smtClean="0"/>
              <a:t>  </a:t>
            </a:r>
            <a:endParaRPr lang="en-AU" dirty="0"/>
          </a:p>
        </p:txBody>
      </p:sp>
      <p:sp>
        <p:nvSpPr>
          <p:cNvPr id="3" name="Content Placeholder 2"/>
          <p:cNvSpPr>
            <a:spLocks noGrp="1"/>
          </p:cNvSpPr>
          <p:nvPr>
            <p:ph idx="1"/>
          </p:nvPr>
        </p:nvSpPr>
        <p:spPr/>
        <p:txBody>
          <a:bodyPr/>
          <a:lstStyle/>
          <a:p>
            <a:r>
              <a:rPr lang="en-AU" dirty="0" smtClean="0"/>
              <a:t>Item 2.7.4 minutes</a:t>
            </a:r>
          </a:p>
          <a:p>
            <a:pPr lvl="1"/>
            <a:r>
              <a:rPr lang="en-GB" i="1" dirty="0"/>
              <a:t>Discussion at TC BRAN#96</a:t>
            </a:r>
            <a:endParaRPr lang="en-AU" i="1" dirty="0"/>
          </a:p>
          <a:p>
            <a:pPr lvl="2"/>
            <a:r>
              <a:rPr lang="en-GB" i="1" u="sng" dirty="0"/>
              <a:t>Hiertz, Guido</a:t>
            </a:r>
            <a:r>
              <a:rPr lang="en-GB" i="1" dirty="0"/>
              <a:t> (</a:t>
            </a:r>
            <a:r>
              <a:rPr lang="en-GB" i="1" u="sng" dirty="0"/>
              <a:t>Ericsson GmbH, </a:t>
            </a:r>
            <a:r>
              <a:rPr lang="en-GB" i="1" u="sng" dirty="0" err="1"/>
              <a:t>Eurolab</a:t>
            </a:r>
            <a:r>
              <a:rPr lang="en-GB" i="1" u="sng" dirty="0"/>
              <a:t> - </a:t>
            </a:r>
            <a:r>
              <a:rPr lang="en-GB" i="1" u="sng" dirty="0" err="1"/>
              <a:t>Unternehmensbereich</a:t>
            </a:r>
            <a:r>
              <a:rPr lang="en-GB" i="1" u="sng" dirty="0"/>
              <a:t> </a:t>
            </a:r>
            <a:r>
              <a:rPr lang="en-GB" i="1" u="sng" dirty="0" err="1"/>
              <a:t>Forschung</a:t>
            </a:r>
            <a:r>
              <a:rPr lang="en-GB" i="1" u="sng" dirty="0"/>
              <a:t> und </a:t>
            </a:r>
            <a:r>
              <a:rPr lang="en-GB" i="1" u="sng" dirty="0" err="1"/>
              <a:t>Entwicklung</a:t>
            </a:r>
            <a:r>
              <a:rPr lang="en-GB" i="1" dirty="0"/>
              <a:t>) presented document </a:t>
            </a:r>
            <a:r>
              <a:rPr lang="en-GB" i="1" u="sng" dirty="0">
                <a:hlinkClick r:id="rId2"/>
              </a:rPr>
              <a:t>BRAN(17)096011</a:t>
            </a:r>
            <a:r>
              <a:rPr lang="en-GB" i="1" dirty="0"/>
              <a:t>.</a:t>
            </a:r>
            <a:endParaRPr lang="en-AU" i="1" dirty="0"/>
          </a:p>
          <a:p>
            <a:pPr lvl="1"/>
            <a:r>
              <a:rPr lang="en-GB" i="1" dirty="0"/>
              <a:t>Conclusion of TC BRAN#96:</a:t>
            </a:r>
            <a:endParaRPr lang="en-AU" i="1" dirty="0"/>
          </a:p>
          <a:p>
            <a:pPr lvl="2"/>
            <a:r>
              <a:rPr lang="en-GB" i="1" dirty="0"/>
              <a:t>The document was noted.</a:t>
            </a:r>
            <a:endParaRPr lang="en-AU" i="1" dirty="0"/>
          </a:p>
          <a:p>
            <a:pPr lvl="2"/>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35743945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2.7.4: one response to the history lesson was that we should heed the lesson that PD/ED works   </a:t>
            </a:r>
            <a:endParaRPr lang="en-AU" dirty="0"/>
          </a:p>
        </p:txBody>
      </p:sp>
      <p:sp>
        <p:nvSpPr>
          <p:cNvPr id="3" name="Content Placeholder 2"/>
          <p:cNvSpPr>
            <a:spLocks noGrp="1"/>
          </p:cNvSpPr>
          <p:nvPr>
            <p:ph idx="1"/>
          </p:nvPr>
        </p:nvSpPr>
        <p:spPr/>
        <p:txBody>
          <a:bodyPr/>
          <a:lstStyle/>
          <a:p>
            <a:r>
              <a:rPr lang="en-AU" dirty="0" smtClean="0"/>
              <a:t>Item 2.7.4 commentary</a:t>
            </a:r>
          </a:p>
          <a:p>
            <a:pPr lvl="1"/>
            <a:r>
              <a:rPr lang="en-AU" dirty="0" smtClean="0"/>
              <a:t>This presentation appears to have been motivated by claims at a recent ETSI BRAN meeting (repeated since) that </a:t>
            </a:r>
          </a:p>
          <a:p>
            <a:pPr lvl="2"/>
            <a:r>
              <a:rPr lang="en-AU" dirty="0" smtClean="0"/>
              <a:t>ED is an older technology </a:t>
            </a:r>
          </a:p>
          <a:p>
            <a:pPr lvl="2"/>
            <a:r>
              <a:rPr lang="en-AU" dirty="0" smtClean="0"/>
              <a:t>The EC wants to incorporate the most modern technologies</a:t>
            </a:r>
          </a:p>
          <a:p>
            <a:pPr lvl="2"/>
            <a:r>
              <a:rPr lang="en-AU" dirty="0" smtClean="0"/>
              <a:t>Therefore PD should be used in preference to ED</a:t>
            </a:r>
          </a:p>
          <a:p>
            <a:pPr lvl="1"/>
            <a:r>
              <a:rPr lang="en-AU" dirty="0" smtClean="0"/>
              <a:t>There was no challenge to the material in the presentation, but one response was documented in BRAN(17)096013 from Cisco (item 2.7.6, which was noted), which made a case</a:t>
            </a:r>
          </a:p>
          <a:p>
            <a:pPr lvl="2"/>
            <a:r>
              <a:rPr lang="en-AU" i="1" dirty="0"/>
              <a:t>The next revision of EN 301 893 needs to use the lessons of history to better align with the </a:t>
            </a:r>
            <a:r>
              <a:rPr lang="en-AU" i="1" dirty="0" smtClean="0"/>
              <a:t>RE-D</a:t>
            </a:r>
          </a:p>
          <a:p>
            <a:pPr lvl="2"/>
            <a:r>
              <a:rPr lang="en-AU" i="1" dirty="0"/>
              <a:t>The lessons of history are that hybrid PD/ED works &amp; should not be replaced without compelling </a:t>
            </a:r>
            <a:r>
              <a:rPr lang="en-AU" i="1" dirty="0" smtClean="0"/>
              <a:t>evidence</a:t>
            </a:r>
          </a:p>
          <a:p>
            <a:pPr lvl="2"/>
            <a:r>
              <a:rPr lang="en-AU" i="1" dirty="0"/>
              <a:t>EN 301 893 should embrace both ED-only &amp; PD/ED mechanisms as a balanced way to satisfy RE-D goals</a:t>
            </a:r>
          </a:p>
          <a:p>
            <a:pPr lvl="1"/>
            <a:endParaRPr lang="en-AU" dirty="0"/>
          </a:p>
          <a:p>
            <a:pPr lvl="2"/>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8637569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a variety of principles were proposed relative to adaptivity clauses in EN 301 893</a:t>
            </a:r>
            <a:endParaRPr lang="en-AU" dirty="0"/>
          </a:p>
        </p:txBody>
      </p:sp>
      <p:sp>
        <p:nvSpPr>
          <p:cNvPr id="3" name="Content Placeholder 2"/>
          <p:cNvSpPr>
            <a:spLocks noGrp="1"/>
          </p:cNvSpPr>
          <p:nvPr>
            <p:ph idx="1"/>
          </p:nvPr>
        </p:nvSpPr>
        <p:spPr/>
        <p:txBody>
          <a:bodyPr/>
          <a:lstStyle/>
          <a:p>
            <a:r>
              <a:rPr lang="en-AU" dirty="0" smtClean="0"/>
              <a:t>Item 2.7.5 summary</a:t>
            </a:r>
          </a:p>
          <a:p>
            <a:pPr lvl="1"/>
            <a:r>
              <a:rPr lang="en-AU" dirty="0" smtClean="0"/>
              <a:t>Ericsson presented BRAN(17)96012, which concluded</a:t>
            </a:r>
          </a:p>
          <a:p>
            <a:pPr lvl="2"/>
            <a:r>
              <a:rPr lang="en-US" i="1" dirty="0"/>
              <a:t>Black &amp; </a:t>
            </a:r>
            <a:r>
              <a:rPr lang="en-US" i="1" dirty="0" smtClean="0"/>
              <a:t>white </a:t>
            </a:r>
            <a:r>
              <a:rPr lang="en-US" i="1" dirty="0"/>
              <a:t>thinking not helpful</a:t>
            </a:r>
          </a:p>
          <a:p>
            <a:pPr lvl="2"/>
            <a:r>
              <a:rPr lang="en-US" i="1" dirty="0"/>
              <a:t>Complexity is dangerous</a:t>
            </a:r>
          </a:p>
          <a:p>
            <a:pPr lvl="3"/>
            <a:r>
              <a:rPr lang="en-US" i="1" dirty="0"/>
              <a:t>Simple mistakes or ambiguities may lead to non-compliance of arbitrary products</a:t>
            </a:r>
          </a:p>
          <a:p>
            <a:pPr lvl="2"/>
            <a:r>
              <a:rPr lang="en-US" i="1" dirty="0"/>
              <a:t>Sensing thresholds float with today’s products</a:t>
            </a:r>
          </a:p>
          <a:p>
            <a:pPr lvl="3"/>
            <a:r>
              <a:rPr lang="en-US" i="1" dirty="0"/>
              <a:t>Lab and in-field behavior varies, may trigger market surveillance to act</a:t>
            </a:r>
          </a:p>
          <a:p>
            <a:pPr lvl="2"/>
            <a:r>
              <a:rPr lang="en-US" i="1" dirty="0"/>
              <a:t>Strict rules harm innovation and cause Europe to fall behind other regions</a:t>
            </a:r>
          </a:p>
          <a:p>
            <a:pPr lvl="3"/>
            <a:r>
              <a:rPr lang="en-US" i="1" dirty="0"/>
              <a:t>E.g., IEEE 802.11ax products not permitted under current EN 301 893 rules</a:t>
            </a:r>
          </a:p>
          <a:p>
            <a:pPr lvl="2"/>
            <a:r>
              <a:rPr lang="en-US" i="1" dirty="0"/>
              <a:t>No field reports about failed coexistence known</a:t>
            </a:r>
          </a:p>
          <a:p>
            <a:pPr lvl="3"/>
            <a:r>
              <a:rPr lang="en-US" i="1" dirty="0"/>
              <a:t>Forward looking spectrum regulation </a:t>
            </a:r>
            <a:r>
              <a:rPr lang="en-US" i="1" dirty="0" smtClean="0"/>
              <a:t>needed</a:t>
            </a:r>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17932245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a:t>
            </a:r>
            <a:r>
              <a:rPr lang="en-AU" dirty="0"/>
              <a:t>there was no action as a result of </a:t>
            </a:r>
            <a:r>
              <a:rPr lang="en-AU" dirty="0" smtClean="0"/>
              <a:t>the proposed adaptivity principles</a:t>
            </a:r>
            <a:endParaRPr lang="en-AU" dirty="0"/>
          </a:p>
        </p:txBody>
      </p:sp>
      <p:sp>
        <p:nvSpPr>
          <p:cNvPr id="3" name="Content Placeholder 2"/>
          <p:cNvSpPr>
            <a:spLocks noGrp="1"/>
          </p:cNvSpPr>
          <p:nvPr>
            <p:ph idx="1"/>
          </p:nvPr>
        </p:nvSpPr>
        <p:spPr/>
        <p:txBody>
          <a:bodyPr/>
          <a:lstStyle/>
          <a:p>
            <a:r>
              <a:rPr lang="en-AU" dirty="0" smtClean="0"/>
              <a:t>Item 2.7.5 minutes</a:t>
            </a:r>
          </a:p>
          <a:p>
            <a:pPr lvl="1"/>
            <a:r>
              <a:rPr lang="en-GB" i="1" dirty="0"/>
              <a:t>Discussion at TC BRAN#96</a:t>
            </a:r>
            <a:endParaRPr lang="en-AU" i="1" dirty="0"/>
          </a:p>
          <a:p>
            <a:pPr lvl="2"/>
            <a:r>
              <a:rPr lang="en-GB" i="1" u="sng" dirty="0">
                <a:hlinkClick r:id="rId2"/>
              </a:rPr>
              <a:t>Hiertz, Guido</a:t>
            </a:r>
            <a:r>
              <a:rPr lang="en-GB" i="1" dirty="0"/>
              <a:t> (</a:t>
            </a:r>
            <a:r>
              <a:rPr lang="en-GB" i="1" u="sng" dirty="0">
                <a:hlinkClick r:id="rId3"/>
              </a:rPr>
              <a:t>Ericsson GmbH, </a:t>
            </a:r>
            <a:r>
              <a:rPr lang="en-GB" i="1" u="sng" dirty="0" err="1">
                <a:hlinkClick r:id="rId3"/>
              </a:rPr>
              <a:t>Eurolab</a:t>
            </a:r>
            <a:r>
              <a:rPr lang="en-GB" i="1" u="sng" dirty="0">
                <a:hlinkClick r:id="rId3"/>
              </a:rPr>
              <a:t> - </a:t>
            </a:r>
            <a:r>
              <a:rPr lang="en-GB" i="1" u="sng" dirty="0" err="1">
                <a:hlinkClick r:id="rId3"/>
              </a:rPr>
              <a:t>Unternehmensbereich</a:t>
            </a:r>
            <a:r>
              <a:rPr lang="en-GB" i="1" u="sng" dirty="0">
                <a:hlinkClick r:id="rId3"/>
              </a:rPr>
              <a:t> </a:t>
            </a:r>
            <a:r>
              <a:rPr lang="en-GB" i="1" u="sng" dirty="0" err="1">
                <a:hlinkClick r:id="rId3"/>
              </a:rPr>
              <a:t>Forschung</a:t>
            </a:r>
            <a:r>
              <a:rPr lang="en-GB" i="1" u="sng" dirty="0">
                <a:hlinkClick r:id="rId3"/>
              </a:rPr>
              <a:t> und </a:t>
            </a:r>
            <a:r>
              <a:rPr lang="en-GB" i="1" u="sng" dirty="0" err="1">
                <a:hlinkClick r:id="rId3"/>
              </a:rPr>
              <a:t>Entwicklung</a:t>
            </a:r>
            <a:r>
              <a:rPr lang="en-GB" i="1" dirty="0"/>
              <a:t>) presented document </a:t>
            </a:r>
            <a:r>
              <a:rPr lang="en-GB" i="1" u="sng" dirty="0">
                <a:hlinkClick r:id="rId4"/>
              </a:rPr>
              <a:t>BRAN(17)096012</a:t>
            </a:r>
            <a:r>
              <a:rPr lang="en-GB" i="1" dirty="0"/>
              <a:t>:</a:t>
            </a:r>
            <a:endParaRPr lang="en-AU" i="1" dirty="0"/>
          </a:p>
          <a:p>
            <a:pPr lvl="3"/>
            <a:r>
              <a:rPr lang="en-GB" i="1" dirty="0"/>
              <a:t>Equal sharing is the goal;</a:t>
            </a:r>
            <a:endParaRPr lang="en-AU" i="1" dirty="0"/>
          </a:p>
          <a:p>
            <a:pPr lvl="3"/>
            <a:r>
              <a:rPr lang="en-GB" i="1" dirty="0"/>
              <a:t>There is no necessarily need to go for further restrictions in the standard;</a:t>
            </a:r>
            <a:endParaRPr lang="en-AU" i="1" dirty="0"/>
          </a:p>
          <a:p>
            <a:pPr lvl="3"/>
            <a:r>
              <a:rPr lang="en-GB" i="1" dirty="0"/>
              <a:t>Too simple vs too protective</a:t>
            </a:r>
            <a:endParaRPr lang="en-AU" i="1" dirty="0"/>
          </a:p>
          <a:p>
            <a:pPr lvl="1"/>
            <a:r>
              <a:rPr lang="en-GB" i="1" dirty="0"/>
              <a:t>Conclusion of TC BRAN#96:</a:t>
            </a:r>
            <a:endParaRPr lang="en-AU" i="1" dirty="0"/>
          </a:p>
          <a:p>
            <a:pPr lvl="2"/>
            <a:r>
              <a:rPr lang="en-GB" i="1" dirty="0"/>
              <a:t>The document was noted.</a:t>
            </a:r>
            <a:endParaRPr lang="en-AU" i="1" dirty="0"/>
          </a:p>
          <a:p>
            <a:pPr lvl="2"/>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1923155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there was general agreement on the principles but not the implications</a:t>
            </a:r>
            <a:endParaRPr lang="en-AU" dirty="0"/>
          </a:p>
        </p:txBody>
      </p:sp>
      <p:sp>
        <p:nvSpPr>
          <p:cNvPr id="3" name="Content Placeholder 2"/>
          <p:cNvSpPr>
            <a:spLocks noGrp="1"/>
          </p:cNvSpPr>
          <p:nvPr>
            <p:ph idx="1"/>
          </p:nvPr>
        </p:nvSpPr>
        <p:spPr/>
        <p:txBody>
          <a:bodyPr/>
          <a:lstStyle/>
          <a:p>
            <a:r>
              <a:rPr lang="en-AU" dirty="0" smtClean="0"/>
              <a:t>Item 2.7.5 commentary</a:t>
            </a:r>
          </a:p>
          <a:p>
            <a:pPr lvl="1"/>
            <a:r>
              <a:rPr lang="en-AU" dirty="0" smtClean="0"/>
              <a:t>There was some discussion of BRAN(17)096012, and a remarkable level of agreement in relation to some of the detailed conclusions</a:t>
            </a:r>
          </a:p>
          <a:p>
            <a:pPr lvl="1"/>
            <a:r>
              <a:rPr lang="en-AU" dirty="0" smtClean="0"/>
              <a:t>However, ultimately there was disagreement about the implications</a:t>
            </a:r>
          </a:p>
          <a:p>
            <a:pPr lvl="2"/>
            <a:r>
              <a:rPr lang="en-AU" dirty="0" smtClean="0"/>
              <a:t>Some believed it was a justification for less/no regulation</a:t>
            </a:r>
          </a:p>
          <a:p>
            <a:pPr lvl="2"/>
            <a:r>
              <a:rPr lang="en-AU" dirty="0" smtClean="0"/>
              <a:t>Others believed it was a justification </a:t>
            </a:r>
            <a:r>
              <a:rPr lang="en-AU" dirty="0" smtClean="0"/>
              <a:t>for balanced </a:t>
            </a:r>
            <a:r>
              <a:rPr lang="en-AU" dirty="0" smtClean="0"/>
              <a:t>regulation</a:t>
            </a:r>
          </a:p>
          <a:p>
            <a:pPr lvl="1"/>
            <a:r>
              <a:rPr lang="en-AU" dirty="0" smtClean="0"/>
              <a:t>…</a:t>
            </a:r>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2880704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an alternate conclusion was asserted to be more balanced, and less </a:t>
            </a:r>
            <a:r>
              <a:rPr lang="en-AU" i="1" dirty="0" smtClean="0"/>
              <a:t>black &amp; white</a:t>
            </a:r>
            <a:endParaRPr lang="en-AU" i="1" dirty="0"/>
          </a:p>
        </p:txBody>
      </p:sp>
      <p:sp>
        <p:nvSpPr>
          <p:cNvPr id="3" name="Content Placeholder 2"/>
          <p:cNvSpPr>
            <a:spLocks noGrp="1"/>
          </p:cNvSpPr>
          <p:nvPr>
            <p:ph idx="1"/>
          </p:nvPr>
        </p:nvSpPr>
        <p:spPr/>
        <p:txBody>
          <a:bodyPr/>
          <a:lstStyle/>
          <a:p>
            <a:r>
              <a:rPr lang="en-AU" dirty="0" smtClean="0"/>
              <a:t>Item 2.7.5 commentary</a:t>
            </a:r>
          </a:p>
          <a:p>
            <a:pPr lvl="1"/>
            <a:r>
              <a:rPr lang="en-AU" dirty="0" smtClean="0"/>
              <a:t>…</a:t>
            </a:r>
          </a:p>
          <a:p>
            <a:pPr lvl="1"/>
            <a:r>
              <a:rPr lang="en-AU" dirty="0" smtClean="0"/>
              <a:t>Many of the arguments for the latter case are in BRAN(17)096017 (item 2.7.7, which was noted), which concluded that ETSI BRAN:</a:t>
            </a:r>
          </a:p>
          <a:p>
            <a:pPr lvl="2"/>
            <a:r>
              <a:rPr lang="en-AU" i="1" dirty="0" smtClean="0"/>
              <a:t>Should </a:t>
            </a:r>
            <a:r>
              <a:rPr lang="en-AU" i="1" dirty="0"/>
              <a:t>look for pragmatic compromises rather than detailed, restrictive black &amp; white rules  </a:t>
            </a:r>
          </a:p>
          <a:p>
            <a:pPr lvl="2"/>
            <a:r>
              <a:rPr lang="en-AU" i="1" dirty="0" smtClean="0"/>
              <a:t>N</a:t>
            </a:r>
            <a:r>
              <a:rPr lang="en-AU" b="0" i="1" dirty="0" smtClean="0"/>
              <a:t>eeds </a:t>
            </a:r>
            <a:r>
              <a:rPr lang="en-AU" b="0" i="1" dirty="0"/>
              <a:t>to find a good balance between too much complexity and too much </a:t>
            </a:r>
            <a:r>
              <a:rPr lang="en-AU" b="0" i="1" dirty="0" smtClean="0"/>
              <a:t>simplicity</a:t>
            </a:r>
          </a:p>
          <a:p>
            <a:pPr lvl="2"/>
            <a:r>
              <a:rPr lang="en-AU" i="1" dirty="0" smtClean="0"/>
              <a:t>N</a:t>
            </a:r>
            <a:r>
              <a:rPr lang="en-AU" b="0" i="1" dirty="0" smtClean="0"/>
              <a:t>eeds </a:t>
            </a:r>
            <a:r>
              <a:rPr lang="en-AU" b="0" i="1" dirty="0"/>
              <a:t>to take a pragmatic approach to testing sensing </a:t>
            </a:r>
            <a:r>
              <a:rPr lang="en-AU" b="0" i="1" dirty="0" smtClean="0"/>
              <a:t>thresholds</a:t>
            </a:r>
          </a:p>
          <a:p>
            <a:pPr lvl="2"/>
            <a:r>
              <a:rPr lang="en-AU" i="1" dirty="0"/>
              <a:t>N</a:t>
            </a:r>
            <a:r>
              <a:rPr lang="en-AU" b="0" i="1" dirty="0" smtClean="0"/>
              <a:t>eeds </a:t>
            </a:r>
            <a:r>
              <a:rPr lang="en-AU" b="0" i="1" dirty="0"/>
              <a:t>to find a balance that promotes innovation and yet </a:t>
            </a:r>
            <a:r>
              <a:rPr lang="en-AU" b="0" i="1" dirty="0" smtClean="0"/>
              <a:t>limit </a:t>
            </a:r>
            <a:r>
              <a:rPr lang="en-AU" b="0" i="1" dirty="0"/>
              <a:t>the risks of a </a:t>
            </a:r>
            <a:r>
              <a:rPr lang="en-AU" b="0" i="1" dirty="0" smtClean="0"/>
              <a:t>free-for-all</a:t>
            </a:r>
            <a:endParaRPr lang="en-AU" i="1" dirty="0"/>
          </a:p>
          <a:p>
            <a:pPr lvl="2"/>
            <a:r>
              <a:rPr lang="en-AU" i="1" dirty="0" smtClean="0"/>
              <a:t>N</a:t>
            </a:r>
            <a:r>
              <a:rPr lang="en-AU" b="0" i="1" dirty="0" smtClean="0"/>
              <a:t>eeds </a:t>
            </a:r>
            <a:r>
              <a:rPr lang="en-AU" b="0" i="1" dirty="0"/>
              <a:t>to ensure the benefits of unlicensed spectrum to all are not put at risk by poor coexistence</a:t>
            </a:r>
          </a:p>
          <a:p>
            <a:pPr lvl="1"/>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1695298531"/>
              </p:ext>
            </p:extLst>
          </p:nvPr>
        </p:nvGraphicFramePr>
        <p:xfrm>
          <a:off x="7384256" y="1981200"/>
          <a:ext cx="914400" cy="792163"/>
        </p:xfrm>
        <a:graphic>
          <a:graphicData uri="http://schemas.openxmlformats.org/presentationml/2006/ole">
            <mc:AlternateContent xmlns:mc="http://schemas.openxmlformats.org/markup-compatibility/2006">
              <mc:Choice xmlns:v="urn:schemas-microsoft-com:vml" Requires="v">
                <p:oleObj spid="_x0000_s5149" name="Presentation" showAsIcon="1" r:id="rId3" imgW="914400" imgH="792360" progId="PowerPoint.Show.12">
                  <p:embed/>
                </p:oleObj>
              </mc:Choice>
              <mc:Fallback>
                <p:oleObj name="Presentation" showAsIcon="1" r:id="rId3" imgW="914400" imgH="792360" progId="PowerPoint.Show.12">
                  <p:embed/>
                  <p:pic>
                    <p:nvPicPr>
                      <p:cNvPr id="0" name=""/>
                      <p:cNvPicPr/>
                      <p:nvPr/>
                    </p:nvPicPr>
                    <p:blipFill>
                      <a:blip r:embed="rId4"/>
                      <a:stretch>
                        <a:fillRect/>
                      </a:stretch>
                    </p:blipFill>
                    <p:spPr>
                      <a:xfrm>
                        <a:off x="7384256" y="1981200"/>
                        <a:ext cx="914400" cy="792163"/>
                      </a:xfrm>
                      <a:prstGeom prst="rect">
                        <a:avLst/>
                      </a:prstGeom>
                    </p:spPr>
                  </p:pic>
                </p:oleObj>
              </mc:Fallback>
            </mc:AlternateContent>
          </a:graphicData>
        </a:graphic>
      </p:graphicFrame>
      <p:sp>
        <p:nvSpPr>
          <p:cNvPr id="7" name="Rectangle 6"/>
          <p:cNvSpPr/>
          <p:nvPr/>
        </p:nvSpPr>
        <p:spPr bwMode="auto">
          <a:xfrm>
            <a:off x="4191000" y="19812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8" name="Curved Connector 7"/>
          <p:cNvCxnSpPr>
            <a:stCxn id="7" idx="3"/>
          </p:cNvCxnSpPr>
          <p:nvPr/>
        </p:nvCxnSpPr>
        <p:spPr bwMode="auto">
          <a:xfrm>
            <a:off x="6410324" y="2247900"/>
            <a:ext cx="973932" cy="38100"/>
          </a:xfrm>
          <a:prstGeom prst="curvedConnector3">
            <a:avLst>
              <a:gd name="adj1" fmla="val 50000"/>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38508341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6"/>
                </a:solidFill>
              </a:rPr>
              <a:t>WFA related developments</a:t>
            </a:r>
            <a:endParaRPr lang="en-AU" sz="2400" dirty="0">
              <a:solidFill>
                <a:schemeClr val="accent6"/>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31639041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 LS from WFA to 3GPP</a:t>
            </a:r>
            <a:endParaRPr lang="en-AU" dirty="0"/>
          </a:p>
        </p:txBody>
      </p:sp>
      <p:sp>
        <p:nvSpPr>
          <p:cNvPr id="3" name="Content Placeholder 2"/>
          <p:cNvSpPr>
            <a:spLocks noGrp="1"/>
          </p:cNvSpPr>
          <p:nvPr>
            <p:ph idx="1"/>
          </p:nvPr>
        </p:nvSpPr>
        <p:spPr/>
        <p:txBody>
          <a:bodyPr/>
          <a:lstStyle/>
          <a:p>
            <a:pPr lvl="1"/>
            <a:r>
              <a:rPr lang="en-AU" dirty="0" smtClean="0"/>
              <a:t>The IEEE 802.11 WG recently received a copy of a LS from WFA to 3GPP RAN</a:t>
            </a:r>
          </a:p>
          <a:p>
            <a:pPr lvl="2"/>
            <a:r>
              <a:rPr lang="en-AU" dirty="0" smtClean="0"/>
              <a:t>See </a:t>
            </a:r>
            <a:r>
              <a:rPr lang="en-AU" u="sng" dirty="0" smtClean="0">
                <a:hlinkClick r:id="rId3"/>
              </a:rPr>
              <a:t>11-17-1853-00</a:t>
            </a:r>
            <a:endParaRPr lang="en-AU" u="sng" dirty="0" smtClean="0"/>
          </a:p>
          <a:p>
            <a:pPr lvl="1"/>
            <a:r>
              <a:rPr lang="en-GB" dirty="0" smtClean="0"/>
              <a:t>It appears the WFA is concerned that 3GPP RAN4 developed coexistence tests</a:t>
            </a:r>
          </a:p>
          <a:p>
            <a:pPr lvl="2"/>
            <a:r>
              <a:rPr lang="en-GB" dirty="0" smtClean="0"/>
              <a:t>Do not test all the LAA Release 14 features</a:t>
            </a:r>
          </a:p>
          <a:p>
            <a:pPr lvl="2"/>
            <a:r>
              <a:rPr lang="en-GB" dirty="0" smtClean="0"/>
              <a:t>Are not being used to validate coexistence claims, as previously committed to IEEE 802 in Nov 2016 (in 3GPP R1‐1613770</a:t>
            </a:r>
            <a:r>
              <a:rPr lang="en-GB" u="sng" dirty="0" smtClean="0"/>
              <a:t>)</a:t>
            </a:r>
            <a:endParaRPr lang="en-GB" dirty="0" smtClean="0"/>
          </a:p>
          <a:p>
            <a:pPr lvl="1"/>
            <a:r>
              <a:rPr lang="en-AU" dirty="0"/>
              <a:t>Do we want to do anything in relation to the WFA LS?</a:t>
            </a:r>
          </a:p>
          <a:p>
            <a:pPr lvl="2"/>
            <a:r>
              <a:rPr lang="en-AU" dirty="0" smtClean="0"/>
              <a:t>Note: the </a:t>
            </a:r>
            <a:r>
              <a:rPr lang="en-AU" dirty="0" err="1" smtClean="0"/>
              <a:t>Coex</a:t>
            </a:r>
            <a:r>
              <a:rPr lang="en-AU" dirty="0" smtClean="0"/>
              <a:t> SC previously decided to focus on ETSI BRAN after 3GPP reneged on the commitment above (see 3GPP R1-1709855)</a:t>
            </a:r>
          </a:p>
          <a:p>
            <a:pPr lvl="2"/>
            <a:r>
              <a:rPr lang="en-AU" dirty="0" smtClean="0"/>
              <a:t>Should we just wait to see the response?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72837271"/>
              </p:ext>
            </p:extLst>
          </p:nvPr>
        </p:nvGraphicFramePr>
        <p:xfrm>
          <a:off x="7772400" y="4572000"/>
          <a:ext cx="1143305" cy="609600"/>
        </p:xfrm>
        <a:graphic>
          <a:graphicData uri="http://schemas.openxmlformats.org/presentationml/2006/ole">
            <mc:AlternateContent xmlns:mc="http://schemas.openxmlformats.org/markup-compatibility/2006">
              <mc:Choice xmlns:v="urn:schemas-microsoft-com:vml" Requires="v">
                <p:oleObj spid="_x0000_s6168" name="Packager Shell Object" showAsIcon="1" r:id="rId4" imgW="741600" imgH="394560" progId="Package">
                  <p:embed/>
                </p:oleObj>
              </mc:Choice>
              <mc:Fallback>
                <p:oleObj name="Packager Shell Object" showAsIcon="1" r:id="rId4" imgW="741600" imgH="394560" progId="Package">
                  <p:embed/>
                  <p:pic>
                    <p:nvPicPr>
                      <p:cNvPr id="9" name="Object 8"/>
                      <p:cNvPicPr/>
                      <p:nvPr/>
                    </p:nvPicPr>
                    <p:blipFill>
                      <a:blip r:embed="rId5"/>
                      <a:stretch>
                        <a:fillRect/>
                      </a:stretch>
                    </p:blipFill>
                    <p:spPr>
                      <a:xfrm>
                        <a:off x="7772400" y="4572000"/>
                        <a:ext cx="1143305" cy="609600"/>
                      </a:xfrm>
                      <a:prstGeom prst="rect">
                        <a:avLst/>
                      </a:prstGeom>
                    </p:spPr>
                  </p:pic>
                </p:oleObj>
              </mc:Fallback>
            </mc:AlternateContent>
          </a:graphicData>
        </a:graphic>
      </p:graphicFrame>
    </p:spTree>
    <p:extLst>
      <p:ext uri="{BB962C8B-B14F-4D97-AF65-F5344CB8AC3E}">
        <p14:creationId xmlns:p14="http://schemas.microsoft.com/office/powerpoint/2010/main" val="20337753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Next steps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187568976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next meeting of ETSI BRAN is in March 2018</a:t>
            </a:r>
            <a:endParaRPr lang="en-AU" dirty="0"/>
          </a:p>
        </p:txBody>
      </p:sp>
      <p:sp>
        <p:nvSpPr>
          <p:cNvPr id="3" name="Content Placeholder 2"/>
          <p:cNvSpPr>
            <a:spLocks noGrp="1"/>
          </p:cNvSpPr>
          <p:nvPr>
            <p:ph idx="1"/>
          </p:nvPr>
        </p:nvSpPr>
        <p:spPr/>
        <p:txBody>
          <a:bodyPr/>
          <a:lstStyle/>
          <a:p>
            <a:pPr lvl="1"/>
            <a:r>
              <a:rPr lang="en-AU" dirty="0"/>
              <a:t>The next meeting of ETSI BRAN is in March 2018</a:t>
            </a:r>
          </a:p>
          <a:p>
            <a:pPr lvl="2"/>
            <a:r>
              <a:rPr lang="en-AU" dirty="0"/>
              <a:t>Dates: 26-29 March 2018</a:t>
            </a:r>
          </a:p>
          <a:p>
            <a:pPr lvl="2"/>
            <a:r>
              <a:rPr lang="en-AU" dirty="0"/>
              <a:t>Location: Sophia </a:t>
            </a:r>
            <a:r>
              <a:rPr lang="en-AU" dirty="0" smtClean="0"/>
              <a:t>Antipolis</a:t>
            </a:r>
          </a:p>
          <a:p>
            <a:pPr lvl="1"/>
            <a:r>
              <a:rPr lang="en-AU" dirty="0" smtClean="0"/>
              <a:t>The dates are convenient because the IEEE 802 </a:t>
            </a:r>
            <a:r>
              <a:rPr lang="en-AU" dirty="0" err="1" smtClean="0"/>
              <a:t>Coex</a:t>
            </a:r>
            <a:r>
              <a:rPr lang="en-AU" dirty="0" smtClean="0"/>
              <a:t> SC will be able to generate and review input documents during its March 2018 meeting</a:t>
            </a:r>
          </a:p>
          <a:p>
            <a:pPr lvl="2"/>
            <a:r>
              <a:rPr lang="en-AU" dirty="0"/>
              <a:t>Dates: </a:t>
            </a:r>
            <a:r>
              <a:rPr lang="en-AU" dirty="0" smtClean="0"/>
              <a:t>4-9 </a:t>
            </a:r>
            <a:r>
              <a:rPr lang="en-AU" dirty="0"/>
              <a:t>March 2018</a:t>
            </a:r>
          </a:p>
          <a:p>
            <a:pPr lvl="2"/>
            <a:r>
              <a:rPr lang="en-AU" dirty="0"/>
              <a:t>Location: </a:t>
            </a:r>
            <a:r>
              <a:rPr lang="en-AU" dirty="0" smtClean="0"/>
              <a:t>Chicago</a:t>
            </a:r>
            <a:endParaRPr lang="en-AU" dirty="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32182222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Coexistence SC will continue its work in March 2018</a:t>
            </a:r>
            <a:endParaRPr lang="en-AU" dirty="0"/>
          </a:p>
        </p:txBody>
      </p:sp>
      <p:sp>
        <p:nvSpPr>
          <p:cNvPr id="3" name="Content Placeholder 2"/>
          <p:cNvSpPr>
            <a:spLocks noGrp="1"/>
          </p:cNvSpPr>
          <p:nvPr>
            <p:ph idx="1"/>
          </p:nvPr>
        </p:nvSpPr>
        <p:spPr/>
        <p:txBody>
          <a:bodyPr/>
          <a:lstStyle/>
          <a:p>
            <a:r>
              <a:rPr lang="en-US" dirty="0" smtClean="0"/>
              <a:t>The plan for the meeting in March 2018 is</a:t>
            </a:r>
          </a:p>
          <a:p>
            <a:pPr lvl="1"/>
            <a:r>
              <a:rPr lang="en-US" dirty="0" smtClean="0"/>
              <a:t>Prepare for next ETSI BRAN meeting</a:t>
            </a:r>
          </a:p>
          <a:p>
            <a:pPr lvl="1"/>
            <a:r>
              <a:rPr lang="en-US" dirty="0" smtClean="0"/>
              <a:t>Report on other relevant meetings</a:t>
            </a:r>
          </a:p>
          <a:p>
            <a:pPr lvl="2"/>
            <a:r>
              <a:rPr lang="en-US" dirty="0" smtClean="0"/>
              <a:t>3GPP?</a:t>
            </a:r>
          </a:p>
          <a:p>
            <a:pPr lvl="2"/>
            <a:r>
              <a:rPr lang="en-US" dirty="0" smtClean="0"/>
              <a:t>MulteFire Alliance?</a:t>
            </a:r>
          </a:p>
          <a:p>
            <a:pPr lvl="1"/>
            <a:r>
              <a:rPr lang="en-US" dirty="0" smtClean="0"/>
              <a:t>Hear any proposals for additional work or LS’s</a:t>
            </a:r>
          </a:p>
          <a:p>
            <a:pPr lvl="1"/>
            <a:r>
              <a:rPr lang="en-US" dirty="0" smtClean="0"/>
              <a:t>...</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2369295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Discussion of IEEE 802.11 WG positions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262302977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some topics that naturally arise from the ETSI BRAN meeting</a:t>
            </a:r>
            <a:endParaRPr lang="en-AU" dirty="0"/>
          </a:p>
        </p:txBody>
      </p:sp>
      <p:sp>
        <p:nvSpPr>
          <p:cNvPr id="3" name="Content Placeholder 2"/>
          <p:cNvSpPr>
            <a:spLocks noGrp="1"/>
          </p:cNvSpPr>
          <p:nvPr>
            <p:ph idx="1"/>
          </p:nvPr>
        </p:nvSpPr>
        <p:spPr/>
        <p:txBody>
          <a:bodyPr/>
          <a:lstStyle/>
          <a:p>
            <a:r>
              <a:rPr lang="en-AU" dirty="0" smtClean="0"/>
              <a:t>Possible questions for discussion</a:t>
            </a:r>
          </a:p>
          <a:p>
            <a:pPr lvl="1"/>
            <a:r>
              <a:rPr lang="en-AU" dirty="0" smtClean="0"/>
              <a:t>Should the </a:t>
            </a:r>
            <a:r>
              <a:rPr lang="en-AU" dirty="0" err="1" smtClean="0"/>
              <a:t>Coex</a:t>
            </a:r>
            <a:r>
              <a:rPr lang="en-AU" dirty="0" smtClean="0"/>
              <a:t> SC revisit 802.11 WG’s position supporting the both ED-only and dual thresholds options for all technologies?</a:t>
            </a:r>
          </a:p>
          <a:p>
            <a:pPr lvl="1"/>
            <a:r>
              <a:rPr lang="en-AU" dirty="0" smtClean="0"/>
              <a:t>Should the </a:t>
            </a:r>
            <a:r>
              <a:rPr lang="en-AU" dirty="0" err="1" smtClean="0"/>
              <a:t>Coex</a:t>
            </a:r>
            <a:r>
              <a:rPr lang="en-AU" dirty="0" smtClean="0"/>
              <a:t> SC revisit the consensus from Nov 2017 that there is no need to explicitly support SR in EN 301 893?</a:t>
            </a:r>
          </a:p>
          <a:p>
            <a:pPr lvl="1"/>
            <a:r>
              <a:rPr lang="en-AU" dirty="0" smtClean="0"/>
              <a:t>Should the </a:t>
            </a:r>
            <a:r>
              <a:rPr lang="en-AU" dirty="0" err="1" smtClean="0"/>
              <a:t>Coex</a:t>
            </a:r>
            <a:r>
              <a:rPr lang="en-AU" dirty="0" smtClean="0"/>
              <a:t> SC revisit its position that the use of blocking energy should be restricted?</a:t>
            </a:r>
          </a:p>
          <a:p>
            <a:pPr lvl="1"/>
            <a:r>
              <a:rPr lang="en-AU" dirty="0" smtClean="0"/>
              <a:t>Should the </a:t>
            </a:r>
            <a:r>
              <a:rPr lang="en-AU" dirty="0" err="1" smtClean="0"/>
              <a:t>Coex</a:t>
            </a:r>
            <a:r>
              <a:rPr lang="en-AU" dirty="0" smtClean="0"/>
              <a:t> SC develop a formal position on the paused COT interpretation?</a:t>
            </a:r>
          </a:p>
          <a:p>
            <a:pPr lvl="1"/>
            <a:r>
              <a:rPr lang="en-AU" dirty="0" smtClean="0"/>
              <a:t>Should the </a:t>
            </a:r>
            <a:r>
              <a:rPr lang="en-AU" dirty="0" err="1" smtClean="0"/>
              <a:t>Coex</a:t>
            </a:r>
            <a:r>
              <a:rPr lang="en-AU" dirty="0" smtClean="0"/>
              <a:t> SC revisit its position on green field spectrum?</a:t>
            </a:r>
            <a:endParaRPr lang="en-AU" dirty="0"/>
          </a:p>
          <a:p>
            <a:pPr lvl="1"/>
            <a:r>
              <a:rPr lang="en-AU" dirty="0" smtClean="0"/>
              <a:t>…</a:t>
            </a:r>
          </a:p>
          <a:p>
            <a:pPr lvl="1"/>
            <a:r>
              <a:rPr lang="en-AU" dirty="0" smtClean="0">
                <a:solidFill>
                  <a:srgbClr val="FF0000"/>
                </a:solidFill>
              </a:rPr>
              <a:t>Any others?</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21435893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Should the </a:t>
            </a:r>
            <a:r>
              <a:rPr lang="en-AU" dirty="0" err="1"/>
              <a:t>Coex</a:t>
            </a:r>
            <a:r>
              <a:rPr lang="en-AU" dirty="0"/>
              <a:t> SC revisit </a:t>
            </a:r>
            <a:r>
              <a:rPr lang="en-AU" dirty="0" smtClean="0"/>
              <a:t>WG’s </a:t>
            </a:r>
            <a:r>
              <a:rPr lang="en-AU" dirty="0"/>
              <a:t>position supporting the both </a:t>
            </a:r>
            <a:r>
              <a:rPr lang="en-AU" dirty="0" smtClean="0"/>
              <a:t>ED-only &amp; </a:t>
            </a:r>
            <a:r>
              <a:rPr lang="en-AU" dirty="0"/>
              <a:t>dual thresholds </a:t>
            </a:r>
            <a:r>
              <a:rPr lang="en-AU" dirty="0" smtClean="0"/>
              <a:t>options for </a:t>
            </a:r>
            <a:r>
              <a:rPr lang="en-AU" dirty="0"/>
              <a:t>all </a:t>
            </a:r>
            <a:r>
              <a:rPr lang="en-AU" dirty="0" smtClean="0"/>
              <a:t>tech?</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t>The current IEEE 802.11 WG position is that EN 3091 893 should support ED-only and dual threshold options, with a neutral preamble (using 802.11 preamble) accessible to all technologies</a:t>
            </a:r>
          </a:p>
          <a:p>
            <a:pPr lvl="2"/>
            <a:r>
              <a:rPr lang="en-AU" dirty="0"/>
              <a:t>See </a:t>
            </a:r>
            <a:r>
              <a:rPr lang="en-AU" dirty="0" smtClean="0">
                <a:hlinkClick r:id="rId2"/>
              </a:rPr>
              <a:t>11-17-0634-05</a:t>
            </a:r>
            <a:endParaRPr lang="en-AU" dirty="0" smtClean="0"/>
          </a:p>
          <a:p>
            <a:pPr lvl="1"/>
            <a:r>
              <a:rPr lang="en-AU" dirty="0" smtClean="0"/>
              <a:t>The belief is that this approach will provide the best possible coexistence between Wi-Fi and other technologies, while allowing 802.11ax to use the well proven dual threshold mechanism utilised by Wi-Fi for 20 years</a:t>
            </a:r>
          </a:p>
          <a:p>
            <a:pPr lvl="1"/>
            <a:r>
              <a:rPr lang="en-AU" dirty="0" smtClean="0"/>
              <a:t>There </a:t>
            </a:r>
            <a:r>
              <a:rPr lang="en-AU" dirty="0" smtClean="0"/>
              <a:t>was </a:t>
            </a:r>
            <a:r>
              <a:rPr lang="en-AU" dirty="0" smtClean="0"/>
              <a:t>at least one submission on this topic</a:t>
            </a:r>
          </a:p>
          <a:p>
            <a:pPr lvl="2"/>
            <a:r>
              <a:rPr lang="en-AU" dirty="0" smtClean="0"/>
              <a:t>It was withdrawn because it appears ETSI BRAN is likely to adopt something like the </a:t>
            </a:r>
            <a:r>
              <a:rPr lang="en-AU" dirty="0"/>
              <a:t>IEEE 802.11 WG position </a:t>
            </a:r>
            <a:endParaRPr lang="en-AU" dirty="0" smtClean="0"/>
          </a:p>
          <a:p>
            <a:pPr lvl="2"/>
            <a:r>
              <a:rPr lang="en-AU" dirty="0" smtClean="0"/>
              <a:t>Other submissions are invited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24774091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Should the </a:t>
            </a:r>
            <a:r>
              <a:rPr lang="en-AU" dirty="0" err="1"/>
              <a:t>Coex</a:t>
            </a:r>
            <a:r>
              <a:rPr lang="en-AU" dirty="0"/>
              <a:t> SC revisit the </a:t>
            </a:r>
            <a:r>
              <a:rPr lang="en-AU" dirty="0" smtClean="0"/>
              <a:t>Nov 2017 consensus </a:t>
            </a:r>
            <a:r>
              <a:rPr lang="en-AU" dirty="0"/>
              <a:t>that there is no need to explicitly support SR in EN 301 </a:t>
            </a:r>
            <a:r>
              <a:rPr lang="en-AU" dirty="0" smtClean="0"/>
              <a:t>893?</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t>In Nov 2017, a variety of views were expressed indicating that there is no desire to explicitly </a:t>
            </a:r>
            <a:r>
              <a:rPr lang="en-AU" dirty="0" smtClean="0"/>
              <a:t>refer to </a:t>
            </a:r>
            <a:r>
              <a:rPr lang="en-AU" dirty="0" smtClean="0"/>
              <a:t>SR in the dual threshold of a refined </a:t>
            </a:r>
            <a:r>
              <a:rPr lang="en-AU" dirty="0"/>
              <a:t>EN 301 893 because:</a:t>
            </a:r>
          </a:p>
          <a:p>
            <a:pPr lvl="2"/>
            <a:r>
              <a:rPr lang="en-AU" dirty="0" smtClean="0"/>
              <a:t>Referring to </a:t>
            </a:r>
            <a:r>
              <a:rPr lang="en-AU" dirty="0"/>
              <a:t>SR will be very complex, both politically and practically</a:t>
            </a:r>
          </a:p>
          <a:p>
            <a:pPr lvl="2"/>
            <a:r>
              <a:rPr lang="en-AU" dirty="0"/>
              <a:t>SR does not work (this should be a concern for </a:t>
            </a:r>
            <a:r>
              <a:rPr lang="en-AU" dirty="0" err="1"/>
              <a:t>TGax</a:t>
            </a:r>
            <a:r>
              <a:rPr lang="en-AU" dirty="0"/>
              <a:t>)</a:t>
            </a:r>
          </a:p>
          <a:p>
            <a:pPr lvl="2"/>
            <a:r>
              <a:rPr lang="en-AU" dirty="0"/>
              <a:t>SR </a:t>
            </a:r>
            <a:r>
              <a:rPr lang="en-AU" dirty="0" smtClean="0"/>
              <a:t>is possible </a:t>
            </a:r>
            <a:r>
              <a:rPr lang="en-AU" dirty="0"/>
              <a:t>using </a:t>
            </a:r>
            <a:r>
              <a:rPr lang="en-AU" dirty="0" smtClean="0"/>
              <a:t>ED-only option </a:t>
            </a:r>
            <a:r>
              <a:rPr lang="en-AU" dirty="0"/>
              <a:t>in EN 301 </a:t>
            </a:r>
            <a:r>
              <a:rPr lang="en-AU" dirty="0" smtClean="0"/>
              <a:t>893, with </a:t>
            </a:r>
            <a:r>
              <a:rPr lang="en-AU" dirty="0"/>
              <a:t>ED of -72 </a:t>
            </a:r>
            <a:r>
              <a:rPr lang="en-AU" dirty="0" smtClean="0"/>
              <a:t>dBm</a:t>
            </a:r>
          </a:p>
          <a:p>
            <a:pPr lvl="1"/>
            <a:r>
              <a:rPr lang="en-AU" dirty="0" smtClean="0"/>
              <a:t>Does anyone want to revisit this question?</a:t>
            </a:r>
          </a:p>
          <a:p>
            <a:pPr lvl="2"/>
            <a:r>
              <a:rPr lang="en-AU" dirty="0" smtClean="0"/>
              <a:t>If so then an explicit proposal for changes to EN 301 893 is probably required for discussion in March 2017</a:t>
            </a:r>
          </a:p>
          <a:p>
            <a:pPr lvl="2"/>
            <a:r>
              <a:rPr lang="en-AU" dirty="0" smtClean="0"/>
              <a:t>If not then Wi-Fi stakeholders at ETSI BRAN will probably continue promoting a revision to EN 301 893 similar to that outlined in BRAN(17)09008r2</a:t>
            </a:r>
          </a:p>
          <a:p>
            <a:pPr lvl="1"/>
            <a:r>
              <a:rPr lang="en-AU" dirty="0" smtClean="0">
                <a:solidFill>
                  <a:srgbClr val="FF0000"/>
                </a:solidFill>
              </a:rPr>
              <a:t>At this </a:t>
            </a:r>
            <a:r>
              <a:rPr lang="en-AU" dirty="0" smtClean="0">
                <a:solidFill>
                  <a:srgbClr val="FF0000"/>
                </a:solidFill>
              </a:rPr>
              <a:t>time, </a:t>
            </a:r>
            <a:r>
              <a:rPr lang="en-AU" dirty="0" smtClean="0">
                <a:solidFill>
                  <a:srgbClr val="FF0000"/>
                </a:solidFill>
              </a:rPr>
              <a:t>there are no known submissions</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3286590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Should the Coex SC revisit its position that the use of blocking energy should be restricted?</a:t>
            </a:r>
            <a:endParaRPr lang="en-AU" dirty="0"/>
          </a:p>
        </p:txBody>
      </p:sp>
      <p:sp>
        <p:nvSpPr>
          <p:cNvPr id="3" name="Content Placeholder 2"/>
          <p:cNvSpPr>
            <a:spLocks noGrp="1"/>
          </p:cNvSpPr>
          <p:nvPr>
            <p:ph idx="1"/>
          </p:nvPr>
        </p:nvSpPr>
        <p:spPr/>
        <p:txBody>
          <a:bodyPr/>
          <a:lstStyle/>
          <a:p>
            <a:pPr lvl="1"/>
            <a:r>
              <a:rPr lang="en-AU" dirty="0" smtClean="0"/>
              <a:t>The current IEEE 802 position is that the use of blocking energy should be limited</a:t>
            </a:r>
          </a:p>
          <a:p>
            <a:pPr lvl="2"/>
            <a:r>
              <a:rPr lang="en-AU" dirty="0" smtClean="0"/>
              <a:t>This position was expressed in a series of Liaison Statements to 3GPP that concluded with IEEE 802 accepting a compromise in which mores starting positions were defined in LAA</a:t>
            </a:r>
          </a:p>
          <a:p>
            <a:pPr lvl="2"/>
            <a:r>
              <a:rPr lang="en-AU" dirty="0" smtClean="0"/>
              <a:t>More starting positions has the effect of reducing the length of any blocking energy</a:t>
            </a:r>
          </a:p>
          <a:p>
            <a:pPr lvl="2"/>
            <a:r>
              <a:rPr lang="en-AU" dirty="0" smtClean="0"/>
              <a:t>3GPP is currently not planning to specify additional starting positions, </a:t>
            </a:r>
            <a:r>
              <a:rPr lang="en-AU" dirty="0" err="1" smtClean="0"/>
              <a:t>contraray</a:t>
            </a:r>
            <a:r>
              <a:rPr lang="en-AU" dirty="0" smtClean="0"/>
              <a:t> to what they previously told IEEE 802</a:t>
            </a:r>
          </a:p>
          <a:p>
            <a:pPr lvl="1"/>
            <a:r>
              <a:rPr lang="en-AU" dirty="0" smtClean="0"/>
              <a:t>The IEEE 802 position is roughly consistent with the proposal in BRAN(17)09009r2</a:t>
            </a:r>
          </a:p>
          <a:p>
            <a:pPr lvl="2"/>
            <a:r>
              <a:rPr lang="en-AU" dirty="0" smtClean="0"/>
              <a:t>BRAN(17)09009r2 is slightly more restrictive in that it limits blocking energy to about one LAA symbol, whereas the IEEE 802 position was just for more staring positions </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50</a:t>
            </a:fld>
            <a:endParaRPr lang="en-US"/>
          </a:p>
        </p:txBody>
      </p:sp>
    </p:spTree>
    <p:extLst>
      <p:ext uri="{BB962C8B-B14F-4D97-AF65-F5344CB8AC3E}">
        <p14:creationId xmlns:p14="http://schemas.microsoft.com/office/powerpoint/2010/main" val="26915008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dirty="0" err="1" smtClean="0"/>
              <a:t>Coex</a:t>
            </a:r>
            <a:r>
              <a:rPr lang="en-AU" dirty="0" smtClean="0"/>
              <a:t> SC revisit its position that the use of blocking energy should be restricted?</a:t>
            </a:r>
            <a:endParaRPr lang="en-AU" dirty="0"/>
          </a:p>
        </p:txBody>
      </p:sp>
      <p:sp>
        <p:nvSpPr>
          <p:cNvPr id="3" name="Content Placeholder 2"/>
          <p:cNvSpPr>
            <a:spLocks noGrp="1"/>
          </p:cNvSpPr>
          <p:nvPr>
            <p:ph idx="1"/>
          </p:nvPr>
        </p:nvSpPr>
        <p:spPr/>
        <p:txBody>
          <a:bodyPr/>
          <a:lstStyle/>
          <a:p>
            <a:pPr lvl="1"/>
            <a:r>
              <a:rPr lang="en-AU" dirty="0" smtClean="0"/>
              <a:t>Should </a:t>
            </a:r>
            <a:r>
              <a:rPr lang="en-AU" dirty="0"/>
              <a:t>the </a:t>
            </a:r>
            <a:r>
              <a:rPr lang="en-AU" dirty="0" err="1"/>
              <a:t>Coex</a:t>
            </a:r>
            <a:r>
              <a:rPr lang="en-AU" dirty="0"/>
              <a:t> SC revisit its position that the use of blocking energy should be </a:t>
            </a:r>
            <a:r>
              <a:rPr lang="en-AU" dirty="0" smtClean="0"/>
              <a:t>restricted?</a:t>
            </a:r>
          </a:p>
          <a:p>
            <a:pPr lvl="2"/>
            <a:r>
              <a:rPr lang="en-AU" dirty="0" smtClean="0"/>
              <a:t>Stay with current position?</a:t>
            </a:r>
          </a:p>
          <a:p>
            <a:pPr lvl="3"/>
            <a:r>
              <a:rPr lang="en-AU" dirty="0" smtClean="0"/>
              <a:t>What would that mean in terms of ETSI BRAN and/or 3GPP?</a:t>
            </a:r>
          </a:p>
          <a:p>
            <a:pPr lvl="3"/>
            <a:r>
              <a:rPr lang="en-AU" dirty="0" smtClean="0"/>
              <a:t>Are Liaison Statements required?</a:t>
            </a:r>
          </a:p>
          <a:p>
            <a:pPr lvl="2"/>
            <a:r>
              <a:rPr lang="en-AU" dirty="0" smtClean="0"/>
              <a:t>Adopt the more restrictive position in BRAN(17)09009r2</a:t>
            </a:r>
          </a:p>
          <a:p>
            <a:pPr lvl="3"/>
            <a:r>
              <a:rPr lang="en-AU" dirty="0"/>
              <a:t>What would that mean in terms of ETSI BRAN and/or 3GPP?</a:t>
            </a:r>
          </a:p>
          <a:p>
            <a:pPr lvl="3"/>
            <a:r>
              <a:rPr lang="en-AU" dirty="0" smtClean="0"/>
              <a:t>Are </a:t>
            </a:r>
            <a:r>
              <a:rPr lang="en-AU" dirty="0"/>
              <a:t>Liaison Statements required?</a:t>
            </a:r>
          </a:p>
          <a:p>
            <a:pPr lvl="2"/>
            <a:r>
              <a:rPr lang="en-AU" dirty="0" smtClean="0"/>
              <a:t> Not worry about blocking energy</a:t>
            </a:r>
          </a:p>
          <a:p>
            <a:pPr lvl="3"/>
            <a:r>
              <a:rPr lang="en-AU" dirty="0"/>
              <a:t>Are Liaison Statements required</a:t>
            </a:r>
            <a:r>
              <a:rPr lang="en-AU" dirty="0" smtClean="0"/>
              <a:t>?</a:t>
            </a:r>
            <a:endParaRPr lang="en-AU" dirty="0"/>
          </a:p>
          <a:p>
            <a:pPr lvl="1"/>
            <a:r>
              <a:rPr lang="en-AU" dirty="0" smtClean="0"/>
              <a:t>If any Liaison Statements are required, the March meeting might be a good time to review and approve them</a:t>
            </a:r>
            <a:endParaRPr lang="en-AU" dirty="0"/>
          </a:p>
          <a:p>
            <a:pPr lvl="2"/>
            <a:endParaRPr lang="en-AU" dirty="0"/>
          </a:p>
          <a:p>
            <a:pPr lvl="2"/>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51</a:t>
            </a:fld>
            <a:endParaRPr lang="en-US"/>
          </a:p>
        </p:txBody>
      </p:sp>
    </p:spTree>
    <p:extLst>
      <p:ext uri="{BB962C8B-B14F-4D97-AF65-F5344CB8AC3E}">
        <p14:creationId xmlns:p14="http://schemas.microsoft.com/office/powerpoint/2010/main" val="39196109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dirty="0" err="1"/>
              <a:t>Coex</a:t>
            </a:r>
            <a:r>
              <a:rPr lang="en-AU" dirty="0"/>
              <a:t> SC develop a formal position on the paused COT interpretation?</a:t>
            </a:r>
            <a:br>
              <a:rPr lang="en-AU" dirty="0"/>
            </a:br>
            <a:endParaRPr lang="en-AU" dirty="0"/>
          </a:p>
        </p:txBody>
      </p:sp>
      <p:sp>
        <p:nvSpPr>
          <p:cNvPr id="3" name="Content Placeholder 2"/>
          <p:cNvSpPr>
            <a:spLocks noGrp="1"/>
          </p:cNvSpPr>
          <p:nvPr>
            <p:ph idx="1"/>
          </p:nvPr>
        </p:nvSpPr>
        <p:spPr/>
        <p:txBody>
          <a:bodyPr/>
          <a:lstStyle/>
          <a:p>
            <a:pPr lvl="1"/>
            <a:r>
              <a:rPr lang="en-AU" dirty="0" smtClean="0"/>
              <a:t>The different interpretations of the </a:t>
            </a:r>
            <a:r>
              <a:rPr lang="en-AU" dirty="0"/>
              <a:t>p</a:t>
            </a:r>
            <a:r>
              <a:rPr lang="en-AU" dirty="0" smtClean="0"/>
              <a:t>aused COT were discussed at ETSI BRAN without consensus</a:t>
            </a:r>
          </a:p>
          <a:p>
            <a:pPr lvl="1"/>
            <a:r>
              <a:rPr lang="en-AU" dirty="0" smtClean="0"/>
              <a:t>Is this an issue that we want to continue considering?</a:t>
            </a:r>
          </a:p>
          <a:p>
            <a:pPr lvl="2"/>
            <a:r>
              <a:rPr lang="en-AU" dirty="0" smtClean="0"/>
              <a:t>Does it actually cause a significant harm?</a:t>
            </a:r>
          </a:p>
          <a:p>
            <a:pPr lvl="2"/>
            <a:r>
              <a:rPr lang="en-AU" dirty="0" smtClean="0"/>
              <a:t>If the LAA version does not cause harm, could other systems take advantage in a way that does cause harm?</a:t>
            </a:r>
          </a:p>
          <a:p>
            <a:pPr lvl="2"/>
            <a:r>
              <a:rPr lang="en-AU" dirty="0" smtClean="0"/>
              <a:t>…</a:t>
            </a:r>
          </a:p>
          <a:p>
            <a:pPr lvl="1"/>
            <a:r>
              <a:rPr lang="en-AU" dirty="0" smtClean="0"/>
              <a:t>Is anyone planning to make a submission that will help clarify the meaning of paused COT?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216615414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dirty="0" err="1"/>
              <a:t>Coex</a:t>
            </a:r>
            <a:r>
              <a:rPr lang="en-AU" dirty="0"/>
              <a:t> SC revisit its position on green field spectrum</a:t>
            </a:r>
            <a:r>
              <a:rPr lang="en-AU" dirty="0" smtClean="0"/>
              <a:t>?</a:t>
            </a:r>
            <a:endParaRPr lang="en-AU" dirty="0"/>
          </a:p>
        </p:txBody>
      </p:sp>
      <p:sp>
        <p:nvSpPr>
          <p:cNvPr id="3" name="Content Placeholder 2"/>
          <p:cNvSpPr>
            <a:spLocks noGrp="1"/>
          </p:cNvSpPr>
          <p:nvPr>
            <p:ph idx="1"/>
          </p:nvPr>
        </p:nvSpPr>
        <p:spPr/>
        <p:txBody>
          <a:bodyPr/>
          <a:lstStyle/>
          <a:p>
            <a:pPr lvl="1"/>
            <a:r>
              <a:rPr lang="en-AU" dirty="0" smtClean="0"/>
              <a:t>IEEE 802.11 WG position is that the common neutral preamble in 5GHz should be a 802.11 based preamble for backward compatibility reasons</a:t>
            </a:r>
          </a:p>
          <a:p>
            <a:pPr lvl="2"/>
            <a:r>
              <a:rPr lang="en-AU" dirty="0" smtClean="0"/>
              <a:t>Note: a non-common preamble (briefly discussed in Nov 2017) does not assist communications between systems and thus coexistence</a:t>
            </a:r>
          </a:p>
          <a:p>
            <a:pPr lvl="1"/>
            <a:r>
              <a:rPr lang="en-AU" dirty="0" smtClean="0"/>
              <a:t>Previously, we have discussed the idea of a new preamble in green field spectrum, but it did not gain any great support</a:t>
            </a:r>
          </a:p>
          <a:p>
            <a:pPr lvl="2"/>
            <a:r>
              <a:rPr lang="en-AU" dirty="0" smtClean="0"/>
              <a:t>It is not obvious a significantly better preamble can be designed</a:t>
            </a:r>
          </a:p>
          <a:p>
            <a:pPr lvl="2"/>
            <a:r>
              <a:rPr lang="en-AU" dirty="0" smtClean="0"/>
              <a:t>Chip vendor have already designed the 802.11 preamble into 6GHz chips</a:t>
            </a:r>
          </a:p>
          <a:p>
            <a:pPr lvl="1"/>
            <a:r>
              <a:rPr lang="en-AU" dirty="0" smtClean="0"/>
              <a:t>The UK regulator raised it as an option during the ETSI BRAN meeting</a:t>
            </a:r>
          </a:p>
          <a:p>
            <a:pPr lvl="1"/>
            <a:r>
              <a:rPr lang="en-AU" dirty="0" smtClean="0"/>
              <a:t>Do we want to revisit this issue?</a:t>
            </a:r>
          </a:p>
          <a:p>
            <a:pPr lvl="2"/>
            <a:r>
              <a:rPr lang="en-AU" dirty="0" smtClean="0"/>
              <a:t>If so, what would a new preamble look like?</a:t>
            </a:r>
          </a:p>
          <a:p>
            <a:pPr lvl="2"/>
            <a:r>
              <a:rPr lang="en-AU" dirty="0" smtClean="0"/>
              <a:t>If not, should we send a LS to ETSI BRAN on the topic?</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34247062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Deterministic access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346162239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discuss deterministic access issues</a:t>
            </a:r>
            <a:endParaRPr lang="en-AU" dirty="0"/>
          </a:p>
        </p:txBody>
      </p:sp>
      <p:sp>
        <p:nvSpPr>
          <p:cNvPr id="3" name="Content Placeholder 2"/>
          <p:cNvSpPr>
            <a:spLocks noGrp="1"/>
          </p:cNvSpPr>
          <p:nvPr>
            <p:ph idx="1"/>
          </p:nvPr>
        </p:nvSpPr>
        <p:spPr/>
        <p:txBody>
          <a:bodyPr/>
          <a:lstStyle/>
          <a:p>
            <a:pPr lvl="1"/>
            <a:r>
              <a:rPr lang="en-AU" dirty="0" smtClean="0"/>
              <a:t>Previously, the </a:t>
            </a:r>
            <a:r>
              <a:rPr lang="en-AU" dirty="0" err="1" smtClean="0"/>
              <a:t>Coex</a:t>
            </a:r>
            <a:r>
              <a:rPr lang="en-AU" dirty="0" smtClean="0"/>
              <a:t> SC has discussed the possibility of access mechanisms that are different from those specified in EN 301 893</a:t>
            </a:r>
          </a:p>
          <a:p>
            <a:pPr lvl="1"/>
            <a:r>
              <a:rPr lang="en-AU" dirty="0" err="1" smtClean="0"/>
              <a:t>Menzo</a:t>
            </a:r>
            <a:r>
              <a:rPr lang="en-AU" dirty="0" smtClean="0"/>
              <a:t> </a:t>
            </a:r>
            <a:r>
              <a:rPr lang="en-AU" dirty="0" err="1" smtClean="0"/>
              <a:t>Wentink</a:t>
            </a:r>
            <a:r>
              <a:rPr lang="en-AU" dirty="0" smtClean="0"/>
              <a:t> (Qualcomm) notes an update is available</a:t>
            </a:r>
          </a:p>
          <a:p>
            <a:pPr lvl="2"/>
            <a:r>
              <a:rPr lang="en-US" i="1" dirty="0"/>
              <a:t>I just posted an update of the Deterministic Backoff slides in doc 1428r4, which has some more introduction and which incorporates some of the lessons learned from recent implementation efforts by other groups</a:t>
            </a:r>
            <a:r>
              <a:rPr lang="en-US" i="1" dirty="0" smtClean="0"/>
              <a:t>.</a:t>
            </a:r>
            <a:endParaRPr lang="en-AU" sz="1800" i="1" dirty="0"/>
          </a:p>
          <a:p>
            <a:pPr lvl="2"/>
            <a:r>
              <a:rPr lang="en-US" i="1" u="sng" dirty="0" smtClean="0">
                <a:hlinkClick r:id="rId2"/>
              </a:rPr>
              <a:t>11-17-1428-04-coex-deterministic-backoff.pptx</a:t>
            </a:r>
            <a:endParaRPr lang="en-AU" sz="1800" i="1" dirty="0"/>
          </a:p>
          <a:p>
            <a:pPr lvl="2"/>
            <a:r>
              <a:rPr lang="en-US" i="1" dirty="0" smtClean="0"/>
              <a:t>I </a:t>
            </a:r>
            <a:r>
              <a:rPr lang="en-US" i="1" dirty="0"/>
              <a:t>may not be available to present the update, but if you could mention its presence in the </a:t>
            </a:r>
            <a:r>
              <a:rPr lang="en-US" i="1" dirty="0" err="1"/>
              <a:t>Coex</a:t>
            </a:r>
            <a:r>
              <a:rPr lang="en-US" i="1" dirty="0"/>
              <a:t> session than that would be great</a:t>
            </a:r>
            <a:r>
              <a:rPr lang="en-US" i="1" dirty="0" smtClean="0"/>
              <a:t>!</a:t>
            </a:r>
            <a:endParaRPr lang="en-AU" sz="1800"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5035910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IEEE 1932.1 WG work</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367275367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discuss IEEE 1932.1 WG activities</a:t>
            </a:r>
            <a:endParaRPr lang="en-AU" dirty="0"/>
          </a:p>
        </p:txBody>
      </p:sp>
      <p:sp>
        <p:nvSpPr>
          <p:cNvPr id="3" name="Content Placeholder 2"/>
          <p:cNvSpPr>
            <a:spLocks noGrp="1"/>
          </p:cNvSpPr>
          <p:nvPr>
            <p:ph idx="1"/>
          </p:nvPr>
        </p:nvSpPr>
        <p:spPr/>
        <p:txBody>
          <a:bodyPr/>
          <a:lstStyle/>
          <a:p>
            <a:pPr lvl="1"/>
            <a:r>
              <a:rPr lang="en-AU" dirty="0" smtClean="0"/>
              <a:t>There has been concern expressed about potential overlap </a:t>
            </a:r>
            <a:r>
              <a:rPr lang="en-AU" dirty="0"/>
              <a:t>between IEEE 1932.1 WG </a:t>
            </a:r>
            <a:r>
              <a:rPr lang="en-AU" dirty="0" smtClean="0"/>
              <a:t>&amp; </a:t>
            </a:r>
            <a:r>
              <a:rPr lang="en-AU" dirty="0"/>
              <a:t>our </a:t>
            </a:r>
            <a:r>
              <a:rPr lang="en-AU" dirty="0" smtClean="0"/>
              <a:t>Coexistence </a:t>
            </a:r>
            <a:r>
              <a:rPr lang="en-AU" dirty="0"/>
              <a:t>SC </a:t>
            </a:r>
            <a:r>
              <a:rPr lang="en-AU" dirty="0" smtClean="0"/>
              <a:t>activities</a:t>
            </a:r>
          </a:p>
          <a:p>
            <a:pPr lvl="1"/>
            <a:r>
              <a:rPr lang="en-AU" dirty="0" smtClean="0"/>
              <a:t>Andrew Myles has determined, after discussing the matter with the Chair of IEEE 1932.1, that that any concern is probably misplaced</a:t>
            </a:r>
          </a:p>
          <a:p>
            <a:pPr lvl="2"/>
            <a:r>
              <a:rPr lang="en-AU" dirty="0" smtClean="0"/>
              <a:t>See </a:t>
            </a:r>
            <a:r>
              <a:rPr lang="en-AU" dirty="0" smtClean="0">
                <a:hlinkClick r:id="rId2"/>
              </a:rPr>
              <a:t>17-11-1578r0</a:t>
            </a:r>
            <a:endParaRPr lang="en-AU" dirty="0" smtClean="0"/>
          </a:p>
          <a:p>
            <a:pPr lvl="1"/>
            <a:r>
              <a:rPr lang="en-AU" dirty="0" smtClean="0"/>
              <a:t>The </a:t>
            </a:r>
            <a:r>
              <a:rPr lang="en-AU" dirty="0"/>
              <a:t>Coexistence SC </a:t>
            </a:r>
            <a:r>
              <a:rPr lang="en-AU" dirty="0" smtClean="0"/>
              <a:t>may discuss any remaining concerns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832064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Irvine in January 2018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Some history of why we are here</a:t>
            </a:r>
          </a:p>
          <a:p>
            <a:pPr lvl="2"/>
            <a:r>
              <a:rPr lang="en-AU" dirty="0" smtClean="0"/>
              <a:t>Relationships</a:t>
            </a:r>
          </a:p>
          <a:p>
            <a:pPr lvl="3"/>
            <a:r>
              <a:rPr lang="en-AU" dirty="0"/>
              <a:t>Review recent ETSI </a:t>
            </a:r>
            <a:r>
              <a:rPr lang="en-AU" dirty="0" smtClean="0"/>
              <a:t>BRAN meeting</a:t>
            </a:r>
          </a:p>
          <a:p>
            <a:pPr lvl="3"/>
            <a:r>
              <a:rPr lang="en-AU" dirty="0" smtClean="0"/>
              <a:t>Review recent 3GPP RAN1 activities</a:t>
            </a:r>
          </a:p>
          <a:p>
            <a:pPr lvl="3"/>
            <a:r>
              <a:rPr lang="en-AU" dirty="0" smtClean="0"/>
              <a:t>Review WFA’s LS to 3GPP RAN1</a:t>
            </a:r>
          </a:p>
          <a:p>
            <a:pPr lvl="3"/>
            <a:r>
              <a:rPr lang="en-AU" dirty="0" smtClean="0"/>
              <a:t>…</a:t>
            </a:r>
          </a:p>
          <a:p>
            <a:pPr lvl="2"/>
            <a:r>
              <a:rPr lang="en-AU" dirty="0"/>
              <a:t>Technical issues</a:t>
            </a:r>
          </a:p>
          <a:p>
            <a:pPr lvl="3"/>
            <a:r>
              <a:rPr lang="en-AU" dirty="0" smtClean="0"/>
              <a:t>Adaptivity position?</a:t>
            </a:r>
          </a:p>
          <a:p>
            <a:pPr lvl="3"/>
            <a:r>
              <a:rPr lang="en-AU" dirty="0" smtClean="0"/>
              <a:t>Blocking energy position?</a:t>
            </a:r>
          </a:p>
          <a:p>
            <a:pPr lvl="3"/>
            <a:r>
              <a:rPr lang="en-AU" dirty="0" smtClean="0"/>
              <a:t>Spatial reuse position?</a:t>
            </a:r>
          </a:p>
          <a:p>
            <a:pPr lvl="3"/>
            <a:r>
              <a:rPr lang="en-AU" dirty="0" smtClean="0"/>
              <a:t>Paused COT position?</a:t>
            </a:r>
          </a:p>
          <a:p>
            <a:pPr lvl="3"/>
            <a:r>
              <a:rPr lang="en-AU" dirty="0"/>
              <a:t>Green field spectrum rules?</a:t>
            </a:r>
          </a:p>
          <a:p>
            <a:pPr lvl="3"/>
            <a:endParaRPr lang="en-AU" dirty="0"/>
          </a:p>
          <a:p>
            <a:pPr lvl="2"/>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Other issues</a:t>
            </a:r>
          </a:p>
          <a:p>
            <a:pPr lvl="3"/>
            <a:r>
              <a:rPr lang="en-AU" dirty="0" smtClean="0"/>
              <a:t>Review activities in IEEE 1932.1</a:t>
            </a:r>
          </a:p>
          <a:p>
            <a:pPr lvl="3"/>
            <a:r>
              <a:rPr lang="en-AU" dirty="0"/>
              <a:t>Plan for next ETSI BRAN </a:t>
            </a:r>
            <a:r>
              <a:rPr lang="en-AU" dirty="0" smtClean="0"/>
              <a:t>meeting</a:t>
            </a:r>
          </a:p>
          <a:p>
            <a:pPr lvl="3"/>
            <a:r>
              <a:rPr lang="en-AU" dirty="0" smtClean="0"/>
              <a:t>Deterministic access</a:t>
            </a:r>
            <a:endParaRPr lang="en-AU" dirty="0" smtClean="0"/>
          </a:p>
          <a:p>
            <a:pPr lvl="3"/>
            <a:r>
              <a:rPr lang="en-AU" dirty="0" smtClean="0"/>
              <a:t>…</a:t>
            </a:r>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approval of the Coexistence SC meeting minutes from Orlando</a:t>
            </a:r>
            <a:endParaRPr lang="en-AU" dirty="0"/>
          </a:p>
        </p:txBody>
      </p:sp>
      <p:sp>
        <p:nvSpPr>
          <p:cNvPr id="3" name="Content Placeholder 2"/>
          <p:cNvSpPr>
            <a:spLocks noGrp="1"/>
          </p:cNvSpPr>
          <p:nvPr>
            <p:ph idx="1"/>
          </p:nvPr>
        </p:nvSpPr>
        <p:spPr/>
        <p:txBody>
          <a:bodyPr/>
          <a:lstStyle/>
          <a:p>
            <a:pPr lvl="1"/>
            <a:r>
              <a:rPr lang="en-AU" dirty="0" smtClean="0"/>
              <a:t>Guido Hiertz (Ericsson) kindly took notes for the Coexistence SC at the Orlando meeting in Nov 2017</a:t>
            </a:r>
          </a:p>
          <a:p>
            <a:pPr lvl="1"/>
            <a:r>
              <a:rPr lang="en-AU" dirty="0" smtClean="0"/>
              <a:t>The notes are available on Mentor:</a:t>
            </a:r>
          </a:p>
          <a:p>
            <a:pPr lvl="2"/>
            <a:r>
              <a:rPr lang="en-AU" dirty="0" smtClean="0">
                <a:hlinkClick r:id="rId2"/>
              </a:rPr>
              <a:t>11-17-1801-00</a:t>
            </a:r>
            <a:endParaRPr lang="en-AU" dirty="0" smtClean="0"/>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4900</Words>
  <Application>Microsoft Office PowerPoint</Application>
  <PresentationFormat>On-screen Show (4:3)</PresentationFormat>
  <Paragraphs>547</Paragraphs>
  <Slides>58</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58</vt:i4>
      </vt:variant>
    </vt:vector>
  </HeadingPairs>
  <TitlesOfParts>
    <vt:vector size="64" baseType="lpstr">
      <vt:lpstr>Arial</vt:lpstr>
      <vt:lpstr>Times New Roman</vt:lpstr>
      <vt:lpstr>Wingdings</vt:lpstr>
      <vt:lpstr>802-11-Submission</vt:lpstr>
      <vt:lpstr>Presentation</vt:lpstr>
      <vt:lpstr>Packager Shell Object</vt:lpstr>
      <vt:lpstr>Agenda for IEEE 802.11 Coexistence SC meeting in Irvine in January 2018</vt:lpstr>
      <vt:lpstr>Welcome to the 4th F2F meeting of the Coexistence Standing Committee in Irvine in January 2018</vt:lpstr>
      <vt:lpstr>The first task for the Coexistence SC today is not to appoint a secretary</vt:lpstr>
      <vt:lpstr>The Coexistence SC will review the official IEEE-SA patent material for pre-PAR groups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 proposed agenda</vt:lpstr>
      <vt:lpstr>The Coexistence SC will consider approval of the Coexistence SC meeting minutes from Orlando</vt:lpstr>
      <vt:lpstr>PowerPoint Presentation</vt:lpstr>
      <vt:lpstr>The agreed Coexistence SC scope focuses on ensuring 802.11ax has fair access to global unlicensed spectrum </vt:lpstr>
      <vt:lpstr>Coexistence SC will close when determined by the 802.11 WG or 802.11ax is ratified</vt:lpstr>
      <vt:lpstr>PowerPoint Presentation</vt:lpstr>
      <vt:lpstr>The Coexistence SC may hear an update on recent 3GPP RAN1 activities related to coexistence</vt:lpstr>
      <vt:lpstr>PowerPoint Presentation</vt:lpstr>
      <vt:lpstr>The Coexistence SC has recently been focusing on ETSI BRAN activities</vt:lpstr>
      <vt:lpstr>ETSI BRAN have approved a WI for the revision of EN 301 893</vt:lpstr>
      <vt:lpstr>Any aspect related to the Article 3.2 of the RE-Directive is within the scope of the WI  </vt:lpstr>
      <vt:lpstr>Most of expected coexistence related topics were discussed by ETSI BRAN, mostly without conclusion</vt:lpstr>
      <vt:lpstr>Most of expected coexistence related topics were discussed by ETSI BRAN, mostly without conclusion</vt:lpstr>
      <vt:lpstr>Item 2.7.1: it was proposed that EN 301 893 allow any technology to use PD/ED, by reference to 802.11</vt:lpstr>
      <vt:lpstr>Item 2.7.1: ETSI BRAN did not reach a consensus on proposal to allow any technology to use PD/ED</vt:lpstr>
      <vt:lpstr>Item 2.7.1: a discussion at the next ETSI BRAN meeting may reach a positive conclusion</vt:lpstr>
      <vt:lpstr>Item 2.7.2: it was proposed that blocking energy be restricted rather than banned</vt:lpstr>
      <vt:lpstr>Item 2.7.2: it was proposed that blocking energy be restricted rather than banned</vt:lpstr>
      <vt:lpstr>Item 2.7.2: ETSI BRAN did not reach a consensus on proposal to restrict use of blocking energy</vt:lpstr>
      <vt:lpstr>Item 2.7.2: ETSI BRAN did not reach a consensus on proposal to restrict use of blocking energy</vt:lpstr>
      <vt:lpstr>Item 2.7.2: there was strong pushback to any assertion that blocking energy is already banned</vt:lpstr>
      <vt:lpstr>Item 2.7.2: the focus of most discussion was on banning rather than restricting blocking energy </vt:lpstr>
      <vt:lpstr>Item 2.7.2: there is still an opportunity to make a case that LAA use of blocking energy is unnecessary </vt:lpstr>
      <vt:lpstr>Item 2.7.3: it was proposed that the paused TxOP feature be clarified</vt:lpstr>
      <vt:lpstr>Item 2.7.3: there was no consensus on the need to clarify the paused COT feature</vt:lpstr>
      <vt:lpstr>Item 2.7.3: future progress on clarifying the paused COT feature is dependent on a detailed proposal</vt:lpstr>
      <vt:lpstr>Item 2.7.4: it was asserted that statements declaring ED being an older technology than PD are unjustified</vt:lpstr>
      <vt:lpstr>Item 2.7.4: there was no action as a result of claim ED being an older technology than PD are unjustified  </vt:lpstr>
      <vt:lpstr>Item 2.7.4: one response to the history lesson was that we should heed the lesson that PD/ED works   </vt:lpstr>
      <vt:lpstr>Item 2.7.5: a variety of principles were proposed relative to adaptivity clauses in EN 301 893</vt:lpstr>
      <vt:lpstr>Item 2.7.5: there was no action as a result of the proposed adaptivity principles</vt:lpstr>
      <vt:lpstr>Item 2.7.5: there was general agreement on the principles but not the implications</vt:lpstr>
      <vt:lpstr>Item 2.7.5: an alternate conclusion was asserted to be more balanced, and less black &amp; white</vt:lpstr>
      <vt:lpstr>PowerPoint Presentation</vt:lpstr>
      <vt:lpstr>The Coex SC will consider a LS from WFA to 3GPP</vt:lpstr>
      <vt:lpstr>PowerPoint Presentation</vt:lpstr>
      <vt:lpstr>The next meeting of ETSI BRAN is in March 2018</vt:lpstr>
      <vt:lpstr>The Coexistence SC will continue its work in March 2018</vt:lpstr>
      <vt:lpstr>PowerPoint Presentation</vt:lpstr>
      <vt:lpstr>The Coex SC will discuss some topics that naturally arise from the ETSI BRAN meeting</vt:lpstr>
      <vt:lpstr>Should the Coex SC revisit WG’s position supporting the both ED-only &amp; dual thresholds options for all tech? </vt:lpstr>
      <vt:lpstr>Should the Coex SC revisit the Nov 2017 consensus that there is no need to explicitly support SR in EN 301 893? </vt:lpstr>
      <vt:lpstr>Should the Coex SC revisit its position that the use of blocking energy should be restricted?</vt:lpstr>
      <vt:lpstr>Should the Coex SC revisit its position that the use of blocking energy should be restricted?</vt:lpstr>
      <vt:lpstr>Should the Coex SC develop a formal position on the paused COT interpretation? </vt:lpstr>
      <vt:lpstr>Should the Coex SC revisit its position on green field spectrum?</vt:lpstr>
      <vt:lpstr>PowerPoint Presentation</vt:lpstr>
      <vt:lpstr>The Coex SC may discuss deterministic access issues</vt:lpstr>
      <vt:lpstr>PowerPoint Presentation</vt:lpstr>
      <vt:lpstr>The Coexistence SC will discuss IEEE 1932.1 WG activities</vt:lpstr>
      <vt:lpstr>The IEEE 802.11 Coexistence SC meeting in Irvine in January 2018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2018-01-17T19:37:10Z</dcterms:modified>
</cp:coreProperties>
</file>