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8"/>
  </p:notesMasterIdLst>
  <p:handoutMasterIdLst>
    <p:handoutMasterId r:id="rId59"/>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747" r:id="rId14"/>
    <p:sldId id="764" r:id="rId15"/>
    <p:sldId id="765" r:id="rId16"/>
    <p:sldId id="779" r:id="rId17"/>
    <p:sldId id="767" r:id="rId18"/>
    <p:sldId id="766" r:id="rId19"/>
    <p:sldId id="809" r:id="rId20"/>
    <p:sldId id="810" r:id="rId21"/>
    <p:sldId id="811" r:id="rId22"/>
    <p:sldId id="813" r:id="rId23"/>
    <p:sldId id="814" r:id="rId24"/>
    <p:sldId id="815" r:id="rId25"/>
    <p:sldId id="820" r:id="rId26"/>
    <p:sldId id="817" r:id="rId27"/>
    <p:sldId id="818" r:id="rId28"/>
    <p:sldId id="821" r:id="rId29"/>
    <p:sldId id="822" r:id="rId30"/>
    <p:sldId id="823" r:id="rId31"/>
    <p:sldId id="825" r:id="rId32"/>
    <p:sldId id="826" r:id="rId33"/>
    <p:sldId id="824" r:id="rId34"/>
    <p:sldId id="827" r:id="rId35"/>
    <p:sldId id="828" r:id="rId36"/>
    <p:sldId id="829" r:id="rId37"/>
    <p:sldId id="830" r:id="rId38"/>
    <p:sldId id="831" r:id="rId39"/>
    <p:sldId id="832" r:id="rId40"/>
    <p:sldId id="833" r:id="rId41"/>
    <p:sldId id="844" r:id="rId42"/>
    <p:sldId id="846" r:id="rId43"/>
    <p:sldId id="745" r:id="rId44"/>
    <p:sldId id="761" r:id="rId45"/>
    <p:sldId id="855" r:id="rId46"/>
    <p:sldId id="856" r:id="rId47"/>
    <p:sldId id="857" r:id="rId48"/>
    <p:sldId id="847" r:id="rId49"/>
    <p:sldId id="848" r:id="rId50"/>
    <p:sldId id="849" r:id="rId51"/>
    <p:sldId id="850" r:id="rId52"/>
    <p:sldId id="851" r:id="rId53"/>
    <p:sldId id="852" r:id="rId54"/>
    <p:sldId id="853" r:id="rId55"/>
    <p:sldId id="854" r:id="rId56"/>
    <p:sldId id="305" r:id="rId5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71403" autoAdjust="0"/>
  </p:normalViewPr>
  <p:slideViewPr>
    <p:cSldViewPr>
      <p:cViewPr varScale="1">
        <p:scale>
          <a:sx n="61" d="100"/>
          <a:sy n="61" d="100"/>
        </p:scale>
        <p:origin x="58" y="5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802.11-17/1891r2</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634-04-0000-proposed-ls-to-etsi-bran-wrt-802-11-exception.docx"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oleObject" Target="../embeddings/oleObject1.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7/11-17-1393-01-coex-proposed-liaison-statement-to-etsi-bran-in-relation-to-blocking-energy-issues.docx"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4.wmf"/><Relationship Id="rId5" Type="http://schemas.openxmlformats.org/officeDocument/2006/relationships/oleObject" Target="../embeddings/oleObject2.bin"/><Relationship Id="rId4" Type="http://schemas.openxmlformats.org/officeDocument/2006/relationships/hyperlink" Target="https://mentor.ieee.org/802.11/dcn/17/11-17-1759-00-coex-on-transmission-of-reservation-signals-by-laa.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17/11-17-1577-00-coex-issues-for-clarification-related-to-paused-cot-in-en-301-893.pptx" TargetMode="Externa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3.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7/11-17-1444-00-coex-history-of-pd-and-ed-reviewed.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docbox.etsi.org/BRAN/BRAN/05-CONTRIBUTIONS/2017/BRAN(17)096011_History_of_PD_and_ED_reviewed.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portal.etsi.org/webapp/TelDir/QueryOrgaInfo.asp?OrgaId=14953" TargetMode="External"/><Relationship Id="rId2" Type="http://schemas.openxmlformats.org/officeDocument/2006/relationships/hyperlink" Target="https://portal.etsi.org/webapp/TelDir/ListPersDetails.asp?PersId=49485" TargetMode="External"/><Relationship Id="rId1" Type="http://schemas.openxmlformats.org/officeDocument/2006/relationships/slideLayout" Target="../slideLayouts/slideLayout2.xml"/><Relationship Id="rId4" Type="http://schemas.openxmlformats.org/officeDocument/2006/relationships/hyperlink" Target="https://docbox.etsi.org/BRAN/BRAN/05-CONTRIBUTIONS/2017/BRAN(17)096012_Topics_for_next_revision_of_EN_301_893.ppt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6.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17/11-17-1853-00-0000-liaison-statement-from-wfa-on-coexistence-tests.doc" TargetMode="Externa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1578-00-coex-summary-of-1932-1-wg-activities.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7/11-17-0634-05-0000-proposed-ls-to-etsi-bran-wrt-802-11-exception.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7/11-17-1801-00-coex-minutes-of-the-november-2017-meeting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Irvine </a:t>
            </a:r>
            <a:r>
              <a:rPr lang="en-US" dirty="0" smtClean="0">
                <a:solidFill>
                  <a:schemeClr val="accent6"/>
                </a:solidFill>
              </a:rPr>
              <a:t>in January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January 2017</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3GPP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1278632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may hear an update on recent 3GPP RAN1 activities related to coexistence</a:t>
            </a:r>
            <a:endParaRPr lang="en-AU" dirty="0"/>
          </a:p>
        </p:txBody>
      </p:sp>
      <p:sp>
        <p:nvSpPr>
          <p:cNvPr id="3" name="Content Placeholder 2"/>
          <p:cNvSpPr>
            <a:spLocks noGrp="1"/>
          </p:cNvSpPr>
          <p:nvPr>
            <p:ph idx="1"/>
          </p:nvPr>
        </p:nvSpPr>
        <p:spPr/>
        <p:txBody>
          <a:bodyPr/>
          <a:lstStyle/>
          <a:p>
            <a:pPr lvl="1"/>
            <a:endParaRPr lang="en-AU" dirty="0" smtClean="0">
              <a:solidFill>
                <a:srgbClr val="FF0000"/>
              </a:solidFill>
            </a:endParaRP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14</a:t>
            </a:fld>
            <a:endParaRPr lang="en-US"/>
          </a:p>
        </p:txBody>
      </p:sp>
    </p:spTree>
    <p:extLst>
      <p:ext uri="{BB962C8B-B14F-4D97-AF65-F5344CB8AC3E}">
        <p14:creationId xmlns:p14="http://schemas.microsoft.com/office/powerpoint/2010/main" val="29044959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ETSI BRAN meeting review</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102242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smtClean="0"/>
              <a:t>The Coexistence SC has recently been focusing on ETSI BRAN activities</a:t>
            </a:r>
            <a:endParaRPr lang="en-AU" dirty="0"/>
          </a:p>
        </p:txBody>
      </p:sp>
      <p:sp>
        <p:nvSpPr>
          <p:cNvPr id="3" name="Content Placeholder 2"/>
          <p:cNvSpPr>
            <a:spLocks noGrp="1"/>
          </p:cNvSpPr>
          <p:nvPr>
            <p:ph idx="1"/>
          </p:nvPr>
        </p:nvSpPr>
        <p:spPr/>
        <p:txBody>
          <a:bodyPr/>
          <a:lstStyle/>
          <a:p>
            <a:pPr lvl="1"/>
            <a:r>
              <a:rPr lang="en-AU" dirty="0" smtClean="0"/>
              <a:t>The IEEE 802.11 Coexistence SC previously decided to focus on activities in ETSI BRAN in the short term because:</a:t>
            </a:r>
          </a:p>
          <a:p>
            <a:pPr lvl="2"/>
            <a:r>
              <a:rPr lang="en-AU" dirty="0" smtClean="0"/>
              <a:t>Of the regulatory influence of EN 301 893 in Europe</a:t>
            </a:r>
          </a:p>
          <a:p>
            <a:pPr lvl="3"/>
            <a:r>
              <a:rPr lang="en-AU" dirty="0" smtClean="0"/>
              <a:t>And elsewhere</a:t>
            </a:r>
          </a:p>
          <a:p>
            <a:pPr lvl="2"/>
            <a:r>
              <a:rPr lang="en-AU" dirty="0" smtClean="0"/>
              <a:t>Discussions with 3GPP RAN1 have reached impasse on major topics</a:t>
            </a:r>
          </a:p>
          <a:p>
            <a:pPr lvl="3"/>
            <a:r>
              <a:rPr lang="en-AU" dirty="0" smtClean="0"/>
              <a:t>ED thresholds</a:t>
            </a:r>
          </a:p>
          <a:p>
            <a:pPr lvl="3"/>
            <a:r>
              <a:rPr lang="en-AU" dirty="0" smtClean="0"/>
              <a:t>Energy blocking</a:t>
            </a:r>
          </a:p>
          <a:p>
            <a:pPr lvl="3"/>
            <a:r>
              <a:rPr lang="en-AU" dirty="0" smtClean="0"/>
              <a:t>Various protocol details </a:t>
            </a:r>
          </a:p>
          <a:p>
            <a:pPr lvl="3"/>
            <a:r>
              <a:rPr lang="en-AU" dirty="0" smtClean="0"/>
              <a:t>Validation testing</a:t>
            </a:r>
          </a:p>
          <a:p>
            <a:pPr lvl="3"/>
            <a:r>
              <a:rPr lang="en-AU" dirty="0" smtClean="0"/>
              <a:t>…</a:t>
            </a:r>
          </a:p>
          <a:p>
            <a:pPr lvl="1"/>
            <a:r>
              <a:rPr lang="en-AU" dirty="0" smtClean="0"/>
              <a:t>Today, we will review the discussions at the last meeting of ETSI BRAN</a:t>
            </a:r>
          </a:p>
          <a:p>
            <a:pPr lvl="2"/>
            <a:r>
              <a:rPr lang="en-AU" dirty="0" smtClean="0"/>
              <a:t>Dates: 4-7 December 2017</a:t>
            </a:r>
          </a:p>
          <a:p>
            <a:pPr lvl="2"/>
            <a:r>
              <a:rPr lang="en-AU" dirty="0" smtClean="0"/>
              <a:t>Location: Brussels</a:t>
            </a:r>
          </a:p>
          <a:p>
            <a:pPr lvl="1"/>
            <a:r>
              <a:rPr lang="en-AU" dirty="0" smtClean="0"/>
              <a:t>… ultimately, </a:t>
            </a:r>
            <a:r>
              <a:rPr lang="en-AU" dirty="0"/>
              <a:t>with the goal of deciding if </a:t>
            </a:r>
            <a:r>
              <a:rPr lang="en-AU" dirty="0" smtClean="0"/>
              <a:t>the 802.11 WG </a:t>
            </a:r>
            <a:r>
              <a:rPr lang="en-AU" dirty="0"/>
              <a:t>want to </a:t>
            </a:r>
            <a:r>
              <a:rPr lang="en-AU" dirty="0" smtClean="0"/>
              <a:t>make </a:t>
            </a:r>
            <a:r>
              <a:rPr lang="en-AU" dirty="0"/>
              <a:t>any </a:t>
            </a:r>
            <a:r>
              <a:rPr lang="en-AU" dirty="0" smtClean="0"/>
              <a:t>submissions </a:t>
            </a:r>
            <a:r>
              <a:rPr lang="en-AU" dirty="0"/>
              <a:t>to the next </a:t>
            </a:r>
            <a:r>
              <a:rPr lang="en-AU" dirty="0" smtClean="0"/>
              <a:t>ETSI BRAN meeting</a:t>
            </a:r>
            <a:endParaRPr lang="en-AU" dirty="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41162591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smtClean="0"/>
              <a:t>ETSI BRAN have approved a WI for the revision of EN 301 893</a:t>
            </a:r>
            <a:endParaRPr lang="en-AU" dirty="0"/>
          </a:p>
        </p:txBody>
      </p:sp>
      <p:sp>
        <p:nvSpPr>
          <p:cNvPr id="3" name="Content Placeholder 2"/>
          <p:cNvSpPr>
            <a:spLocks noGrp="1"/>
          </p:cNvSpPr>
          <p:nvPr>
            <p:ph idx="1"/>
          </p:nvPr>
        </p:nvSpPr>
        <p:spPr>
          <a:xfrm>
            <a:off x="685800" y="1981200"/>
            <a:ext cx="6629400" cy="4114800"/>
          </a:xfrm>
        </p:spPr>
        <p:txBody>
          <a:bodyPr/>
          <a:lstStyle/>
          <a:p>
            <a:r>
              <a:rPr lang="en-AU" dirty="0" smtClean="0"/>
              <a:t>(2.9.1)	Scope of WI to revise EN 301 893 v2.1.1	(BRAN(17)75r10)</a:t>
            </a:r>
          </a:p>
          <a:p>
            <a:pPr marL="360363" lvl="1" indent="-360363">
              <a:buAutoNum type="arabicParenBoth"/>
            </a:pPr>
            <a:r>
              <a:rPr lang="en-GB" i="1" dirty="0" smtClean="0"/>
              <a:t>To </a:t>
            </a:r>
            <a:r>
              <a:rPr lang="en-GB" i="1" dirty="0"/>
              <a:t>consider the possible inclusion of the band 5 725 MHz to 5 850 MHz together with appropriate mitigation techniques for operation in this band</a:t>
            </a:r>
            <a:r>
              <a:rPr lang="en-GB" i="1" dirty="0" smtClean="0"/>
              <a:t>;</a:t>
            </a:r>
          </a:p>
          <a:p>
            <a:pPr marL="360363" lvl="1" indent="-360363">
              <a:buAutoNum type="arabicParenBoth"/>
            </a:pPr>
            <a:r>
              <a:rPr lang="en-GB" i="1" dirty="0" smtClean="0"/>
              <a:t>To </a:t>
            </a:r>
            <a:r>
              <a:rPr lang="en-GB" i="1" dirty="0"/>
              <a:t>revise clause 4.2.7.3.2.5 on Energy Detection Threshold (ED) and other sections of Adaptivity related to detection; </a:t>
            </a:r>
            <a:endParaRPr lang="en-GB" i="1" dirty="0" smtClean="0"/>
          </a:p>
          <a:p>
            <a:pPr marL="360363" lvl="1" indent="-360363">
              <a:buAutoNum type="arabicParenBoth"/>
            </a:pPr>
            <a:r>
              <a:rPr lang="en-GB" i="1" dirty="0" smtClean="0"/>
              <a:t>To </a:t>
            </a:r>
            <a:r>
              <a:rPr lang="en-GB" i="1" dirty="0"/>
              <a:t>revise clause 4.2.8 on Receiver Blocking and to consider the need to include additional receiver requirements</a:t>
            </a:r>
            <a:r>
              <a:rPr lang="en-GB" i="1" dirty="0" smtClean="0"/>
              <a:t>;</a:t>
            </a:r>
          </a:p>
          <a:p>
            <a:pPr marL="360363" lvl="1" indent="-360363">
              <a:buAutoNum type="arabicParenBoth"/>
            </a:pPr>
            <a:r>
              <a:rPr lang="en-GB" i="1" dirty="0" smtClean="0"/>
              <a:t>To </a:t>
            </a:r>
            <a:r>
              <a:rPr lang="en-GB" i="1" dirty="0"/>
              <a:t>consider improving existing text throughout the entire document without changing requirements other than those identified in (1) to (3) above</a:t>
            </a:r>
            <a:r>
              <a:rPr lang="en-GB" i="1" dirty="0" smtClean="0"/>
              <a:t>;</a:t>
            </a:r>
          </a:p>
          <a:p>
            <a:pPr marL="360363" lvl="1" indent="-360363">
              <a:buAutoNum type="arabicParenBoth"/>
            </a:pPr>
            <a:r>
              <a:rPr lang="en-GB" i="1" dirty="0" smtClean="0"/>
              <a:t>To </a:t>
            </a:r>
            <a:r>
              <a:rPr lang="en-GB" i="1" dirty="0"/>
              <a:t>revise/improve existing test methods where appropriate.</a:t>
            </a:r>
            <a:r>
              <a:rPr lang="en-GB" i="1"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
        <p:nvSpPr>
          <p:cNvPr id="6" name="Rectangle 5"/>
          <p:cNvSpPr/>
          <p:nvPr/>
        </p:nvSpPr>
        <p:spPr bwMode="auto">
          <a:xfrm rot="5400000">
            <a:off x="7029696" y="4589712"/>
            <a:ext cx="2817814" cy="648794"/>
          </a:xfrm>
          <a:prstGeom prst="rect">
            <a:avLst/>
          </a:prstGeom>
          <a:noFill/>
          <a:ln w="12700" cap="flat" cmpd="sng" algn="ctr">
            <a:solidFill>
              <a:schemeClr val="accent6"/>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800" b="1" i="0" u="none" strike="noStrike" cap="none" normalizeH="0" baseline="0" dirty="0" smtClean="0">
                <a:ln>
                  <a:noFill/>
                </a:ln>
                <a:solidFill>
                  <a:schemeClr val="accent6"/>
                </a:solidFill>
                <a:effectLst/>
                <a:latin typeface="+mj-lt"/>
              </a:rPr>
              <a:t>Of particular interest to Coexistence SC</a:t>
            </a:r>
          </a:p>
          <a:p>
            <a:pPr marL="0" marR="0" indent="0" algn="ctr" defTabSz="914400" rtl="0" eaLnBrk="0" fontAlgn="base" latinLnBrk="0" hangingPunct="0">
              <a:lnSpc>
                <a:spcPct val="100000"/>
              </a:lnSpc>
              <a:spcBef>
                <a:spcPct val="0"/>
              </a:spcBef>
              <a:spcAft>
                <a:spcPct val="0"/>
              </a:spcAft>
              <a:buClrTx/>
              <a:buSzTx/>
              <a:buFontTx/>
              <a:buNone/>
              <a:tabLst/>
            </a:pPr>
            <a:endParaRPr kumimoji="0" lang="en-AU" sz="1800" b="1" i="0" u="none" strike="noStrike" cap="none" normalizeH="0" baseline="0" dirty="0" smtClean="0">
              <a:ln>
                <a:noFill/>
              </a:ln>
              <a:solidFill>
                <a:schemeClr val="accent6"/>
              </a:solidFill>
              <a:effectLst/>
              <a:latin typeface="+mj-lt"/>
            </a:endParaRPr>
          </a:p>
        </p:txBody>
      </p:sp>
      <p:cxnSp>
        <p:nvCxnSpPr>
          <p:cNvPr id="8" name="Straight Arrow Connector 7"/>
          <p:cNvCxnSpPr/>
          <p:nvPr/>
        </p:nvCxnSpPr>
        <p:spPr bwMode="auto">
          <a:xfrm flipH="1">
            <a:off x="7239000" y="38100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0" name="Straight Arrow Connector 9"/>
          <p:cNvCxnSpPr/>
          <p:nvPr/>
        </p:nvCxnSpPr>
        <p:spPr bwMode="auto">
          <a:xfrm flipH="1">
            <a:off x="7239000" y="6172200"/>
            <a:ext cx="875207" cy="0"/>
          </a:xfrm>
          <a:prstGeom prst="straightConnector1">
            <a:avLst/>
          </a:prstGeom>
          <a:solidFill>
            <a:schemeClr val="accent1"/>
          </a:solidFill>
          <a:ln w="57150" cap="flat" cmpd="sng" algn="ctr">
            <a:solidFill>
              <a:schemeClr val="accent6"/>
            </a:solidFill>
            <a:prstDash val="solid"/>
            <a:round/>
            <a:headEnd type="none" w="sm" len="sm"/>
            <a:tailEnd type="triangle"/>
          </a:ln>
          <a:effectLst/>
        </p:spPr>
      </p:cxnSp>
      <p:cxnSp>
        <p:nvCxnSpPr>
          <p:cNvPr id="11" name="Straight Arrow Connector 10"/>
          <p:cNvCxnSpPr/>
          <p:nvPr/>
        </p:nvCxnSpPr>
        <p:spPr bwMode="auto">
          <a:xfrm flipH="1">
            <a:off x="7201993" y="5181600"/>
            <a:ext cx="875207" cy="0"/>
          </a:xfrm>
          <a:prstGeom prst="straightConnector1">
            <a:avLst/>
          </a:prstGeom>
          <a:solidFill>
            <a:schemeClr val="accent1"/>
          </a:solidFill>
          <a:ln w="57150" cap="flat" cmpd="sng" algn="ctr">
            <a:solidFill>
              <a:schemeClr val="accent6"/>
            </a:solidFill>
            <a:prstDash val="sysDash"/>
            <a:round/>
            <a:headEnd type="none" w="sm" len="sm"/>
            <a:tailEnd type="triangle"/>
          </a:ln>
          <a:effectLst/>
        </p:spPr>
      </p:cxnSp>
    </p:spTree>
    <p:extLst>
      <p:ext uri="{BB962C8B-B14F-4D97-AF65-F5344CB8AC3E}">
        <p14:creationId xmlns:p14="http://schemas.microsoft.com/office/powerpoint/2010/main" val="30313765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Any </a:t>
            </a:r>
            <a:r>
              <a:rPr lang="en-GB" dirty="0"/>
              <a:t>aspect related to the Article 3.2 of the RE-Directive </a:t>
            </a:r>
            <a:r>
              <a:rPr lang="en-GB" dirty="0" smtClean="0"/>
              <a:t>is within </a:t>
            </a:r>
            <a:r>
              <a:rPr lang="en-GB" dirty="0"/>
              <a:t>the scope of </a:t>
            </a:r>
            <a:r>
              <a:rPr lang="en-GB" dirty="0" smtClean="0"/>
              <a:t>the WI</a:t>
            </a:r>
            <a:r>
              <a:rPr lang="en-AU" dirty="0"/>
              <a:t/>
            </a:r>
            <a:br>
              <a:rPr lang="en-AU" dirty="0"/>
            </a:br>
            <a:r>
              <a:rPr lang="en-AU" dirty="0" smtClean="0"/>
              <a:t> </a:t>
            </a:r>
            <a:endParaRPr lang="en-AU" dirty="0"/>
          </a:p>
        </p:txBody>
      </p:sp>
      <p:sp>
        <p:nvSpPr>
          <p:cNvPr id="3" name="Content Placeholder 2"/>
          <p:cNvSpPr>
            <a:spLocks noGrp="1"/>
          </p:cNvSpPr>
          <p:nvPr>
            <p:ph idx="1"/>
          </p:nvPr>
        </p:nvSpPr>
        <p:spPr/>
        <p:txBody>
          <a:bodyPr/>
          <a:lstStyle/>
          <a:p>
            <a:pPr lvl="1"/>
            <a:r>
              <a:rPr lang="en-AU" dirty="0" smtClean="0"/>
              <a:t>At the last ETSI BRAN meeting there was considerable discussion about the limitations implied by the scope of the WI </a:t>
            </a:r>
          </a:p>
          <a:p>
            <a:pPr lvl="1"/>
            <a:r>
              <a:rPr lang="en-AU" dirty="0" smtClean="0"/>
              <a:t>The discussion concluded by clarifying the scope in the remarks section of the approved WI</a:t>
            </a:r>
          </a:p>
          <a:p>
            <a:pPr lvl="1"/>
            <a:r>
              <a:rPr lang="en-AU" dirty="0" smtClean="0"/>
              <a:t>The remarks section make it clear that the scope is quite broad</a:t>
            </a:r>
          </a:p>
          <a:p>
            <a:pPr lvl="2"/>
            <a:r>
              <a:rPr lang="en-GB" i="1" dirty="0" smtClean="0"/>
              <a:t>Every aspect </a:t>
            </a:r>
            <a:r>
              <a:rPr lang="en-GB" i="1" dirty="0"/>
              <a:t>related to the Article 3.2 of the RE-Directive (2014/53/EU) is considered within the scope of this Work </a:t>
            </a:r>
            <a:r>
              <a:rPr lang="en-GB" i="1" dirty="0" smtClean="0"/>
              <a:t>Item</a:t>
            </a:r>
            <a:endParaRPr lang="en-AU"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658717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smtClean="0"/>
              <a:t>Agenda topics related to coexistence</a:t>
            </a:r>
          </a:p>
          <a:p>
            <a:pPr lvl="1"/>
            <a:r>
              <a:rPr lang="en-AU" dirty="0"/>
              <a:t>2.7.1 </a:t>
            </a:r>
            <a:r>
              <a:rPr lang="en-AU" dirty="0" smtClean="0"/>
              <a:t>“Proposed </a:t>
            </a:r>
            <a:r>
              <a:rPr lang="en-AU" dirty="0"/>
              <a:t>changes to adaptivity clause in EN 301 </a:t>
            </a:r>
            <a:r>
              <a:rPr lang="en-AU" dirty="0" smtClean="0"/>
              <a:t>893”</a:t>
            </a:r>
          </a:p>
          <a:p>
            <a:pPr lvl="2"/>
            <a:r>
              <a:rPr lang="en-GB" i="1" dirty="0"/>
              <a:t>No </a:t>
            </a:r>
            <a:r>
              <a:rPr lang="en-GB" i="1" dirty="0" smtClean="0"/>
              <a:t>consensus achieved. </a:t>
            </a:r>
            <a:r>
              <a:rPr lang="en-GB" i="1" dirty="0"/>
              <a:t>The document was </a:t>
            </a:r>
            <a:r>
              <a:rPr lang="en-GB" i="1" dirty="0" smtClean="0"/>
              <a:t>noted</a:t>
            </a:r>
            <a:endParaRPr lang="en-AU" i="1" dirty="0" smtClean="0"/>
          </a:p>
          <a:p>
            <a:pPr lvl="1"/>
            <a:r>
              <a:rPr lang="en-AU" dirty="0"/>
              <a:t>2.7.2 </a:t>
            </a:r>
            <a:r>
              <a:rPr lang="en-AU" dirty="0" smtClean="0"/>
              <a:t>“Update </a:t>
            </a:r>
            <a:r>
              <a:rPr lang="en-AU" dirty="0"/>
              <a:t>for ETSI BRAN of energy blocking issue and EN 301 </a:t>
            </a:r>
            <a:r>
              <a:rPr lang="en-AU" dirty="0" smtClean="0"/>
              <a:t>893”</a:t>
            </a:r>
          </a:p>
          <a:p>
            <a:pPr lvl="2"/>
            <a:r>
              <a:rPr lang="en-GB" i="1" dirty="0"/>
              <a:t>The document was noted. No consensus </a:t>
            </a:r>
            <a:r>
              <a:rPr lang="en-GB" i="1" dirty="0" smtClean="0"/>
              <a:t>achieved</a:t>
            </a:r>
            <a:endParaRPr lang="en-AU" i="1" dirty="0"/>
          </a:p>
          <a:p>
            <a:pPr lvl="1"/>
            <a:r>
              <a:rPr lang="en-AU" dirty="0" smtClean="0"/>
              <a:t>2.7.3 “</a:t>
            </a:r>
            <a:r>
              <a:rPr lang="en-GB" dirty="0" smtClean="0"/>
              <a:t>Issues for clarification related to “paused COT” in EN 301 893”</a:t>
            </a:r>
          </a:p>
          <a:p>
            <a:pPr lvl="2"/>
            <a:r>
              <a:rPr lang="en-GB" i="1" dirty="0"/>
              <a:t>There was no consensus and further discussion might be </a:t>
            </a:r>
            <a:r>
              <a:rPr lang="en-GB" i="1" dirty="0" smtClean="0"/>
              <a:t>required</a:t>
            </a:r>
            <a:endParaRPr lang="en-GB" i="1" dirty="0"/>
          </a:p>
          <a:p>
            <a:pPr lvl="1"/>
            <a:r>
              <a:rPr lang="en-GB" dirty="0" smtClean="0"/>
              <a:t>2.7.4 “</a:t>
            </a:r>
            <a:r>
              <a:rPr lang="en-AU" dirty="0" smtClean="0"/>
              <a:t>History </a:t>
            </a:r>
            <a:r>
              <a:rPr lang="en-AU" dirty="0"/>
              <a:t>of PD and ED </a:t>
            </a:r>
            <a:r>
              <a:rPr lang="en-AU" dirty="0" smtClean="0"/>
              <a:t>reviewed”</a:t>
            </a:r>
          </a:p>
          <a:p>
            <a:pPr lvl="2"/>
            <a:r>
              <a:rPr lang="en-GB" i="1" dirty="0"/>
              <a:t>The document was </a:t>
            </a:r>
            <a:r>
              <a:rPr lang="en-GB" i="1" dirty="0" smtClean="0"/>
              <a:t>noted</a:t>
            </a:r>
            <a:endParaRPr lang="en-AU" i="1" dirty="0"/>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1177439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4th F2F meeting of the </a:t>
            </a:r>
            <a:r>
              <a:rPr lang="en-AU" i="1" dirty="0" smtClean="0"/>
              <a:t>Coexistence Standing Committee </a:t>
            </a:r>
            <a:r>
              <a:rPr lang="en-AU" dirty="0" smtClean="0"/>
              <a:t>in Irvine in January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Most of expected coexistence related topics were discussed by ETSI BRAN, mostly without conclusion</a:t>
            </a:r>
            <a:endParaRPr lang="en-AU" dirty="0"/>
          </a:p>
        </p:txBody>
      </p:sp>
      <p:sp>
        <p:nvSpPr>
          <p:cNvPr id="3" name="Content Placeholder 2"/>
          <p:cNvSpPr>
            <a:spLocks noGrp="1"/>
          </p:cNvSpPr>
          <p:nvPr>
            <p:ph idx="1"/>
          </p:nvPr>
        </p:nvSpPr>
        <p:spPr/>
        <p:txBody>
          <a:bodyPr/>
          <a:lstStyle/>
          <a:p>
            <a:r>
              <a:rPr lang="en-AU" dirty="0"/>
              <a:t>Agenda topics related to coexistence</a:t>
            </a:r>
          </a:p>
          <a:p>
            <a:pPr lvl="1"/>
            <a:r>
              <a:rPr lang="en-AU" dirty="0" smtClean="0"/>
              <a:t>…</a:t>
            </a:r>
          </a:p>
          <a:p>
            <a:pPr lvl="1"/>
            <a:r>
              <a:rPr lang="en-AU" dirty="0" smtClean="0"/>
              <a:t>2.7.5 “Topics </a:t>
            </a:r>
            <a:r>
              <a:rPr lang="en-AU" dirty="0"/>
              <a:t>for next revision of EN 301 </a:t>
            </a:r>
            <a:r>
              <a:rPr lang="en-AU" dirty="0" smtClean="0"/>
              <a:t>893”</a:t>
            </a:r>
            <a:endParaRPr lang="en-AU" dirty="0"/>
          </a:p>
          <a:p>
            <a:pPr lvl="2"/>
            <a:r>
              <a:rPr lang="en-GB" i="1" dirty="0"/>
              <a:t>The document was </a:t>
            </a:r>
            <a:r>
              <a:rPr lang="en-GB" i="1" dirty="0" smtClean="0"/>
              <a:t>noted</a:t>
            </a:r>
            <a:endParaRPr lang="en-AU" i="1" dirty="0"/>
          </a:p>
          <a:p>
            <a:pPr lvl="1"/>
            <a:r>
              <a:rPr lang="en-AU" dirty="0"/>
              <a:t>2.7.6 “Moving Forward with PD and ED in EN 301 893</a:t>
            </a:r>
            <a:r>
              <a:rPr lang="en-AU" dirty="0" smtClean="0"/>
              <a:t>”</a:t>
            </a:r>
          </a:p>
          <a:p>
            <a:pPr lvl="2"/>
            <a:r>
              <a:rPr lang="en-AU" dirty="0" smtClean="0">
                <a:solidFill>
                  <a:srgbClr val="FF0000"/>
                </a:solidFill>
              </a:rPr>
              <a:t>A response to 2.7.5</a:t>
            </a:r>
            <a:endParaRPr lang="en-AU" dirty="0">
              <a:solidFill>
                <a:srgbClr val="FF0000"/>
              </a:solidFill>
            </a:endParaRPr>
          </a:p>
          <a:p>
            <a:pPr lvl="2"/>
            <a:r>
              <a:rPr lang="en-GB" i="1" dirty="0"/>
              <a:t>The document was noted</a:t>
            </a:r>
            <a:endParaRPr lang="en-AU" i="1" dirty="0"/>
          </a:p>
          <a:p>
            <a:pPr lvl="1"/>
            <a:r>
              <a:rPr lang="en-AU" dirty="0"/>
              <a:t>2.7.7 “Response to BRAN(17)096012 ”</a:t>
            </a:r>
            <a:endParaRPr lang="en-AU" dirty="0" smtClean="0"/>
          </a:p>
          <a:p>
            <a:pPr lvl="2"/>
            <a:r>
              <a:rPr lang="en-AU" dirty="0" smtClean="0"/>
              <a:t>A response to 2.7.5 that was not presented but was discussed</a:t>
            </a:r>
            <a:endParaRPr lang="en-AU" dirty="0"/>
          </a:p>
          <a:p>
            <a:pPr lvl="2"/>
            <a:r>
              <a:rPr lang="en-GB" i="1" dirty="0"/>
              <a:t>The document was noted</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1590932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it was proposed that EN 301 893 </a:t>
            </a:r>
            <a:r>
              <a:rPr lang="en-AU" dirty="0"/>
              <a:t>allow any technology to use </a:t>
            </a:r>
            <a:r>
              <a:rPr lang="en-AU" dirty="0" smtClean="0"/>
              <a:t>PD/ED, </a:t>
            </a:r>
            <a:r>
              <a:rPr lang="en-AU" dirty="0"/>
              <a:t>by reference to 802.11</a:t>
            </a:r>
          </a:p>
        </p:txBody>
      </p:sp>
      <p:sp>
        <p:nvSpPr>
          <p:cNvPr id="3" name="Content Placeholder 2"/>
          <p:cNvSpPr>
            <a:spLocks noGrp="1"/>
          </p:cNvSpPr>
          <p:nvPr>
            <p:ph idx="1"/>
          </p:nvPr>
        </p:nvSpPr>
        <p:spPr/>
        <p:txBody>
          <a:bodyPr/>
          <a:lstStyle/>
          <a:p>
            <a:r>
              <a:rPr lang="en-AU" dirty="0" smtClean="0"/>
              <a:t>Item 2.7.1 summary</a:t>
            </a:r>
          </a:p>
          <a:p>
            <a:pPr lvl="1"/>
            <a:r>
              <a:rPr lang="en-AU" dirty="0" smtClean="0"/>
              <a:t>Cisco, Intel, Broadcom &amp; HPE presented BRAN(17)09008r2,</a:t>
            </a:r>
            <a:br>
              <a:rPr lang="en-AU" dirty="0" smtClean="0"/>
            </a:br>
            <a:r>
              <a:rPr lang="en-AU" dirty="0" smtClean="0"/>
              <a:t>proposing that </a:t>
            </a:r>
            <a:r>
              <a:rPr lang="en-AU" dirty="0"/>
              <a:t>EN 301 893 be revised to allow any </a:t>
            </a:r>
            <a:r>
              <a:rPr lang="en-AU" dirty="0" smtClean="0"/>
              <a:t>technology</a:t>
            </a:r>
            <a:br>
              <a:rPr lang="en-AU" dirty="0" smtClean="0"/>
            </a:br>
            <a:r>
              <a:rPr lang="en-AU" dirty="0" smtClean="0"/>
              <a:t>to </a:t>
            </a:r>
            <a:r>
              <a:rPr lang="en-AU" dirty="0"/>
              <a:t>use the traditional PD/ED mechanism &amp; </a:t>
            </a:r>
            <a:r>
              <a:rPr lang="en-AU" dirty="0" smtClean="0"/>
              <a:t>thresholds</a:t>
            </a:r>
          </a:p>
          <a:p>
            <a:pPr lvl="2"/>
            <a:r>
              <a:rPr lang="en-AU" dirty="0" smtClean="0"/>
              <a:t>This is aligned with </a:t>
            </a:r>
            <a:r>
              <a:rPr lang="en-AU" dirty="0"/>
              <a:t>IEEE 802.11 </a:t>
            </a:r>
            <a:r>
              <a:rPr lang="en-AU" dirty="0" smtClean="0"/>
              <a:t>WG’ position in a </a:t>
            </a:r>
            <a:r>
              <a:rPr lang="en-AU" dirty="0" err="1" smtClean="0">
                <a:hlinkClick r:id="rId3"/>
              </a:rPr>
              <a:t>Liasion</a:t>
            </a:r>
            <a:r>
              <a:rPr lang="en-AU" dirty="0" smtClean="0">
                <a:hlinkClick r:id="rId3"/>
              </a:rPr>
              <a:t> Statement</a:t>
            </a:r>
            <a:r>
              <a:rPr lang="en-AU" dirty="0" smtClean="0"/>
              <a:t> sent to ETSI BRAN in May 2017</a:t>
            </a:r>
            <a:endParaRPr lang="en-AU" dirty="0"/>
          </a:p>
          <a:p>
            <a:pPr lvl="1"/>
            <a:r>
              <a:rPr lang="en-AU" dirty="0" smtClean="0"/>
              <a:t>It explored two options (a refined reference to 802.11 or a neutral preamble) to implement this proposal, ultimately recommending that the 802.11 reference in EN 301 893 be maintained, but refined so that the PD/ED mechanism &amp; thresholds could be used by any technology</a:t>
            </a:r>
          </a:p>
          <a:p>
            <a:pPr lvl="2"/>
            <a:r>
              <a:rPr lang="en-AU" dirty="0" smtClean="0"/>
              <a:t>Not just 802.11a/n/ac, but including 802.11ax, LAA, MulteFire, </a:t>
            </a:r>
            <a:r>
              <a:rPr lang="en-AU" dirty="0" err="1" smtClean="0"/>
              <a:t>etc</a:t>
            </a:r>
            <a:endParaRPr lang="en-AU" dirty="0"/>
          </a:p>
          <a:p>
            <a:pPr lvl="1"/>
            <a:r>
              <a:rPr lang="en-AU" dirty="0" smtClean="0"/>
              <a:t>The proposal included explicit text changes to EN 301 893 that amounted to 27 new words and 54 deleted words</a:t>
            </a:r>
          </a:p>
          <a:p>
            <a:pPr lvl="1"/>
            <a:r>
              <a:rPr lang="en-AU" dirty="0" smtClean="0"/>
              <a:t>The proposal also suggested use of 802.11-style NAV</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2356694100"/>
              </p:ext>
            </p:extLst>
          </p:nvPr>
        </p:nvGraphicFramePr>
        <p:xfrm>
          <a:off x="7629525" y="2438400"/>
          <a:ext cx="914400" cy="792163"/>
        </p:xfrm>
        <a:graphic>
          <a:graphicData uri="http://schemas.openxmlformats.org/presentationml/2006/ole">
            <mc:AlternateContent xmlns:mc="http://schemas.openxmlformats.org/markup-compatibility/2006">
              <mc:Choice xmlns:v="urn:schemas-microsoft-com:vml" Requires="v">
                <p:oleObj spid="_x0000_s2081"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629525"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486400" y="15240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10" name="Curved Connector 9"/>
          <p:cNvCxnSpPr>
            <a:stCxn id="8" idx="3"/>
            <a:endCxn id="6" idx="0"/>
          </p:cNvCxnSpPr>
          <p:nvPr/>
        </p:nvCxnSpPr>
        <p:spPr bwMode="auto">
          <a:xfrm>
            <a:off x="7705724" y="1790700"/>
            <a:ext cx="381001" cy="6477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28909613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ETSI BRAN did not reach 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Item 2.7.1 minutes</a:t>
            </a:r>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4304142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2.7.1: a discussion at the next ETSI BRAN meeting may reach a positive conclusion</a:t>
            </a:r>
            <a:endParaRPr lang="en-AU" dirty="0"/>
          </a:p>
        </p:txBody>
      </p:sp>
      <p:sp>
        <p:nvSpPr>
          <p:cNvPr id="3" name="Content Placeholder 2"/>
          <p:cNvSpPr>
            <a:spLocks noGrp="1"/>
          </p:cNvSpPr>
          <p:nvPr>
            <p:ph idx="1"/>
          </p:nvPr>
        </p:nvSpPr>
        <p:spPr/>
        <p:txBody>
          <a:bodyPr/>
          <a:lstStyle/>
          <a:p>
            <a:r>
              <a:rPr lang="en-AU" dirty="0" smtClean="0"/>
              <a:t>Item 2.7.1 commentary</a:t>
            </a:r>
          </a:p>
          <a:p>
            <a:pPr lvl="1"/>
            <a:r>
              <a:rPr lang="en-AU" dirty="0" smtClean="0"/>
              <a:t>It was quite clear that there is no interest in requiring 802.11-style NAV to enable better coexistence</a:t>
            </a:r>
          </a:p>
          <a:p>
            <a:pPr lvl="2"/>
            <a:r>
              <a:rPr lang="en-AU" dirty="0" smtClean="0"/>
              <a:t>Although it is believed some LAA vendors both </a:t>
            </a:r>
            <a:r>
              <a:rPr lang="en-AU" dirty="0" err="1" smtClean="0"/>
              <a:t>rx</a:t>
            </a:r>
            <a:r>
              <a:rPr lang="en-AU" dirty="0" smtClean="0"/>
              <a:t> &amp; </a:t>
            </a:r>
            <a:r>
              <a:rPr lang="en-AU" dirty="0" err="1" smtClean="0"/>
              <a:t>tx</a:t>
            </a:r>
            <a:r>
              <a:rPr lang="en-AU" dirty="0" smtClean="0"/>
              <a:t> NAVs anyway</a:t>
            </a:r>
          </a:p>
          <a:p>
            <a:pPr lvl="1"/>
            <a:r>
              <a:rPr lang="en-AU" dirty="0" smtClean="0"/>
              <a:t>While the meeting came to no official conclusion, there was a lot of side-bar discussions that were quite positive</a:t>
            </a:r>
          </a:p>
          <a:p>
            <a:pPr lvl="2"/>
            <a:r>
              <a:rPr lang="en-AU" dirty="0" smtClean="0"/>
              <a:t>There was less negative reaction to maintaining the reference to IEEE 802.11-2016 than some expected</a:t>
            </a:r>
          </a:p>
          <a:p>
            <a:pPr lvl="2"/>
            <a:r>
              <a:rPr lang="en-AU" dirty="0" smtClean="0"/>
              <a:t>It was seen by many as a pragmatic and sensible solution, which merely continued the long term status quo</a:t>
            </a:r>
          </a:p>
          <a:p>
            <a:pPr lvl="2"/>
            <a:r>
              <a:rPr lang="en-US" dirty="0" smtClean="0"/>
              <a:t>Including a neutral </a:t>
            </a:r>
            <a:r>
              <a:rPr lang="en-US" dirty="0"/>
              <a:t>preamble seemed more controversial, contrary to my expectation.</a:t>
            </a:r>
            <a:endParaRPr lang="en-AU" dirty="0"/>
          </a:p>
          <a:p>
            <a:pPr lvl="1"/>
            <a:r>
              <a:rPr lang="en-AU" dirty="0" smtClean="0"/>
              <a:t>It seems likely the next step is to formalise the text proposal for consideration at the next ETSI BRAN meeting</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009987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it was proposed that blocking energy be restricted rather than banned</a:t>
            </a:r>
            <a:endParaRPr lang="en-AU" dirty="0"/>
          </a:p>
        </p:txBody>
      </p:sp>
      <p:sp>
        <p:nvSpPr>
          <p:cNvPr id="3" name="Content Placeholder 2"/>
          <p:cNvSpPr>
            <a:spLocks noGrp="1"/>
          </p:cNvSpPr>
          <p:nvPr>
            <p:ph idx="1"/>
          </p:nvPr>
        </p:nvSpPr>
        <p:spPr/>
        <p:txBody>
          <a:bodyPr/>
          <a:lstStyle/>
          <a:p>
            <a:r>
              <a:rPr lang="en-AU" dirty="0" smtClean="0"/>
              <a:t>Item 2.7.2 summary</a:t>
            </a:r>
          </a:p>
          <a:p>
            <a:pPr lvl="1"/>
            <a:r>
              <a:rPr lang="en-AU" dirty="0" smtClean="0"/>
              <a:t>Cisco </a:t>
            </a:r>
            <a:r>
              <a:rPr lang="en-AU" dirty="0"/>
              <a:t>presented </a:t>
            </a:r>
            <a:r>
              <a:rPr lang="en-AU" dirty="0" smtClean="0"/>
              <a:t>BRAN(17)09009r2, proposing that</a:t>
            </a:r>
            <a:br>
              <a:rPr lang="en-AU" dirty="0" smtClean="0"/>
            </a:br>
            <a:r>
              <a:rPr lang="en-AU" dirty="0" smtClean="0"/>
              <a:t>EN </a:t>
            </a:r>
            <a:r>
              <a:rPr lang="en-AU" dirty="0"/>
              <a:t>301 893 be revised to </a:t>
            </a:r>
            <a:r>
              <a:rPr lang="en-AU" dirty="0" smtClean="0"/>
              <a:t>restrict the period in which</a:t>
            </a:r>
            <a:br>
              <a:rPr lang="en-AU" dirty="0" smtClean="0"/>
            </a:br>
            <a:r>
              <a:rPr lang="en-AU" dirty="0" smtClean="0"/>
              <a:t>blocking energy can be sent</a:t>
            </a:r>
          </a:p>
          <a:p>
            <a:pPr lvl="1"/>
            <a:r>
              <a:rPr lang="en-AU" dirty="0" smtClean="0"/>
              <a:t>The document drew on material previously discussed in the </a:t>
            </a:r>
            <a:r>
              <a:rPr lang="en-AU" dirty="0" err="1" smtClean="0"/>
              <a:t>Coex</a:t>
            </a:r>
            <a:r>
              <a:rPr lang="en-AU" dirty="0" smtClean="0"/>
              <a:t> SC to assert that blocking energy is already banned by RE-D or </a:t>
            </a:r>
            <a:r>
              <a:rPr lang="en-AU" dirty="0"/>
              <a:t>EN 301 893</a:t>
            </a:r>
            <a:endParaRPr lang="en-AU" dirty="0" smtClean="0"/>
          </a:p>
          <a:p>
            <a:pPr lvl="2"/>
            <a:r>
              <a:rPr lang="en-AU" dirty="0" smtClean="0">
                <a:hlinkClick r:id="rId3"/>
              </a:rPr>
              <a:t>11-17-1393r1</a:t>
            </a:r>
            <a:r>
              <a:rPr lang="en-AU" dirty="0" smtClean="0"/>
              <a:t>, which asserts that </a:t>
            </a:r>
            <a:r>
              <a:rPr lang="en-AU" dirty="0"/>
              <a:t>blocking energy </a:t>
            </a:r>
            <a:r>
              <a:rPr lang="en-AU" dirty="0" smtClean="0"/>
              <a:t>violates the RE-D because, according to 3GPP:</a:t>
            </a:r>
          </a:p>
          <a:p>
            <a:pPr marL="539750" lvl="2" indent="-174625">
              <a:spcBef>
                <a:spcPts val="400"/>
              </a:spcBef>
              <a:buFont typeface="Arial" panose="020B0604020202020204" pitchFamily="34" charset="0"/>
              <a:buChar char="•"/>
            </a:pPr>
            <a:r>
              <a:rPr lang="en-AU" sz="1400" dirty="0" smtClean="0"/>
              <a:t>Its transmission is </a:t>
            </a:r>
            <a:r>
              <a:rPr lang="en-AU" sz="1400" dirty="0"/>
              <a:t>unnecessary for </a:t>
            </a:r>
            <a:r>
              <a:rPr lang="en-AU" sz="1400" i="1" dirty="0"/>
              <a:t>good performance</a:t>
            </a:r>
          </a:p>
          <a:p>
            <a:pPr marL="539750" lvl="2" indent="-174625">
              <a:spcBef>
                <a:spcPts val="400"/>
              </a:spcBef>
              <a:buFont typeface="Arial" panose="020B0604020202020204" pitchFamily="34" charset="0"/>
              <a:buChar char="•"/>
            </a:pPr>
            <a:r>
              <a:rPr lang="en-AU" sz="1400" dirty="0" smtClean="0"/>
              <a:t>There are viable alternatives to its use</a:t>
            </a:r>
            <a:endParaRPr lang="en-AU" sz="1400" dirty="0"/>
          </a:p>
          <a:p>
            <a:pPr lvl="2"/>
            <a:r>
              <a:rPr lang="en-AU" dirty="0" smtClean="0">
                <a:hlinkClick r:id="rId4"/>
              </a:rPr>
              <a:t>11-17-1759</a:t>
            </a:r>
            <a:r>
              <a:rPr lang="en-AU" dirty="0" smtClean="0"/>
              <a:t>, which asserts </a:t>
            </a:r>
            <a:r>
              <a:rPr lang="en-AU" dirty="0"/>
              <a:t>blocking energy </a:t>
            </a:r>
            <a:r>
              <a:rPr lang="en-AU" dirty="0" smtClean="0"/>
              <a:t>is not allowed by EN 301 893 because it only allows the transmission material belonging to a priority class, and an undefined transmission that cannot be decoded cannot be part of a priority class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graphicFrame>
        <p:nvGraphicFramePr>
          <p:cNvPr id="7" name="Object 6">
            <a:hlinkClick r:id="" action="ppaction://ole?verb=0"/>
          </p:cNvPr>
          <p:cNvGraphicFramePr>
            <a:graphicFrameLocks noChangeAspect="1"/>
          </p:cNvGraphicFramePr>
          <p:nvPr>
            <p:extLst>
              <p:ext uri="{D42A27DB-BD31-4B8C-83A1-F6EECF244321}">
                <p14:modId xmlns:p14="http://schemas.microsoft.com/office/powerpoint/2010/main" val="175973995"/>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3102" name="Presentation" showAsIcon="1" r:id="rId5" imgW="914400" imgH="792360" progId="PowerPoint.Show.12">
                  <p:embed/>
                </p:oleObj>
              </mc:Choice>
              <mc:Fallback>
                <p:oleObj name="Presentation" showAsIcon="1" r:id="rId5" imgW="914400" imgH="792360" progId="PowerPoint.Show.12">
                  <p:embed/>
                  <p:pic>
                    <p:nvPicPr>
                      <p:cNvPr id="0" name=""/>
                      <p:cNvPicPr/>
                      <p:nvPr/>
                    </p:nvPicPr>
                    <p:blipFill>
                      <a:blip r:embed="rId6"/>
                      <a:stretch>
                        <a:fillRect/>
                      </a:stretch>
                    </p:blipFill>
                    <p:spPr>
                      <a:xfrm>
                        <a:off x="7239000" y="2438400"/>
                        <a:ext cx="914400" cy="792163"/>
                      </a:xfrm>
                      <a:prstGeom prst="rect">
                        <a:avLst/>
                      </a:prstGeom>
                      <a:ln>
                        <a:solidFill>
                          <a:srgbClr val="FF0000"/>
                        </a:solidFill>
                      </a:ln>
                    </p:spPr>
                  </p:pic>
                </p:oleObj>
              </mc:Fallback>
            </mc:AlternateContent>
          </a:graphicData>
        </a:graphic>
      </p:graphicFrame>
      <p:sp>
        <p:nvSpPr>
          <p:cNvPr id="8" name="Rectangle 7"/>
          <p:cNvSpPr/>
          <p:nvPr/>
        </p:nvSpPr>
        <p:spPr bwMode="auto">
          <a:xfrm>
            <a:off x="5105400"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7" idx="0"/>
          </p:cNvCxnSpPr>
          <p:nvPr/>
        </p:nvCxnSpPr>
        <p:spPr bwMode="auto">
          <a:xfrm>
            <a:off x="7324724" y="1714500"/>
            <a:ext cx="371476"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15038172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it was proposed that blocking energy be restricted rather than banned</a:t>
            </a:r>
          </a:p>
        </p:txBody>
      </p:sp>
      <p:sp>
        <p:nvSpPr>
          <p:cNvPr id="3" name="Content Placeholder 2"/>
          <p:cNvSpPr>
            <a:spLocks noGrp="1"/>
          </p:cNvSpPr>
          <p:nvPr>
            <p:ph idx="1"/>
          </p:nvPr>
        </p:nvSpPr>
        <p:spPr/>
        <p:txBody>
          <a:bodyPr/>
          <a:lstStyle/>
          <a:p>
            <a:r>
              <a:rPr lang="en-AU" dirty="0" smtClean="0"/>
              <a:t>Item 2.7.2 summary</a:t>
            </a:r>
          </a:p>
          <a:p>
            <a:pPr lvl="1"/>
            <a:r>
              <a:rPr lang="en-AU" dirty="0" smtClean="0"/>
              <a:t>…</a:t>
            </a:r>
          </a:p>
          <a:p>
            <a:pPr lvl="1"/>
            <a:r>
              <a:rPr lang="en-AU" dirty="0" smtClean="0"/>
              <a:t>The document recommended a compromise whereby up to 100us of blocking energy was allowed, which would:</a:t>
            </a:r>
          </a:p>
          <a:p>
            <a:pPr lvl="2"/>
            <a:r>
              <a:rPr lang="en-AU" dirty="0"/>
              <a:t>E</a:t>
            </a:r>
            <a:r>
              <a:rPr lang="en-AU" dirty="0" smtClean="0"/>
              <a:t>nable LAA to synchronise on each symbol, which at least Qualcomm believes is feasible (based on a submission to 3GPP)</a:t>
            </a:r>
          </a:p>
          <a:p>
            <a:pPr lvl="2"/>
            <a:r>
              <a:rPr lang="en-AU" dirty="0" smtClean="0"/>
              <a:t>Ensure that there was some flexibility for innovation by all technologies</a:t>
            </a:r>
          </a:p>
          <a:p>
            <a:pPr lvl="2"/>
            <a:r>
              <a:rPr lang="en-AU" dirty="0" smtClean="0"/>
              <a:t>Stop the most egregious uses (</a:t>
            </a:r>
            <a:r>
              <a:rPr lang="en-AU" dirty="0" err="1" smtClean="0"/>
              <a:t>ie</a:t>
            </a:r>
            <a:r>
              <a:rPr lang="en-AU" dirty="0" smtClean="0"/>
              <a:t> very long) of blocking energy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677611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a:t>
            </a:r>
            <a:r>
              <a:rPr lang="en-AU" dirty="0" smtClean="0"/>
              <a:t>restrict use of blocking energy</a:t>
            </a:r>
            <a:endParaRPr lang="en-AU" dirty="0"/>
          </a:p>
        </p:txBody>
      </p:sp>
      <p:sp>
        <p:nvSpPr>
          <p:cNvPr id="3" name="Content Placeholder 2"/>
          <p:cNvSpPr>
            <a:spLocks noGrp="1"/>
          </p:cNvSpPr>
          <p:nvPr>
            <p:ph idx="1"/>
          </p:nvPr>
        </p:nvSpPr>
        <p:spPr/>
        <p:txBody>
          <a:bodyPr/>
          <a:lstStyle/>
          <a:p>
            <a:r>
              <a:rPr lang="en-AU" dirty="0" smtClean="0"/>
              <a:t>Item 2.7.2 minutes</a:t>
            </a:r>
          </a:p>
          <a:p>
            <a:pPr lvl="1"/>
            <a:r>
              <a:rPr lang="en-GB" i="1" dirty="0"/>
              <a:t>Discussion at TC BRAN#96</a:t>
            </a:r>
            <a:endParaRPr lang="en-AU" i="1" dirty="0"/>
          </a:p>
          <a:p>
            <a:pPr lvl="2"/>
            <a:r>
              <a:rPr lang="en-GB" i="1" u="sng" dirty="0"/>
              <a:t>Myles, Andrew (Cisco Systems Belgium)</a:t>
            </a:r>
            <a:r>
              <a:rPr lang="en-GB" i="1" dirty="0"/>
              <a:t> presented document BRAN(17)096009r2; Assumptions and proposals from the presentation, and reaction of the meeting:</a:t>
            </a:r>
            <a:endParaRPr lang="en-AU" i="1" dirty="0"/>
          </a:p>
          <a:p>
            <a:pPr lvl="3"/>
            <a:r>
              <a:rPr lang="en-GB" sz="1600" i="1" dirty="0"/>
              <a:t>EN 301 893 should be modified to allow restricted use of blocking energy;</a:t>
            </a:r>
            <a:endParaRPr lang="en-AU" sz="1600" i="1" dirty="0"/>
          </a:p>
          <a:p>
            <a:pPr lvl="4"/>
            <a:r>
              <a:rPr lang="en-GB" i="1" dirty="0"/>
              <a:t>The assumption that blocking energy is already banned by RE-D and/or EN 301 893 has not been shared by the TC BRAN members. There is no unique definition of the effective and efficient use of spectrum.</a:t>
            </a:r>
            <a:endParaRPr lang="en-AU" i="1" dirty="0"/>
          </a:p>
          <a:p>
            <a:pPr lvl="3"/>
            <a:r>
              <a:rPr lang="en-GB" sz="1600" i="1" dirty="0"/>
              <a:t>EN 301 893 needs to be refined to allow blocking energy within some reasonable constraints;</a:t>
            </a:r>
            <a:endParaRPr lang="en-AU" sz="1600" i="1" dirty="0"/>
          </a:p>
          <a:p>
            <a:pPr lvl="4"/>
            <a:r>
              <a:rPr lang="en-GB" i="1" dirty="0"/>
              <a:t>The proposal to restrict blocking energy has not been shared by the TC BRAN members. The counter-argument was that since it is not possible to define what the energy is doing (synchronisation or blocking or </a:t>
            </a:r>
            <a:r>
              <a:rPr lang="en-GB" i="1" dirty="0" smtClean="0"/>
              <a:t>something </a:t>
            </a:r>
            <a:r>
              <a:rPr lang="en-GB" i="1" dirty="0"/>
              <a:t>else) there is no need for discussion of the proposal</a:t>
            </a:r>
            <a:r>
              <a:rPr lang="en-GB" i="1" dirty="0" smtClean="0"/>
              <a:t>.</a:t>
            </a:r>
          </a:p>
          <a:p>
            <a:pPr lvl="1"/>
            <a:r>
              <a:rPr lang="en-GB" sz="1600" i="1" dirty="0" smtClean="0"/>
              <a:t>…</a:t>
            </a:r>
            <a:endParaRPr lang="en-AU" sz="1600"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509291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a:t>
            </a:r>
            <a:r>
              <a:rPr lang="en-AU" dirty="0"/>
              <a:t>ETSI BRAN did not reach a consensus on proposal to restrict use of blocking energy</a:t>
            </a:r>
          </a:p>
        </p:txBody>
      </p:sp>
      <p:sp>
        <p:nvSpPr>
          <p:cNvPr id="3" name="Content Placeholder 2"/>
          <p:cNvSpPr>
            <a:spLocks noGrp="1"/>
          </p:cNvSpPr>
          <p:nvPr>
            <p:ph idx="1"/>
          </p:nvPr>
        </p:nvSpPr>
        <p:spPr/>
        <p:txBody>
          <a:bodyPr/>
          <a:lstStyle/>
          <a:p>
            <a:r>
              <a:rPr lang="en-AU" dirty="0" smtClean="0"/>
              <a:t>Item 2.7.2 minutes</a:t>
            </a:r>
          </a:p>
          <a:p>
            <a:pPr lvl="1"/>
            <a:r>
              <a:rPr lang="en-GB" i="1" dirty="0" smtClean="0"/>
              <a:t>…</a:t>
            </a:r>
          </a:p>
          <a:p>
            <a:pPr lvl="1"/>
            <a:r>
              <a:rPr lang="en-GB" i="1" dirty="0" smtClean="0"/>
              <a:t>Conclusion </a:t>
            </a:r>
            <a:r>
              <a:rPr lang="en-GB" i="1" dirty="0"/>
              <a:t>of TC BRAN#96:</a:t>
            </a:r>
            <a:endParaRPr lang="en-AU" i="1" dirty="0"/>
          </a:p>
          <a:p>
            <a:pPr lvl="2"/>
            <a:r>
              <a:rPr lang="en-GB" i="1" dirty="0"/>
              <a:t>The document was noted. No consensus achieved.</a:t>
            </a:r>
            <a:endParaRPr lang="en-AU" i="1" dirty="0"/>
          </a:p>
          <a:p>
            <a:pPr lvl="2"/>
            <a:r>
              <a:rPr lang="en-GB" i="1" u="sng" dirty="0" err="1"/>
              <a:t>Khun-Jush</a:t>
            </a:r>
            <a:r>
              <a:rPr lang="en-GB" i="1" u="sng" dirty="0"/>
              <a:t>, Jamshid (Qualcomm CDMA Technologies GmbH)</a:t>
            </a:r>
            <a:r>
              <a:rPr lang="en-GB" i="1" dirty="0"/>
              <a:t> stated that there is no need for further discussion of the issue..</a:t>
            </a:r>
            <a:endParaRPr lang="en-AU" i="1" dirty="0"/>
          </a:p>
          <a:p>
            <a:pPr lvl="2"/>
            <a:r>
              <a:rPr lang="en-GB" i="1" dirty="0"/>
              <a:t>TC BRAN Chairman asked parties concerned to take the discussion offline. In case if there is any sensible progress achieved, it can be presented at the next meeting.</a:t>
            </a:r>
            <a:endParaRPr lang="en-AU" i="1" dirty="0"/>
          </a:p>
          <a:p>
            <a:pPr lvl="1"/>
            <a:endParaRPr lang="en-AU" dirty="0" smtClean="0"/>
          </a:p>
          <a:p>
            <a:pPr lvl="2"/>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412789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was strong pushback to any assertion that blocking energy is already banned</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There was significant pushback to all aspects of the presentation</a:t>
            </a:r>
          </a:p>
          <a:p>
            <a:pPr lvl="2"/>
            <a:r>
              <a:rPr lang="en-AU" dirty="0" smtClean="0"/>
              <a:t>Many did not agree that blocking energy was banned under the RE-D;</a:t>
            </a:r>
          </a:p>
          <a:p>
            <a:pPr lvl="3"/>
            <a:r>
              <a:rPr lang="en-AU" dirty="0"/>
              <a:t>T</a:t>
            </a:r>
            <a:r>
              <a:rPr lang="en-AU" dirty="0" smtClean="0"/>
              <a:t>hey believed the blocking energy as used by LAA is legitimate because it is necessary for synchronisation</a:t>
            </a:r>
          </a:p>
          <a:p>
            <a:pPr lvl="3"/>
            <a:r>
              <a:rPr lang="en-AU" dirty="0" smtClean="0"/>
              <a:t>Assertions were made that existing Wi-Fi (due to padding, </a:t>
            </a:r>
            <a:r>
              <a:rPr lang="en-AU" dirty="0" err="1" smtClean="0"/>
              <a:t>etc</a:t>
            </a:r>
            <a:r>
              <a:rPr lang="en-AU" dirty="0" smtClean="0"/>
              <a:t>) and future versions of Wi-Fi (due to unspecified future features) would be at risk if blocking energy was banned</a:t>
            </a:r>
          </a:p>
          <a:p>
            <a:pPr lvl="2"/>
            <a:r>
              <a:rPr lang="en-AU" dirty="0" smtClean="0"/>
              <a:t>Many did not agree that blocking energy was banned under EN 301 893</a:t>
            </a:r>
          </a:p>
          <a:p>
            <a:pPr lvl="3"/>
            <a:r>
              <a:rPr lang="en-AU" dirty="0"/>
              <a:t>T</a:t>
            </a:r>
            <a:r>
              <a:rPr lang="en-AU" dirty="0" smtClean="0"/>
              <a:t>hey believed the blocking energy could reasonably be associated with one of the four priority classes </a:t>
            </a:r>
          </a:p>
          <a:p>
            <a:pPr lvl="3"/>
            <a:r>
              <a:rPr lang="en-AU" dirty="0" smtClean="0"/>
              <a:t>Assertions were made that RTS/CTS in Wi-Fi could be banned if blocking energy was banned</a:t>
            </a:r>
          </a:p>
          <a:p>
            <a:pPr lvl="1"/>
            <a:r>
              <a:rPr lang="en-AU" dirty="0" smtClean="0"/>
              <a:t>The discussion was animated … and there were definitely some strong views!</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15855270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 focus of most discussion was on banning rather than restricting blocking energy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Most of the discussion focused on pushing back against a ban, and there was not much discussion about the possibility of a restriction</a:t>
            </a:r>
          </a:p>
          <a:p>
            <a:pPr lvl="1"/>
            <a:r>
              <a:rPr lang="en-AU" dirty="0" smtClean="0"/>
              <a:t>There was not much discussion about how blocking energy could be misused in the extreme (LAA’s use is not extreme)</a:t>
            </a:r>
          </a:p>
          <a:p>
            <a:pPr lvl="1"/>
            <a:r>
              <a:rPr lang="en-AU" dirty="0" smtClean="0"/>
              <a:t>There was also not much engagement on the LS from 3GPP that makes it clear LAA’s use of blocking energy is unnecessary</a:t>
            </a:r>
          </a:p>
          <a:p>
            <a:pPr lvl="1"/>
            <a:r>
              <a:rPr lang="en-AU" dirty="0" smtClean="0"/>
              <a:t>My feeling was that those pushing back considered any concessions as a </a:t>
            </a:r>
            <a:r>
              <a:rPr lang="en-AU" i="1" dirty="0" smtClean="0"/>
              <a:t>slippery slope</a:t>
            </a:r>
          </a:p>
          <a:p>
            <a:pPr lvl="1"/>
            <a:r>
              <a:rPr lang="en-AU" dirty="0" smtClean="0"/>
              <a:t>…</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3974885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2.7.2: there is still an opportunity to make a case that LAA use of blocking energy is unnecessary </a:t>
            </a:r>
            <a:endParaRPr lang="en-AU" dirty="0"/>
          </a:p>
        </p:txBody>
      </p:sp>
      <p:sp>
        <p:nvSpPr>
          <p:cNvPr id="3" name="Content Placeholder 2"/>
          <p:cNvSpPr>
            <a:spLocks noGrp="1"/>
          </p:cNvSpPr>
          <p:nvPr>
            <p:ph idx="1"/>
          </p:nvPr>
        </p:nvSpPr>
        <p:spPr/>
        <p:txBody>
          <a:bodyPr/>
          <a:lstStyle/>
          <a:p>
            <a:r>
              <a:rPr lang="en-AU" dirty="0" smtClean="0"/>
              <a:t>Item 2.7.2 commentary</a:t>
            </a:r>
          </a:p>
          <a:p>
            <a:pPr lvl="1"/>
            <a:r>
              <a:rPr lang="en-AU" dirty="0" smtClean="0"/>
              <a:t>…</a:t>
            </a:r>
          </a:p>
          <a:p>
            <a:pPr lvl="1"/>
            <a:r>
              <a:rPr lang="en-AU" dirty="0" smtClean="0"/>
              <a:t>There was substantial discussion off-line on this topic</a:t>
            </a:r>
          </a:p>
          <a:p>
            <a:pPr lvl="1"/>
            <a:r>
              <a:rPr lang="en-AU" dirty="0" smtClean="0"/>
              <a:t>After the meeting, a regulator noted that:</a:t>
            </a:r>
          </a:p>
          <a:p>
            <a:pPr lvl="2"/>
            <a:r>
              <a:rPr lang="en-US" dirty="0"/>
              <a:t>Unnecessary transmissions are forbidden according to the </a:t>
            </a:r>
            <a:r>
              <a:rPr lang="en-US" dirty="0" smtClean="0"/>
              <a:t>RE-D</a:t>
            </a:r>
          </a:p>
          <a:p>
            <a:pPr lvl="2"/>
            <a:r>
              <a:rPr lang="en-US" dirty="0" smtClean="0"/>
              <a:t>His current view is that the use of blocking energy by LAA is necessary for </a:t>
            </a:r>
            <a:r>
              <a:rPr lang="en-AU" dirty="0" smtClean="0"/>
              <a:t>synchronization purposes</a:t>
            </a:r>
            <a:endParaRPr lang="en-AU" dirty="0"/>
          </a:p>
          <a:p>
            <a:pPr lvl="2"/>
            <a:r>
              <a:rPr lang="en-AU" dirty="0" smtClean="0"/>
              <a:t>However, he is open to considering the issue further based on evidence that any particular use of blocking energy is unnecessary</a:t>
            </a:r>
          </a:p>
          <a:p>
            <a:pPr lvl="1"/>
            <a:r>
              <a:rPr lang="en-AU" dirty="0" smtClean="0"/>
              <a:t>There is certainly an opportunity to reiterate that </a:t>
            </a:r>
            <a:r>
              <a:rPr lang="en-US" dirty="0"/>
              <a:t>the use of blocking energy by LAA </a:t>
            </a:r>
            <a:r>
              <a:rPr lang="en-US" dirty="0" smtClean="0"/>
              <a:t>is unnecessary … based on the Liaison Statements from 3GPP to IEEE 802 stating this</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4216370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it was proposed that the paused TxOP feature be clarified</a:t>
            </a:r>
            <a:endParaRPr lang="en-AU" dirty="0"/>
          </a:p>
        </p:txBody>
      </p:sp>
      <p:sp>
        <p:nvSpPr>
          <p:cNvPr id="3" name="Content Placeholder 2"/>
          <p:cNvSpPr>
            <a:spLocks noGrp="1"/>
          </p:cNvSpPr>
          <p:nvPr>
            <p:ph idx="1"/>
          </p:nvPr>
        </p:nvSpPr>
        <p:spPr/>
        <p:txBody>
          <a:bodyPr/>
          <a:lstStyle/>
          <a:p>
            <a:r>
              <a:rPr lang="en-AU" dirty="0" smtClean="0"/>
              <a:t>Item 2.7.3 summary</a:t>
            </a:r>
          </a:p>
          <a:p>
            <a:pPr lvl="1"/>
            <a:r>
              <a:rPr lang="en-AU" dirty="0" smtClean="0"/>
              <a:t>Cisco presented BRAN(17)96010 on behalf of Broadcom</a:t>
            </a:r>
          </a:p>
          <a:p>
            <a:pPr lvl="2"/>
            <a:r>
              <a:rPr lang="en-AU" dirty="0" smtClean="0"/>
              <a:t>The material was essentially the same as </a:t>
            </a:r>
            <a:r>
              <a:rPr lang="en-AU" dirty="0" smtClean="0">
                <a:hlinkClick r:id="rId3"/>
              </a:rPr>
              <a:t>11-17-1577-00</a:t>
            </a:r>
            <a:r>
              <a:rPr lang="en-AU" dirty="0" smtClean="0"/>
              <a:t> from</a:t>
            </a:r>
            <a:br>
              <a:rPr lang="en-AU" dirty="0" smtClean="0"/>
            </a:br>
            <a:r>
              <a:rPr lang="en-AU" dirty="0" smtClean="0"/>
              <a:t>the last </a:t>
            </a:r>
            <a:r>
              <a:rPr lang="en-AU" dirty="0" err="1" smtClean="0"/>
              <a:t>Coex</a:t>
            </a:r>
            <a:r>
              <a:rPr lang="en-AU" dirty="0" smtClean="0"/>
              <a:t> SC meeting</a:t>
            </a:r>
          </a:p>
          <a:p>
            <a:pPr lvl="1"/>
            <a:r>
              <a:rPr lang="en-AU" dirty="0" smtClean="0"/>
              <a:t>The presentation made the case that the “paused COT” feature</a:t>
            </a:r>
            <a:br>
              <a:rPr lang="en-AU" dirty="0" smtClean="0"/>
            </a:br>
            <a:r>
              <a:rPr lang="en-AU" dirty="0" smtClean="0"/>
              <a:t>in EN 301 893 had been misinterpreted by 3GPP</a:t>
            </a:r>
          </a:p>
          <a:p>
            <a:pPr lvl="2"/>
            <a:r>
              <a:rPr lang="en-AU" dirty="0" smtClean="0"/>
              <a:t>The conventional interpretation is that only one attempt can be made to access the medium after a pause</a:t>
            </a:r>
          </a:p>
          <a:p>
            <a:pPr lvl="2"/>
            <a:r>
              <a:rPr lang="en-AU" dirty="0" smtClean="0"/>
              <a:t>The 3GPP interpretation is that they can make any number of attempts</a:t>
            </a:r>
          </a:p>
          <a:p>
            <a:pPr lvl="2"/>
            <a:r>
              <a:rPr lang="en-AU" dirty="0" smtClean="0"/>
              <a:t>A corollary of this is that another technology could make infinite attempts</a:t>
            </a:r>
          </a:p>
          <a:p>
            <a:pPr lvl="1"/>
            <a:r>
              <a:rPr lang="en-AU" dirty="0" smtClean="0"/>
              <a:t>The proposal was for two possible 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smtClean="0"/>
          </a:p>
          <a:p>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8" name="Rectangle 7"/>
          <p:cNvSpPr/>
          <p:nvPr/>
        </p:nvSpPr>
        <p:spPr bwMode="auto">
          <a:xfrm>
            <a:off x="5098923" y="14478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9" name="Curved Connector 8"/>
          <p:cNvCxnSpPr>
            <a:stCxn id="8" idx="3"/>
            <a:endCxn id="6" idx="0"/>
          </p:cNvCxnSpPr>
          <p:nvPr/>
        </p:nvCxnSpPr>
        <p:spPr bwMode="auto">
          <a:xfrm>
            <a:off x="7318247" y="1714500"/>
            <a:ext cx="377953" cy="723900"/>
          </a:xfrm>
          <a:prstGeom prst="curvedConnector2">
            <a:avLst/>
          </a:prstGeom>
          <a:solidFill>
            <a:schemeClr val="accent1"/>
          </a:solidFill>
          <a:ln w="12700" cap="flat" cmpd="sng" algn="ctr">
            <a:solidFill>
              <a:srgbClr val="FF0000"/>
            </a:solidFill>
            <a:prstDash val="solid"/>
            <a:round/>
            <a:headEnd type="none" w="sm" len="sm"/>
            <a:tailEnd type="triangle"/>
          </a:ln>
          <a:effectLst/>
        </p:spPr>
      </p:cxn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4018837909"/>
              </p:ext>
            </p:extLst>
          </p:nvPr>
        </p:nvGraphicFramePr>
        <p:xfrm>
          <a:off x="7239000" y="2438400"/>
          <a:ext cx="914400" cy="792163"/>
        </p:xfrm>
        <a:graphic>
          <a:graphicData uri="http://schemas.openxmlformats.org/presentationml/2006/ole">
            <mc:AlternateContent xmlns:mc="http://schemas.openxmlformats.org/markup-compatibility/2006">
              <mc:Choice xmlns:v="urn:schemas-microsoft-com:vml" Requires="v">
                <p:oleObj spid="_x0000_s4124" name="Presentation" showAsIcon="1" r:id="rId4" imgW="914400" imgH="792360" progId="PowerPoint.Show.12">
                  <p:embed/>
                </p:oleObj>
              </mc:Choice>
              <mc:Fallback>
                <p:oleObj name="Presentation" showAsIcon="1" r:id="rId4" imgW="914400" imgH="792360" progId="PowerPoint.Show.12">
                  <p:embed/>
                  <p:pic>
                    <p:nvPicPr>
                      <p:cNvPr id="0" name=""/>
                      <p:cNvPicPr/>
                      <p:nvPr/>
                    </p:nvPicPr>
                    <p:blipFill>
                      <a:blip r:embed="rId5"/>
                      <a:stretch>
                        <a:fillRect/>
                      </a:stretch>
                    </p:blipFill>
                    <p:spPr>
                      <a:xfrm>
                        <a:off x="7239000" y="2438400"/>
                        <a:ext cx="914400" cy="792163"/>
                      </a:xfrm>
                      <a:prstGeom prst="rect">
                        <a:avLst/>
                      </a:prstGeom>
                      <a:ln>
                        <a:solidFill>
                          <a:srgbClr val="FF0000"/>
                        </a:solidFill>
                      </a:ln>
                    </p:spPr>
                  </p:pic>
                </p:oleObj>
              </mc:Fallback>
            </mc:AlternateContent>
          </a:graphicData>
        </a:graphic>
      </p:graphicFrame>
    </p:spTree>
    <p:extLst>
      <p:ext uri="{BB962C8B-B14F-4D97-AF65-F5344CB8AC3E}">
        <p14:creationId xmlns:p14="http://schemas.microsoft.com/office/powerpoint/2010/main" val="3783315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2.7.3: there was no consensus on the need to clarify the paused COT feature</a:t>
            </a:r>
            <a:endParaRPr lang="en-AU" dirty="0"/>
          </a:p>
        </p:txBody>
      </p:sp>
      <p:sp>
        <p:nvSpPr>
          <p:cNvPr id="3" name="Content Placeholder 2"/>
          <p:cNvSpPr>
            <a:spLocks noGrp="1"/>
          </p:cNvSpPr>
          <p:nvPr>
            <p:ph idx="1"/>
          </p:nvPr>
        </p:nvSpPr>
        <p:spPr/>
        <p:txBody>
          <a:bodyPr/>
          <a:lstStyle/>
          <a:p>
            <a:r>
              <a:rPr lang="en-AU" dirty="0" smtClean="0"/>
              <a:t>Item 2.7.3 minutes</a:t>
            </a:r>
          </a:p>
          <a:p>
            <a:pPr lvl="1"/>
            <a:r>
              <a:rPr lang="en-GB" i="1" dirty="0" smtClean="0"/>
              <a:t>Discussion </a:t>
            </a:r>
            <a:r>
              <a:rPr lang="en-GB" i="1" dirty="0"/>
              <a:t>at TC BRAN 96</a:t>
            </a:r>
            <a:endParaRPr lang="en-AU" i="1" dirty="0"/>
          </a:p>
          <a:p>
            <a:pPr lvl="2"/>
            <a:r>
              <a:rPr lang="en-GB" i="1" u="sng" dirty="0"/>
              <a:t>Myles, Andrew (Cisco Systems </a:t>
            </a:r>
            <a:r>
              <a:rPr lang="en-GB" i="1" u="sng" dirty="0" smtClean="0"/>
              <a:t>Belgium)</a:t>
            </a:r>
            <a:r>
              <a:rPr lang="en-GB" i="1" dirty="0" smtClean="0"/>
              <a:t> presented </a:t>
            </a:r>
            <a:r>
              <a:rPr lang="en-GB" i="1" dirty="0"/>
              <a:t>document </a:t>
            </a:r>
            <a:r>
              <a:rPr lang="en-GB" i="1" dirty="0" smtClean="0"/>
              <a:t>BRAN(17)096010;</a:t>
            </a:r>
          </a:p>
          <a:p>
            <a:pPr lvl="2"/>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t>
            </a:r>
            <a:r>
              <a:rPr lang="en-GB" dirty="0"/>
              <a:t>and further discussion might be required</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37914490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Item 2.7.3</a:t>
            </a:r>
            <a:r>
              <a:rPr lang="en-AU" dirty="0" smtClean="0"/>
              <a:t>: future progress on clarifying the paused COT feature is dependent on a detailed proposal</a:t>
            </a:r>
            <a:endParaRPr lang="en-AU" dirty="0"/>
          </a:p>
        </p:txBody>
      </p:sp>
      <p:sp>
        <p:nvSpPr>
          <p:cNvPr id="3" name="Content Placeholder 2"/>
          <p:cNvSpPr>
            <a:spLocks noGrp="1"/>
          </p:cNvSpPr>
          <p:nvPr>
            <p:ph idx="1"/>
          </p:nvPr>
        </p:nvSpPr>
        <p:spPr/>
        <p:txBody>
          <a:bodyPr/>
          <a:lstStyle/>
          <a:p>
            <a:r>
              <a:rPr lang="en-AU" dirty="0"/>
              <a:t>Item 2.7.3 </a:t>
            </a:r>
            <a:r>
              <a:rPr lang="en-AU" dirty="0" smtClean="0"/>
              <a:t>commentary</a:t>
            </a:r>
          </a:p>
          <a:p>
            <a:pPr lvl="1"/>
            <a:r>
              <a:rPr lang="en-AU" dirty="0" smtClean="0"/>
              <a:t>Once again there was significant disagreement</a:t>
            </a:r>
          </a:p>
          <a:p>
            <a:pPr lvl="1"/>
            <a:r>
              <a:rPr lang="en-AU" dirty="0" smtClean="0"/>
              <a:t>Not surprisingly, the 3GPP crowd did not agree there was a problem, because doing so would mean they would need to make changes to the LAA spec</a:t>
            </a:r>
          </a:p>
          <a:p>
            <a:pPr lvl="1"/>
            <a:r>
              <a:rPr lang="en-AU" dirty="0" smtClean="0"/>
              <a:t>It is up to those advocating there is a problem to develop a proposal for the next ETSI BRAN meeting</a:t>
            </a:r>
          </a:p>
          <a:p>
            <a:pPr lvl="1"/>
            <a:r>
              <a:rPr lang="en-AU" dirty="0" smtClean="0"/>
              <a:t>Any such proposal could be reviewed by the </a:t>
            </a:r>
            <a:r>
              <a:rPr lang="en-AU" dirty="0" err="1" smtClean="0"/>
              <a:t>Coex</a:t>
            </a:r>
            <a:r>
              <a:rPr lang="en-AU" dirty="0" smtClean="0"/>
              <a:t> SC at the March meeting</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7719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it was asserted that </a:t>
            </a:r>
            <a:r>
              <a:rPr lang="en-US" i="1" dirty="0" smtClean="0"/>
              <a:t>statements </a:t>
            </a:r>
            <a:r>
              <a:rPr lang="en-US" i="1" dirty="0"/>
              <a:t>declaring ED being an older technology than PD are unjustified</a:t>
            </a:r>
            <a:endParaRPr lang="en-AU" dirty="0"/>
          </a:p>
        </p:txBody>
      </p:sp>
      <p:sp>
        <p:nvSpPr>
          <p:cNvPr id="3" name="Content Placeholder 2"/>
          <p:cNvSpPr>
            <a:spLocks noGrp="1"/>
          </p:cNvSpPr>
          <p:nvPr>
            <p:ph idx="1"/>
          </p:nvPr>
        </p:nvSpPr>
        <p:spPr/>
        <p:txBody>
          <a:bodyPr/>
          <a:lstStyle/>
          <a:p>
            <a:r>
              <a:rPr lang="en-AU" dirty="0" smtClean="0"/>
              <a:t>Item 2.7.4 summary</a:t>
            </a:r>
          </a:p>
          <a:p>
            <a:pPr lvl="1"/>
            <a:r>
              <a:rPr lang="en-AU" dirty="0" smtClean="0"/>
              <a:t>Ericsson presented BRAN(17)96011 </a:t>
            </a:r>
          </a:p>
          <a:p>
            <a:pPr lvl="2"/>
            <a:r>
              <a:rPr lang="en-AU" dirty="0" smtClean="0"/>
              <a:t>It is essentially the same </a:t>
            </a:r>
            <a:r>
              <a:rPr lang="en-AU" dirty="0"/>
              <a:t>as </a:t>
            </a:r>
            <a:r>
              <a:rPr lang="en-AU" dirty="0" smtClean="0">
                <a:hlinkClick r:id="rId2"/>
              </a:rPr>
              <a:t>11-17-1444-00</a:t>
            </a:r>
            <a:r>
              <a:rPr lang="en-AU" dirty="0" smtClean="0"/>
              <a:t>, which was discussed in </a:t>
            </a:r>
            <a:r>
              <a:rPr lang="en-AU" dirty="0" err="1" smtClean="0"/>
              <a:t>Coex</a:t>
            </a:r>
            <a:r>
              <a:rPr lang="en-AU" dirty="0" smtClean="0"/>
              <a:t> SC in Sept 2017</a:t>
            </a:r>
          </a:p>
          <a:p>
            <a:pPr lvl="1"/>
            <a:r>
              <a:rPr lang="en-US" dirty="0" smtClean="0"/>
              <a:t>It made the case that </a:t>
            </a:r>
            <a:r>
              <a:rPr lang="en-US" i="1" dirty="0" smtClean="0"/>
              <a:t>any </a:t>
            </a:r>
            <a:r>
              <a:rPr lang="en-US" i="1" dirty="0"/>
              <a:t>statements declaring ED being an older technology than PD are </a:t>
            </a:r>
            <a:r>
              <a:rPr lang="en-US" i="1" dirty="0" smtClean="0"/>
              <a:t>unjustified</a:t>
            </a:r>
            <a:endParaRPr lang="en-US" i="1" dirty="0"/>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38891909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there was no action as a result of claim </a:t>
            </a:r>
            <a:r>
              <a:rPr lang="en-US" dirty="0"/>
              <a:t>ED being an older technology than PD are unjustified</a:t>
            </a:r>
            <a:r>
              <a:rPr lang="en-AU" dirty="0" smtClean="0"/>
              <a:t>  </a:t>
            </a:r>
            <a:endParaRPr lang="en-AU" dirty="0"/>
          </a:p>
        </p:txBody>
      </p:sp>
      <p:sp>
        <p:nvSpPr>
          <p:cNvPr id="3" name="Content Placeholder 2"/>
          <p:cNvSpPr>
            <a:spLocks noGrp="1"/>
          </p:cNvSpPr>
          <p:nvPr>
            <p:ph idx="1"/>
          </p:nvPr>
        </p:nvSpPr>
        <p:spPr/>
        <p:txBody>
          <a:bodyPr/>
          <a:lstStyle/>
          <a:p>
            <a:r>
              <a:rPr lang="en-AU" dirty="0" smtClean="0"/>
              <a:t>Item 2.7.4 minutes</a:t>
            </a:r>
          </a:p>
          <a:p>
            <a:pPr lvl="1"/>
            <a:r>
              <a:rPr lang="en-GB" i="1" dirty="0"/>
              <a:t>Discussion at TC BRAN#96</a:t>
            </a:r>
            <a:endParaRPr lang="en-AU" i="1" dirty="0"/>
          </a:p>
          <a:p>
            <a:pPr lvl="2"/>
            <a:r>
              <a:rPr lang="en-GB" i="1" u="sng" dirty="0"/>
              <a:t>Hiertz, Guido</a:t>
            </a:r>
            <a:r>
              <a:rPr lang="en-GB" i="1" dirty="0"/>
              <a:t> (</a:t>
            </a:r>
            <a:r>
              <a:rPr lang="en-GB" i="1" u="sng" dirty="0"/>
              <a:t>Ericsson GmbH, </a:t>
            </a:r>
            <a:r>
              <a:rPr lang="en-GB" i="1" u="sng" dirty="0" err="1"/>
              <a:t>Eurolab</a:t>
            </a:r>
            <a:r>
              <a:rPr lang="en-GB" i="1" u="sng" dirty="0"/>
              <a:t> - </a:t>
            </a:r>
            <a:r>
              <a:rPr lang="en-GB" i="1" u="sng" dirty="0" err="1"/>
              <a:t>Unternehmensbereich</a:t>
            </a:r>
            <a:r>
              <a:rPr lang="en-GB" i="1" u="sng" dirty="0"/>
              <a:t> </a:t>
            </a:r>
            <a:r>
              <a:rPr lang="en-GB" i="1" u="sng" dirty="0" err="1"/>
              <a:t>Forschung</a:t>
            </a:r>
            <a:r>
              <a:rPr lang="en-GB" i="1" u="sng" dirty="0"/>
              <a:t> und </a:t>
            </a:r>
            <a:r>
              <a:rPr lang="en-GB" i="1" u="sng" dirty="0" err="1"/>
              <a:t>Entwicklung</a:t>
            </a:r>
            <a:r>
              <a:rPr lang="en-GB" i="1" dirty="0"/>
              <a:t>) presented document </a:t>
            </a:r>
            <a:r>
              <a:rPr lang="en-GB" i="1" u="sng" dirty="0">
                <a:hlinkClick r:id="rId2"/>
              </a:rPr>
              <a:t>BRAN(17)096011</a:t>
            </a:r>
            <a:r>
              <a:rPr lang="en-GB" i="1" dirty="0"/>
              <a:t>.</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35743945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2.7.4: one response to the history lesson was that we should heed the lesson that PD/ED works   </a:t>
            </a:r>
            <a:endParaRPr lang="en-AU" dirty="0"/>
          </a:p>
        </p:txBody>
      </p:sp>
      <p:sp>
        <p:nvSpPr>
          <p:cNvPr id="3" name="Content Placeholder 2"/>
          <p:cNvSpPr>
            <a:spLocks noGrp="1"/>
          </p:cNvSpPr>
          <p:nvPr>
            <p:ph idx="1"/>
          </p:nvPr>
        </p:nvSpPr>
        <p:spPr/>
        <p:txBody>
          <a:bodyPr/>
          <a:lstStyle/>
          <a:p>
            <a:r>
              <a:rPr lang="en-AU" dirty="0" smtClean="0"/>
              <a:t>Item 2.7.4 commentary</a:t>
            </a:r>
          </a:p>
          <a:p>
            <a:pPr lvl="1"/>
            <a:r>
              <a:rPr lang="en-AU" dirty="0" smtClean="0"/>
              <a:t>This presentation appears to have been motivated by claims at a recent ETSI BRAN meeting (repeated since) that </a:t>
            </a:r>
          </a:p>
          <a:p>
            <a:pPr lvl="2"/>
            <a:r>
              <a:rPr lang="en-AU" dirty="0" smtClean="0"/>
              <a:t>ED is an older technology </a:t>
            </a:r>
          </a:p>
          <a:p>
            <a:pPr lvl="2"/>
            <a:r>
              <a:rPr lang="en-AU" dirty="0" smtClean="0"/>
              <a:t>The EC wants to incorporate the most modern technologies</a:t>
            </a:r>
          </a:p>
          <a:p>
            <a:pPr lvl="2"/>
            <a:r>
              <a:rPr lang="en-AU" dirty="0" smtClean="0"/>
              <a:t>Therefore PD should be used in preference to ED</a:t>
            </a:r>
          </a:p>
          <a:p>
            <a:pPr lvl="1"/>
            <a:r>
              <a:rPr lang="en-AU" dirty="0" smtClean="0"/>
              <a:t>There was no challenge to the material in the presentation, but one response was documented in BRAN(17)096013 from Cisco (item 2.7.6, which was noted), which made a case</a:t>
            </a:r>
          </a:p>
          <a:p>
            <a:pPr lvl="2"/>
            <a:r>
              <a:rPr lang="en-AU" i="1" dirty="0"/>
              <a:t>The next revision of EN 301 893 needs to use the lessons of history to better align with the </a:t>
            </a:r>
            <a:r>
              <a:rPr lang="en-AU" i="1" dirty="0" smtClean="0"/>
              <a:t>RE-D</a:t>
            </a:r>
          </a:p>
          <a:p>
            <a:pPr lvl="2"/>
            <a:r>
              <a:rPr lang="en-AU" i="1" dirty="0"/>
              <a:t>The lessons of history are that hybrid PD/ED works &amp; should not be replaced without compelling </a:t>
            </a:r>
            <a:r>
              <a:rPr lang="en-AU" i="1" dirty="0" smtClean="0"/>
              <a:t>evidence</a:t>
            </a:r>
          </a:p>
          <a:p>
            <a:pPr lvl="2"/>
            <a:r>
              <a:rPr lang="en-AU" i="1" dirty="0"/>
              <a:t>EN 301 893 should embrace both ED-only &amp; PD/ED mechanisms as a balanced way to satisfy RE-D goals</a:t>
            </a:r>
          </a:p>
          <a:p>
            <a:pPr lvl="1"/>
            <a:endParaRPr lang="en-AU"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8637569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 variety of principles were proposed relative to adaptivity clauses in EN 301 893</a:t>
            </a:r>
            <a:endParaRPr lang="en-AU" dirty="0"/>
          </a:p>
        </p:txBody>
      </p:sp>
      <p:sp>
        <p:nvSpPr>
          <p:cNvPr id="3" name="Content Placeholder 2"/>
          <p:cNvSpPr>
            <a:spLocks noGrp="1"/>
          </p:cNvSpPr>
          <p:nvPr>
            <p:ph idx="1"/>
          </p:nvPr>
        </p:nvSpPr>
        <p:spPr/>
        <p:txBody>
          <a:bodyPr/>
          <a:lstStyle/>
          <a:p>
            <a:r>
              <a:rPr lang="en-AU" dirty="0" smtClean="0"/>
              <a:t>Item 2.7.5 summary</a:t>
            </a:r>
          </a:p>
          <a:p>
            <a:pPr lvl="1"/>
            <a:r>
              <a:rPr lang="en-AU" dirty="0" smtClean="0"/>
              <a:t>Ericsson presented BRAN(17)96012, which concluded</a:t>
            </a:r>
          </a:p>
          <a:p>
            <a:pPr lvl="2"/>
            <a:r>
              <a:rPr lang="en-US" i="1" dirty="0"/>
              <a:t>Black &amp; </a:t>
            </a:r>
            <a:r>
              <a:rPr lang="en-US" i="1" dirty="0" smtClean="0"/>
              <a:t>white </a:t>
            </a:r>
            <a:r>
              <a:rPr lang="en-US" i="1" dirty="0"/>
              <a:t>thinking not helpful</a:t>
            </a:r>
          </a:p>
          <a:p>
            <a:pPr lvl="2"/>
            <a:r>
              <a:rPr lang="en-US" i="1" dirty="0"/>
              <a:t>Complexity is dangerous</a:t>
            </a:r>
          </a:p>
          <a:p>
            <a:pPr lvl="3"/>
            <a:r>
              <a:rPr lang="en-US" i="1" dirty="0"/>
              <a:t>Simple mistakes or ambiguities may lead to non-compliance of arbitrary products</a:t>
            </a:r>
          </a:p>
          <a:p>
            <a:pPr lvl="2"/>
            <a:r>
              <a:rPr lang="en-US" i="1" dirty="0"/>
              <a:t>Sensing thresholds float with today’s products</a:t>
            </a:r>
          </a:p>
          <a:p>
            <a:pPr lvl="3"/>
            <a:r>
              <a:rPr lang="en-US" i="1" dirty="0"/>
              <a:t>Lab and in-field behavior varies, may trigger market surveillance to act</a:t>
            </a:r>
          </a:p>
          <a:p>
            <a:pPr lvl="2"/>
            <a:r>
              <a:rPr lang="en-US" i="1" dirty="0"/>
              <a:t>Strict rules harm innovation and cause Europe to fall behind other regions</a:t>
            </a:r>
          </a:p>
          <a:p>
            <a:pPr lvl="3"/>
            <a:r>
              <a:rPr lang="en-US" i="1" dirty="0"/>
              <a:t>E.g., IEEE 802.11ax products not permitted under current EN 301 893 rules</a:t>
            </a:r>
          </a:p>
          <a:p>
            <a:pPr lvl="2"/>
            <a:r>
              <a:rPr lang="en-US" i="1" dirty="0"/>
              <a:t>No field reports about failed coexistence known</a:t>
            </a:r>
          </a:p>
          <a:p>
            <a:pPr lvl="3"/>
            <a:r>
              <a:rPr lang="en-US" i="1" dirty="0"/>
              <a:t>Forward looking spectrum regulation </a:t>
            </a:r>
            <a:r>
              <a:rPr lang="en-US" i="1" dirty="0" smtClean="0"/>
              <a:t>needed</a:t>
            </a:r>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17932245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t>
            </a:r>
            <a:r>
              <a:rPr lang="en-AU" dirty="0"/>
              <a:t>there was no action as a result of </a:t>
            </a:r>
            <a:r>
              <a:rPr lang="en-AU" dirty="0" smtClean="0"/>
              <a:t>the proposed adaptivity principles</a:t>
            </a:r>
            <a:endParaRPr lang="en-AU" dirty="0"/>
          </a:p>
        </p:txBody>
      </p:sp>
      <p:sp>
        <p:nvSpPr>
          <p:cNvPr id="3" name="Content Placeholder 2"/>
          <p:cNvSpPr>
            <a:spLocks noGrp="1"/>
          </p:cNvSpPr>
          <p:nvPr>
            <p:ph idx="1"/>
          </p:nvPr>
        </p:nvSpPr>
        <p:spPr/>
        <p:txBody>
          <a:bodyPr/>
          <a:lstStyle/>
          <a:p>
            <a:r>
              <a:rPr lang="en-AU" dirty="0" smtClean="0"/>
              <a:t>Item 2.7.5 minutes</a:t>
            </a:r>
          </a:p>
          <a:p>
            <a:pPr lvl="1"/>
            <a:r>
              <a:rPr lang="en-GB" i="1" dirty="0"/>
              <a:t>Discussion at TC BRAN#96</a:t>
            </a:r>
            <a:endParaRPr lang="en-AU" i="1" dirty="0"/>
          </a:p>
          <a:p>
            <a:pPr lvl="2"/>
            <a:r>
              <a:rPr lang="en-GB" i="1" u="sng" dirty="0">
                <a:hlinkClick r:id="rId2"/>
              </a:rPr>
              <a:t>Hiertz, Guido</a:t>
            </a:r>
            <a:r>
              <a:rPr lang="en-GB" i="1" dirty="0"/>
              <a:t> (</a:t>
            </a:r>
            <a:r>
              <a:rPr lang="en-GB" i="1" u="sng" dirty="0">
                <a:hlinkClick r:id="rId3"/>
              </a:rPr>
              <a:t>Ericsson GmbH, </a:t>
            </a:r>
            <a:r>
              <a:rPr lang="en-GB" i="1" u="sng" dirty="0" err="1">
                <a:hlinkClick r:id="rId3"/>
              </a:rPr>
              <a:t>Eurolab</a:t>
            </a:r>
            <a:r>
              <a:rPr lang="en-GB" i="1" u="sng" dirty="0">
                <a:hlinkClick r:id="rId3"/>
              </a:rPr>
              <a:t> - </a:t>
            </a:r>
            <a:r>
              <a:rPr lang="en-GB" i="1" u="sng" dirty="0" err="1">
                <a:hlinkClick r:id="rId3"/>
              </a:rPr>
              <a:t>Unternehmensbereich</a:t>
            </a:r>
            <a:r>
              <a:rPr lang="en-GB" i="1" u="sng" dirty="0">
                <a:hlinkClick r:id="rId3"/>
              </a:rPr>
              <a:t> </a:t>
            </a:r>
            <a:r>
              <a:rPr lang="en-GB" i="1" u="sng" dirty="0" err="1">
                <a:hlinkClick r:id="rId3"/>
              </a:rPr>
              <a:t>Forschung</a:t>
            </a:r>
            <a:r>
              <a:rPr lang="en-GB" i="1" u="sng" dirty="0">
                <a:hlinkClick r:id="rId3"/>
              </a:rPr>
              <a:t> und </a:t>
            </a:r>
            <a:r>
              <a:rPr lang="en-GB" i="1" u="sng" dirty="0" err="1">
                <a:hlinkClick r:id="rId3"/>
              </a:rPr>
              <a:t>Entwicklung</a:t>
            </a:r>
            <a:r>
              <a:rPr lang="en-GB" i="1" dirty="0"/>
              <a:t>) presented document </a:t>
            </a:r>
            <a:r>
              <a:rPr lang="en-GB" i="1" u="sng" dirty="0">
                <a:hlinkClick r:id="rId4"/>
              </a:rPr>
              <a:t>BRAN(17)096012</a:t>
            </a:r>
            <a:r>
              <a:rPr lang="en-GB" i="1" dirty="0"/>
              <a:t>:</a:t>
            </a:r>
            <a:endParaRPr lang="en-AU" i="1" dirty="0"/>
          </a:p>
          <a:p>
            <a:pPr lvl="3"/>
            <a:r>
              <a:rPr lang="en-GB" i="1" dirty="0"/>
              <a:t>Equal sharing is the goal;</a:t>
            </a:r>
            <a:endParaRPr lang="en-AU" i="1" dirty="0"/>
          </a:p>
          <a:p>
            <a:pPr lvl="3"/>
            <a:r>
              <a:rPr lang="en-GB" i="1" dirty="0"/>
              <a:t>There is no necessarily need to go for further restrictions in the standard;</a:t>
            </a:r>
            <a:endParaRPr lang="en-AU" i="1" dirty="0"/>
          </a:p>
          <a:p>
            <a:pPr lvl="3"/>
            <a:r>
              <a:rPr lang="en-GB" i="1" dirty="0"/>
              <a:t>Too simple vs too protective</a:t>
            </a:r>
            <a:endParaRPr lang="en-AU" i="1" dirty="0"/>
          </a:p>
          <a:p>
            <a:pPr lvl="1"/>
            <a:r>
              <a:rPr lang="en-GB" i="1" dirty="0"/>
              <a:t>Conclusion of TC BRAN#96:</a:t>
            </a:r>
            <a:endParaRPr lang="en-AU" i="1" dirty="0"/>
          </a:p>
          <a:p>
            <a:pPr lvl="2"/>
            <a:r>
              <a:rPr lang="en-GB" i="1" dirty="0"/>
              <a:t>The document was noted.</a:t>
            </a:r>
            <a:endParaRPr lang="en-AU" i="1" dirty="0"/>
          </a:p>
          <a:p>
            <a:pPr lvl="2"/>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19231550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there was general agreement on the principles but not the implications</a:t>
            </a:r>
            <a:endParaRPr lang="en-AU"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There was some discussion of BRAN(17)096012, and a remarkable level of agreement in relation to some of the detailed conclusions</a:t>
            </a:r>
          </a:p>
          <a:p>
            <a:pPr lvl="1"/>
            <a:r>
              <a:rPr lang="en-AU" dirty="0" smtClean="0"/>
              <a:t>However, ultimately there was disagreement about the implications</a:t>
            </a:r>
          </a:p>
          <a:p>
            <a:pPr lvl="2"/>
            <a:r>
              <a:rPr lang="en-AU" dirty="0" smtClean="0"/>
              <a:t>Some believed it was a justification for less/no regulation</a:t>
            </a:r>
          </a:p>
          <a:p>
            <a:pPr lvl="2"/>
            <a:r>
              <a:rPr lang="en-AU" dirty="0" smtClean="0"/>
              <a:t>Others believed it was a justification </a:t>
            </a:r>
            <a:r>
              <a:rPr lang="en-AU" dirty="0" smtClean="0"/>
              <a:t>for balanced </a:t>
            </a:r>
            <a:r>
              <a:rPr lang="en-AU" dirty="0" smtClean="0"/>
              <a:t>regulation</a:t>
            </a:r>
          </a:p>
          <a:p>
            <a:pPr lvl="1"/>
            <a:r>
              <a:rPr lang="en-AU" dirty="0" smtClean="0"/>
              <a:t>…</a:t>
            </a:r>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880704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a:t>I</a:t>
            </a:r>
            <a:r>
              <a:rPr lang="en-AU" dirty="0" smtClean="0"/>
              <a:t>tem 2.7.5: an alternate conclusion was asserted to be more balanced, and less </a:t>
            </a:r>
            <a:r>
              <a:rPr lang="en-AU" i="1" dirty="0" smtClean="0"/>
              <a:t>black &amp; white</a:t>
            </a:r>
            <a:endParaRPr lang="en-AU" i="1" dirty="0"/>
          </a:p>
        </p:txBody>
      </p:sp>
      <p:sp>
        <p:nvSpPr>
          <p:cNvPr id="3" name="Content Placeholder 2"/>
          <p:cNvSpPr>
            <a:spLocks noGrp="1"/>
          </p:cNvSpPr>
          <p:nvPr>
            <p:ph idx="1"/>
          </p:nvPr>
        </p:nvSpPr>
        <p:spPr/>
        <p:txBody>
          <a:bodyPr/>
          <a:lstStyle/>
          <a:p>
            <a:r>
              <a:rPr lang="en-AU" dirty="0" smtClean="0"/>
              <a:t>Item 2.7.5 commentary</a:t>
            </a:r>
          </a:p>
          <a:p>
            <a:pPr lvl="1"/>
            <a:r>
              <a:rPr lang="en-AU" dirty="0" smtClean="0"/>
              <a:t>…</a:t>
            </a:r>
          </a:p>
          <a:p>
            <a:pPr lvl="1"/>
            <a:r>
              <a:rPr lang="en-AU" dirty="0" smtClean="0"/>
              <a:t>Many of the arguments for the latter case are in BRAN(17)096017 (item 2.7.7, which was noted), which concluded that ETSI BRAN:</a:t>
            </a:r>
          </a:p>
          <a:p>
            <a:pPr lvl="2"/>
            <a:r>
              <a:rPr lang="en-AU" i="1" dirty="0" smtClean="0"/>
              <a:t>Should </a:t>
            </a:r>
            <a:r>
              <a:rPr lang="en-AU" i="1" dirty="0"/>
              <a:t>look for pragmatic compromises rather than detailed, restrictive black &amp; white rules  </a:t>
            </a:r>
          </a:p>
          <a:p>
            <a:pPr lvl="2"/>
            <a:r>
              <a:rPr lang="en-AU" i="1" dirty="0" smtClean="0"/>
              <a:t>N</a:t>
            </a:r>
            <a:r>
              <a:rPr lang="en-AU" b="0" i="1" dirty="0" smtClean="0"/>
              <a:t>eeds </a:t>
            </a:r>
            <a:r>
              <a:rPr lang="en-AU" b="0" i="1" dirty="0"/>
              <a:t>to find a good balance between too much complexity and too much </a:t>
            </a:r>
            <a:r>
              <a:rPr lang="en-AU" b="0" i="1" dirty="0" smtClean="0"/>
              <a:t>simplicity</a:t>
            </a:r>
          </a:p>
          <a:p>
            <a:pPr lvl="2"/>
            <a:r>
              <a:rPr lang="en-AU" i="1" dirty="0" smtClean="0"/>
              <a:t>N</a:t>
            </a:r>
            <a:r>
              <a:rPr lang="en-AU" b="0" i="1" dirty="0" smtClean="0"/>
              <a:t>eeds </a:t>
            </a:r>
            <a:r>
              <a:rPr lang="en-AU" b="0" i="1" dirty="0"/>
              <a:t>to take a pragmatic approach to testing sensing </a:t>
            </a:r>
            <a:r>
              <a:rPr lang="en-AU" b="0" i="1" dirty="0" smtClean="0"/>
              <a:t>thresholds</a:t>
            </a:r>
          </a:p>
          <a:p>
            <a:pPr lvl="2"/>
            <a:r>
              <a:rPr lang="en-AU" i="1" dirty="0"/>
              <a:t>N</a:t>
            </a:r>
            <a:r>
              <a:rPr lang="en-AU" b="0" i="1" dirty="0" smtClean="0"/>
              <a:t>eeds </a:t>
            </a:r>
            <a:r>
              <a:rPr lang="en-AU" b="0" i="1" dirty="0"/>
              <a:t>to find a balance that promotes innovation and yet </a:t>
            </a:r>
            <a:r>
              <a:rPr lang="en-AU" b="0" i="1" dirty="0" smtClean="0"/>
              <a:t>limit </a:t>
            </a:r>
            <a:r>
              <a:rPr lang="en-AU" b="0" i="1" dirty="0"/>
              <a:t>the risks of a </a:t>
            </a:r>
            <a:r>
              <a:rPr lang="en-AU" b="0" i="1" dirty="0" smtClean="0"/>
              <a:t>free-for-all</a:t>
            </a:r>
            <a:endParaRPr lang="en-AU" i="1" dirty="0"/>
          </a:p>
          <a:p>
            <a:pPr lvl="2"/>
            <a:r>
              <a:rPr lang="en-AU" i="1" dirty="0" smtClean="0"/>
              <a:t>N</a:t>
            </a:r>
            <a:r>
              <a:rPr lang="en-AU" b="0" i="1" dirty="0" smtClean="0"/>
              <a:t>eeds </a:t>
            </a:r>
            <a:r>
              <a:rPr lang="en-AU" b="0" i="1" dirty="0"/>
              <a:t>to ensure the benefits of unlicensed spectrum to all are not put at risk by poor coexistence</a:t>
            </a:r>
          </a:p>
          <a:p>
            <a:pPr lvl="1"/>
            <a:endParaRPr lang="en-AU" dirty="0" smtClean="0"/>
          </a:p>
          <a:p>
            <a:pPr lvl="1"/>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695298531"/>
              </p:ext>
            </p:extLst>
          </p:nvPr>
        </p:nvGraphicFramePr>
        <p:xfrm>
          <a:off x="7384256" y="1981200"/>
          <a:ext cx="914400" cy="792163"/>
        </p:xfrm>
        <a:graphic>
          <a:graphicData uri="http://schemas.openxmlformats.org/presentationml/2006/ole">
            <mc:AlternateContent xmlns:mc="http://schemas.openxmlformats.org/markup-compatibility/2006">
              <mc:Choice xmlns:v="urn:schemas-microsoft-com:vml" Requires="v">
                <p:oleObj spid="_x0000_s5143"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7384256" y="1981200"/>
                        <a:ext cx="914400" cy="792163"/>
                      </a:xfrm>
                      <a:prstGeom prst="rect">
                        <a:avLst/>
                      </a:prstGeom>
                    </p:spPr>
                  </p:pic>
                </p:oleObj>
              </mc:Fallback>
            </mc:AlternateContent>
          </a:graphicData>
        </a:graphic>
      </p:graphicFrame>
      <p:sp>
        <p:nvSpPr>
          <p:cNvPr id="7" name="Rectangle 6"/>
          <p:cNvSpPr/>
          <p:nvPr/>
        </p:nvSpPr>
        <p:spPr bwMode="auto">
          <a:xfrm>
            <a:off x="4191000" y="1981200"/>
            <a:ext cx="2219324" cy="5334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rgbClr val="FF0000"/>
                </a:solidFill>
                <a:effectLst/>
                <a:latin typeface="+mj-lt"/>
              </a:rPr>
              <a:t>Included with permission</a:t>
            </a:r>
            <a:r>
              <a:rPr kumimoji="0" lang="en-AU" sz="1400" b="0" i="0" u="none" strike="noStrike" cap="none" normalizeH="0" dirty="0" smtClean="0">
                <a:ln>
                  <a:noFill/>
                </a:ln>
                <a:solidFill>
                  <a:srgbClr val="FF0000"/>
                </a:solidFill>
                <a:effectLst/>
                <a:latin typeface="+mj-lt"/>
              </a:rPr>
              <a:t> of copyright owner</a:t>
            </a:r>
            <a:endParaRPr kumimoji="0" lang="en-AU" sz="1400" b="0" i="0" u="none" strike="noStrike" cap="none" normalizeH="0" baseline="0" dirty="0" smtClean="0">
              <a:ln>
                <a:noFill/>
              </a:ln>
              <a:solidFill>
                <a:srgbClr val="FF0000"/>
              </a:solidFill>
              <a:effectLst/>
              <a:latin typeface="+mj-lt"/>
            </a:endParaRPr>
          </a:p>
        </p:txBody>
      </p:sp>
      <p:cxnSp>
        <p:nvCxnSpPr>
          <p:cNvPr id="8" name="Curved Connector 7"/>
          <p:cNvCxnSpPr>
            <a:stCxn id="7" idx="3"/>
          </p:cNvCxnSpPr>
          <p:nvPr/>
        </p:nvCxnSpPr>
        <p:spPr bwMode="auto">
          <a:xfrm>
            <a:off x="6410324" y="2247900"/>
            <a:ext cx="973932" cy="38100"/>
          </a:xfrm>
          <a:prstGeom prst="curvedConnector3">
            <a:avLst>
              <a:gd name="adj1" fmla="val 50000"/>
            </a:avLst>
          </a:prstGeom>
          <a:solidFill>
            <a:schemeClr val="accent1"/>
          </a:solidFill>
          <a:ln w="12700" cap="flat" cmpd="sng" algn="ctr">
            <a:solidFill>
              <a:srgbClr val="FF0000"/>
            </a:solidFill>
            <a:prstDash val="solid"/>
            <a:round/>
            <a:headEnd type="none" w="sm" len="sm"/>
            <a:tailEnd type="triangle"/>
          </a:ln>
          <a:effectLst/>
        </p:spPr>
      </p:cxnSp>
    </p:spTree>
    <p:extLst>
      <p:ext uri="{BB962C8B-B14F-4D97-AF65-F5344CB8AC3E}">
        <p14:creationId xmlns:p14="http://schemas.microsoft.com/office/powerpoint/2010/main" val="385083416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6"/>
                </a:solidFill>
              </a:rPr>
              <a:t>WFA related developments</a:t>
            </a:r>
            <a:endParaRPr lang="en-AU" sz="2400" dirty="0">
              <a:solidFill>
                <a:schemeClr val="accent6"/>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316390419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 LS from WFA to 3GPP</a:t>
            </a:r>
            <a:endParaRPr lang="en-AU" dirty="0"/>
          </a:p>
        </p:txBody>
      </p:sp>
      <p:sp>
        <p:nvSpPr>
          <p:cNvPr id="3" name="Content Placeholder 2"/>
          <p:cNvSpPr>
            <a:spLocks noGrp="1"/>
          </p:cNvSpPr>
          <p:nvPr>
            <p:ph idx="1"/>
          </p:nvPr>
        </p:nvSpPr>
        <p:spPr/>
        <p:txBody>
          <a:bodyPr/>
          <a:lstStyle/>
          <a:p>
            <a:pPr lvl="1"/>
            <a:r>
              <a:rPr lang="en-AU" dirty="0" smtClean="0"/>
              <a:t>The IEEE 802.11 WG recently received a copy of a LS from WFA to 3GPP RAN</a:t>
            </a:r>
          </a:p>
          <a:p>
            <a:pPr lvl="2"/>
            <a:r>
              <a:rPr lang="en-AU" dirty="0" smtClean="0"/>
              <a:t>See </a:t>
            </a:r>
            <a:r>
              <a:rPr lang="en-AU" u="sng" dirty="0" smtClean="0">
                <a:hlinkClick r:id="rId3"/>
              </a:rPr>
              <a:t>11-17-1853-00</a:t>
            </a:r>
            <a:endParaRPr lang="en-AU" u="sng" dirty="0" smtClean="0"/>
          </a:p>
          <a:p>
            <a:pPr lvl="1"/>
            <a:r>
              <a:rPr lang="en-GB" dirty="0" smtClean="0"/>
              <a:t>It appears the WFA is concerned that 3GPP RAN4 developed coexistence tests</a:t>
            </a:r>
          </a:p>
          <a:p>
            <a:pPr lvl="2"/>
            <a:r>
              <a:rPr lang="en-GB" dirty="0" smtClean="0"/>
              <a:t>Do not test all the LAA Release 14 features</a:t>
            </a:r>
          </a:p>
          <a:p>
            <a:pPr lvl="2"/>
            <a:r>
              <a:rPr lang="en-GB" dirty="0" smtClean="0"/>
              <a:t>Are not being used to validate coexistence claims, as previously committed to IEEE 802 in Nov 2016 (in 3GPP R1‐1613770</a:t>
            </a:r>
            <a:r>
              <a:rPr lang="en-GB" u="sng" dirty="0" smtClean="0"/>
              <a:t>)</a:t>
            </a:r>
            <a:endParaRPr lang="en-GB" dirty="0" smtClean="0"/>
          </a:p>
          <a:p>
            <a:pPr lvl="1"/>
            <a:r>
              <a:rPr lang="en-AU" dirty="0"/>
              <a:t>Do we want to do anything in relation to the WFA LS?</a:t>
            </a:r>
          </a:p>
          <a:p>
            <a:pPr lvl="2"/>
            <a:r>
              <a:rPr lang="en-AU" dirty="0" smtClean="0"/>
              <a:t>Note: the </a:t>
            </a:r>
            <a:r>
              <a:rPr lang="en-AU" dirty="0" err="1" smtClean="0"/>
              <a:t>Coex</a:t>
            </a:r>
            <a:r>
              <a:rPr lang="en-AU" dirty="0" smtClean="0"/>
              <a:t> SC previously decided to focus on ETSI BRAN after 3GPP reneged on the commitment above (see 3GPP R1-1709855)</a:t>
            </a:r>
          </a:p>
          <a:p>
            <a:pPr lvl="2"/>
            <a:r>
              <a:rPr lang="en-AU" dirty="0" smtClean="0"/>
              <a:t>Should we just wait to see the response?</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graphicFrame>
        <p:nvGraphicFramePr>
          <p:cNvPr id="6" name="Object 5"/>
          <p:cNvGraphicFramePr>
            <a:graphicFrameLocks noChangeAspect="1"/>
          </p:cNvGraphicFramePr>
          <p:nvPr>
            <p:extLst>
              <p:ext uri="{D42A27DB-BD31-4B8C-83A1-F6EECF244321}">
                <p14:modId xmlns:p14="http://schemas.microsoft.com/office/powerpoint/2010/main" val="72837271"/>
              </p:ext>
            </p:extLst>
          </p:nvPr>
        </p:nvGraphicFramePr>
        <p:xfrm>
          <a:off x="7772400" y="4572000"/>
          <a:ext cx="1143305" cy="609600"/>
        </p:xfrm>
        <a:graphic>
          <a:graphicData uri="http://schemas.openxmlformats.org/presentationml/2006/ole">
            <mc:AlternateContent xmlns:mc="http://schemas.openxmlformats.org/markup-compatibility/2006">
              <mc:Choice xmlns:v="urn:schemas-microsoft-com:vml" Requires="v">
                <p:oleObj spid="_x0000_s6162" name="Packager Shell Object" showAsIcon="1" r:id="rId4" imgW="741600" imgH="394560" progId="Package">
                  <p:embed/>
                </p:oleObj>
              </mc:Choice>
              <mc:Fallback>
                <p:oleObj name="Packager Shell Object" showAsIcon="1" r:id="rId4" imgW="741600" imgH="394560" progId="Package">
                  <p:embed/>
                  <p:pic>
                    <p:nvPicPr>
                      <p:cNvPr id="9" name="Object 8"/>
                      <p:cNvPicPr/>
                      <p:nvPr/>
                    </p:nvPicPr>
                    <p:blipFill>
                      <a:blip r:embed="rId5"/>
                      <a:stretch>
                        <a:fillRect/>
                      </a:stretch>
                    </p:blipFill>
                    <p:spPr>
                      <a:xfrm>
                        <a:off x="7772400" y="4572000"/>
                        <a:ext cx="1143305" cy="609600"/>
                      </a:xfrm>
                      <a:prstGeom prst="rect">
                        <a:avLst/>
                      </a:prstGeom>
                    </p:spPr>
                  </p:pic>
                </p:oleObj>
              </mc:Fallback>
            </mc:AlternateContent>
          </a:graphicData>
        </a:graphic>
      </p:graphicFrame>
    </p:spTree>
    <p:extLst>
      <p:ext uri="{BB962C8B-B14F-4D97-AF65-F5344CB8AC3E}">
        <p14:creationId xmlns:p14="http://schemas.microsoft.com/office/powerpoint/2010/main" val="20337753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IEEE 1932.1 WG work</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88845510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discuss IEEE 1932.1 WG activities</a:t>
            </a:r>
            <a:endParaRPr lang="en-AU" dirty="0"/>
          </a:p>
        </p:txBody>
      </p:sp>
      <p:sp>
        <p:nvSpPr>
          <p:cNvPr id="3" name="Content Placeholder 2"/>
          <p:cNvSpPr>
            <a:spLocks noGrp="1"/>
          </p:cNvSpPr>
          <p:nvPr>
            <p:ph idx="1"/>
          </p:nvPr>
        </p:nvSpPr>
        <p:spPr/>
        <p:txBody>
          <a:bodyPr/>
          <a:lstStyle/>
          <a:p>
            <a:pPr lvl="1"/>
            <a:r>
              <a:rPr lang="en-AU" dirty="0" smtClean="0"/>
              <a:t>There has been concern expressed about potential overlap </a:t>
            </a:r>
            <a:r>
              <a:rPr lang="en-AU" dirty="0"/>
              <a:t>between IEEE 1932.1 WG </a:t>
            </a:r>
            <a:r>
              <a:rPr lang="en-AU" dirty="0" smtClean="0"/>
              <a:t>&amp; </a:t>
            </a:r>
            <a:r>
              <a:rPr lang="en-AU" dirty="0"/>
              <a:t>our </a:t>
            </a:r>
            <a:r>
              <a:rPr lang="en-AU" dirty="0" smtClean="0"/>
              <a:t>Coexistence </a:t>
            </a:r>
            <a:r>
              <a:rPr lang="en-AU" dirty="0"/>
              <a:t>SC </a:t>
            </a:r>
            <a:r>
              <a:rPr lang="en-AU" dirty="0" smtClean="0"/>
              <a:t>activities</a:t>
            </a:r>
          </a:p>
          <a:p>
            <a:pPr lvl="1"/>
            <a:r>
              <a:rPr lang="en-AU" dirty="0" smtClean="0"/>
              <a:t>Andrew Myles has determined, after discussing the matter with the Chair of IEEE 1932.1, that that any concern is probably misplaced</a:t>
            </a:r>
          </a:p>
          <a:p>
            <a:pPr lvl="2"/>
            <a:r>
              <a:rPr lang="en-AU" dirty="0" smtClean="0"/>
              <a:t>See </a:t>
            </a:r>
            <a:r>
              <a:rPr lang="en-AU" dirty="0" smtClean="0">
                <a:hlinkClick r:id="rId2"/>
              </a:rPr>
              <a:t>17-11-1578r0</a:t>
            </a:r>
            <a:endParaRPr lang="en-AU" dirty="0" smtClean="0"/>
          </a:p>
          <a:p>
            <a:pPr lvl="1"/>
            <a:r>
              <a:rPr lang="en-AU" dirty="0" smtClean="0"/>
              <a:t>The </a:t>
            </a:r>
            <a:r>
              <a:rPr lang="en-AU" dirty="0"/>
              <a:t>Coexistence SC </a:t>
            </a:r>
            <a:r>
              <a:rPr lang="en-AU" dirty="0" smtClean="0"/>
              <a:t>may discuss any remaining concerns</a:t>
            </a: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416342269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Next steps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18756897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32182222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Coexistence SC will continue its work in March 2018</a:t>
            </a:r>
            <a:endParaRPr lang="en-AU" dirty="0"/>
          </a:p>
        </p:txBody>
      </p:sp>
      <p:sp>
        <p:nvSpPr>
          <p:cNvPr id="3" name="Content Placeholder 2"/>
          <p:cNvSpPr>
            <a:spLocks noGrp="1"/>
          </p:cNvSpPr>
          <p:nvPr>
            <p:ph idx="1"/>
          </p:nvPr>
        </p:nvSpPr>
        <p:spPr/>
        <p:txBody>
          <a:bodyPr/>
          <a:lstStyle/>
          <a:p>
            <a:r>
              <a:rPr lang="en-US" dirty="0" smtClean="0"/>
              <a:t>The plan for the meeting in March 2018 is</a:t>
            </a:r>
          </a:p>
          <a:p>
            <a:pPr lvl="1"/>
            <a:r>
              <a:rPr lang="en-US" dirty="0" smtClean="0"/>
              <a:t>Prepare for next ETSI BRAN meeting</a:t>
            </a:r>
          </a:p>
          <a:p>
            <a:pPr lvl="1"/>
            <a:r>
              <a:rPr lang="en-US" dirty="0" smtClean="0"/>
              <a:t>Report on other relevant meetings</a:t>
            </a:r>
          </a:p>
          <a:p>
            <a:pPr lvl="2"/>
            <a:r>
              <a:rPr lang="en-US" dirty="0" smtClean="0"/>
              <a:t>3GPP?</a:t>
            </a:r>
          </a:p>
          <a:p>
            <a:pPr lvl="2"/>
            <a:r>
              <a:rPr lang="en-US" dirty="0" smtClean="0"/>
              <a:t>MulteFire Alliance?</a:t>
            </a:r>
          </a:p>
          <a:p>
            <a:pPr lvl="1"/>
            <a:r>
              <a:rPr lang="en-US" dirty="0" smtClean="0"/>
              <a:t>Hear any proposals for additional work or LS’s</a:t>
            </a:r>
          </a:p>
          <a:p>
            <a:pPr lvl="1"/>
            <a:r>
              <a:rPr lang="en-US" dirty="0" smtClean="0"/>
              <a:t>...</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369295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What is happening this week? </a:t>
            </a:r>
          </a:p>
          <a:p>
            <a:pPr marL="1588" lvl="1" indent="0" algn="ctr">
              <a:buNone/>
            </a:pPr>
            <a:r>
              <a:rPr lang="en-AU" sz="2400" dirty="0" smtClean="0">
                <a:solidFill>
                  <a:schemeClr val="accent2"/>
                </a:solidFill>
              </a:rPr>
              <a:t>Discussion of IEEE 802.11 WG positions</a:t>
            </a:r>
            <a:endParaRPr lang="en-AU" sz="2400" dirty="0">
              <a:solidFill>
                <a:schemeClr val="accent2"/>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262302977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discuss some topics that naturally arise from the ETSI BRAN meeting</a:t>
            </a:r>
            <a:endParaRPr lang="en-AU" dirty="0"/>
          </a:p>
        </p:txBody>
      </p:sp>
      <p:sp>
        <p:nvSpPr>
          <p:cNvPr id="3" name="Content Placeholder 2"/>
          <p:cNvSpPr>
            <a:spLocks noGrp="1"/>
          </p:cNvSpPr>
          <p:nvPr>
            <p:ph idx="1"/>
          </p:nvPr>
        </p:nvSpPr>
        <p:spPr/>
        <p:txBody>
          <a:bodyPr/>
          <a:lstStyle/>
          <a:p>
            <a:r>
              <a:rPr lang="en-AU" dirty="0" smtClean="0"/>
              <a:t>Possible questions for discussion</a:t>
            </a:r>
          </a:p>
          <a:p>
            <a:pPr lvl="1"/>
            <a:r>
              <a:rPr lang="en-AU" dirty="0" smtClean="0"/>
              <a:t>Should the </a:t>
            </a:r>
            <a:r>
              <a:rPr lang="en-AU" dirty="0" err="1" smtClean="0"/>
              <a:t>Coex</a:t>
            </a:r>
            <a:r>
              <a:rPr lang="en-AU" dirty="0" smtClean="0"/>
              <a:t> SC revisit 802.11 WG’s position supporting the both ED-only and dual thresholds options for all technologies?</a:t>
            </a:r>
          </a:p>
          <a:p>
            <a:pPr lvl="1"/>
            <a:r>
              <a:rPr lang="en-AU" dirty="0" smtClean="0"/>
              <a:t>Should the </a:t>
            </a:r>
            <a:r>
              <a:rPr lang="en-AU" dirty="0" err="1" smtClean="0"/>
              <a:t>Coex</a:t>
            </a:r>
            <a:r>
              <a:rPr lang="en-AU" dirty="0" smtClean="0"/>
              <a:t> SC revisit the consensus from Nov 2017 that there is no need to explicitly support SR in EN 301 893?</a:t>
            </a:r>
          </a:p>
          <a:p>
            <a:pPr lvl="1"/>
            <a:r>
              <a:rPr lang="en-AU" dirty="0" smtClean="0"/>
              <a:t>Should the </a:t>
            </a:r>
            <a:r>
              <a:rPr lang="en-AU" dirty="0" err="1" smtClean="0"/>
              <a:t>Coex</a:t>
            </a:r>
            <a:r>
              <a:rPr lang="en-AU" dirty="0" smtClean="0"/>
              <a:t> SC revisit its position that the use of blocking energy should be restricted?</a:t>
            </a:r>
          </a:p>
          <a:p>
            <a:pPr lvl="1"/>
            <a:r>
              <a:rPr lang="en-AU" dirty="0" smtClean="0"/>
              <a:t>Should the </a:t>
            </a:r>
            <a:r>
              <a:rPr lang="en-AU" dirty="0" err="1" smtClean="0"/>
              <a:t>Coex</a:t>
            </a:r>
            <a:r>
              <a:rPr lang="en-AU" dirty="0" smtClean="0"/>
              <a:t> SC develop a formal position on the paused COT interpretation?</a:t>
            </a:r>
          </a:p>
          <a:p>
            <a:pPr lvl="1"/>
            <a:r>
              <a:rPr lang="en-AU" dirty="0" smtClean="0"/>
              <a:t>Should the </a:t>
            </a:r>
            <a:r>
              <a:rPr lang="en-AU" dirty="0" err="1" smtClean="0"/>
              <a:t>Coex</a:t>
            </a:r>
            <a:r>
              <a:rPr lang="en-AU" dirty="0" smtClean="0"/>
              <a:t> SC revisit its position on green field spectrum?</a:t>
            </a:r>
            <a:endParaRPr lang="en-AU" dirty="0"/>
          </a:p>
          <a:p>
            <a:pPr lvl="1"/>
            <a:r>
              <a:rPr lang="en-AU" dirty="0" smtClean="0"/>
              <a:t>…</a:t>
            </a:r>
          </a:p>
          <a:p>
            <a:pPr lvl="1"/>
            <a:r>
              <a:rPr lang="en-AU" dirty="0" smtClean="0">
                <a:solidFill>
                  <a:srgbClr val="FF0000"/>
                </a:solidFill>
              </a:rPr>
              <a:t>Any others?</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1435893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Should the </a:t>
            </a:r>
            <a:r>
              <a:rPr lang="en-AU" dirty="0" err="1"/>
              <a:t>Coex</a:t>
            </a:r>
            <a:r>
              <a:rPr lang="en-AU" dirty="0"/>
              <a:t> SC revisit </a:t>
            </a:r>
            <a:r>
              <a:rPr lang="en-AU" dirty="0" smtClean="0"/>
              <a:t>WG’s </a:t>
            </a:r>
            <a:r>
              <a:rPr lang="en-AU" dirty="0"/>
              <a:t>position supporting the both </a:t>
            </a:r>
            <a:r>
              <a:rPr lang="en-AU" dirty="0" smtClean="0"/>
              <a:t>ED-only &amp; </a:t>
            </a:r>
            <a:r>
              <a:rPr lang="en-AU" dirty="0"/>
              <a:t>dual thresholds </a:t>
            </a:r>
            <a:r>
              <a:rPr lang="en-AU" dirty="0" smtClean="0"/>
              <a:t>options for </a:t>
            </a:r>
            <a:r>
              <a:rPr lang="en-AU" dirty="0"/>
              <a:t>all </a:t>
            </a:r>
            <a:r>
              <a:rPr lang="en-AU" dirty="0" smtClean="0"/>
              <a:t>tech?</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The current IEEE 802.11 WG position is that EN 3091 893 should support ED-only and dual threshold options, with a neutral preamble (using 802.11 preamble) accessible to all technologies</a:t>
            </a:r>
          </a:p>
          <a:p>
            <a:pPr lvl="2"/>
            <a:r>
              <a:rPr lang="en-AU" dirty="0"/>
              <a:t>See </a:t>
            </a:r>
            <a:r>
              <a:rPr lang="en-AU" dirty="0" smtClean="0">
                <a:hlinkClick r:id="rId2"/>
              </a:rPr>
              <a:t>11-17-0634-05</a:t>
            </a:r>
            <a:endParaRPr lang="en-AU" dirty="0" smtClean="0"/>
          </a:p>
          <a:p>
            <a:pPr lvl="1"/>
            <a:r>
              <a:rPr lang="en-AU" dirty="0" smtClean="0"/>
              <a:t>The belief is that this approach will provide the best possible coexistence between Wi-Fi and other technologies, while allowing 802.11ax to use the well proven dual threshold mechanism utilised by Wi-Fi for 20 years</a:t>
            </a:r>
          </a:p>
          <a:p>
            <a:pPr lvl="1"/>
            <a:r>
              <a:rPr lang="en-AU" dirty="0" smtClean="0"/>
              <a:t>There </a:t>
            </a:r>
            <a:r>
              <a:rPr lang="en-AU" dirty="0" smtClean="0"/>
              <a:t>was </a:t>
            </a:r>
            <a:r>
              <a:rPr lang="en-AU" dirty="0" smtClean="0"/>
              <a:t>at least one submission on this topic</a:t>
            </a:r>
          </a:p>
          <a:p>
            <a:pPr lvl="2"/>
            <a:r>
              <a:rPr lang="en-AU" dirty="0" smtClean="0"/>
              <a:t>It was withdrawn because it appears ETSI BRAN is likely to adopt something like the </a:t>
            </a:r>
            <a:r>
              <a:rPr lang="en-AU" dirty="0"/>
              <a:t>IEEE 802.11 WG position </a:t>
            </a:r>
            <a:endParaRPr lang="en-AU" dirty="0" smtClean="0"/>
          </a:p>
          <a:p>
            <a:pPr lvl="2"/>
            <a:r>
              <a:rPr lang="en-AU" dirty="0" smtClean="0"/>
              <a:t>Other submissions are invited</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24774091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Should the </a:t>
            </a:r>
            <a:r>
              <a:rPr lang="en-AU" dirty="0" err="1"/>
              <a:t>Coex</a:t>
            </a:r>
            <a:r>
              <a:rPr lang="en-AU" dirty="0"/>
              <a:t> SC revisit the </a:t>
            </a:r>
            <a:r>
              <a:rPr lang="en-AU" dirty="0" smtClean="0"/>
              <a:t>Nov 2017 consensus </a:t>
            </a:r>
            <a:r>
              <a:rPr lang="en-AU" dirty="0"/>
              <a:t>that there is no need to explicitly support SR in EN 301 </a:t>
            </a:r>
            <a:r>
              <a:rPr lang="en-AU" dirty="0" smtClean="0"/>
              <a:t>893?</a:t>
            </a:r>
            <a:r>
              <a:rPr lang="en-AU" dirty="0"/>
              <a:t/>
            </a:r>
            <a:br>
              <a:rPr lang="en-AU" dirty="0"/>
            </a:br>
            <a:endParaRPr lang="en-AU" dirty="0"/>
          </a:p>
        </p:txBody>
      </p:sp>
      <p:sp>
        <p:nvSpPr>
          <p:cNvPr id="3" name="Content Placeholder 2"/>
          <p:cNvSpPr>
            <a:spLocks noGrp="1"/>
          </p:cNvSpPr>
          <p:nvPr>
            <p:ph idx="1"/>
          </p:nvPr>
        </p:nvSpPr>
        <p:spPr/>
        <p:txBody>
          <a:bodyPr/>
          <a:lstStyle/>
          <a:p>
            <a:pPr lvl="1"/>
            <a:r>
              <a:rPr lang="en-AU" dirty="0" smtClean="0"/>
              <a:t>In Nov 2017, a variety of views were expressed indicating that there is no desire to explicitly </a:t>
            </a:r>
            <a:r>
              <a:rPr lang="en-AU" dirty="0" smtClean="0"/>
              <a:t>refer to </a:t>
            </a:r>
            <a:r>
              <a:rPr lang="en-AU" dirty="0" smtClean="0"/>
              <a:t>SR in the dual threshold of a refined </a:t>
            </a:r>
            <a:r>
              <a:rPr lang="en-AU" dirty="0"/>
              <a:t>EN 301 893 because:</a:t>
            </a:r>
          </a:p>
          <a:p>
            <a:pPr lvl="2"/>
            <a:r>
              <a:rPr lang="en-AU" dirty="0" smtClean="0"/>
              <a:t>Referring to </a:t>
            </a:r>
            <a:r>
              <a:rPr lang="en-AU" dirty="0"/>
              <a:t>SR will be very complex, both politically and practically</a:t>
            </a:r>
          </a:p>
          <a:p>
            <a:pPr lvl="2"/>
            <a:r>
              <a:rPr lang="en-AU" dirty="0"/>
              <a:t>SR does not work (this should be a concern for </a:t>
            </a:r>
            <a:r>
              <a:rPr lang="en-AU" dirty="0" err="1"/>
              <a:t>TGax</a:t>
            </a:r>
            <a:r>
              <a:rPr lang="en-AU" dirty="0"/>
              <a:t>)</a:t>
            </a:r>
          </a:p>
          <a:p>
            <a:pPr lvl="2"/>
            <a:r>
              <a:rPr lang="en-AU"/>
              <a:t>SR </a:t>
            </a:r>
            <a:r>
              <a:rPr lang="en-AU" smtClean="0"/>
              <a:t>is possible </a:t>
            </a:r>
            <a:r>
              <a:rPr lang="en-AU" dirty="0"/>
              <a:t>using </a:t>
            </a:r>
            <a:r>
              <a:rPr lang="en-AU" dirty="0" smtClean="0"/>
              <a:t>ED-only option </a:t>
            </a:r>
            <a:r>
              <a:rPr lang="en-AU" dirty="0"/>
              <a:t>in EN 301 </a:t>
            </a:r>
            <a:r>
              <a:rPr lang="en-AU" dirty="0" smtClean="0"/>
              <a:t>893, with </a:t>
            </a:r>
            <a:r>
              <a:rPr lang="en-AU" dirty="0"/>
              <a:t>ED of -72 </a:t>
            </a:r>
            <a:r>
              <a:rPr lang="en-AU" dirty="0" smtClean="0"/>
              <a:t>dBm</a:t>
            </a:r>
          </a:p>
          <a:p>
            <a:pPr lvl="1"/>
            <a:r>
              <a:rPr lang="en-AU" dirty="0" smtClean="0"/>
              <a:t>Does anyone want to revisit this question?</a:t>
            </a:r>
          </a:p>
          <a:p>
            <a:pPr lvl="2"/>
            <a:r>
              <a:rPr lang="en-AU" dirty="0" smtClean="0"/>
              <a:t>If so then an explicit proposal for changes to EN 301 893 is probably required for discussion in March 2017</a:t>
            </a:r>
          </a:p>
          <a:p>
            <a:pPr lvl="2"/>
            <a:r>
              <a:rPr lang="en-AU" dirty="0" smtClean="0"/>
              <a:t>If not then Wi-Fi stakeholders at ETSI BRAN will probably continue promoting a revision to EN 301 893 similar to that outlined in BRAN(17)09008r2</a:t>
            </a:r>
          </a:p>
          <a:p>
            <a:pPr lvl="1"/>
            <a:r>
              <a:rPr lang="en-AU" dirty="0" smtClean="0">
                <a:solidFill>
                  <a:srgbClr val="FF0000"/>
                </a:solidFill>
              </a:rPr>
              <a:t>At this </a:t>
            </a:r>
            <a:r>
              <a:rPr lang="en-AU" dirty="0" smtClean="0">
                <a:solidFill>
                  <a:srgbClr val="FF0000"/>
                </a:solidFill>
              </a:rPr>
              <a:t>time, </a:t>
            </a:r>
            <a:r>
              <a:rPr lang="en-AU" dirty="0" smtClean="0">
                <a:solidFill>
                  <a:srgbClr val="FF0000"/>
                </a:solidFill>
              </a:rPr>
              <a:t>there are no known submissions</a:t>
            </a:r>
            <a:endParaRPr lang="en-AU" dirty="0">
              <a:solidFill>
                <a:srgbClr val="FF0000"/>
              </a:solidFill>
            </a:endParaRP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51</a:t>
            </a:fld>
            <a:endParaRPr lang="en-US"/>
          </a:p>
        </p:txBody>
      </p:sp>
    </p:spTree>
    <p:extLst>
      <p:ext uri="{BB962C8B-B14F-4D97-AF65-F5344CB8AC3E}">
        <p14:creationId xmlns:p14="http://schemas.microsoft.com/office/powerpoint/2010/main" val="32865906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Should the Coex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The current IEEE 802 position is that the use of blocking energy should be limited</a:t>
            </a:r>
          </a:p>
          <a:p>
            <a:pPr lvl="2"/>
            <a:r>
              <a:rPr lang="en-AU" dirty="0" smtClean="0"/>
              <a:t>This position was expressed in a series of Liaison Statements to 3GPP that concluded with IEEE 802 accepting a compromise in which mores starting positions were defined in LAA</a:t>
            </a:r>
          </a:p>
          <a:p>
            <a:pPr lvl="2"/>
            <a:r>
              <a:rPr lang="en-AU" dirty="0" smtClean="0"/>
              <a:t>More starting positions has the effect of reducing the length of any blocking energy</a:t>
            </a:r>
          </a:p>
          <a:p>
            <a:pPr lvl="2"/>
            <a:r>
              <a:rPr lang="en-AU" dirty="0" smtClean="0"/>
              <a:t>3GPP is currently not planning to specify additional starting positions, </a:t>
            </a:r>
            <a:r>
              <a:rPr lang="en-AU" dirty="0" err="1" smtClean="0"/>
              <a:t>contraray</a:t>
            </a:r>
            <a:r>
              <a:rPr lang="en-AU" dirty="0" smtClean="0"/>
              <a:t> to what they previously told IEEE 802</a:t>
            </a:r>
          </a:p>
          <a:p>
            <a:pPr lvl="1"/>
            <a:r>
              <a:rPr lang="en-AU" dirty="0" smtClean="0"/>
              <a:t>The IEEE 802 position is roughly consistent with the proposal in BRAN(17)09009r2</a:t>
            </a:r>
          </a:p>
          <a:p>
            <a:pPr lvl="2"/>
            <a:r>
              <a:rPr lang="en-AU" dirty="0" smtClean="0"/>
              <a:t>BRAN(17)09009r2 is slightly more restrictive in that it limits blocking energy to about one LAA symbol, whereas the IEEE 802 position was just for more staring positions </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52</a:t>
            </a:fld>
            <a:endParaRPr lang="en-US"/>
          </a:p>
        </p:txBody>
      </p:sp>
    </p:spTree>
    <p:extLst>
      <p:ext uri="{BB962C8B-B14F-4D97-AF65-F5344CB8AC3E}">
        <p14:creationId xmlns:p14="http://schemas.microsoft.com/office/powerpoint/2010/main" val="26915008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Should the </a:t>
            </a:r>
            <a:r>
              <a:rPr lang="en-AU" dirty="0" err="1" smtClean="0"/>
              <a:t>Coex</a:t>
            </a:r>
            <a:r>
              <a:rPr lang="en-AU" dirty="0" smtClean="0"/>
              <a:t> SC revisit its position that the use of blocking energy should be restricted?</a:t>
            </a:r>
            <a:endParaRPr lang="en-AU" dirty="0"/>
          </a:p>
        </p:txBody>
      </p:sp>
      <p:sp>
        <p:nvSpPr>
          <p:cNvPr id="3" name="Content Placeholder 2"/>
          <p:cNvSpPr>
            <a:spLocks noGrp="1"/>
          </p:cNvSpPr>
          <p:nvPr>
            <p:ph idx="1"/>
          </p:nvPr>
        </p:nvSpPr>
        <p:spPr/>
        <p:txBody>
          <a:bodyPr/>
          <a:lstStyle/>
          <a:p>
            <a:pPr lvl="1"/>
            <a:r>
              <a:rPr lang="en-AU" dirty="0" smtClean="0"/>
              <a:t>Should </a:t>
            </a:r>
            <a:r>
              <a:rPr lang="en-AU" dirty="0"/>
              <a:t>the </a:t>
            </a:r>
            <a:r>
              <a:rPr lang="en-AU" dirty="0" err="1"/>
              <a:t>Coex</a:t>
            </a:r>
            <a:r>
              <a:rPr lang="en-AU" dirty="0"/>
              <a:t> SC revisit its position that the use of blocking energy should be </a:t>
            </a:r>
            <a:r>
              <a:rPr lang="en-AU" dirty="0" smtClean="0"/>
              <a:t>restricted?</a:t>
            </a:r>
          </a:p>
          <a:p>
            <a:pPr lvl="2"/>
            <a:r>
              <a:rPr lang="en-AU" dirty="0" smtClean="0"/>
              <a:t>Stay with current position?</a:t>
            </a:r>
          </a:p>
          <a:p>
            <a:pPr lvl="3"/>
            <a:r>
              <a:rPr lang="en-AU" dirty="0" smtClean="0"/>
              <a:t>What would that mean in terms of ETSI BRAN and/or 3GPP?</a:t>
            </a:r>
          </a:p>
          <a:p>
            <a:pPr lvl="3"/>
            <a:r>
              <a:rPr lang="en-AU" dirty="0" smtClean="0"/>
              <a:t>Are Liaison Statements required?</a:t>
            </a:r>
          </a:p>
          <a:p>
            <a:pPr lvl="2"/>
            <a:r>
              <a:rPr lang="en-AU" dirty="0" smtClean="0"/>
              <a:t>Adopt the more restrictive position in BRAN(17)09009r2</a:t>
            </a:r>
          </a:p>
          <a:p>
            <a:pPr lvl="3"/>
            <a:r>
              <a:rPr lang="en-AU" dirty="0"/>
              <a:t>What would that mean in terms of ETSI BRAN and/or 3GPP?</a:t>
            </a:r>
          </a:p>
          <a:p>
            <a:pPr lvl="3"/>
            <a:r>
              <a:rPr lang="en-AU" dirty="0" smtClean="0"/>
              <a:t>Are </a:t>
            </a:r>
            <a:r>
              <a:rPr lang="en-AU" dirty="0"/>
              <a:t>Liaison Statements required?</a:t>
            </a:r>
          </a:p>
          <a:p>
            <a:pPr lvl="2"/>
            <a:r>
              <a:rPr lang="en-AU" dirty="0" smtClean="0"/>
              <a:t> Not worry about blocking energy</a:t>
            </a:r>
          </a:p>
          <a:p>
            <a:pPr lvl="3"/>
            <a:r>
              <a:rPr lang="en-AU" dirty="0"/>
              <a:t>Are Liaison Statements required</a:t>
            </a:r>
            <a:r>
              <a:rPr lang="en-AU" dirty="0" smtClean="0"/>
              <a:t>?</a:t>
            </a:r>
            <a:endParaRPr lang="en-AU" dirty="0"/>
          </a:p>
          <a:p>
            <a:pPr lvl="1"/>
            <a:r>
              <a:rPr lang="en-AU" dirty="0" smtClean="0"/>
              <a:t>If any Liaison Statements are required, the March meeting might be a good time to review and approve them</a:t>
            </a:r>
            <a:endParaRPr lang="en-AU" dirty="0"/>
          </a:p>
          <a:p>
            <a:pPr lvl="2"/>
            <a:endParaRPr lang="en-AU" dirty="0"/>
          </a:p>
          <a:p>
            <a:pPr lvl="2"/>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53</a:t>
            </a:fld>
            <a:endParaRPr lang="en-US"/>
          </a:p>
        </p:txBody>
      </p:sp>
    </p:spTree>
    <p:extLst>
      <p:ext uri="{BB962C8B-B14F-4D97-AF65-F5344CB8AC3E}">
        <p14:creationId xmlns:p14="http://schemas.microsoft.com/office/powerpoint/2010/main" val="391961092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develop a formal position on the paused COT interpretation?</a:t>
            </a:r>
            <a:br>
              <a:rPr lang="en-AU" dirty="0"/>
            </a:br>
            <a:endParaRPr lang="en-AU" dirty="0"/>
          </a:p>
        </p:txBody>
      </p:sp>
      <p:sp>
        <p:nvSpPr>
          <p:cNvPr id="3" name="Content Placeholder 2"/>
          <p:cNvSpPr>
            <a:spLocks noGrp="1"/>
          </p:cNvSpPr>
          <p:nvPr>
            <p:ph idx="1"/>
          </p:nvPr>
        </p:nvSpPr>
        <p:spPr/>
        <p:txBody>
          <a:bodyPr/>
          <a:lstStyle/>
          <a:p>
            <a:pPr lvl="1"/>
            <a:r>
              <a:rPr lang="en-AU" dirty="0" smtClean="0"/>
              <a:t>The different interpretations of the </a:t>
            </a:r>
            <a:r>
              <a:rPr lang="en-AU" dirty="0"/>
              <a:t>p</a:t>
            </a:r>
            <a:r>
              <a:rPr lang="en-AU" dirty="0" smtClean="0"/>
              <a:t>aused COT were discussed at ETSI BRAN without consensus</a:t>
            </a:r>
          </a:p>
          <a:p>
            <a:pPr lvl="1"/>
            <a:r>
              <a:rPr lang="en-AU" dirty="0" smtClean="0"/>
              <a:t>Is this an issue that we want to continue considering?</a:t>
            </a:r>
          </a:p>
          <a:p>
            <a:pPr lvl="2"/>
            <a:r>
              <a:rPr lang="en-AU" dirty="0" smtClean="0"/>
              <a:t>Does it actually cause a significant harm?</a:t>
            </a:r>
          </a:p>
          <a:p>
            <a:pPr lvl="2"/>
            <a:r>
              <a:rPr lang="en-AU" dirty="0" smtClean="0"/>
              <a:t>If the LAA version does not cause harm, could other systems take advantage in a way that does cause harm?</a:t>
            </a:r>
          </a:p>
          <a:p>
            <a:pPr lvl="2"/>
            <a:r>
              <a:rPr lang="en-AU" dirty="0" smtClean="0"/>
              <a:t>…</a:t>
            </a:r>
          </a:p>
          <a:p>
            <a:pPr lvl="1"/>
            <a:r>
              <a:rPr lang="en-AU" dirty="0" smtClean="0"/>
              <a:t>Is anyone planning to make a submission that will help clarify the meaning of paused COT?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54</a:t>
            </a:fld>
            <a:endParaRPr lang="en-US"/>
          </a:p>
        </p:txBody>
      </p:sp>
    </p:spTree>
    <p:extLst>
      <p:ext uri="{BB962C8B-B14F-4D97-AF65-F5344CB8AC3E}">
        <p14:creationId xmlns:p14="http://schemas.microsoft.com/office/powerpoint/2010/main" val="216615414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Should the </a:t>
            </a:r>
            <a:r>
              <a:rPr lang="en-AU" dirty="0" err="1"/>
              <a:t>Coex</a:t>
            </a:r>
            <a:r>
              <a:rPr lang="en-AU" dirty="0"/>
              <a:t> SC revisit its position on green field spectrum</a:t>
            </a:r>
            <a:r>
              <a:rPr lang="en-AU" dirty="0" smtClean="0"/>
              <a:t>?</a:t>
            </a:r>
            <a:endParaRPr lang="en-AU" dirty="0"/>
          </a:p>
        </p:txBody>
      </p:sp>
      <p:sp>
        <p:nvSpPr>
          <p:cNvPr id="3" name="Content Placeholder 2"/>
          <p:cNvSpPr>
            <a:spLocks noGrp="1"/>
          </p:cNvSpPr>
          <p:nvPr>
            <p:ph idx="1"/>
          </p:nvPr>
        </p:nvSpPr>
        <p:spPr/>
        <p:txBody>
          <a:bodyPr/>
          <a:lstStyle/>
          <a:p>
            <a:pPr lvl="1"/>
            <a:r>
              <a:rPr lang="en-AU" dirty="0" smtClean="0"/>
              <a:t>IEEE 802.11 WG position is that the common neutral preamble in 5GHz should be a 802.11 based preamble for backward compatibility reasons</a:t>
            </a:r>
          </a:p>
          <a:p>
            <a:pPr lvl="2"/>
            <a:r>
              <a:rPr lang="en-AU" dirty="0" smtClean="0"/>
              <a:t>Note: a non-common preamble (briefly discussed in Nov 2017) does not assist communications between systems and thus coexistence</a:t>
            </a:r>
          </a:p>
          <a:p>
            <a:pPr lvl="1"/>
            <a:r>
              <a:rPr lang="en-AU" dirty="0" smtClean="0"/>
              <a:t>Previously, we have discussed the idea of a new preamble in green field spectrum, but it did not gain any great support</a:t>
            </a:r>
          </a:p>
          <a:p>
            <a:pPr lvl="2"/>
            <a:r>
              <a:rPr lang="en-AU" dirty="0" smtClean="0"/>
              <a:t>It is not obvious a significantly better preamble can be designed</a:t>
            </a:r>
          </a:p>
          <a:p>
            <a:pPr lvl="2"/>
            <a:r>
              <a:rPr lang="en-AU" dirty="0" smtClean="0"/>
              <a:t>Chip vendor have already designed the 802.11 preamble into 6GHz chips</a:t>
            </a:r>
          </a:p>
          <a:p>
            <a:pPr lvl="1"/>
            <a:r>
              <a:rPr lang="en-AU" dirty="0" smtClean="0"/>
              <a:t>The UK regulator raised it as an option during the ETSI BRAN meeting</a:t>
            </a:r>
          </a:p>
          <a:p>
            <a:pPr lvl="1"/>
            <a:r>
              <a:rPr lang="en-AU" dirty="0" smtClean="0"/>
              <a:t>Do we want to revisit this issue?</a:t>
            </a:r>
          </a:p>
          <a:p>
            <a:pPr lvl="2"/>
            <a:r>
              <a:rPr lang="en-AU" dirty="0" smtClean="0"/>
              <a:t>If so, what would a new preamble look like?</a:t>
            </a:r>
          </a:p>
          <a:p>
            <a:pPr lvl="2"/>
            <a:r>
              <a:rPr lang="en-AU" dirty="0" smtClean="0"/>
              <a:t>If not, should we send a LS to ETSI BRAN on the topic?</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55</a:t>
            </a:fld>
            <a:endParaRPr lang="en-US"/>
          </a:p>
        </p:txBody>
      </p:sp>
    </p:spTree>
    <p:extLst>
      <p:ext uri="{BB962C8B-B14F-4D97-AF65-F5344CB8AC3E}">
        <p14:creationId xmlns:p14="http://schemas.microsoft.com/office/powerpoint/2010/main" val="3424706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Irvine in January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56</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recent ETSI </a:t>
            </a:r>
            <a:r>
              <a:rPr lang="en-AU" dirty="0" smtClean="0"/>
              <a:t>BRAN meeting</a:t>
            </a:r>
          </a:p>
          <a:p>
            <a:pPr lvl="3"/>
            <a:r>
              <a:rPr lang="en-AU" dirty="0" smtClean="0"/>
              <a:t>Review recent 3GPP RAN1 activities</a:t>
            </a:r>
          </a:p>
          <a:p>
            <a:pPr lvl="3"/>
            <a:r>
              <a:rPr lang="en-AU" dirty="0" smtClean="0"/>
              <a:t>Review WFA’s LS to 3GPP RAN1</a:t>
            </a:r>
          </a:p>
          <a:p>
            <a:pPr lvl="3"/>
            <a:r>
              <a:rPr lang="en-AU" dirty="0" smtClean="0"/>
              <a:t>…</a:t>
            </a:r>
          </a:p>
          <a:p>
            <a:pPr lvl="2"/>
            <a:r>
              <a:rPr lang="en-AU" dirty="0"/>
              <a:t>Technical issues</a:t>
            </a:r>
          </a:p>
          <a:p>
            <a:pPr lvl="3"/>
            <a:r>
              <a:rPr lang="en-AU" dirty="0" smtClean="0"/>
              <a:t>Adaptivity position?</a:t>
            </a:r>
          </a:p>
          <a:p>
            <a:pPr lvl="3"/>
            <a:r>
              <a:rPr lang="en-AU" dirty="0" smtClean="0"/>
              <a:t>Blocking energy position?</a:t>
            </a:r>
          </a:p>
          <a:p>
            <a:pPr lvl="3"/>
            <a:r>
              <a:rPr lang="en-AU" dirty="0" smtClean="0"/>
              <a:t>Spatial reuse position?</a:t>
            </a:r>
          </a:p>
          <a:p>
            <a:pPr lvl="3"/>
            <a:r>
              <a:rPr lang="en-AU" dirty="0" smtClean="0"/>
              <a:t>Paused COT position?</a:t>
            </a:r>
          </a:p>
          <a:p>
            <a:pPr lvl="3"/>
            <a:r>
              <a:rPr lang="en-AU" dirty="0"/>
              <a:t>Green field spectrum rules?</a:t>
            </a:r>
          </a:p>
          <a:p>
            <a:pPr lvl="3"/>
            <a:endParaRPr lang="en-AU" dirty="0"/>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Review activities in IEEE 1932.1</a:t>
            </a:r>
          </a:p>
          <a:p>
            <a:pPr lvl="3"/>
            <a:r>
              <a:rPr lang="en-AU" dirty="0"/>
              <a:t>Plan for next ETSI BRAN </a:t>
            </a:r>
            <a:r>
              <a:rPr lang="en-AU" dirty="0" smtClean="0"/>
              <a:t>meeting</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Coexistence SC meeting minutes from Orlando</a:t>
            </a:r>
            <a:endParaRPr lang="en-AU" dirty="0"/>
          </a:p>
        </p:txBody>
      </p:sp>
      <p:sp>
        <p:nvSpPr>
          <p:cNvPr id="3" name="Content Placeholder 2"/>
          <p:cNvSpPr>
            <a:spLocks noGrp="1"/>
          </p:cNvSpPr>
          <p:nvPr>
            <p:ph idx="1"/>
          </p:nvPr>
        </p:nvSpPr>
        <p:spPr/>
        <p:txBody>
          <a:bodyPr/>
          <a:lstStyle/>
          <a:p>
            <a:pPr lvl="1"/>
            <a:r>
              <a:rPr lang="en-AU" dirty="0" smtClean="0"/>
              <a:t>Guido Hiertz (Ericsson) kindly took notes for the Coexistence SC at the Orlando meeting in Nov 2017</a:t>
            </a:r>
          </a:p>
          <a:p>
            <a:pPr lvl="1"/>
            <a:r>
              <a:rPr lang="en-AU" dirty="0" smtClean="0"/>
              <a:t>The notes are available on Mentor:</a:t>
            </a:r>
          </a:p>
          <a:p>
            <a:pPr lvl="2"/>
            <a:r>
              <a:rPr lang="en-AU" dirty="0" smtClean="0">
                <a:hlinkClick r:id="rId2"/>
              </a:rPr>
              <a:t>11-17-1801-00</a:t>
            </a:r>
            <a:endParaRPr lang="en-AU" dirty="0" smtClean="0"/>
          </a:p>
          <a:p>
            <a:pPr lvl="1"/>
            <a:r>
              <a:rPr lang="en-AU" dirty="0" smtClean="0"/>
              <a:t>Are there any objections to approval of these notes as the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4770</Words>
  <Application>Microsoft Office PowerPoint</Application>
  <PresentationFormat>On-screen Show (4:3)</PresentationFormat>
  <Paragraphs>533</Paragraphs>
  <Slides>56</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56</vt:i4>
      </vt:variant>
    </vt:vector>
  </HeadingPairs>
  <TitlesOfParts>
    <vt:vector size="62" baseType="lpstr">
      <vt:lpstr>Arial</vt:lpstr>
      <vt:lpstr>Times New Roman</vt:lpstr>
      <vt:lpstr>Wingdings</vt:lpstr>
      <vt:lpstr>802-11-Submission</vt:lpstr>
      <vt:lpstr>Presentation</vt:lpstr>
      <vt:lpstr>Packager Shell Object</vt:lpstr>
      <vt:lpstr>Agenda for IEEE 802.11 Coexistence SC meeting in Irvine in January 2018</vt:lpstr>
      <vt:lpstr>Welcome to the 4th F2F meeting of the Coexistence Standing Committee in Irvine in January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Coexistence SC meeting minutes from Orlando</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The Coexistence SC may hear an update on recent 3GPP RAN1 activities related to coexistence</vt:lpstr>
      <vt:lpstr>PowerPoint Presentation</vt:lpstr>
      <vt:lpstr>The Coexistence SC has recently been focusing on ETSI BRAN activities</vt:lpstr>
      <vt:lpstr>ETSI BRAN have approved a WI for the revision of EN 301 893</vt:lpstr>
      <vt:lpstr>Any aspect related to the Article 3.2 of the RE-Directive is within the scope of the WI  </vt:lpstr>
      <vt:lpstr>Most of expected coexistence related topics were discussed by ETSI BRAN, mostly without conclusion</vt:lpstr>
      <vt:lpstr>Most of expected coexistence related topics were discussed by ETSI BRAN, mostly without conclusion</vt:lpstr>
      <vt:lpstr>Item 2.7.1: it was proposed that EN 301 893 allow any technology to use PD/ED, by reference to 802.11</vt:lpstr>
      <vt:lpstr>Item 2.7.1: ETSI BRAN did not reach a consensus on proposal to allow any technology to use PD/ED</vt:lpstr>
      <vt:lpstr>Item 2.7.1: a discussion at the next ETSI BRAN meeting may reach a positive conclusion</vt:lpstr>
      <vt:lpstr>Item 2.7.2: it was proposed that blocking energy be restricted rather than banned</vt:lpstr>
      <vt:lpstr>Item 2.7.2: it was proposed that blocking energy be restricted rather than banned</vt:lpstr>
      <vt:lpstr>Item 2.7.2: ETSI BRAN did not reach a consensus on proposal to restrict use of blocking energy</vt:lpstr>
      <vt:lpstr>Item 2.7.2: ETSI BRAN did not reach a consensus on proposal to restrict use of blocking energy</vt:lpstr>
      <vt:lpstr>Item 2.7.2: there was strong pushback to any assertion that blocking energy is already banned</vt:lpstr>
      <vt:lpstr>Item 2.7.2: the focus of most discussion was on banning rather than restricting blocking energy </vt:lpstr>
      <vt:lpstr>Item 2.7.2: there is still an opportunity to make a case that LAA use of blocking energy is unnecessary </vt:lpstr>
      <vt:lpstr>Item 2.7.3: it was proposed that the paused TxOP feature be clarified</vt:lpstr>
      <vt:lpstr>Item 2.7.3: there was no consensus on the need to clarify the paused COT feature</vt:lpstr>
      <vt:lpstr>Item 2.7.3: future progress on clarifying the paused COT feature is dependent on a detailed proposal</vt:lpstr>
      <vt:lpstr>Item 2.7.4: it was asserted that statements declaring ED being an older technology than PD are unjustified</vt:lpstr>
      <vt:lpstr>Item 2.7.4: there was no action as a result of claim ED being an older technology than PD are unjustified  </vt:lpstr>
      <vt:lpstr>Item 2.7.4: one response to the history lesson was that we should heed the lesson that PD/ED works   </vt:lpstr>
      <vt:lpstr>Item 2.7.5: a variety of principles were proposed relative to adaptivity clauses in EN 301 893</vt:lpstr>
      <vt:lpstr>Item 2.7.5: there was no action as a result of the proposed adaptivity principles</vt:lpstr>
      <vt:lpstr>Item 2.7.5: there was general agreement on the principles but not the implications</vt:lpstr>
      <vt:lpstr>Item 2.7.5: an alternate conclusion was asserted to be more balanced, and less black &amp; white</vt:lpstr>
      <vt:lpstr>PowerPoint Presentation</vt:lpstr>
      <vt:lpstr>The Coex SC will consider a LS from WFA to 3GPP</vt:lpstr>
      <vt:lpstr>PowerPoint Presentation</vt:lpstr>
      <vt:lpstr>The Coexistence SC will discuss IEEE 1932.1 WG activities</vt:lpstr>
      <vt:lpstr>PowerPoint Presentation</vt:lpstr>
      <vt:lpstr>The next meeting of ETSI BRAN is in March 2018</vt:lpstr>
      <vt:lpstr>The Coexistence SC will continue its work in March 2018</vt:lpstr>
      <vt:lpstr>PowerPoint Presentation</vt:lpstr>
      <vt:lpstr>The Coex SC will discuss some topics that naturally arise from the ETSI BRAN meeting</vt:lpstr>
      <vt:lpstr>Should the Coex SC revisit WG’s position supporting the both ED-only &amp; dual thresholds options for all tech? </vt:lpstr>
      <vt:lpstr>Should the Coex SC revisit the Nov 2017 consensus that there is no need to explicitly support SR in EN 301 893? </vt:lpstr>
      <vt:lpstr>Should the Coex SC revisit its position that the use of blocking energy should be restricted?</vt:lpstr>
      <vt:lpstr>Should the Coex SC revisit its position that the use of blocking energy should be restricted?</vt:lpstr>
      <vt:lpstr>Should the Coex SC develop a formal position on the paused COT interpretation? </vt:lpstr>
      <vt:lpstr>Should the Coex SC revisit its position on green field spectrum?</vt:lpstr>
      <vt:lpstr>The IEEE 802.11 Coexistence SC meeting in Irvine in January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2018-01-17T16:48:44Z</dcterms:modified>
</cp:coreProperties>
</file>