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1"/>
  </p:notesMasterIdLst>
  <p:handoutMasterIdLst>
    <p:handoutMasterId r:id="rId62"/>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516" r:id="rId14"/>
    <p:sldId id="515" r:id="rId15"/>
    <p:sldId id="747" r:id="rId16"/>
    <p:sldId id="764" r:id="rId17"/>
    <p:sldId id="765" r:id="rId18"/>
    <p:sldId id="779" r:id="rId19"/>
    <p:sldId id="767" r:id="rId20"/>
    <p:sldId id="766" r:id="rId21"/>
    <p:sldId id="809" r:id="rId22"/>
    <p:sldId id="810" r:id="rId23"/>
    <p:sldId id="811" r:id="rId24"/>
    <p:sldId id="813" r:id="rId25"/>
    <p:sldId id="814" r:id="rId26"/>
    <p:sldId id="812" r:id="rId27"/>
    <p:sldId id="815" r:id="rId28"/>
    <p:sldId id="820" r:id="rId29"/>
    <p:sldId id="817" r:id="rId30"/>
    <p:sldId id="818" r:id="rId31"/>
    <p:sldId id="821" r:id="rId32"/>
    <p:sldId id="822" r:id="rId33"/>
    <p:sldId id="823" r:id="rId34"/>
    <p:sldId id="825" r:id="rId35"/>
    <p:sldId id="826" r:id="rId36"/>
    <p:sldId id="824" r:id="rId37"/>
    <p:sldId id="827" r:id="rId38"/>
    <p:sldId id="828" r:id="rId39"/>
    <p:sldId id="829" r:id="rId40"/>
    <p:sldId id="830" r:id="rId41"/>
    <p:sldId id="831" r:id="rId42"/>
    <p:sldId id="832" r:id="rId43"/>
    <p:sldId id="833" r:id="rId44"/>
    <p:sldId id="834" r:id="rId45"/>
    <p:sldId id="819" r:id="rId46"/>
    <p:sldId id="837" r:id="rId47"/>
    <p:sldId id="838" r:id="rId48"/>
    <p:sldId id="839" r:id="rId49"/>
    <p:sldId id="841" r:id="rId50"/>
    <p:sldId id="842" r:id="rId51"/>
    <p:sldId id="843" r:id="rId52"/>
    <p:sldId id="835" r:id="rId53"/>
    <p:sldId id="808" r:id="rId54"/>
    <p:sldId id="840" r:id="rId55"/>
    <p:sldId id="844" r:id="rId56"/>
    <p:sldId id="846" r:id="rId57"/>
    <p:sldId id="745" r:id="rId58"/>
    <p:sldId id="761" r:id="rId59"/>
    <p:sldId id="305" r:id="rId6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84" d="100"/>
          <a:sy n="84" d="100"/>
        </p:scale>
        <p:origin x="138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Draft a</a:t>
            </a:r>
            <a:r>
              <a:rPr lang="en-US" dirty="0" smtClean="0">
                <a:solidFill>
                  <a:schemeClr val="accent6"/>
                </a:solidFill>
              </a:rPr>
              <a:t>genda </a:t>
            </a:r>
            <a:r>
              <a:rPr lang="en-US" dirty="0" smtClean="0">
                <a:solidFill>
                  <a:schemeClr val="accent6"/>
                </a:solidFill>
              </a:rPr>
              <a:t>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21 </a:t>
            </a:r>
            <a:r>
              <a:rPr lang="en-US" b="0" dirty="0" smtClean="0">
                <a:solidFill>
                  <a:schemeClr val="accent2">
                    <a:lumMod val="50000"/>
                  </a:schemeClr>
                </a:solidFill>
              </a:rPr>
              <a:t>December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Review activities in IEEE 1932.1</a:t>
            </a:r>
          </a:p>
          <a:p>
            <a:pPr lvl="3"/>
            <a:r>
              <a:rPr lang="en-AU" dirty="0"/>
              <a:t>Plan for next ETSI BRAN </a:t>
            </a:r>
            <a:r>
              <a:rPr lang="en-AU" dirty="0" smtClean="0"/>
              <a:t>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a:t>
            </a:r>
            <a:r>
              <a:rPr lang="en-AU" dirty="0" smtClean="0"/>
              <a:t>802.11 WG </a:t>
            </a:r>
            <a:r>
              <a:rPr lang="en-AU" dirty="0" smtClean="0"/>
              <a:t>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a:t>
            </a:r>
            <a:r>
              <a:rPr lang="en-AU" i="1" dirty="0" smtClean="0"/>
              <a:t>Coexistence SC </a:t>
            </a:r>
            <a:r>
              <a:rPr lang="en-AU" i="1" dirty="0" smtClean="0"/>
              <a:t>ad hoc is unlikely </a:t>
            </a:r>
            <a:r>
              <a:rPr lang="en-AU" i="1" dirty="0" smtClean="0"/>
              <a:t>to be </a:t>
            </a:r>
            <a:r>
              <a:rPr lang="en-AU" i="1" dirty="0" smtClean="0"/>
              <a:t>relevant at that point </a:t>
            </a:r>
            <a:r>
              <a:rPr lang="en-AU" i="1" dirty="0" smtClean="0"/>
              <a:t>anyway</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Ask Broadco</a:t>
            </a:r>
            <a:r>
              <a:rPr lang="en-AU" dirty="0" smtClean="0">
                <a:solidFill>
                  <a:srgbClr val="FF0000"/>
                </a:solidFill>
              </a:rPr>
              <a:t>m folk about #91</a:t>
            </a:r>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a:t>
            </a:r>
            <a:r>
              <a:rPr lang="en-AU" dirty="0" smtClean="0"/>
              <a:t>has recently been focusing on ETSI </a:t>
            </a:r>
            <a:r>
              <a:rPr lang="en-AU" dirty="0" smtClean="0"/>
              <a:t>BRAN </a:t>
            </a:r>
            <a:r>
              <a:rPr lang="en-AU" dirty="0" smtClean="0"/>
              <a:t>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a:t>
            </a:r>
            <a:r>
              <a:rPr lang="en-AU" dirty="0" smtClean="0"/>
              <a:t>influence </a:t>
            </a:r>
            <a:r>
              <a:rPr lang="en-AU" dirty="0" smtClean="0"/>
              <a:t>of EN 301 </a:t>
            </a:r>
            <a:r>
              <a:rPr lang="en-AU" dirty="0" smtClean="0"/>
              <a:t>893 in Europe</a:t>
            </a:r>
          </a:p>
          <a:p>
            <a:pPr lvl="3"/>
            <a:r>
              <a:rPr lang="en-AU" dirty="0" smtClean="0"/>
              <a:t>And </a:t>
            </a:r>
            <a:r>
              <a:rPr lang="en-AU" dirty="0" smtClean="0"/>
              <a:t>elsewhere</a:t>
            </a:r>
            <a:endParaRPr lang="en-AU" dirty="0" smtClean="0"/>
          </a:p>
          <a:p>
            <a:pPr lvl="2"/>
            <a:r>
              <a:rPr lang="en-AU" dirty="0" smtClean="0"/>
              <a:t>Discussions with 3GPP RAN1 </a:t>
            </a:r>
            <a:r>
              <a:rPr lang="en-AU" dirty="0" smtClean="0"/>
              <a:t>have reached </a:t>
            </a:r>
            <a:r>
              <a:rPr lang="en-AU" dirty="0" smtClean="0"/>
              <a:t>impasse on major </a:t>
            </a:r>
            <a:r>
              <a:rPr lang="en-AU" dirty="0" smtClean="0"/>
              <a:t>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a:t>
            </a:r>
            <a:r>
              <a:rPr lang="en-AU" dirty="0" smtClean="0"/>
              <a:t>esting</a:t>
            </a:r>
          </a:p>
          <a:p>
            <a:pPr lvl="3"/>
            <a:r>
              <a:rPr lang="en-AU" dirty="0" smtClean="0"/>
              <a:t>…</a:t>
            </a:r>
            <a:endParaRPr lang="en-AU" dirty="0" smtClean="0"/>
          </a:p>
          <a:p>
            <a:pPr lvl="1"/>
            <a:r>
              <a:rPr lang="en-AU" dirty="0" smtClean="0"/>
              <a:t>Today, we will review the discussions at the last </a:t>
            </a:r>
            <a:r>
              <a:rPr lang="en-AU" dirty="0" smtClean="0"/>
              <a:t>meeting of ETSI </a:t>
            </a:r>
            <a:r>
              <a:rPr lang="en-AU" dirty="0" smtClean="0"/>
              <a:t>BRAN</a:t>
            </a:r>
          </a:p>
          <a:p>
            <a:pPr lvl="2"/>
            <a:r>
              <a:rPr lang="en-AU" dirty="0" smtClean="0"/>
              <a:t>Dates</a:t>
            </a:r>
            <a:r>
              <a:rPr lang="en-AU" dirty="0" smtClean="0"/>
              <a:t>: 4-7 </a:t>
            </a:r>
            <a:r>
              <a:rPr lang="en-AU" dirty="0" smtClean="0"/>
              <a:t>December 2017</a:t>
            </a:r>
            <a:endParaRPr lang="en-AU" dirty="0" smtClean="0"/>
          </a:p>
          <a:p>
            <a:pPr lvl="2"/>
            <a:r>
              <a:rPr lang="en-AU" dirty="0" smtClean="0"/>
              <a:t>Location: </a:t>
            </a:r>
            <a:r>
              <a:rPr lang="en-AU" dirty="0" smtClean="0"/>
              <a:t>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a:t>
            </a:r>
            <a:r>
              <a:rPr lang="en-AU" dirty="0" smtClean="0"/>
              <a:t>have </a:t>
            </a:r>
            <a:r>
              <a:rPr lang="en-AU" dirty="0" smtClean="0"/>
              <a:t>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solidFill>
                  <a:srgbClr val="FF0000"/>
                </a:solidFill>
              </a:rPr>
              <a:t>Wed PM1</a:t>
            </a:r>
          </a:p>
          <a:p>
            <a:pPr lvl="2"/>
            <a:r>
              <a:rPr lang="en-AU" dirty="0" smtClean="0">
                <a:solidFill>
                  <a:srgbClr val="FF0000"/>
                </a:solidFill>
              </a:rPr>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177439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159093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356694100"/>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068"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430414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a:t>
            </a:r>
            <a:r>
              <a:rPr lang="en-AU" dirty="0" err="1" smtClean="0"/>
              <a:t>teh</a:t>
            </a:r>
            <a:r>
              <a:rPr lang="en-AU" dirty="0" smtClean="0"/>
              <a:t>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09987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a:t>
            </a:r>
            <a:r>
              <a:rPr lang="en-AU" dirty="0" smtClean="0"/>
              <a:t>2.7.1: the ED/PD proposal to ETSI BRAN does not (mostly) allow for 802.11ax-style SR </a:t>
            </a:r>
            <a:endParaRPr lang="en-AU" dirty="0"/>
          </a:p>
        </p:txBody>
      </p:sp>
      <p:sp>
        <p:nvSpPr>
          <p:cNvPr id="3" name="Content Placeholder 2"/>
          <p:cNvSpPr>
            <a:spLocks noGrp="1"/>
          </p:cNvSpPr>
          <p:nvPr>
            <p:ph idx="1"/>
          </p:nvPr>
        </p:nvSpPr>
        <p:spPr/>
        <p:txBody>
          <a:bodyPr/>
          <a:lstStyle/>
          <a:p>
            <a:r>
              <a:rPr lang="en-AU" dirty="0"/>
              <a:t>Item </a:t>
            </a:r>
            <a:r>
              <a:rPr lang="en-AU" dirty="0" smtClean="0"/>
              <a:t>2.7.1: aside on SR</a:t>
            </a:r>
          </a:p>
          <a:p>
            <a:pPr lvl="1"/>
            <a:r>
              <a:rPr lang="en-AU" dirty="0" smtClean="0"/>
              <a:t>If the proposal in BRAN(17)09008r2 is adopted then 802.11ax-style SR is only possible if the devices use an ED of -72 dBm (</a:t>
            </a:r>
            <a:r>
              <a:rPr lang="en-AU" dirty="0" err="1" smtClean="0"/>
              <a:t>tx</a:t>
            </a:r>
            <a:r>
              <a:rPr lang="en-AU" dirty="0" smtClean="0"/>
              <a:t> power adjusted)</a:t>
            </a:r>
          </a:p>
          <a:p>
            <a:pPr lvl="2"/>
            <a:r>
              <a:rPr lang="en-AU" dirty="0" err="1"/>
              <a:t>i</a:t>
            </a:r>
            <a:r>
              <a:rPr lang="en-AU" dirty="0" err="1" smtClean="0"/>
              <a:t>e</a:t>
            </a:r>
            <a:r>
              <a:rPr lang="en-AU" dirty="0" smtClean="0"/>
              <a:t> they can’t use an ED of -62dBm</a:t>
            </a:r>
          </a:p>
          <a:p>
            <a:pPr lvl="1"/>
            <a:r>
              <a:rPr lang="en-AU" dirty="0" smtClean="0"/>
              <a:t>In previous </a:t>
            </a:r>
            <a:r>
              <a:rPr lang="en-AU" dirty="0" err="1" smtClean="0"/>
              <a:t>Coex</a:t>
            </a:r>
            <a:r>
              <a:rPr lang="en-AU" dirty="0" smtClean="0"/>
              <a:t> SC meetings, we discussed a way of allowing </a:t>
            </a:r>
            <a:r>
              <a:rPr lang="en-AU" dirty="0"/>
              <a:t>802.11ax-style </a:t>
            </a:r>
            <a:r>
              <a:rPr lang="en-AU" dirty="0" smtClean="0"/>
              <a:t>SR by defining an exception to normal PD rule</a:t>
            </a:r>
          </a:p>
          <a:p>
            <a:pPr lvl="2"/>
            <a:r>
              <a:rPr lang="en-AU" dirty="0" smtClean="0"/>
              <a:t>Essentially the idea is one device could transmit over the top of another device if it had a reasonable basis to know the other device would not mind</a:t>
            </a:r>
          </a:p>
          <a:p>
            <a:pPr lvl="2"/>
            <a:r>
              <a:rPr lang="en-AU" dirty="0" smtClean="0"/>
              <a:t>A reasonable basis could include knowing the other device followed the 802.11 standard</a:t>
            </a:r>
          </a:p>
          <a:p>
            <a:pPr lvl="2"/>
            <a:r>
              <a:rPr lang="en-AU" dirty="0" smtClean="0"/>
              <a:t>See </a:t>
            </a:r>
            <a:r>
              <a:rPr lang="en-AU" dirty="0" smtClean="0">
                <a:hlinkClick r:id="rId2"/>
              </a:rPr>
              <a:t>11-17-1637-00</a:t>
            </a:r>
            <a:r>
              <a:rPr lang="en-AU" dirty="0" smtClean="0"/>
              <a:t> for details</a:t>
            </a:r>
            <a:endParaRPr lang="en-AU" dirty="0"/>
          </a:p>
          <a:p>
            <a:pPr lvl="1"/>
            <a:r>
              <a:rPr lang="en-AU" dirty="0" smtClean="0"/>
              <a:t>However, this exception in not currently part of the proposal, because no Wi-Fi stakeholders seem to think SR is important enough.</a:t>
            </a:r>
          </a:p>
          <a:p>
            <a:pPr lvl="1"/>
            <a:r>
              <a:rPr lang="en-AU" dirty="0" smtClean="0"/>
              <a:t>Does anyone want to expand the proposal to account for SR?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947420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175973995"/>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089"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677611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0929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12789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855270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974885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216370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TxOP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401883790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11"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791449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777191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89190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35743945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86375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7932245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1923155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for a balance 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88070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endParaRPr lang="en-AU" i="1" dirty="0"/>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limits 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30"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0174535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747701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3091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is at least one submission on this topic</a:t>
            </a:r>
          </a:p>
          <a:p>
            <a:pPr lvl="2"/>
            <a:r>
              <a:rPr lang="en-AU" dirty="0" smtClean="0">
                <a:solidFill>
                  <a:srgbClr val="FF0000"/>
                </a:solidFill>
              </a:rPr>
              <a:t>Reference</a:t>
            </a:r>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7021497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enable SR in the dual threshold of a refined </a:t>
            </a:r>
            <a:r>
              <a:rPr lang="en-AU" dirty="0"/>
              <a:t>EN 301 893 because:</a:t>
            </a:r>
          </a:p>
          <a:p>
            <a:pPr lvl="2"/>
            <a:r>
              <a:rPr lang="en-AU" dirty="0"/>
              <a:t>Enabling SR will be very complex, both politically and practically</a:t>
            </a:r>
          </a:p>
          <a:p>
            <a:pPr lvl="2"/>
            <a:r>
              <a:rPr lang="en-AU" dirty="0"/>
              <a:t>SR does not work (this should be a concern for </a:t>
            </a:r>
            <a:r>
              <a:rPr lang="en-AU" dirty="0" err="1"/>
              <a:t>TGax</a:t>
            </a:r>
            <a:r>
              <a:rPr lang="en-AU" dirty="0"/>
              <a:t>)</a:t>
            </a:r>
          </a:p>
          <a:p>
            <a:pPr lvl="2"/>
            <a:r>
              <a:rPr lang="en-AU" dirty="0"/>
              <a:t>SR might be possible 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time 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4565869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a:t>
            </a:r>
            <a:r>
              <a:rPr lang="en-AU" dirty="0" err="1" smtClean="0"/>
              <a:t>contraray</a:t>
            </a:r>
            <a:r>
              <a:rPr lang="en-AU" dirty="0" smtClean="0"/>
              <a:t>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22100485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2091189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An annoying aspect of this debate is that it demonstrates again that many 3GPP participants cannot be trusted to keep their commitments</a:t>
            </a:r>
          </a:p>
          <a:p>
            <a:pPr lvl="1"/>
            <a:r>
              <a:rPr lang="en-AU" dirty="0" smtClean="0"/>
              <a:t>That said, is this an issue that we want to continue considering?</a:t>
            </a:r>
          </a:p>
          <a:p>
            <a:pPr lvl="2"/>
            <a:r>
              <a:rPr lang="en-AU" dirty="0" smtClean="0"/>
              <a:t>Does it actually cause a significant harm?</a:t>
            </a:r>
          </a:p>
          <a:p>
            <a:pPr lvl="2"/>
            <a:r>
              <a:rPr lang="en-AU" dirty="0" smtClean="0"/>
              <a:t>If the LAA version does not cause harm, could other systems take </a:t>
            </a:r>
            <a:r>
              <a:rPr lang="en-AU" dirty="0" err="1" smtClean="0"/>
              <a:t>advanteg</a:t>
            </a:r>
            <a:r>
              <a:rPr lang="en-AU" dirty="0" smtClean="0"/>
              <a:t>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4288000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4114163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21061523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8163795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a:t>
            </a:r>
            <a:r>
              <a:rPr lang="en-US" dirty="0" smtClean="0"/>
              <a:t>meetings</a:t>
            </a:r>
          </a:p>
          <a:p>
            <a:pPr lvl="2"/>
            <a:r>
              <a:rPr lang="en-US" dirty="0" smtClean="0"/>
              <a:t>3GPP?</a:t>
            </a:r>
          </a:p>
          <a:p>
            <a:pPr lvl="2"/>
            <a:r>
              <a:rPr lang="en-US" dirty="0" smtClean="0"/>
              <a:t>MulteFire Alliance?</a:t>
            </a:r>
            <a:endParaRPr lang="en-US" dirty="0" smtClean="0"/>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7753533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a:t>
            </a:r>
            <a:r>
              <a:rPr lang="en-AU" sz="2400" dirty="0" smtClean="0">
                <a:solidFill>
                  <a:schemeClr val="accent6"/>
                </a:solidFill>
              </a:rPr>
              <a:t>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1639041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72837271"/>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6149" name="Packager Shell Object" showAsIcon="1" r:id="rId4" imgW="741600" imgH="394560" progId="Package">
                  <p:embed/>
                </p:oleObj>
              </mc:Choice>
              <mc:Fallback>
                <p:oleObj name="Packager Shell Object" showAsIcon="1" r:id="rId4" imgW="741600" imgH="394560" progId="Package">
                  <p:embed/>
                  <p:pic>
                    <p:nvPicPr>
                      <p:cNvPr id="9" name="Object 8"/>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20337753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41634226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RAN1</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5210</Words>
  <Application>Microsoft Office PowerPoint</Application>
  <PresentationFormat>On-screen Show (4:3)</PresentationFormat>
  <Paragraphs>579</Paragraphs>
  <Slides>59</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65" baseType="lpstr">
      <vt:lpstr>Arial</vt:lpstr>
      <vt:lpstr>Times New Roman</vt:lpstr>
      <vt:lpstr>Wingdings</vt:lpstr>
      <vt:lpstr>802-11-Submission</vt:lpstr>
      <vt:lpstr>Microsoft PowerPoint Presentation</vt:lpstr>
      <vt:lpstr>Package</vt:lpstr>
      <vt:lpstr>Draft 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may hear an update on recent 3GPP RAN1 activities related to coexistence</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2.7.1: the ED/PD proposal to ETSI BRAN does not (mostly) allow for 802.11ax-style SR </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TxOP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 and less black &amp; white</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PowerPoint Presentation</vt:lpstr>
      <vt:lpstr>The next meeting of ETSI BRAN is in March 2018</vt:lpstr>
      <vt:lpstr>The Coexistence SC will continue its work in March 2018</vt:lpstr>
      <vt:lpstr>PowerPoint Presentation</vt:lpstr>
      <vt:lpstr>The Coex SC will consider a LS from WFA to 3GPP</vt:lpstr>
      <vt:lpstr>PowerPoint Presentation</vt:lpstr>
      <vt:lpstr>The Coexistence SC will discuss IEEE 1932.1 WG activities</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2017-12-21T07:08:34Z</dcterms:modified>
</cp:coreProperties>
</file>