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66" r:id="rId5"/>
    <p:sldId id="267" r:id="rId6"/>
    <p:sldId id="268" r:id="rId7"/>
    <p:sldId id="263"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0" d="100"/>
          <a:sy n="130" d="100"/>
        </p:scale>
        <p:origin x="822" y="1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2017</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2017</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2017</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802.11-17/1884r1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First Path FTM SFD Text</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2017-12-15</a:t>
            </a:r>
          </a:p>
        </p:txBody>
      </p:sp>
      <p:graphicFrame>
        <p:nvGraphicFramePr>
          <p:cNvPr id="3075" name="Object 3"/>
          <p:cNvGraphicFramePr>
            <a:graphicFrameLocks noChangeAspect="1"/>
          </p:cNvGraphicFramePr>
          <p:nvPr>
            <p:extLst>
              <p:ext uri="{D42A27DB-BD31-4B8C-83A1-F6EECF244321}">
                <p14:modId xmlns:p14="http://schemas.microsoft.com/office/powerpoint/2010/main" val="762326049"/>
              </p:ext>
            </p:extLst>
          </p:nvPr>
        </p:nvGraphicFramePr>
        <p:xfrm>
          <a:off x="514350" y="2276475"/>
          <a:ext cx="8077200" cy="2476500"/>
        </p:xfrm>
        <a:graphic>
          <a:graphicData uri="http://schemas.openxmlformats.org/presentationml/2006/ole">
            <mc:AlternateContent xmlns:mc="http://schemas.openxmlformats.org/markup-compatibility/2006">
              <mc:Choice xmlns:v="urn:schemas-microsoft-com:vml" Requires="v">
                <p:oleObj spid="_x0000_s3082"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6475"/>
                        <a:ext cx="807720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Date Placeholder 1">
            <a:extLst>
              <a:ext uri="{FF2B5EF4-FFF2-40B4-BE49-F238E27FC236}">
                <a16:creationId xmlns:a16="http://schemas.microsoft.com/office/drawing/2014/main" id="{995D0C08-BE89-4991-8EC9-EE10BE82795C}"/>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31DEE254-AF03-49B8-A8ED-367CFDE0C434}"/>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dirty="0"/>
              <a:t>This presentation proposes the protocol and signaling needed to enable first path usage on FTM protocol.</a:t>
            </a:r>
          </a:p>
        </p:txBody>
      </p:sp>
      <p:sp>
        <p:nvSpPr>
          <p:cNvPr id="2" name="Date Placeholder 1">
            <a:extLst>
              <a:ext uri="{FF2B5EF4-FFF2-40B4-BE49-F238E27FC236}">
                <a16:creationId xmlns:a16="http://schemas.microsoft.com/office/drawing/2014/main" id="{AFF05AF1-1E93-4302-9CD2-927E4B4D42F7}"/>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9B0A372C-7A31-4905-92A9-FB08E5D12494}"/>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9C67D-5A02-4B22-9A70-59AB0AC27E60}"/>
              </a:ext>
            </a:extLst>
          </p:cNvPr>
          <p:cNvSpPr>
            <a:spLocks noGrp="1"/>
          </p:cNvSpPr>
          <p:nvPr>
            <p:ph type="title"/>
          </p:nvPr>
        </p:nvSpPr>
        <p:spPr>
          <a:xfrm>
            <a:off x="685800" y="598591"/>
            <a:ext cx="7772400" cy="366936"/>
          </a:xfrm>
        </p:spPr>
        <p:txBody>
          <a:bodyPr/>
          <a:lstStyle/>
          <a:p>
            <a:r>
              <a:rPr lang="en-US" dirty="0"/>
              <a:t>Why First Path?</a:t>
            </a:r>
          </a:p>
        </p:txBody>
      </p:sp>
      <p:sp>
        <p:nvSpPr>
          <p:cNvPr id="3" name="Content Placeholder 2">
            <a:extLst>
              <a:ext uri="{FF2B5EF4-FFF2-40B4-BE49-F238E27FC236}">
                <a16:creationId xmlns:a16="http://schemas.microsoft.com/office/drawing/2014/main" id="{D6431A9C-0FEF-425C-9B91-9445B5E66BC6}"/>
              </a:ext>
            </a:extLst>
          </p:cNvPr>
          <p:cNvSpPr>
            <a:spLocks noGrp="1"/>
          </p:cNvSpPr>
          <p:nvPr>
            <p:ph idx="1"/>
          </p:nvPr>
        </p:nvSpPr>
        <p:spPr>
          <a:xfrm>
            <a:off x="685800" y="3451146"/>
            <a:ext cx="7772400" cy="2162944"/>
          </a:xfrm>
        </p:spPr>
        <p:txBody>
          <a:bodyPr/>
          <a:lstStyle/>
          <a:p>
            <a:r>
              <a:rPr lang="en-US" dirty="0"/>
              <a:t>In may cases the LOS path between the STAs participating in FTM is blocked or attenuated.</a:t>
            </a:r>
          </a:p>
          <a:p>
            <a:pPr lvl="1"/>
            <a:r>
              <a:rPr lang="en-US" dirty="0"/>
              <a:t>The 60GHz beamforming training algorithm locks on a reflection (NLOS) path</a:t>
            </a:r>
          </a:p>
          <a:p>
            <a:pPr lvl="1"/>
            <a:r>
              <a:rPr lang="en-US" dirty="0"/>
              <a:t>If location algorithms use a reflection we get wrong locations</a:t>
            </a:r>
          </a:p>
          <a:p>
            <a:r>
              <a:rPr lang="en-US" dirty="0"/>
              <a:t>It is possible (in many cases) to force the beamforming training algorithm to lock on the first path (hopefully LOS)</a:t>
            </a:r>
          </a:p>
        </p:txBody>
      </p:sp>
      <p:sp>
        <p:nvSpPr>
          <p:cNvPr id="4" name="Slide Number Placeholder 3">
            <a:extLst>
              <a:ext uri="{FF2B5EF4-FFF2-40B4-BE49-F238E27FC236}">
                <a16:creationId xmlns:a16="http://schemas.microsoft.com/office/drawing/2014/main" id="{3FFB7FD6-3793-42A8-835A-37234924C19B}"/>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3</a:t>
            </a:fld>
            <a:endParaRPr lang="en-GB"/>
          </a:p>
        </p:txBody>
      </p:sp>
      <p:pic>
        <p:nvPicPr>
          <p:cNvPr id="5" name="Picture 4">
            <a:extLst>
              <a:ext uri="{FF2B5EF4-FFF2-40B4-BE49-F238E27FC236}">
                <a16:creationId xmlns:a16="http://schemas.microsoft.com/office/drawing/2014/main" id="{E14E6B81-EF68-46F9-A26D-D24F75C54AAC}"/>
              </a:ext>
            </a:extLst>
          </p:cNvPr>
          <p:cNvPicPr>
            <a:picLocks noChangeAspect="1"/>
          </p:cNvPicPr>
          <p:nvPr/>
        </p:nvPicPr>
        <p:blipFill>
          <a:blip r:embed="rId2"/>
          <a:stretch>
            <a:fillRect/>
          </a:stretch>
        </p:blipFill>
        <p:spPr>
          <a:xfrm>
            <a:off x="1403648" y="1052736"/>
            <a:ext cx="4950563" cy="2398410"/>
          </a:xfrm>
          <a:prstGeom prst="rect">
            <a:avLst/>
          </a:prstGeom>
        </p:spPr>
      </p:pic>
      <p:sp>
        <p:nvSpPr>
          <p:cNvPr id="6" name="Date Placeholder 5">
            <a:extLst>
              <a:ext uri="{FF2B5EF4-FFF2-40B4-BE49-F238E27FC236}">
                <a16:creationId xmlns:a16="http://schemas.microsoft.com/office/drawing/2014/main" id="{23FF8A4F-A110-4D81-8F68-430BF0A9A2F3}"/>
              </a:ext>
            </a:extLst>
          </p:cNvPr>
          <p:cNvSpPr>
            <a:spLocks noGrp="1"/>
          </p:cNvSpPr>
          <p:nvPr>
            <p:ph type="dt" idx="15"/>
          </p:nvPr>
        </p:nvSpPr>
        <p:spPr/>
        <p:txBody>
          <a:bodyPr/>
          <a:lstStyle/>
          <a:p>
            <a:r>
              <a:rPr lang="en-US"/>
              <a:t>December 2017</a:t>
            </a:r>
            <a:endParaRPr lang="en-GB" dirty="0"/>
          </a:p>
        </p:txBody>
      </p:sp>
      <p:sp>
        <p:nvSpPr>
          <p:cNvPr id="7" name="Footer Placeholder 6">
            <a:extLst>
              <a:ext uri="{FF2B5EF4-FFF2-40B4-BE49-F238E27FC236}">
                <a16:creationId xmlns:a16="http://schemas.microsoft.com/office/drawing/2014/main" id="{9F0CECFE-4E66-4492-93BC-5CAD021A5E28}"/>
              </a:ext>
            </a:extLst>
          </p:cNvPr>
          <p:cNvSpPr>
            <a:spLocks noGrp="1"/>
          </p:cNvSpPr>
          <p:nvPr>
            <p:ph type="ftr" idx="14"/>
          </p:nvPr>
        </p:nvSpPr>
        <p:spPr/>
        <p:txBody>
          <a:bodyPr/>
          <a:lstStyle/>
          <a:p>
            <a:r>
              <a:rPr lang="en-GB"/>
              <a:t>Assaf Kasher, Qualcomm</a:t>
            </a:r>
            <a:endParaRPr lang="en-GB" dirty="0"/>
          </a:p>
        </p:txBody>
      </p:sp>
    </p:spTree>
    <p:extLst>
      <p:ext uri="{BB962C8B-B14F-4D97-AF65-F5344CB8AC3E}">
        <p14:creationId xmlns:p14="http://schemas.microsoft.com/office/powerpoint/2010/main" val="192534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413CC-C2A9-4D6B-9913-2EDED27A06F1}"/>
              </a:ext>
            </a:extLst>
          </p:cNvPr>
          <p:cNvSpPr>
            <a:spLocks noGrp="1"/>
          </p:cNvSpPr>
          <p:nvPr>
            <p:ph type="title"/>
          </p:nvPr>
        </p:nvSpPr>
        <p:spPr>
          <a:xfrm>
            <a:off x="685800" y="685800"/>
            <a:ext cx="7772400" cy="726976"/>
          </a:xfrm>
        </p:spPr>
        <p:txBody>
          <a:bodyPr/>
          <a:lstStyle/>
          <a:p>
            <a:r>
              <a:rPr lang="en-US" dirty="0"/>
              <a:t>What needs to be done?</a:t>
            </a:r>
          </a:p>
        </p:txBody>
      </p:sp>
      <p:sp>
        <p:nvSpPr>
          <p:cNvPr id="3" name="Content Placeholder 2">
            <a:extLst>
              <a:ext uri="{FF2B5EF4-FFF2-40B4-BE49-F238E27FC236}">
                <a16:creationId xmlns:a16="http://schemas.microsoft.com/office/drawing/2014/main" id="{19F6AD49-E18E-477D-ACBB-ABA4F814E95F}"/>
              </a:ext>
            </a:extLst>
          </p:cNvPr>
          <p:cNvSpPr>
            <a:spLocks noGrp="1"/>
          </p:cNvSpPr>
          <p:nvPr>
            <p:ph idx="1"/>
          </p:nvPr>
        </p:nvSpPr>
        <p:spPr>
          <a:xfrm>
            <a:off x="685800" y="1700808"/>
            <a:ext cx="7772400" cy="4395192"/>
          </a:xfrm>
        </p:spPr>
        <p:txBody>
          <a:bodyPr/>
          <a:lstStyle/>
          <a:p>
            <a:r>
              <a:rPr lang="en-US" dirty="0"/>
              <a:t>Get the beamforming training to optimize for the first path </a:t>
            </a:r>
          </a:p>
          <a:p>
            <a:pPr lvl="1"/>
            <a:r>
              <a:rPr lang="en-US" sz="2400" dirty="0"/>
              <a:t>Done in 11ay</a:t>
            </a:r>
          </a:p>
          <a:p>
            <a:r>
              <a:rPr lang="en-US" dirty="0"/>
              <a:t>Add a capability bit for this feature</a:t>
            </a:r>
          </a:p>
          <a:p>
            <a:pPr lvl="1"/>
            <a:r>
              <a:rPr lang="en-US" dirty="0"/>
              <a:t>11ay added a capability bit for the BF training.  Actual use is trivial when the antenna settings for first path is available.</a:t>
            </a:r>
          </a:p>
          <a:p>
            <a:pPr lvl="1"/>
            <a:r>
              <a:rPr lang="en-US" dirty="0"/>
              <a:t>The capability bit is probably not needed.</a:t>
            </a:r>
          </a:p>
          <a:p>
            <a:r>
              <a:rPr lang="en-US" dirty="0"/>
              <a:t>Define signaling on when First Path is used in an FTM burst</a:t>
            </a:r>
          </a:p>
          <a:p>
            <a:r>
              <a:rPr lang="en-US" dirty="0"/>
              <a:t>Define when the use of the first path stops</a:t>
            </a:r>
          </a:p>
        </p:txBody>
      </p:sp>
      <p:sp>
        <p:nvSpPr>
          <p:cNvPr id="4" name="Slide Number Placeholder 3">
            <a:extLst>
              <a:ext uri="{FF2B5EF4-FFF2-40B4-BE49-F238E27FC236}">
                <a16:creationId xmlns:a16="http://schemas.microsoft.com/office/drawing/2014/main" id="{5640B72E-6BDE-47DE-B9BB-C5B861000BC1}"/>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4</a:t>
            </a:fld>
            <a:endParaRPr lang="en-GB"/>
          </a:p>
        </p:txBody>
      </p:sp>
      <p:sp>
        <p:nvSpPr>
          <p:cNvPr id="5" name="Date Placeholder 4">
            <a:extLst>
              <a:ext uri="{FF2B5EF4-FFF2-40B4-BE49-F238E27FC236}">
                <a16:creationId xmlns:a16="http://schemas.microsoft.com/office/drawing/2014/main" id="{B5AC1950-CE19-42AA-9B21-1CCDD62436E8}"/>
              </a:ext>
            </a:extLst>
          </p:cNvPr>
          <p:cNvSpPr>
            <a:spLocks noGrp="1"/>
          </p:cNvSpPr>
          <p:nvPr>
            <p:ph type="dt" idx="15"/>
          </p:nvPr>
        </p:nvSpPr>
        <p:spPr/>
        <p:txBody>
          <a:bodyPr/>
          <a:lstStyle/>
          <a:p>
            <a:r>
              <a:rPr lang="en-US"/>
              <a:t>December 2017</a:t>
            </a:r>
            <a:endParaRPr lang="en-GB" dirty="0"/>
          </a:p>
        </p:txBody>
      </p:sp>
      <p:sp>
        <p:nvSpPr>
          <p:cNvPr id="6" name="Footer Placeholder 5">
            <a:extLst>
              <a:ext uri="{FF2B5EF4-FFF2-40B4-BE49-F238E27FC236}">
                <a16:creationId xmlns:a16="http://schemas.microsoft.com/office/drawing/2014/main" id="{2A2896A1-F285-4F4C-97BE-07C9B6E44D9F}"/>
              </a:ext>
            </a:extLst>
          </p:cNvPr>
          <p:cNvSpPr>
            <a:spLocks noGrp="1"/>
          </p:cNvSpPr>
          <p:nvPr>
            <p:ph type="ftr" idx="14"/>
          </p:nvPr>
        </p:nvSpPr>
        <p:spPr/>
        <p:txBody>
          <a:bodyPr/>
          <a:lstStyle/>
          <a:p>
            <a:r>
              <a:rPr lang="en-GB"/>
              <a:t>Assaf Kasher, Qualcomm</a:t>
            </a:r>
            <a:endParaRPr lang="en-GB" dirty="0"/>
          </a:p>
        </p:txBody>
      </p:sp>
    </p:spTree>
    <p:extLst>
      <p:ext uri="{BB962C8B-B14F-4D97-AF65-F5344CB8AC3E}">
        <p14:creationId xmlns:p14="http://schemas.microsoft.com/office/powerpoint/2010/main" val="34622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966A5-74BD-4355-9913-AD8D2CE3FCF6}"/>
              </a:ext>
            </a:extLst>
          </p:cNvPr>
          <p:cNvSpPr>
            <a:spLocks noGrp="1"/>
          </p:cNvSpPr>
          <p:nvPr>
            <p:ph type="title"/>
          </p:nvPr>
        </p:nvSpPr>
        <p:spPr>
          <a:xfrm>
            <a:off x="3203848" y="332656"/>
            <a:ext cx="5182344" cy="1066800"/>
          </a:xfrm>
        </p:spPr>
        <p:txBody>
          <a:bodyPr/>
          <a:lstStyle/>
          <a:p>
            <a:r>
              <a:rPr lang="en-US" dirty="0"/>
              <a:t>Protocol</a:t>
            </a:r>
          </a:p>
        </p:txBody>
      </p:sp>
      <p:sp>
        <p:nvSpPr>
          <p:cNvPr id="6" name="Content Placeholder 5">
            <a:extLst>
              <a:ext uri="{FF2B5EF4-FFF2-40B4-BE49-F238E27FC236}">
                <a16:creationId xmlns:a16="http://schemas.microsoft.com/office/drawing/2014/main" id="{75098E4A-B043-4104-8E80-59A51208BBA4}"/>
              </a:ext>
            </a:extLst>
          </p:cNvPr>
          <p:cNvSpPr>
            <a:spLocks noGrp="1"/>
          </p:cNvSpPr>
          <p:nvPr>
            <p:ph sz="half" idx="2"/>
          </p:nvPr>
        </p:nvSpPr>
        <p:spPr>
          <a:xfrm>
            <a:off x="3995936" y="1262100"/>
            <a:ext cx="5148064" cy="4696544"/>
          </a:xfrm>
        </p:spPr>
        <p:txBody>
          <a:bodyPr/>
          <a:lstStyle/>
          <a:p>
            <a:r>
              <a:rPr lang="en-US" sz="2400" dirty="0"/>
              <a:t>The first path will be indicated using a new value for the trigger field in the FTM Request.</a:t>
            </a:r>
          </a:p>
          <a:p>
            <a:r>
              <a:rPr lang="en-US" sz="2400" dirty="0"/>
              <a:t>The first path should be used for both RX and TX at both the responder and initiator, starting form the first FTM exchange.  It is used in all the frames in the exchange.</a:t>
            </a:r>
          </a:p>
          <a:p>
            <a:r>
              <a:rPr lang="en-US" sz="2400" dirty="0"/>
              <a:t>The Initiator and responder return to using the Best Quality path at the end of the burst (number of transmission reached or timeout).</a:t>
            </a:r>
          </a:p>
        </p:txBody>
      </p:sp>
      <p:sp>
        <p:nvSpPr>
          <p:cNvPr id="4" name="Slide Number Placeholder 3">
            <a:extLst>
              <a:ext uri="{FF2B5EF4-FFF2-40B4-BE49-F238E27FC236}">
                <a16:creationId xmlns:a16="http://schemas.microsoft.com/office/drawing/2014/main" id="{D8D16B28-BF84-4DDF-AF16-6022AD5C1F23}"/>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5</a:t>
            </a:fld>
            <a:endParaRPr lang="en-GB"/>
          </a:p>
        </p:txBody>
      </p:sp>
      <p:pic>
        <p:nvPicPr>
          <p:cNvPr id="5" name="Picture 4">
            <a:extLst>
              <a:ext uri="{FF2B5EF4-FFF2-40B4-BE49-F238E27FC236}">
                <a16:creationId xmlns:a16="http://schemas.microsoft.com/office/drawing/2014/main" id="{FEE88A65-230A-4B42-BF88-E8697275F96B}"/>
              </a:ext>
            </a:extLst>
          </p:cNvPr>
          <p:cNvPicPr>
            <a:picLocks noChangeAspect="1"/>
          </p:cNvPicPr>
          <p:nvPr/>
        </p:nvPicPr>
        <p:blipFill>
          <a:blip r:embed="rId2"/>
          <a:stretch>
            <a:fillRect/>
          </a:stretch>
        </p:blipFill>
        <p:spPr>
          <a:xfrm>
            <a:off x="199755" y="959768"/>
            <a:ext cx="4148984" cy="5301208"/>
          </a:xfrm>
          <a:prstGeom prst="rect">
            <a:avLst/>
          </a:prstGeom>
        </p:spPr>
      </p:pic>
      <p:sp>
        <p:nvSpPr>
          <p:cNvPr id="3" name="Date Placeholder 2">
            <a:extLst>
              <a:ext uri="{FF2B5EF4-FFF2-40B4-BE49-F238E27FC236}">
                <a16:creationId xmlns:a16="http://schemas.microsoft.com/office/drawing/2014/main" id="{0BCF4AEC-8C87-4926-9FB6-92CC30755EBA}"/>
              </a:ext>
            </a:extLst>
          </p:cNvPr>
          <p:cNvSpPr>
            <a:spLocks noGrp="1"/>
          </p:cNvSpPr>
          <p:nvPr>
            <p:ph type="dt" idx="10"/>
          </p:nvPr>
        </p:nvSpPr>
        <p:spPr/>
        <p:txBody>
          <a:bodyPr/>
          <a:lstStyle/>
          <a:p>
            <a:r>
              <a:rPr lang="en-US"/>
              <a:t>December 2017</a:t>
            </a:r>
            <a:endParaRPr lang="en-GB"/>
          </a:p>
        </p:txBody>
      </p:sp>
      <p:sp>
        <p:nvSpPr>
          <p:cNvPr id="7" name="Footer Placeholder 6">
            <a:extLst>
              <a:ext uri="{FF2B5EF4-FFF2-40B4-BE49-F238E27FC236}">
                <a16:creationId xmlns:a16="http://schemas.microsoft.com/office/drawing/2014/main" id="{7FEA6335-12B9-4A0A-8684-694B911906E2}"/>
              </a:ext>
            </a:extLst>
          </p:cNvPr>
          <p:cNvSpPr>
            <a:spLocks noGrp="1"/>
          </p:cNvSpPr>
          <p:nvPr>
            <p:ph type="ftr" idx="11"/>
          </p:nvPr>
        </p:nvSpPr>
        <p:spPr/>
        <p:txBody>
          <a:bodyPr/>
          <a:lstStyle/>
          <a:p>
            <a:r>
              <a:rPr lang="en-GB"/>
              <a:t>Assaf Kasher, Qualcomm</a:t>
            </a:r>
          </a:p>
        </p:txBody>
      </p:sp>
    </p:spTree>
    <p:extLst>
      <p:ext uri="{BB962C8B-B14F-4D97-AF65-F5344CB8AC3E}">
        <p14:creationId xmlns:p14="http://schemas.microsoft.com/office/powerpoint/2010/main" val="108013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860B237-F34F-4940-BEA0-D5B09083B3E7}"/>
              </a:ext>
            </a:extLst>
          </p:cNvPr>
          <p:cNvSpPr>
            <a:spLocks noGrp="1"/>
          </p:cNvSpPr>
          <p:nvPr>
            <p:ph type="title"/>
          </p:nvPr>
        </p:nvSpPr>
        <p:spPr>
          <a:xfrm>
            <a:off x="685800" y="685800"/>
            <a:ext cx="7772400" cy="582960"/>
          </a:xfrm>
        </p:spPr>
        <p:txBody>
          <a:bodyPr/>
          <a:lstStyle/>
          <a:p>
            <a:r>
              <a:rPr lang="en-US" dirty="0"/>
              <a:t>Proposed SFD text:</a:t>
            </a:r>
          </a:p>
        </p:txBody>
      </p:sp>
      <p:sp>
        <p:nvSpPr>
          <p:cNvPr id="7" name="Content Placeholder 6">
            <a:extLst>
              <a:ext uri="{FF2B5EF4-FFF2-40B4-BE49-F238E27FC236}">
                <a16:creationId xmlns:a16="http://schemas.microsoft.com/office/drawing/2014/main" id="{6839A755-C7D8-477D-B44D-1988293BA766}"/>
              </a:ext>
            </a:extLst>
          </p:cNvPr>
          <p:cNvSpPr>
            <a:spLocks noGrp="1"/>
          </p:cNvSpPr>
          <p:nvPr>
            <p:ph idx="1"/>
          </p:nvPr>
        </p:nvSpPr>
        <p:spPr>
          <a:xfrm>
            <a:off x="685800" y="1196752"/>
            <a:ext cx="7772400" cy="4539208"/>
          </a:xfrm>
        </p:spPr>
        <p:txBody>
          <a:bodyPr/>
          <a:lstStyle/>
          <a:p>
            <a:r>
              <a:rPr lang="en-US" dirty="0"/>
              <a:t>The following text should be added to section 4 of SFD</a:t>
            </a:r>
          </a:p>
          <a:p>
            <a:r>
              <a:rPr lang="en-US" dirty="0"/>
              <a:t>“The trigger field in the FTM frame shall be set  to 2 to indicate that the burst triggered by this frame shall be transmitted and received using the antenna setting  of the First Path.  When the trigger field is set to 1, the antenna setting of the best quality path shall be used throughout the burst.  The trigger field may be set to 2 only if both the initiator and the responder have indicated support for First Path BF training in their capabilities fields.</a:t>
            </a:r>
          </a:p>
          <a:p>
            <a:r>
              <a:rPr lang="en-US" dirty="0"/>
              <a:t>The return to best quality antenna setting, when the trigger field was set to 2, shall occur at the end of the burst, when the number of FTM exchanges is reached or when the Burst Duration is reached.”</a:t>
            </a:r>
          </a:p>
        </p:txBody>
      </p:sp>
      <p:sp>
        <p:nvSpPr>
          <p:cNvPr id="5" name="Slide Number Placeholder 4">
            <a:extLst>
              <a:ext uri="{FF2B5EF4-FFF2-40B4-BE49-F238E27FC236}">
                <a16:creationId xmlns:a16="http://schemas.microsoft.com/office/drawing/2014/main" id="{B7A57FD6-FFD9-4D0D-B6A9-F926DE2DE714}"/>
              </a:ext>
            </a:extLst>
          </p:cNvPr>
          <p:cNvSpPr>
            <a:spLocks noGrp="1"/>
          </p:cNvSpPr>
          <p:nvPr>
            <p:ph type="sldNum" sz="quarter" idx="11"/>
          </p:nvPr>
        </p:nvSpPr>
        <p:spPr/>
        <p:txBody>
          <a:bodyPr/>
          <a:lstStyle/>
          <a:p>
            <a:pPr>
              <a:defRPr/>
            </a:pPr>
            <a:r>
              <a:rPr lang="en-GB"/>
              <a:t>Slide </a:t>
            </a:r>
            <a:fld id="{F117D05D-D0C9-4B34-B1ED-C9E95193EB2E}" type="slidenum">
              <a:rPr lang="en-GB" smtClean="0"/>
              <a:pPr>
                <a:defRPr/>
              </a:pPr>
              <a:t>6</a:t>
            </a:fld>
            <a:endParaRPr lang="en-GB"/>
          </a:p>
        </p:txBody>
      </p:sp>
      <p:sp>
        <p:nvSpPr>
          <p:cNvPr id="2" name="Date Placeholder 1">
            <a:extLst>
              <a:ext uri="{FF2B5EF4-FFF2-40B4-BE49-F238E27FC236}">
                <a16:creationId xmlns:a16="http://schemas.microsoft.com/office/drawing/2014/main" id="{4A2072E3-E40B-4DEB-BDD8-D0605B19FCD2}"/>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8CEDE619-67EB-4BD6-A75B-FC2DC7C9F784}"/>
              </a:ext>
            </a:extLst>
          </p:cNvPr>
          <p:cNvSpPr>
            <a:spLocks noGrp="1"/>
          </p:cNvSpPr>
          <p:nvPr>
            <p:ph type="ftr" idx="14"/>
          </p:nvPr>
        </p:nvSpPr>
        <p:spPr/>
        <p:txBody>
          <a:bodyPr/>
          <a:lstStyle/>
          <a:p>
            <a:r>
              <a:rPr lang="en-GB"/>
              <a:t>Assaf Kasher, Qualcomm</a:t>
            </a:r>
            <a:endParaRPr lang="en-GB" dirty="0"/>
          </a:p>
        </p:txBody>
      </p:sp>
    </p:spTree>
    <p:extLst>
      <p:ext uri="{BB962C8B-B14F-4D97-AF65-F5344CB8AC3E}">
        <p14:creationId xmlns:p14="http://schemas.microsoft.com/office/powerpoint/2010/main" val="358515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Strawpoll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t>Do you agree to the text changes proposed in slide 6?</a:t>
            </a:r>
          </a:p>
          <a:p>
            <a:endParaRPr lang="en-US" dirty="0"/>
          </a:p>
        </p:txBody>
      </p:sp>
      <p:sp>
        <p:nvSpPr>
          <p:cNvPr id="2" name="Date Placeholder 1">
            <a:extLst>
              <a:ext uri="{FF2B5EF4-FFF2-40B4-BE49-F238E27FC236}">
                <a16:creationId xmlns:a16="http://schemas.microsoft.com/office/drawing/2014/main" id="{26DC4AEE-27EB-4D42-8CE5-B145DE13E4E9}"/>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E6B2776A-7A74-4FB4-AE84-10B90A6E78D0}"/>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
        <p:nvSpPr>
          <p:cNvPr id="2" name="Date Placeholder 1">
            <a:extLst>
              <a:ext uri="{FF2B5EF4-FFF2-40B4-BE49-F238E27FC236}">
                <a16:creationId xmlns:a16="http://schemas.microsoft.com/office/drawing/2014/main" id="{30D4D915-4CB1-449A-A9C1-29B3E21A18BD}"/>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2419E14B-1E1F-43A2-B4B2-ED4C32A668F9}"/>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4AB5B8A-2A31-4A0D-9DFC-300ABAE7B32F}" vid="{873BC61D-B025-4E7C-8F54-4E5C0B00EB1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2105</TotalTime>
  <Words>540</Words>
  <Application>Microsoft Office PowerPoint</Application>
  <PresentationFormat>On-screen Show (4:3)</PresentationFormat>
  <Paragraphs>69</Paragraphs>
  <Slides>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MS Gothic</vt:lpstr>
      <vt:lpstr>Times New Roman</vt:lpstr>
      <vt:lpstr>Office Theme</vt:lpstr>
      <vt:lpstr>Microsoft Word 97 - 2003 Document</vt:lpstr>
      <vt:lpstr>First Path FTM SFD Text</vt:lpstr>
      <vt:lpstr>Abstract</vt:lpstr>
      <vt:lpstr>Why First Path?</vt:lpstr>
      <vt:lpstr>What needs to be done?</vt:lpstr>
      <vt:lpstr>Protocol</vt:lpstr>
      <vt:lpstr>Proposed SFD text:</vt:lpstr>
      <vt:lpstr>Strawpoll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Path FMT SFD Text</dc:title>
  <dc:creator>Assaf Kasher</dc:creator>
  <cp:lastModifiedBy>Assaf Kasher</cp:lastModifiedBy>
  <cp:revision>5</cp:revision>
  <cp:lastPrinted>1601-01-01T00:00:00Z</cp:lastPrinted>
  <dcterms:created xsi:type="dcterms:W3CDTF">2017-12-17T20:12:48Z</dcterms:created>
  <dcterms:modified xsi:type="dcterms:W3CDTF">2017-12-19T07:18:25Z</dcterms:modified>
</cp:coreProperties>
</file>