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5"/>
  </p:notesMasterIdLst>
  <p:handoutMasterIdLst>
    <p:handoutMasterId r:id="rId46"/>
  </p:handoutMasterIdLst>
  <p:sldIdLst>
    <p:sldId id="269" r:id="rId2"/>
    <p:sldId id="278" r:id="rId3"/>
    <p:sldId id="632" r:id="rId4"/>
    <p:sldId id="671" r:id="rId5"/>
    <p:sldId id="648" r:id="rId6"/>
    <p:sldId id="665" r:id="rId7"/>
    <p:sldId id="666" r:id="rId8"/>
    <p:sldId id="667" r:id="rId9"/>
    <p:sldId id="668" r:id="rId10"/>
    <p:sldId id="669" r:id="rId11"/>
    <p:sldId id="670" r:id="rId12"/>
    <p:sldId id="647" r:id="rId13"/>
    <p:sldId id="629" r:id="rId14"/>
    <p:sldId id="635" r:id="rId15"/>
    <p:sldId id="660" r:id="rId16"/>
    <p:sldId id="663" r:id="rId17"/>
    <p:sldId id="662" r:id="rId18"/>
    <p:sldId id="675" r:id="rId19"/>
    <p:sldId id="661" r:id="rId20"/>
    <p:sldId id="656" r:id="rId21"/>
    <p:sldId id="672" r:id="rId22"/>
    <p:sldId id="659" r:id="rId23"/>
    <p:sldId id="658" r:id="rId24"/>
    <p:sldId id="646" r:id="rId25"/>
    <p:sldId id="676" r:id="rId26"/>
    <p:sldId id="674" r:id="rId27"/>
    <p:sldId id="677" r:id="rId28"/>
    <p:sldId id="683" r:id="rId29"/>
    <p:sldId id="685" r:id="rId30"/>
    <p:sldId id="679" r:id="rId31"/>
    <p:sldId id="673" r:id="rId32"/>
    <p:sldId id="681" r:id="rId33"/>
    <p:sldId id="680" r:id="rId34"/>
    <p:sldId id="684" r:id="rId35"/>
    <p:sldId id="682" r:id="rId36"/>
    <p:sldId id="687" r:id="rId37"/>
    <p:sldId id="686" r:id="rId38"/>
    <p:sldId id="688" r:id="rId39"/>
    <p:sldId id="678" r:id="rId40"/>
    <p:sldId id="657" r:id="rId41"/>
    <p:sldId id="664" r:id="rId42"/>
    <p:sldId id="590" r:id="rId43"/>
    <p:sldId id="516" r:id="rId44"/>
  </p:sldIdLst>
  <p:sldSz cx="12192000" cy="6858000"/>
  <p:notesSz cx="6858000" cy="9296400"/>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4">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00"/>
    <a:srgbClr val="00CC00"/>
    <a:srgbClr val="008000"/>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945" autoAdjust="0"/>
    <p:restoredTop sz="94041" autoAdjust="0"/>
  </p:normalViewPr>
  <p:slideViewPr>
    <p:cSldViewPr>
      <p:cViewPr varScale="1">
        <p:scale>
          <a:sx n="70" d="100"/>
          <a:sy n="70" d="100"/>
        </p:scale>
        <p:origin x="800" y="48"/>
      </p:cViewPr>
      <p:guideLst>
        <p:guide orient="horz" pos="2160"/>
        <p:guide pos="3840"/>
      </p:guideLst>
    </p:cSldViewPr>
  </p:slideViewPr>
  <p:outlineViewPr>
    <p:cViewPr>
      <p:scale>
        <a:sx n="50" d="100"/>
        <a:sy n="50" d="100"/>
      </p:scale>
      <p:origin x="0" y="-26628"/>
    </p:cViewPr>
  </p:outlineViewPr>
  <p:notesTextViewPr>
    <p:cViewPr>
      <p:scale>
        <a:sx n="100" d="100"/>
        <a:sy n="100" d="100"/>
      </p:scale>
      <p:origin x="0" y="0"/>
    </p:cViewPr>
  </p:notesTextViewPr>
  <p:sorterViewPr>
    <p:cViewPr>
      <p:scale>
        <a:sx n="120" d="100"/>
        <a:sy n="120" d="100"/>
      </p:scale>
      <p:origin x="0" y="0"/>
    </p:cViewPr>
  </p:sorterViewPr>
  <p:notesViewPr>
    <p:cSldViewPr>
      <p:cViewPr>
        <p:scale>
          <a:sx n="100" d="100"/>
          <a:sy n="100" d="100"/>
        </p:scale>
        <p:origin x="-3552" y="-72"/>
      </p:cViewPr>
      <p:guideLst>
        <p:guide orient="horz" pos="2164"/>
        <p:guide pos="284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29263"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802.11-17/1871r10</a:t>
            </a:r>
            <a:endParaRPr lang="en-US"/>
          </a:p>
        </p:txBody>
      </p:sp>
      <p:sp>
        <p:nvSpPr>
          <p:cNvPr id="3075" name="Rectangle 3"/>
          <p:cNvSpPr>
            <a:spLocks noGrp="1" noChangeArrowheads="1"/>
          </p:cNvSpPr>
          <p:nvPr>
            <p:ph type="dt" sz="quarter" idx="1"/>
          </p:nvPr>
        </p:nvSpPr>
        <p:spPr bwMode="auto">
          <a:xfrm>
            <a:off x="687388" y="177800"/>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January 2018</a:t>
            </a:r>
            <a:endParaRPr lang="en-US"/>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smtClean="0"/>
              <a:t>Dorothy Stanley, HP Enterprise</a:t>
            </a:r>
            <a:endParaRPr lang="en-US"/>
          </a:p>
        </p:txBody>
      </p:sp>
      <p:sp>
        <p:nvSpPr>
          <p:cNvPr id="3077" name="Rectangle 5"/>
          <p:cNvSpPr>
            <a:spLocks noGrp="1" noChangeArrowheads="1"/>
          </p:cNvSpPr>
          <p:nvPr>
            <p:ph type="sldNum" sz="quarter" idx="3"/>
          </p:nvPr>
        </p:nvSpPr>
        <p:spPr bwMode="auto">
          <a:xfrm>
            <a:off x="3097213" y="8997950"/>
            <a:ext cx="5127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346A1385-B4BE-44D6-BE17-C818A5EF93D3}" type="slidenum">
              <a:rPr lang="en-US"/>
              <a:pPr>
                <a:defRPr/>
              </a:pPr>
              <a:t>‹#›</a:t>
            </a:fld>
            <a:endParaRPr lang="en-US"/>
          </a:p>
        </p:txBody>
      </p:sp>
      <p:sp>
        <p:nvSpPr>
          <p:cNvPr id="56326"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751" name="Rectangle 7"/>
          <p:cNvSpPr>
            <a:spLocks noChangeArrowheads="1"/>
          </p:cNvSpPr>
          <p:nvPr/>
        </p:nvSpPr>
        <p:spPr bwMode="auto">
          <a:xfrm>
            <a:off x="685800" y="8997950"/>
            <a:ext cx="7032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933450" eaLnBrk="0" hangingPunct="0">
              <a:defRPr sz="1200">
                <a:solidFill>
                  <a:schemeClr val="tx1"/>
                </a:solidFill>
                <a:latin typeface="Times New Roman" pitchFamily="18" charset="0"/>
                <a:cs typeface="Arial" charset="0"/>
              </a:defRPr>
            </a:lvl1pPr>
            <a:lvl2pPr marL="742950" indent="-285750" defTabSz="933450" eaLnBrk="0" hangingPunct="0">
              <a:defRPr sz="1200">
                <a:solidFill>
                  <a:schemeClr val="tx1"/>
                </a:solidFill>
                <a:latin typeface="Times New Roman" pitchFamily="18" charset="0"/>
                <a:cs typeface="Arial" charset="0"/>
              </a:defRPr>
            </a:lvl2pPr>
            <a:lvl3pPr marL="1143000" indent="-228600" defTabSz="933450" eaLnBrk="0" hangingPunct="0">
              <a:defRPr sz="1200">
                <a:solidFill>
                  <a:schemeClr val="tx1"/>
                </a:solidFill>
                <a:latin typeface="Times New Roman" pitchFamily="18" charset="0"/>
                <a:cs typeface="Arial" charset="0"/>
              </a:defRPr>
            </a:lvl3pPr>
            <a:lvl4pPr marL="1600200" indent="-228600" defTabSz="933450" eaLnBrk="0" hangingPunct="0">
              <a:defRPr sz="1200">
                <a:solidFill>
                  <a:schemeClr val="tx1"/>
                </a:solidFill>
                <a:latin typeface="Times New Roman" pitchFamily="18" charset="0"/>
                <a:cs typeface="Arial" charset="0"/>
              </a:defRPr>
            </a:lvl4pPr>
            <a:lvl5pPr marL="2057400" indent="-228600" defTabSz="933450" eaLnBrk="0" hangingPunct="0">
              <a:defRPr sz="1200">
                <a:solidFill>
                  <a:schemeClr val="tx1"/>
                </a:solidFill>
                <a:latin typeface="Times New Roman" pitchFamily="18" charset="0"/>
                <a:cs typeface="Arial"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56328"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2717878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802.11-17/1871r10</a:t>
            </a:r>
            <a:endParaRPr lang="en-US"/>
          </a:p>
        </p:txBody>
      </p:sp>
      <p:sp>
        <p:nvSpPr>
          <p:cNvPr id="2051" name="Rectangle 3"/>
          <p:cNvSpPr>
            <a:spLocks noGrp="1" noChangeArrowheads="1"/>
          </p:cNvSpPr>
          <p:nvPr>
            <p:ph type="dt" idx="1"/>
          </p:nvPr>
        </p:nvSpPr>
        <p:spPr bwMode="auto">
          <a:xfrm>
            <a:off x="646113" y="98425"/>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January 2018</a:t>
            </a:r>
            <a:endParaRPr lang="en-US"/>
          </a:p>
        </p:txBody>
      </p:sp>
      <p:sp>
        <p:nvSpPr>
          <p:cNvPr id="28676" name="Rectangle 4"/>
          <p:cNvSpPr>
            <a:spLocks noGrp="1" noRot="1" noChangeAspect="1" noChangeArrowheads="1" noTextEdit="1"/>
          </p:cNvSpPr>
          <p:nvPr>
            <p:ph type="sldImg" idx="2"/>
          </p:nvPr>
        </p:nvSpPr>
        <p:spPr bwMode="auto">
          <a:xfrm>
            <a:off x="342900" y="703263"/>
            <a:ext cx="6173788" cy="347345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14400" y="4416425"/>
            <a:ext cx="5029200"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89550" y="9001125"/>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smtClean="0"/>
              <a:t>Dorothy Stanley, HP Enterprise</a:t>
            </a:r>
            <a:endParaRPr lang="en-US"/>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2BF0D095-F52D-480A-94DF-9FA296D2C069}" type="slidenum">
              <a:rPr lang="en-US"/>
              <a:pPr>
                <a:defRPr/>
              </a:pPr>
              <a:t>‹#›</a:t>
            </a:fld>
            <a:endParaRPr lang="en-US"/>
          </a:p>
        </p:txBody>
      </p:sp>
      <p:sp>
        <p:nvSpPr>
          <p:cNvPr id="16392" name="Rectangle 8"/>
          <p:cNvSpPr>
            <a:spLocks noChangeArrowheads="1"/>
          </p:cNvSpPr>
          <p:nvPr/>
        </p:nvSpPr>
        <p:spPr bwMode="auto">
          <a:xfrm>
            <a:off x="715963" y="9001125"/>
            <a:ext cx="7032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28681"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682" name="Line 10"/>
          <p:cNvSpPr>
            <a:spLocks noChangeShapeType="1"/>
          </p:cNvSpPr>
          <p:nvPr/>
        </p:nvSpPr>
        <p:spPr bwMode="auto">
          <a:xfrm>
            <a:off x="641350" y="296863"/>
            <a:ext cx="55753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165904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802.11-17/1871r10</a:t>
            </a:r>
            <a:endParaRPr lang="en-US" sz="1400" smtClean="0"/>
          </a:p>
        </p:txBody>
      </p:sp>
      <p:sp>
        <p:nvSpPr>
          <p:cNvPr id="17411"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January 2018</a:t>
            </a:r>
          </a:p>
        </p:txBody>
      </p:sp>
      <p:sp>
        <p:nvSpPr>
          <p:cNvPr id="17412"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7413"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EC899-E8EF-4388-8D00-29F049B3F004}" type="slidenum">
              <a:rPr lang="en-US" smtClean="0"/>
              <a:pPr>
                <a:defRPr/>
              </a:pPr>
              <a:t>1</a:t>
            </a:fld>
            <a:endParaRPr lang="en-US" smtClean="0"/>
          </a:p>
        </p:txBody>
      </p:sp>
      <p:sp>
        <p:nvSpPr>
          <p:cNvPr id="29702" name="Rectangle 2"/>
          <p:cNvSpPr>
            <a:spLocks noGrp="1" noRot="1" noChangeAspect="1" noChangeArrowheads="1" noTextEdit="1"/>
          </p:cNvSpPr>
          <p:nvPr>
            <p:ph type="sldImg"/>
          </p:nvPr>
        </p:nvSpPr>
        <p:spPr>
          <a:xfrm>
            <a:off x="342900" y="703263"/>
            <a:ext cx="6173788" cy="3473450"/>
          </a:xfrm>
          <a:ln/>
        </p:spPr>
      </p:sp>
      <p:sp>
        <p:nvSpPr>
          <p:cNvPr id="297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15941985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802.11-17/1871r10</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January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13</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13</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77175778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802.11-17/1871r10</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January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14</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14</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05812091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smtClean="0"/>
              <a:t>doc.: IEEE 802.11-17/1871r10</a:t>
            </a:r>
            <a:endParaRPr lang="en-US"/>
          </a:p>
        </p:txBody>
      </p:sp>
      <p:sp>
        <p:nvSpPr>
          <p:cNvPr id="5" name="Date Placeholder 4"/>
          <p:cNvSpPr>
            <a:spLocks noGrp="1"/>
          </p:cNvSpPr>
          <p:nvPr>
            <p:ph type="dt" idx="11"/>
          </p:nvPr>
        </p:nvSpPr>
        <p:spPr/>
        <p:txBody>
          <a:bodyPr/>
          <a:lstStyle/>
          <a:p>
            <a:pPr>
              <a:defRPr/>
            </a:pPr>
            <a:r>
              <a:rPr lang="en-US" smtClean="0"/>
              <a:t>January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2BF0D095-F52D-480A-94DF-9FA296D2C069}" type="slidenum">
              <a:rPr lang="en-US" smtClean="0"/>
              <a:pPr>
                <a:defRPr/>
              </a:pPr>
              <a:t>16</a:t>
            </a:fld>
            <a:endParaRPr lang="en-US"/>
          </a:p>
        </p:txBody>
      </p:sp>
    </p:spTree>
    <p:extLst>
      <p:ext uri="{BB962C8B-B14F-4D97-AF65-F5344CB8AC3E}">
        <p14:creationId xmlns:p14="http://schemas.microsoft.com/office/powerpoint/2010/main" val="358819337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smtClean="0"/>
              <a:t>doc.: IEEE 802.11-17/1871r10</a:t>
            </a:r>
            <a:endParaRPr lang="en-US"/>
          </a:p>
        </p:txBody>
      </p:sp>
      <p:sp>
        <p:nvSpPr>
          <p:cNvPr id="5" name="Date Placeholder 4"/>
          <p:cNvSpPr>
            <a:spLocks noGrp="1"/>
          </p:cNvSpPr>
          <p:nvPr>
            <p:ph type="dt" idx="11"/>
          </p:nvPr>
        </p:nvSpPr>
        <p:spPr/>
        <p:txBody>
          <a:bodyPr/>
          <a:lstStyle/>
          <a:p>
            <a:pPr>
              <a:defRPr/>
            </a:pPr>
            <a:r>
              <a:rPr lang="en-US" smtClean="0"/>
              <a:t>January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2BF0D095-F52D-480A-94DF-9FA296D2C069}" type="slidenum">
              <a:rPr lang="en-US" smtClean="0"/>
              <a:pPr>
                <a:defRPr/>
              </a:pPr>
              <a:t>40</a:t>
            </a:fld>
            <a:endParaRPr lang="en-US"/>
          </a:p>
        </p:txBody>
      </p:sp>
    </p:spTree>
    <p:extLst>
      <p:ext uri="{BB962C8B-B14F-4D97-AF65-F5344CB8AC3E}">
        <p14:creationId xmlns:p14="http://schemas.microsoft.com/office/powerpoint/2010/main" val="189398597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802.11-17/1871r10</a:t>
            </a:r>
            <a:endParaRPr lang="en-US" sz="1400" smtClean="0"/>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January 2018</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42</a:t>
            </a:fld>
            <a:endParaRPr lang="en-US" smtClean="0"/>
          </a:p>
        </p:txBody>
      </p:sp>
      <p:sp>
        <p:nvSpPr>
          <p:cNvPr id="53254" name="Rectangle 2"/>
          <p:cNvSpPr>
            <a:spLocks noGrp="1" noRot="1" noChangeAspect="1" noChangeArrowheads="1" noTextEdit="1"/>
          </p:cNvSpPr>
          <p:nvPr>
            <p:ph type="sldImg"/>
          </p:nvPr>
        </p:nvSpPr>
        <p:spPr>
          <a:xfrm>
            <a:off x="342900" y="703263"/>
            <a:ext cx="6173788" cy="3473450"/>
          </a:xfrm>
          <a:ln/>
        </p:spPr>
      </p:sp>
      <p:sp>
        <p:nvSpPr>
          <p:cNvPr id="53255"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355093275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802.11-17/1871r10</a:t>
            </a:r>
            <a:endParaRPr lang="en-US" sz="1400" smtClean="0"/>
          </a:p>
        </p:txBody>
      </p:sp>
      <p:sp>
        <p:nvSpPr>
          <p:cNvPr id="2969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January 2018</a:t>
            </a:r>
          </a:p>
        </p:txBody>
      </p:sp>
      <p:sp>
        <p:nvSpPr>
          <p:cNvPr id="2970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970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52DBA12B-7CE2-47B2-8A3A-C8330940ACFD}" type="slidenum">
              <a:rPr lang="en-US" smtClean="0"/>
              <a:pPr>
                <a:defRPr/>
              </a:pPr>
              <a:t>43</a:t>
            </a:fld>
            <a:endParaRPr lang="en-US" smtClean="0"/>
          </a:p>
        </p:txBody>
      </p:sp>
      <p:sp>
        <p:nvSpPr>
          <p:cNvPr id="55302" name="Rectangle 2"/>
          <p:cNvSpPr>
            <a:spLocks noGrp="1" noRot="1" noChangeAspect="1" noChangeArrowheads="1" noTextEdit="1"/>
          </p:cNvSpPr>
          <p:nvPr>
            <p:ph type="sldImg"/>
          </p:nvPr>
        </p:nvSpPr>
        <p:spPr>
          <a:xfrm>
            <a:off x="342900" y="703263"/>
            <a:ext cx="6173788" cy="3473450"/>
          </a:xfrm>
          <a:ln/>
        </p:spPr>
      </p:sp>
      <p:sp>
        <p:nvSpPr>
          <p:cNvPr id="553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22706152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802.11-17/1871r10</a:t>
            </a:r>
            <a:endParaRPr lang="en-US" sz="1400" smtClean="0"/>
          </a:p>
        </p:txBody>
      </p:sp>
      <p:sp>
        <p:nvSpPr>
          <p:cNvPr id="1843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January 2018</a:t>
            </a:r>
          </a:p>
        </p:txBody>
      </p:sp>
      <p:sp>
        <p:nvSpPr>
          <p:cNvPr id="1843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843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985A7-CD46-43FB-959E-263D01CC9381}" type="slidenum">
              <a:rPr lang="en-US" smtClean="0"/>
              <a:pPr>
                <a:defRPr/>
              </a:pPr>
              <a:t>2</a:t>
            </a:fld>
            <a:endParaRPr lang="en-US" smtClean="0"/>
          </a:p>
        </p:txBody>
      </p:sp>
      <p:sp>
        <p:nvSpPr>
          <p:cNvPr id="30726" name="Rectangle 2"/>
          <p:cNvSpPr>
            <a:spLocks noGrp="1" noRot="1" noChangeAspect="1" noChangeArrowheads="1" noTextEdit="1"/>
          </p:cNvSpPr>
          <p:nvPr>
            <p:ph type="sldImg"/>
          </p:nvPr>
        </p:nvSpPr>
        <p:spPr>
          <a:xfrm>
            <a:off x="342900" y="703263"/>
            <a:ext cx="6173788" cy="3473450"/>
          </a:xfrm>
          <a:ln cap="flat"/>
        </p:spPr>
      </p:sp>
      <p:sp>
        <p:nvSpPr>
          <p:cNvPr id="30727"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5250" rIns="95250"/>
          <a:lstStyle/>
          <a:p>
            <a:endParaRPr lang="en-US" altLang="en-US" smtClean="0"/>
          </a:p>
        </p:txBody>
      </p:sp>
    </p:spTree>
    <p:extLst>
      <p:ext uri="{BB962C8B-B14F-4D97-AF65-F5344CB8AC3E}">
        <p14:creationId xmlns:p14="http://schemas.microsoft.com/office/powerpoint/2010/main" val="25748548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802.11-17/1871r10</a:t>
            </a:r>
            <a:endParaRPr lang="en-US" sz="1400" smtClean="0"/>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January 2018</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3</a:t>
            </a:fld>
            <a:endParaRPr lang="en-US" smtClean="0"/>
          </a:p>
        </p:txBody>
      </p:sp>
      <p:sp>
        <p:nvSpPr>
          <p:cNvPr id="31750" name="Rectangle 2"/>
          <p:cNvSpPr>
            <a:spLocks noGrp="1" noRot="1" noChangeAspect="1" noChangeArrowheads="1" noTextEdit="1"/>
          </p:cNvSpPr>
          <p:nvPr>
            <p:ph type="sldImg"/>
          </p:nvPr>
        </p:nvSpPr>
        <p:spPr>
          <a:xfrm>
            <a:off x="342900" y="703263"/>
            <a:ext cx="6173788" cy="3473450"/>
          </a:xfrm>
          <a:ln/>
        </p:spPr>
      </p:sp>
      <p:sp>
        <p:nvSpPr>
          <p:cNvPr id="31751" name="Rectangle 3"/>
          <p:cNvSpPr>
            <a:spLocks noGrp="1" noChangeArrowheads="1"/>
          </p:cNvSpPr>
          <p:nvPr>
            <p:ph type="body" idx="1"/>
          </p:nvPr>
        </p:nvSpPr>
        <p:spPr>
          <a:noFill/>
        </p:spPr>
        <p:txBody>
          <a:bodyPr/>
          <a:lstStyle/>
          <a:p>
            <a:endParaRPr lang="en-US" altLang="en-US" dirty="0" smtClean="0"/>
          </a:p>
        </p:txBody>
      </p:sp>
    </p:spTree>
    <p:extLst>
      <p:ext uri="{BB962C8B-B14F-4D97-AF65-F5344CB8AC3E}">
        <p14:creationId xmlns:p14="http://schemas.microsoft.com/office/powerpoint/2010/main" val="24466028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802.11-17/1871r10</a:t>
            </a:r>
            <a:endParaRPr lang="en-US" sz="1400" smtClean="0"/>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January 2018</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4</a:t>
            </a:fld>
            <a:endParaRPr lang="en-US" smtClean="0"/>
          </a:p>
        </p:txBody>
      </p:sp>
      <p:sp>
        <p:nvSpPr>
          <p:cNvPr id="31750" name="Rectangle 2"/>
          <p:cNvSpPr>
            <a:spLocks noGrp="1" noRot="1" noChangeAspect="1" noChangeArrowheads="1" noTextEdit="1"/>
          </p:cNvSpPr>
          <p:nvPr>
            <p:ph type="sldImg"/>
          </p:nvPr>
        </p:nvSpPr>
        <p:spPr>
          <a:xfrm>
            <a:off x="342900" y="703263"/>
            <a:ext cx="6173788" cy="3473450"/>
          </a:xfrm>
          <a:ln/>
        </p:spPr>
      </p:sp>
      <p:sp>
        <p:nvSpPr>
          <p:cNvPr id="31751" name="Rectangle 3"/>
          <p:cNvSpPr>
            <a:spLocks noGrp="1" noChangeArrowheads="1"/>
          </p:cNvSpPr>
          <p:nvPr>
            <p:ph type="body" idx="1"/>
          </p:nvPr>
        </p:nvSpPr>
        <p:spPr>
          <a:noFill/>
        </p:spPr>
        <p:txBody>
          <a:bodyPr/>
          <a:lstStyle/>
          <a:p>
            <a:endParaRPr lang="en-US" altLang="en-US" dirty="0" smtClean="0"/>
          </a:p>
        </p:txBody>
      </p:sp>
    </p:spTree>
    <p:extLst>
      <p:ext uri="{BB962C8B-B14F-4D97-AF65-F5344CB8AC3E}">
        <p14:creationId xmlns:p14="http://schemas.microsoft.com/office/powerpoint/2010/main" val="31366678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802.11-17/1871r10</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January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5</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5</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7855755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820ECF4-AB99-46EC-B73F-73EF1F3C0FFB}" type="slidenum">
              <a:rPr lang="en-US" altLang="en-US" sz="1300"/>
              <a:pPr>
                <a:spcBef>
                  <a:spcPct val="0"/>
                </a:spcBef>
              </a:pPr>
              <a:t>6</a:t>
            </a:fld>
            <a:endParaRPr lang="en-US" altLang="en-US" sz="1300"/>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smtClean="0"/>
          </a:p>
        </p:txBody>
      </p:sp>
      <p:sp>
        <p:nvSpPr>
          <p:cNvPr id="13316" name="Rectangle 1027"/>
          <p:cNvSpPr>
            <a:spLocks noGrp="1" noRot="1" noChangeAspect="1" noChangeArrowheads="1" noTextEdit="1"/>
          </p:cNvSpPr>
          <p:nvPr>
            <p:ph type="sldImg"/>
          </p:nvPr>
        </p:nvSpPr>
        <p:spPr>
          <a:ln w="12700" cap="flat">
            <a:solidFill>
              <a:schemeClr val="tx1"/>
            </a:solidFill>
          </a:ln>
        </p:spPr>
      </p:sp>
    </p:spTree>
    <p:extLst>
      <p:ext uri="{BB962C8B-B14F-4D97-AF65-F5344CB8AC3E}">
        <p14:creationId xmlns:p14="http://schemas.microsoft.com/office/powerpoint/2010/main" val="154761761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189077421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 name="Rectangle 7"/>
          <p:cNvSpPr>
            <a:spLocks noGrp="1" noChangeArrowheads="1"/>
          </p:cNvSpPr>
          <p:nvPr>
            <p:ph type="sldNum"/>
          </p:nvPr>
        </p:nvSpPr>
        <p:spPr>
          <a:ln/>
        </p:spPr>
        <p:txBody>
          <a:bodyPr/>
          <a:lstStyle/>
          <a:p>
            <a:fld id="{390C1BA6-60C6-42DD-8486-B24E4CAD482E}" type="slidenum">
              <a:rPr lang="en-US" altLang="en-US"/>
              <a:pPr/>
              <a:t>11</a:t>
            </a:fld>
            <a:endParaRPr lang="en-US" altLang="en-US"/>
          </a:p>
        </p:txBody>
      </p:sp>
      <p:sp>
        <p:nvSpPr>
          <p:cNvPr id="5121" name="Text Box 1"/>
          <p:cNvSpPr txBox="1">
            <a:spLocks noChangeArrowheads="1"/>
          </p:cNvSpPr>
          <p:nvPr/>
        </p:nvSpPr>
        <p:spPr bwMode="auto">
          <a:xfrm>
            <a:off x="5640388" y="96838"/>
            <a:ext cx="639762"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sz="1400" b="1">
                <a:ea typeface="MS Gothic" panose="020B0609070205080204" pitchFamily="49" charset="-128"/>
              </a:rPr>
              <a:t>doc.: ec-16-0149-00-00EC</a:t>
            </a:r>
          </a:p>
        </p:txBody>
      </p:sp>
      <p:sp>
        <p:nvSpPr>
          <p:cNvPr id="5122" name="Text Box 2"/>
          <p:cNvSpPr txBox="1">
            <a:spLocks noChangeArrowheads="1"/>
          </p:cNvSpPr>
          <p:nvPr/>
        </p:nvSpPr>
        <p:spPr bwMode="auto">
          <a:xfrm>
            <a:off x="654050" y="96838"/>
            <a:ext cx="825500"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sz="1400" b="1">
                <a:ea typeface="MS Gothic" panose="020B0609070205080204" pitchFamily="49" charset="-128"/>
              </a:rPr>
              <a:t>November 2016</a:t>
            </a:r>
          </a:p>
        </p:txBody>
      </p:sp>
      <p:sp>
        <p:nvSpPr>
          <p:cNvPr id="5123" name="Text Box 3"/>
          <p:cNvSpPr txBox="1">
            <a:spLocks noChangeArrowheads="1"/>
          </p:cNvSpPr>
          <p:nvPr/>
        </p:nvSpPr>
        <p:spPr bwMode="auto">
          <a:xfrm>
            <a:off x="5357813" y="8985250"/>
            <a:ext cx="922337"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Dorothy Stanley, HP Enterprise</a:t>
            </a:r>
          </a:p>
        </p:txBody>
      </p:sp>
      <p:sp>
        <p:nvSpPr>
          <p:cNvPr id="5124" name="Text Box 4"/>
          <p:cNvSpPr txBox="1">
            <a:spLocks noChangeArrowheads="1"/>
          </p:cNvSpPr>
          <p:nvPr/>
        </p:nvSpPr>
        <p:spPr bwMode="auto">
          <a:xfrm>
            <a:off x="3222625" y="8985250"/>
            <a:ext cx="511175" cy="3635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Page </a:t>
            </a:r>
            <a:fld id="{0BADC4BB-A347-4EA7-8640-97038D52B133}" type="slidenum">
              <a:rPr lang="en-US" altLang="en-US">
                <a:ea typeface="MS Gothic" panose="020B0609070205080204" pitchFamily="49" charset="-128"/>
              </a:rPr>
              <a:pPr algn="r" hangingPunct="0">
                <a:buClrTx/>
                <a:buFontTx/>
                <a:buNone/>
              </a:pPr>
              <a:t>11</a:t>
            </a:fld>
            <a:endParaRPr lang="en-US" altLang="en-US">
              <a:ea typeface="MS Gothic" panose="020B0609070205080204" pitchFamily="49" charset="-128"/>
            </a:endParaRPr>
          </a:p>
        </p:txBody>
      </p:sp>
      <p:sp>
        <p:nvSpPr>
          <p:cNvPr id="5125" name="Rectangle 5"/>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126" name="Text Box 6"/>
          <p:cNvSpPr txBox="1">
            <a:spLocks noChangeArrowheads="1"/>
          </p:cNvSpPr>
          <p:nvPr/>
        </p:nvSpPr>
        <p:spPr bwMode="auto">
          <a:xfrm>
            <a:off x="923925" y="4408488"/>
            <a:ext cx="5086350" cy="427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GB"/>
          </a:p>
        </p:txBody>
      </p:sp>
    </p:spTree>
    <p:extLst>
      <p:ext uri="{BB962C8B-B14F-4D97-AF65-F5344CB8AC3E}">
        <p14:creationId xmlns:p14="http://schemas.microsoft.com/office/powerpoint/2010/main" val="274185237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802.11-17/1871r10</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January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12</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12</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1899465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0638B68-59E2-4ECC-A395-4D8BA92A6B58}" type="slidenum">
              <a:rPr lang="en-US"/>
              <a:pPr>
                <a:defRPr/>
              </a:pPr>
              <a:t>‹#›</a:t>
            </a:fld>
            <a:endParaRPr lang="en-US"/>
          </a:p>
        </p:txBody>
      </p:sp>
    </p:spTree>
    <p:extLst>
      <p:ext uri="{BB962C8B-B14F-4D97-AF65-F5344CB8AC3E}">
        <p14:creationId xmlns:p14="http://schemas.microsoft.com/office/powerpoint/2010/main" val="3534545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B95F2FA-1F7D-4511-B8D3-BE850E72BE81}" type="slidenum">
              <a:rPr lang="en-US"/>
              <a:pPr>
                <a:defRPr/>
              </a:pPr>
              <a:t>‹#›</a:t>
            </a:fld>
            <a:endParaRPr lang="en-US"/>
          </a:p>
        </p:txBody>
      </p:sp>
    </p:spTree>
    <p:extLst>
      <p:ext uri="{BB962C8B-B14F-4D97-AF65-F5344CB8AC3E}">
        <p14:creationId xmlns:p14="http://schemas.microsoft.com/office/powerpoint/2010/main" val="22678068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20C94DB-DACE-4790-8683-FC67F9BD15B1}" type="slidenum">
              <a:rPr lang="en-US"/>
              <a:pPr>
                <a:defRPr/>
              </a:pPr>
              <a:t>‹#›</a:t>
            </a:fld>
            <a:endParaRPr lang="en-US"/>
          </a:p>
        </p:txBody>
      </p:sp>
    </p:spTree>
    <p:extLst>
      <p:ext uri="{BB962C8B-B14F-4D97-AF65-F5344CB8AC3E}">
        <p14:creationId xmlns:p14="http://schemas.microsoft.com/office/powerpoint/2010/main" val="3759915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Title 9"/>
          <p:cNvSpPr>
            <a:spLocks noGrp="1"/>
          </p:cNvSpPr>
          <p:nvPr>
            <p:ph type="title"/>
          </p:nvPr>
        </p:nvSpPr>
        <p:spPr/>
        <p:txBody>
          <a:bodyPr/>
          <a:lstStyle/>
          <a:p>
            <a:r>
              <a:rPr lang="en-US" smtClean="0"/>
              <a:t>Click to edit Master 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FC9212-A276-4579-8D5E-ABD8504D37DD}" type="slidenum">
              <a:rPr lang="en-US"/>
              <a:pPr>
                <a:defRPr/>
              </a:pPr>
              <a:t>‹#›</a:t>
            </a:fld>
            <a:endParaRPr lang="en-US"/>
          </a:p>
        </p:txBody>
      </p:sp>
    </p:spTree>
    <p:extLst>
      <p:ext uri="{BB962C8B-B14F-4D97-AF65-F5344CB8AC3E}">
        <p14:creationId xmlns:p14="http://schemas.microsoft.com/office/powerpoint/2010/main" val="8755021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31AEC5-025C-49AC-9B4A-23C1DEB7E703}" type="slidenum">
              <a:rPr lang="en-US"/>
              <a:pPr>
                <a:defRPr/>
              </a:pPr>
              <a:t>‹#›</a:t>
            </a:fld>
            <a:endParaRPr lang="en-US"/>
          </a:p>
        </p:txBody>
      </p:sp>
    </p:spTree>
    <p:extLst>
      <p:ext uri="{BB962C8B-B14F-4D97-AF65-F5344CB8AC3E}">
        <p14:creationId xmlns:p14="http://schemas.microsoft.com/office/powerpoint/2010/main" val="3751411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5589926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January 2018</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7BB03CFB-44AD-4816-B58F-A54E0F554221}" type="slidenum">
              <a:rPr lang="en-US"/>
              <a:pPr>
                <a:defRPr/>
              </a:pPr>
              <a:t>‹#›</a:t>
            </a:fld>
            <a:endParaRPr lang="en-US"/>
          </a:p>
        </p:txBody>
      </p:sp>
    </p:spTree>
    <p:extLst>
      <p:ext uri="{BB962C8B-B14F-4D97-AF65-F5344CB8AC3E}">
        <p14:creationId xmlns:p14="http://schemas.microsoft.com/office/powerpoint/2010/main" val="22815081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January 2018</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4482A58-199F-4918-8432-04940375E780}" type="slidenum">
              <a:rPr lang="en-US"/>
              <a:pPr>
                <a:defRPr/>
              </a:pPr>
              <a:t>‹#›</a:t>
            </a:fld>
            <a:endParaRPr lang="en-US"/>
          </a:p>
        </p:txBody>
      </p:sp>
    </p:spTree>
    <p:extLst>
      <p:ext uri="{BB962C8B-B14F-4D97-AF65-F5344CB8AC3E}">
        <p14:creationId xmlns:p14="http://schemas.microsoft.com/office/powerpoint/2010/main" val="32202265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January 2018</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7F6BBDC2-33C3-48A1-AB5D-AA2D3A91F3F6}" type="slidenum">
              <a:rPr lang="en-US"/>
              <a:pPr>
                <a:defRPr/>
              </a:pPr>
              <a:t>‹#›</a:t>
            </a:fld>
            <a:endParaRPr lang="en-US"/>
          </a:p>
        </p:txBody>
      </p:sp>
    </p:spTree>
    <p:extLst>
      <p:ext uri="{BB962C8B-B14F-4D97-AF65-F5344CB8AC3E}">
        <p14:creationId xmlns:p14="http://schemas.microsoft.com/office/powerpoint/2010/main" val="8213385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8988C900-7051-48E6-8DAA-3BB132A94CD7}" type="slidenum">
              <a:rPr lang="en-US"/>
              <a:pPr>
                <a:defRPr/>
              </a:pPr>
              <a:t>‹#›</a:t>
            </a:fld>
            <a:endParaRPr lang="en-US"/>
          </a:p>
        </p:txBody>
      </p:sp>
    </p:spTree>
    <p:extLst>
      <p:ext uri="{BB962C8B-B14F-4D97-AF65-F5344CB8AC3E}">
        <p14:creationId xmlns:p14="http://schemas.microsoft.com/office/powerpoint/2010/main" val="40186765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B6FA4E4-6431-4A7A-AEBA-9670F0642CD3}" type="slidenum">
              <a:rPr lang="en-US"/>
              <a:pPr>
                <a:defRPr/>
              </a:pPr>
              <a:t>‹#›</a:t>
            </a:fld>
            <a:endParaRPr lang="en-US"/>
          </a:p>
        </p:txBody>
      </p:sp>
    </p:spTree>
    <p:extLst>
      <p:ext uri="{BB962C8B-B14F-4D97-AF65-F5344CB8AC3E}">
        <p14:creationId xmlns:p14="http://schemas.microsoft.com/office/powerpoint/2010/main" val="7268714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929218" y="334964"/>
            <a:ext cx="252518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eaLnBrk="0" hangingPunct="0">
              <a:defRPr sz="1800" b="1">
                <a:cs typeface="+mn-cs"/>
              </a:defRPr>
            </a:lvl1pPr>
          </a:lstStyle>
          <a:p>
            <a:pPr>
              <a:defRPr/>
            </a:pPr>
            <a:r>
              <a:rPr lang="en-US" smtClean="0"/>
              <a:t>January 2018</a:t>
            </a:r>
            <a:endParaRPr lang="en-US" dirty="0"/>
          </a:p>
        </p:txBody>
      </p:sp>
      <p:sp>
        <p:nvSpPr>
          <p:cNvPr id="1029" name="Rectangle 5"/>
          <p:cNvSpPr>
            <a:spLocks noGrp="1" noChangeArrowheads="1"/>
          </p:cNvSpPr>
          <p:nvPr>
            <p:ph type="ftr" sz="quarter" idx="3"/>
          </p:nvPr>
        </p:nvSpPr>
        <p:spPr bwMode="auto">
          <a:xfrm>
            <a:off x="9447138" y="6475413"/>
            <a:ext cx="194476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smtClean="0"/>
              <a:t>Dorothy Stanley, HP Enterprise</a:t>
            </a:r>
            <a:endParaRPr lang="en-US"/>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eaLnBrk="0" hangingPunct="0">
              <a:defRPr>
                <a:cs typeface="+mn-cs"/>
              </a:defRPr>
            </a:lvl1pPr>
          </a:lstStyle>
          <a:p>
            <a:pPr>
              <a:defRPr/>
            </a:pPr>
            <a:r>
              <a:rPr lang="en-US"/>
              <a:t>Slide </a:t>
            </a:r>
            <a:fld id="{DC664FA7-9591-4AF1-947F-CBEC61367A07}" type="slidenum">
              <a:rPr lang="en-US"/>
              <a:pPr>
                <a:defRPr/>
              </a:pPr>
              <a:t>‹#›</a:t>
            </a:fld>
            <a:endParaRPr lang="en-US"/>
          </a:p>
        </p:txBody>
      </p:sp>
      <p:sp>
        <p:nvSpPr>
          <p:cNvPr id="1031" name="Rectangle 7"/>
          <p:cNvSpPr>
            <a:spLocks noChangeArrowheads="1"/>
          </p:cNvSpPr>
          <p:nvPr/>
        </p:nvSpPr>
        <p:spPr bwMode="auto">
          <a:xfrm>
            <a:off x="7862236" y="332601"/>
            <a:ext cx="339843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lvl1pPr marL="342900" indent="-342900"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457200" eaLnBrk="0" hangingPunct="0">
              <a:defRPr sz="1200">
                <a:solidFill>
                  <a:schemeClr val="tx1"/>
                </a:solidFill>
                <a:latin typeface="Times New Roman" pitchFamily="18" charset="0"/>
                <a:cs typeface="Arial" charset="0"/>
              </a:defRPr>
            </a:lvl5pPr>
            <a:lvl6pPr marL="914400" eaLnBrk="0" fontAlgn="base" hangingPunct="0">
              <a:spcBef>
                <a:spcPct val="0"/>
              </a:spcBef>
              <a:spcAft>
                <a:spcPct val="0"/>
              </a:spcAft>
              <a:defRPr sz="1200">
                <a:solidFill>
                  <a:schemeClr val="tx1"/>
                </a:solidFill>
                <a:latin typeface="Times New Roman" pitchFamily="18" charset="0"/>
                <a:cs typeface="Arial" charset="0"/>
              </a:defRPr>
            </a:lvl6pPr>
            <a:lvl7pPr marL="1371600" eaLnBrk="0" fontAlgn="base" hangingPunct="0">
              <a:spcBef>
                <a:spcPct val="0"/>
              </a:spcBef>
              <a:spcAft>
                <a:spcPct val="0"/>
              </a:spcAft>
              <a:defRPr sz="1200">
                <a:solidFill>
                  <a:schemeClr val="tx1"/>
                </a:solidFill>
                <a:latin typeface="Times New Roman" pitchFamily="18" charset="0"/>
                <a:cs typeface="Arial" charset="0"/>
              </a:defRPr>
            </a:lvl7pPr>
            <a:lvl8pPr marL="1828800" eaLnBrk="0" fontAlgn="base" hangingPunct="0">
              <a:spcBef>
                <a:spcPct val="0"/>
              </a:spcBef>
              <a:spcAft>
                <a:spcPct val="0"/>
              </a:spcAft>
              <a:defRPr sz="1200">
                <a:solidFill>
                  <a:schemeClr val="tx1"/>
                </a:solidFill>
                <a:latin typeface="Times New Roman" pitchFamily="18" charset="0"/>
                <a:cs typeface="Arial" charset="0"/>
              </a:defRPr>
            </a:lvl8pPr>
            <a:lvl9pPr marL="2286000" eaLnBrk="0" fontAlgn="base" hangingPunct="0">
              <a:spcBef>
                <a:spcPct val="0"/>
              </a:spcBef>
              <a:spcAft>
                <a:spcPct val="0"/>
              </a:spcAft>
              <a:defRPr sz="1200">
                <a:solidFill>
                  <a:schemeClr val="tx1"/>
                </a:solidFill>
                <a:latin typeface="Times New Roman" pitchFamily="18" charset="0"/>
                <a:cs typeface="Arial" charset="0"/>
              </a:defRPr>
            </a:lvl9pPr>
          </a:lstStyle>
          <a:p>
            <a:pPr lvl="4" algn="r">
              <a:defRPr/>
            </a:pPr>
            <a:r>
              <a:rPr lang="en-US" altLang="en-US" sz="1800" b="1" dirty="0" smtClean="0"/>
              <a:t>doc.: IEEE </a:t>
            </a:r>
            <a:r>
              <a:rPr lang="en-US" altLang="en-US" sz="1800" b="1" dirty="0" smtClean="0"/>
              <a:t>802.11-17/1871r10</a:t>
            </a:r>
            <a:endParaRPr lang="en-US" altLang="en-US" sz="1800" b="1" dirty="0" smtClean="0"/>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
        <p:nvSpPr>
          <p:cNvPr id="1033" name="Rectangle 9"/>
          <p:cNvSpPr>
            <a:spLocks noChangeArrowheads="1"/>
          </p:cNvSpPr>
          <p:nvPr/>
        </p:nvSpPr>
        <p:spPr bwMode="auto">
          <a:xfrm>
            <a:off x="914401" y="6475413"/>
            <a:ext cx="479298"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z="1200" smtClean="0"/>
              <a:t>Agenda</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17/11-17-1537-00-000m-minutes-revmd-nov-2017-orlando.docx" TargetMode="External"/><Relationship Id="rId2" Type="http://schemas.openxmlformats.org/officeDocument/2006/relationships/notesSlide" Target="../notesSlides/notesSlide9.xml"/><Relationship Id="rId1" Type="http://schemas.openxmlformats.org/officeDocument/2006/relationships/slideLayout" Target="../slideLayouts/slideLayout7.xml"/><Relationship Id="rId6" Type="http://schemas.openxmlformats.org/officeDocument/2006/relationships/hyperlink" Target="https://mentor.ieee.org/802.11/dcn/17/11-17-1856-00-000m-minutes-of-revmd-adhoc-in-piscataway-nj.docx" TargetMode="External"/><Relationship Id="rId5" Type="http://schemas.openxmlformats.org/officeDocument/2006/relationships/hyperlink" Target="https://mentor.ieee.org/802.11/dcn/17/11-17-1536-02-000m-minutes-for-2017-december-and-2018-january-telecons.docx" TargetMode="External"/><Relationship Id="rId4" Type="http://schemas.openxmlformats.org/officeDocument/2006/relationships/hyperlink" Target="https://mentor.ieee.org/802.11/dcn/17/11-17-1545-03-000m-minutes-revmd-sep-oct-and-nov-telecons.docx" TargetMode="Externa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hyperlink" Target="https://mentor.ieee.org/802.11/dcn/17/11-17-1518-03-000m-resolution-cids-59-62-remove-dls-stsl.docx" TargetMode="Externa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17/11-17-1519-04-000m-resolution-cid-65-remove-pcf.docx" TargetMode="External"/><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hyperlink" Target="https://mentor.ieee.org/802.11/dcn/17/11-17-1137-10-000m-resolutions-for-obsolete-blockack.docx" TargetMode="Externa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hyperlink" Target="https://mentor.ieee.org/802.11/dcn/17/11-17-1238-02-000m-resolution-for-obsolete-dmg-ofdm.docx"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17/11-17-0927-13-000m-revmd-mac-comments.xls" TargetMode="External"/><Relationship Id="rId2" Type="http://schemas.openxmlformats.org/officeDocument/2006/relationships/hyperlink" Target="https://mentor.ieee.org/802.11/dcn/17/11-17-0930-12-000m-revmd-cc25-phy-plus-comments.xls" TargetMode="External"/><Relationship Id="rId1" Type="http://schemas.openxmlformats.org/officeDocument/2006/relationships/slideLayout" Target="../slideLayouts/slideLayout7.xml"/><Relationship Id="rId5" Type="http://schemas.openxmlformats.org/officeDocument/2006/relationships/hyperlink" Target="https://mentor.ieee.org/802.11/dcn/17/11-17-0929-06-000m-revmd-editor2-comments.xlsx" TargetMode="External"/><Relationship Id="rId4" Type="http://schemas.openxmlformats.org/officeDocument/2006/relationships/hyperlink" Target="https://mentor.ieee.org/802.11/dcn/17/11-17-0928-07-000m-revmd-cc25-gen-comments.xlsx" TargetMode="External"/></Relationships>
</file>

<file path=ppt/slides/_rels/slide21.xml.rels><?xml version="1.0" encoding="UTF-8" standalone="yes"?>
<Relationships xmlns="http://schemas.openxmlformats.org/package/2006/relationships"><Relationship Id="rId2" Type="http://schemas.openxmlformats.org/officeDocument/2006/relationships/hyperlink" Target="https://mentor.ieee.org/802.11/dcn/17/11-17-1738-01-000m-setting-ccf0-for-20-40mhz-bss-bw.docx" TargetMode="Externa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11/dcn/17/11-17-1810-01-000m-20-2-3-phyconfig-vector-parameters.docx" TargetMode="Externa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hyperlink" Target="https://mentor.ieee.org/802.11/dcn/17/11-17-1811-00-000m-20-11-golay-sequences.docx" TargetMode="Externa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17/11-17-0927-13-000m-revmd-mac-comments.xls" TargetMode="External"/><Relationship Id="rId2" Type="http://schemas.openxmlformats.org/officeDocument/2006/relationships/hyperlink" Target="https://mentor.ieee.org/802.11/dcn/17/11-17-0930-12-000m-revmd-cc25-phy-plus-comments.xls" TargetMode="External"/><Relationship Id="rId1" Type="http://schemas.openxmlformats.org/officeDocument/2006/relationships/slideLayout" Target="../slideLayouts/slideLayout7.xml"/><Relationship Id="rId4" Type="http://schemas.openxmlformats.org/officeDocument/2006/relationships/hyperlink" Target="https://mentor.ieee.org/802.11/dcn/17/11-17-0928-07-000m-revmd-cc25-gen-comments.xlsx"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hyperlink" Target="https://mentor.ieee.org/802.11/dcn/17/11-17-1890-01-000m-comments-on-sae-state-machine.docx" TargetMode="Externa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hyperlink" Target="https://mentor.ieee.org/802.11/dcn/17/11-17-1192-19-000m-cr-esp.docx" TargetMode="Externa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hyperlink" Target="https://mentor.ieee.org/802.11/dcn/17/11-17-1192-19-000m-cr-esp.docx"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2" Type="http://schemas.openxmlformats.org/officeDocument/2006/relationships/hyperlink" Target="https://mentor.ieee.org/802.11/dcn/18/11-18-0171-02-000m-vendor-specific-request.docx" TargetMode="Externa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hyperlink" Target="https://mentor.ieee.org/802.11/dcn/18/11-18-0203-02-000m-csa-enhancement.docx" TargetMode="Externa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hyperlink" Target="https://mentor.ieee.org/802.11/dcn/18/11-18-0202-03-000m-identifying-a-password.docx" TargetMode="Externa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1/dcn/18/11-18-0227-01-000m-ft-protocol-with-fils-akms.docx" TargetMode="External"/><Relationship Id="rId2" Type="http://schemas.openxmlformats.org/officeDocument/2006/relationships/hyperlink" Target="https://mentor.ieee.org/802.11/dcn/17/11-17-0906-04-000m-fils-fixes.docx" TargetMode="Externa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hyperlink" Target="https://mentor.ieee.org/802.11/dcn/17/11-17-1078-05-000m-resolutions-to-cids-148-and-339.docx" TargetMode="Externa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3" Type="http://schemas.openxmlformats.org/officeDocument/2006/relationships/hyperlink" Target="https://mentor.ieee.org/802.11/dcn/17/11-17-0927-14-000m-revmd-mac-comments.xls" TargetMode="External"/><Relationship Id="rId2" Type="http://schemas.openxmlformats.org/officeDocument/2006/relationships/hyperlink" Target="https://mentor.ieee.org/802.11/dcn/17/11-17-0930-14-000m-revmd-cc25-phy-plus-comments.xls" TargetMode="External"/><Relationship Id="rId1" Type="http://schemas.openxmlformats.org/officeDocument/2006/relationships/slideLayout" Target="../slideLayouts/slideLayout7.xml"/><Relationship Id="rId4" Type="http://schemas.openxmlformats.org/officeDocument/2006/relationships/hyperlink" Target="https://mentor.ieee.org/802.11/dcn/17/11-17-0928-09-000m-revmd-cc25-gen-comments.xlsx" TargetMode="External"/></Relationships>
</file>

<file path=ppt/slides/_rels/slide36.xml.rels><?xml version="1.0" encoding="UTF-8" standalone="yes"?>
<Relationships xmlns="http://schemas.openxmlformats.org/package/2006/relationships"><Relationship Id="rId2" Type="http://schemas.openxmlformats.org/officeDocument/2006/relationships/hyperlink" Target="https://mentor.ieee.org/802.11/dcn/17/11-17-0930-14-000m-revmd-cc25-phy-plus-comments.xls" TargetMode="Externa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hyperlink" Target="https://mentor.ieee.org/802.11/dcn/17/11-17-1807-03-000m-defense-against-multi-channel-mitm-attacks-via-operating-channel-validation.docx" TargetMode="Externa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hyperlink" Target="https://mentor.ieee.org/802.11/dcn/17/11-17-0004-03-0000-revision-par-proposal-tgmd.doc"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5" Type="http://schemas.openxmlformats.org/officeDocument/2006/relationships/hyperlink" Target="https://standards.ieee.org/about/sba/index.html" TargetMode="External"/><Relationship Id="rId4" Type="http://schemas.openxmlformats.org/officeDocument/2006/relationships/hyperlink" Target="https://mentor.ieee.org/802.11/dcn/17/11-17-0914-06-000m-revmd-wg-cc-comments.xls"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January 2018</a:t>
            </a:r>
            <a:endParaRPr lang="en-US" sz="1800" dirty="0"/>
          </a:p>
        </p:txBody>
      </p:sp>
      <p:sp>
        <p:nvSpPr>
          <p:cNvPr id="3075"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3076" name="Slide Number Placeholder 5"/>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77FB121F-92AD-4A94-B9B7-431A9F07F0F0}" type="slidenum">
              <a:rPr lang="en-US" smtClean="0"/>
              <a:pPr>
                <a:defRPr/>
              </a:pPr>
              <a:t>1</a:t>
            </a:fld>
            <a:endParaRPr lang="en-US" smtClean="0"/>
          </a:p>
        </p:txBody>
      </p:sp>
      <p:sp>
        <p:nvSpPr>
          <p:cNvPr id="2053" name="Rectangle 2"/>
          <p:cNvSpPr>
            <a:spLocks noGrp="1" noChangeArrowheads="1"/>
          </p:cNvSpPr>
          <p:nvPr>
            <p:ph type="title"/>
          </p:nvPr>
        </p:nvSpPr>
        <p:spPr>
          <a:xfrm>
            <a:off x="2209800" y="685800"/>
            <a:ext cx="7924800" cy="1066800"/>
          </a:xfrm>
        </p:spPr>
        <p:txBody>
          <a:bodyPr/>
          <a:lstStyle/>
          <a:p>
            <a:r>
              <a:rPr lang="en-US" altLang="en-US" dirty="0" smtClean="0"/>
              <a:t>IEEE 802.11 </a:t>
            </a:r>
            <a:r>
              <a:rPr lang="en-US" altLang="en-US" dirty="0" err="1" smtClean="0"/>
              <a:t>TGmd</a:t>
            </a:r>
            <a:r>
              <a:rPr lang="en-US" altLang="en-US" dirty="0" smtClean="0"/>
              <a:t> January 2018 Agenda</a:t>
            </a:r>
          </a:p>
        </p:txBody>
      </p:sp>
      <p:sp>
        <p:nvSpPr>
          <p:cNvPr id="2054" name="Rectangle 6"/>
          <p:cNvSpPr>
            <a:spLocks noGrp="1" noChangeArrowheads="1"/>
          </p:cNvSpPr>
          <p:nvPr>
            <p:ph type="body" idx="1"/>
          </p:nvPr>
        </p:nvSpPr>
        <p:spPr>
          <a:xfrm>
            <a:off x="2209800" y="1524000"/>
            <a:ext cx="7772400" cy="381000"/>
          </a:xfrm>
        </p:spPr>
        <p:txBody>
          <a:bodyPr/>
          <a:lstStyle/>
          <a:p>
            <a:pPr algn="ctr">
              <a:lnSpc>
                <a:spcPct val="90000"/>
              </a:lnSpc>
              <a:buFontTx/>
              <a:buNone/>
            </a:pPr>
            <a:r>
              <a:rPr lang="en-US" altLang="en-US" sz="2000" dirty="0"/>
              <a:t>Date:</a:t>
            </a:r>
            <a:r>
              <a:rPr lang="en-US" altLang="en-US" sz="2000" b="0" dirty="0"/>
              <a:t> </a:t>
            </a:r>
            <a:r>
              <a:rPr lang="en-US" altLang="en-US" sz="2000" b="0" dirty="0" smtClean="0"/>
              <a:t>2017-01-18</a:t>
            </a:r>
            <a:endParaRPr lang="en-US" altLang="en-US" sz="2000" b="0" dirty="0"/>
          </a:p>
        </p:txBody>
      </p:sp>
      <p:graphicFrame>
        <p:nvGraphicFramePr>
          <p:cNvPr id="2055" name="Object 11"/>
          <p:cNvGraphicFramePr>
            <a:graphicFrameLocks noChangeAspect="1"/>
          </p:cNvGraphicFramePr>
          <p:nvPr>
            <p:extLst>
              <p:ext uri="{D42A27DB-BD31-4B8C-83A1-F6EECF244321}">
                <p14:modId xmlns:p14="http://schemas.microsoft.com/office/powerpoint/2010/main" val="284026159"/>
              </p:ext>
            </p:extLst>
          </p:nvPr>
        </p:nvGraphicFramePr>
        <p:xfrm>
          <a:off x="2044700" y="2274889"/>
          <a:ext cx="8102600" cy="2498725"/>
        </p:xfrm>
        <a:graphic>
          <a:graphicData uri="http://schemas.openxmlformats.org/presentationml/2006/ole">
            <mc:AlternateContent xmlns:mc="http://schemas.openxmlformats.org/markup-compatibility/2006">
              <mc:Choice xmlns:v="urn:schemas-microsoft-com:vml" Requires="v">
                <p:oleObj spid="_x0000_s3570" name="Document" r:id="rId4" imgW="8254447" imgH="2544858" progId="Word.Document.8">
                  <p:embed/>
                </p:oleObj>
              </mc:Choice>
              <mc:Fallback>
                <p:oleObj name="Document" r:id="rId4" imgW="8254447" imgH="2544858" progId="Word.Document.8">
                  <p:embed/>
                  <p:pic>
                    <p:nvPicPr>
                      <p:cNvPr id="0" name="Object 11"/>
                      <p:cNvPicPr>
                        <a:picLocks noChangeAspect="1" noChangeArrowheads="1"/>
                      </p:cNvPicPr>
                      <p:nvPr/>
                    </p:nvPicPr>
                    <p:blipFill>
                      <a:blip r:embed="rId5"/>
                      <a:srcRect/>
                      <a:stretch>
                        <a:fillRect/>
                      </a:stretch>
                    </p:blipFill>
                    <p:spPr bwMode="auto">
                      <a:xfrm>
                        <a:off x="2044700" y="2274889"/>
                        <a:ext cx="8102600" cy="2498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056" name="Rectangle 12"/>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a:t>Authors:</a:t>
            </a:r>
            <a:endParaRPr lang="en-US" altLang="en-US" sz="2000" b="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1905000" y="685800"/>
            <a:ext cx="8458200" cy="609600"/>
          </a:xfrm>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8" name="Rectangle 4"/>
          <p:cNvSpPr>
            <a:spLocks noChangeArrowheads="1"/>
          </p:cNvSpPr>
          <p:nvPr/>
        </p:nvSpPr>
        <p:spPr bwMode="auto">
          <a:xfrm>
            <a:off x="1828800" y="1447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a:solidFill>
                <a:srgbClr val="FF0000"/>
              </a:solidFill>
            </a:endParaRPr>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a:solidFill>
                  <a:schemeClr val="tx1"/>
                </a:solidFill>
                <a:latin typeface="Calibri" panose="020F0502020204030204" pitchFamily="34" charset="0"/>
                <a:cs typeface="Calibri" panose="020F0502020204030204" pitchFamily="34" charset="0"/>
              </a:rPr>
              <a:t>IEEE-SA Standards Board Bylaws</a:t>
            </a:r>
            <a:r>
              <a:rPr lang="en-US" altLang="en-US" sz="2000" b="1">
                <a:solidFill>
                  <a:schemeClr val="tx1"/>
                </a:solidFill>
                <a:latin typeface="Calibri" panose="020F0502020204030204" pitchFamily="34" charset="0"/>
                <a:cs typeface="Calibri" panose="020F0502020204030204" pitchFamily="34" charset="0"/>
              </a:rPr>
              <a:t> </a:t>
            </a:r>
            <a:r>
              <a:rPr lang="en-US" altLang="en-US" sz="1600" b="1">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a:solidFill>
                  <a:schemeClr val="tx1"/>
                </a:solidFill>
                <a:latin typeface="Calibri" panose="020F0502020204030204" pitchFamily="34" charset="0"/>
                <a:cs typeface="Calibri" panose="020F0502020204030204" pitchFamily="34" charset="0"/>
              </a:rPr>
              <a:t>IEEE-SA Standards Board Operations Manual</a:t>
            </a:r>
            <a:r>
              <a:rPr lang="en-US" altLang="en-US" sz="2000" b="1">
                <a:solidFill>
                  <a:schemeClr val="tx1"/>
                </a:solidFill>
                <a:latin typeface="Calibri" panose="020F0502020204030204" pitchFamily="34" charset="0"/>
                <a:cs typeface="Calibri" panose="020F0502020204030204" pitchFamily="34" charset="0"/>
              </a:rPr>
              <a:t> </a:t>
            </a:r>
            <a:r>
              <a:rPr lang="en-US" altLang="en-US" sz="1600" b="1">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a:buNone/>
            </a:pPr>
            <a:endParaRPr lang="en-US" altLang="en-US" sz="2000"/>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a:t>
            </a:r>
            <a:r>
              <a:rPr lang="en-US" altLang="en-US" sz="2000" b="1" i="1">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sz="2000" b="1" i="1">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a:buNone/>
            </a:pPr>
            <a:endParaRPr lang="en-US" altLang="en-US" sz="2000" b="1" i="1">
              <a:solidFill>
                <a:schemeClr val="tx1"/>
              </a:solidFill>
              <a:latin typeface="Calibri" panose="020F0502020204030204" pitchFamily="34" charset="0"/>
              <a:cs typeface="Calibri" panose="020F050202020403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 Stanley, HP Enterprise</a:t>
            </a:r>
            <a:endParaRPr lang="en-US"/>
          </a:p>
        </p:txBody>
      </p:sp>
    </p:spTree>
    <p:extLst>
      <p:ext uri="{BB962C8B-B14F-4D97-AF65-F5344CB8AC3E}">
        <p14:creationId xmlns:p14="http://schemas.microsoft.com/office/powerpoint/2010/main" val="953826921"/>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Text Box 3"/>
          <p:cNvSpPr txBox="1">
            <a:spLocks noChangeArrowheads="1"/>
          </p:cNvSpPr>
          <p:nvPr/>
        </p:nvSpPr>
        <p:spPr bwMode="auto">
          <a:xfrm>
            <a:off x="5868989" y="6475414"/>
            <a:ext cx="528637" cy="363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a:ea typeface="MS Gothic" panose="020B0609070205080204" pitchFamily="49" charset="-128"/>
              </a:rPr>
              <a:t>Slide </a:t>
            </a:r>
            <a:fld id="{5DC26805-48A2-4BF2-BAB1-A04A6CDBCF81}" type="slidenum">
              <a:rPr lang="en-US" altLang="en-US">
                <a:ea typeface="MS Gothic" panose="020B0609070205080204" pitchFamily="49" charset="-128"/>
              </a:rPr>
              <a:pPr hangingPunct="0">
                <a:buClrTx/>
                <a:buFontTx/>
                <a:buNone/>
              </a:pPr>
              <a:t>11</a:t>
            </a:fld>
            <a:endParaRPr lang="en-US" altLang="en-US">
              <a:ea typeface="MS Gothic" panose="020B0609070205080204" pitchFamily="49" charset="-128"/>
            </a:endParaRPr>
          </a:p>
        </p:txBody>
      </p:sp>
      <p:sp>
        <p:nvSpPr>
          <p:cNvPr id="4100" name="Rectangle 4"/>
          <p:cNvSpPr>
            <a:spLocks noGrp="1" noChangeArrowheads="1"/>
          </p:cNvSpPr>
          <p:nvPr>
            <p:ph type="title"/>
          </p:nvPr>
        </p:nvSpPr>
        <p:spPr>
          <a:xfrm>
            <a:off x="2209800" y="439738"/>
            <a:ext cx="8001000" cy="1160463"/>
          </a:xfrm>
          <a:ln/>
        </p:spPr>
        <p:txBody>
          <a:bodyPr vert="horz" wrap="square" lIns="90000" tIns="46800" rIns="90000" bIns="46800" numCol="1" anchor="ctr" anchorCtr="0" compatLnSpc="1">
            <a:prstTxWarp prst="textNoShape">
              <a:avLst/>
            </a:prstTxWarp>
          </a:bodyPr>
          <a:lstStyle/>
          <a:p>
            <a:pPr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en-US" dirty="0">
                <a:solidFill>
                  <a:srgbClr val="000000"/>
                </a:solidFill>
              </a:rPr>
              <a:t>Participation in IEEE 802 Meetings</a:t>
            </a:r>
          </a:p>
        </p:txBody>
      </p:sp>
      <p:sp>
        <p:nvSpPr>
          <p:cNvPr id="4101" name="Text Box 5"/>
          <p:cNvSpPr txBox="1">
            <a:spLocks noChangeArrowheads="1"/>
          </p:cNvSpPr>
          <p:nvPr/>
        </p:nvSpPr>
        <p:spPr bwMode="auto">
          <a:xfrm>
            <a:off x="2209800" y="1447800"/>
            <a:ext cx="7848600" cy="46180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9725">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ts val="600"/>
              </a:spcBef>
            </a:pPr>
            <a:r>
              <a:rPr lang="en-GB" altLang="en-US" sz="1600" b="1" dirty="0">
                <a:ea typeface="MS Gothic" panose="020B0609070205080204" pitchFamily="49" charset="-128"/>
              </a:rPr>
              <a:t>Participation in any IEEE 802 meeting (Sponsor, Sponsor subgroup, Working Group, Working Group subgroup, etc.) is on an individual basis</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in the IEEE standards development individual process shall act based on their qualifications and experience. (https://standards.ieee.org/develop/policies/bylaws/sb_bylaws.pdf  section 5.2.1)</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altLang="en-US" sz="1400" b="1" dirty="0" err="1">
                <a:ea typeface="MS Gothic" panose="020B0609070205080204" pitchFamily="49" charset="-128"/>
              </a:rPr>
              <a:t>subclause</a:t>
            </a:r>
            <a:r>
              <a:rPr lang="en-GB" altLang="en-US" sz="1400" b="1" dirty="0">
                <a:ea typeface="MS Gothic" panose="020B0609070205080204" pitchFamily="49" charset="-128"/>
              </a:rPr>
              <a:t> 4.2.1 “Establishment”, of the IEEE 802 LMSC Working Group Policies and Procedures)</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b="1" u="sng" dirty="0">
                <a:ea typeface="MS Gothic" panose="020B0609070205080204" pitchFamily="49" charset="-128"/>
              </a:rPr>
              <a:t>https://standards.ieee.org/develop/policies/bylaws/sb_bylaws.pdf </a:t>
            </a:r>
            <a:r>
              <a:rPr lang="en-GB" altLang="en-US" sz="1400" b="1" dirty="0">
                <a:ea typeface="MS Gothic" panose="020B0609070205080204" pitchFamily="49" charset="-128"/>
              </a:rPr>
              <a:t> section 5.2.1.3 and the IEEE 802 LMSC Working Group Policies and Procedures, </a:t>
            </a:r>
            <a:r>
              <a:rPr lang="en-GB" altLang="en-US" sz="1400" b="1" dirty="0" err="1">
                <a:ea typeface="MS Gothic" panose="020B0609070205080204" pitchFamily="49" charset="-128"/>
              </a:rPr>
              <a:t>subclause</a:t>
            </a:r>
            <a:r>
              <a:rPr lang="en-GB" altLang="en-US" sz="1400" b="1" dirty="0">
                <a:ea typeface="MS Gothic" panose="020B0609070205080204" pitchFamily="49" charset="-128"/>
              </a:rPr>
              <a:t> 3.4.1 “Chair”, list item x.</a:t>
            </a:r>
          </a:p>
          <a:p>
            <a:pPr>
              <a:spcBef>
                <a:spcPts val="600"/>
              </a:spcBef>
            </a:pPr>
            <a:r>
              <a:rPr lang="en-GB" altLang="en-US" sz="1600" b="1" dirty="0">
                <a:ea typeface="MS Gothic" panose="020B0609070205080204" pitchFamily="49" charset="-128"/>
              </a:rPr>
              <a:t>By participating in IEEE 802 meetings, you accept these requirements.  If you do not agree to these policies then you shall not participate.</a:t>
            </a:r>
            <a:br>
              <a:rPr lang="en-GB" altLang="en-US" sz="1600" b="1" dirty="0">
                <a:ea typeface="MS Gothic" panose="020B0609070205080204" pitchFamily="49" charset="-128"/>
              </a:rPr>
            </a:br>
            <a:r>
              <a:rPr lang="en-GB" altLang="en-US" sz="1600" b="1" dirty="0">
                <a:ea typeface="MS Gothic" panose="020B0609070205080204" pitchFamily="49" charset="-128"/>
              </a:rPr>
              <a:t/>
            </a:r>
            <a:br>
              <a:rPr lang="en-GB" altLang="en-US" sz="1600" b="1" dirty="0">
                <a:ea typeface="MS Gothic" panose="020B0609070205080204" pitchFamily="49" charset="-128"/>
              </a:rPr>
            </a:br>
            <a:r>
              <a:rPr lang="en-GB" altLang="en-US" dirty="0">
                <a:ea typeface="MS Gothic" panose="020B0609070205080204" pitchFamily="49" charset="-128"/>
              </a:rPr>
              <a:t>(Latest revision of IEEE 802 LMSC Working Group Policies and Procedures: http://www.ieee802.org/devdocs.shtml)</a:t>
            </a:r>
            <a:br>
              <a:rPr lang="en-GB" altLang="en-US" dirty="0">
                <a:ea typeface="MS Gothic" panose="020B0609070205080204" pitchFamily="49" charset="-128"/>
              </a:rPr>
            </a:br>
            <a:endParaRPr lang="en-GB" altLang="en-US" dirty="0">
              <a:ea typeface="MS Gothic" panose="020B0609070205080204" pitchFamily="49" charset="-128"/>
            </a:endParaRPr>
          </a:p>
        </p:txBody>
      </p:sp>
      <p:sp>
        <p:nvSpPr>
          <p:cNvPr id="2" name="Date Placeholder 1"/>
          <p:cNvSpPr>
            <a:spLocks noGrp="1"/>
          </p:cNvSpPr>
          <p:nvPr>
            <p:ph type="dt" sz="half" idx="10"/>
          </p:nvPr>
        </p:nvSpPr>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 Stanley, HP Enterprise</a:t>
            </a:r>
            <a:endParaRPr lang="en-US"/>
          </a:p>
        </p:txBody>
      </p:sp>
    </p:spTree>
    <p:extLst>
      <p:ext uri="{BB962C8B-B14F-4D97-AF65-F5344CB8AC3E}">
        <p14:creationId xmlns:p14="http://schemas.microsoft.com/office/powerpoint/2010/main" val="1626833300"/>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January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12</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smtClean="0"/>
              <a:t>Approve prior </a:t>
            </a:r>
            <a:r>
              <a:rPr lang="en-US" altLang="en-US" dirty="0" err="1" smtClean="0"/>
              <a:t>TGmd</a:t>
            </a:r>
            <a:r>
              <a:rPr lang="en-US" altLang="en-US" dirty="0" smtClean="0"/>
              <a:t> minutes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9320" y="1903413"/>
            <a:ext cx="7772400" cy="4572001"/>
          </a:xfrm>
        </p:spPr>
        <p:txBody>
          <a:bodyPr/>
          <a:lstStyle/>
          <a:p>
            <a:pPr>
              <a:lnSpc>
                <a:spcPct val="80000"/>
              </a:lnSpc>
            </a:pPr>
            <a:r>
              <a:rPr lang="en-US" altLang="en-US" dirty="0" smtClean="0"/>
              <a:t>Approve the minutes of</a:t>
            </a:r>
          </a:p>
          <a:p>
            <a:pPr lvl="1">
              <a:lnSpc>
                <a:spcPct val="80000"/>
              </a:lnSpc>
            </a:pPr>
            <a:r>
              <a:rPr lang="en-US" altLang="en-US" dirty="0" err="1" smtClean="0"/>
              <a:t>TGmd</a:t>
            </a:r>
            <a:r>
              <a:rPr lang="en-US" altLang="en-US" dirty="0" smtClean="0"/>
              <a:t> November 2017 meeting, Orlando in </a:t>
            </a:r>
            <a:r>
              <a:rPr lang="en-US" altLang="en-US" dirty="0">
                <a:hlinkClick r:id="rId3"/>
              </a:rPr>
              <a:t>https://</a:t>
            </a:r>
            <a:r>
              <a:rPr lang="en-US" altLang="en-US" dirty="0" smtClean="0">
                <a:hlinkClick r:id="rId3"/>
              </a:rPr>
              <a:t>mentor.ieee.org/802.11/dcn/17/11-17-1537-00-000m-minutes-revmd-nov-2017-orlando.docx</a:t>
            </a:r>
            <a:r>
              <a:rPr lang="en-US" altLang="en-US" dirty="0" smtClean="0"/>
              <a:t> ,  </a:t>
            </a:r>
          </a:p>
          <a:p>
            <a:pPr lvl="1">
              <a:lnSpc>
                <a:spcPct val="80000"/>
              </a:lnSpc>
            </a:pPr>
            <a:r>
              <a:rPr lang="en-US" altLang="en-US" dirty="0" smtClean="0"/>
              <a:t>Sept-Oct-Nov-Dec-Jan teleconference minutes </a:t>
            </a:r>
            <a:r>
              <a:rPr lang="en-US" altLang="en-US" dirty="0"/>
              <a:t>in </a:t>
            </a:r>
            <a:r>
              <a:rPr lang="en-US" altLang="en-US" dirty="0">
                <a:hlinkClick r:id="rId4"/>
              </a:rPr>
              <a:t>https://</a:t>
            </a:r>
            <a:r>
              <a:rPr lang="en-US" altLang="en-US" dirty="0" smtClean="0">
                <a:hlinkClick r:id="rId4"/>
              </a:rPr>
              <a:t>mentor.ieee.org/802.11/dcn/17/11-17-1545-03-000m-minutes-revmd-sep-oct-and-nov-telecons.docx</a:t>
            </a:r>
            <a:r>
              <a:rPr lang="en-US" altLang="en-US" dirty="0" smtClean="0"/>
              <a:t> ,  </a:t>
            </a:r>
            <a:r>
              <a:rPr lang="en-US" altLang="en-US" dirty="0"/>
              <a:t>and </a:t>
            </a:r>
            <a:r>
              <a:rPr lang="en-US" altLang="en-US" dirty="0" smtClean="0">
                <a:hlinkClick r:id="rId5"/>
              </a:rPr>
              <a:t>https://mentor.ieee.org/802.11/dcn/17/11-17-1536-02-000m-minutes-for-2017-december-and-2018-january-telecons.docx</a:t>
            </a:r>
            <a:r>
              <a:rPr lang="en-US" altLang="en-US" dirty="0" smtClean="0"/>
              <a:t> </a:t>
            </a:r>
          </a:p>
          <a:p>
            <a:pPr lvl="1">
              <a:lnSpc>
                <a:spcPct val="80000"/>
              </a:lnSpc>
            </a:pPr>
            <a:r>
              <a:rPr lang="en-US" altLang="en-US" dirty="0" smtClean="0"/>
              <a:t>2017 Dec ad-hoc </a:t>
            </a:r>
            <a:r>
              <a:rPr lang="en-US" altLang="en-US" dirty="0"/>
              <a:t>minutes in </a:t>
            </a:r>
            <a:r>
              <a:rPr lang="en-US" altLang="en-US" dirty="0">
                <a:hlinkClick r:id="rId6"/>
              </a:rPr>
              <a:t>https://</a:t>
            </a:r>
            <a:r>
              <a:rPr lang="en-US" altLang="en-US" dirty="0" smtClean="0">
                <a:hlinkClick r:id="rId6"/>
              </a:rPr>
              <a:t>mentor.ieee.org/802.11/dcn/17/11-17-1856-00-000m-minutes-of-revmd-adhoc-in-piscataway-nj.docx</a:t>
            </a:r>
            <a:r>
              <a:rPr lang="en-US" altLang="en-US" dirty="0" smtClean="0"/>
              <a:t> </a:t>
            </a:r>
            <a:br>
              <a:rPr lang="en-US" altLang="en-US" dirty="0" smtClean="0"/>
            </a:br>
            <a:endParaRPr lang="en-US" altLang="en-US" sz="2400" dirty="0">
              <a:solidFill>
                <a:srgbClr val="006600"/>
              </a:solidFill>
            </a:endParaRPr>
          </a:p>
          <a:p>
            <a:pPr>
              <a:lnSpc>
                <a:spcPct val="80000"/>
              </a:lnSpc>
            </a:pPr>
            <a:r>
              <a:rPr lang="en-US" altLang="en-US" dirty="0" smtClean="0"/>
              <a:t>Moved: </a:t>
            </a:r>
          </a:p>
          <a:p>
            <a:pPr>
              <a:lnSpc>
                <a:spcPct val="80000"/>
              </a:lnSpc>
            </a:pPr>
            <a:r>
              <a:rPr lang="en-US" altLang="en-US" dirty="0" smtClean="0"/>
              <a:t>Seconded: </a:t>
            </a:r>
          </a:p>
          <a:p>
            <a:pPr>
              <a:lnSpc>
                <a:spcPct val="80000"/>
              </a:lnSpc>
            </a:pPr>
            <a:r>
              <a:rPr lang="en-US" altLang="en-US" dirty="0" smtClean="0"/>
              <a:t>Result: </a:t>
            </a: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97238934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January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13</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smtClean="0"/>
              <a:t>Standard and Amendment Ratification</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209800" y="1371601"/>
            <a:ext cx="7772400" cy="5210175"/>
          </a:xfrm>
        </p:spPr>
        <p:txBody>
          <a:bodyPr/>
          <a:lstStyle/>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802.11-2016 approved &amp; published December 2016</a:t>
            </a:r>
          </a:p>
          <a:p>
            <a:pPr>
              <a:lnSpc>
                <a:spcPct val="80000"/>
              </a:lnSpc>
            </a:pP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802.11ai-2016 approved &amp; published December </a:t>
            </a:r>
            <a:r>
              <a:rPr lang="en-US" altLang="en-US" sz="2000" dirty="0" smtClean="0">
                <a:solidFill>
                  <a:srgbClr val="006600"/>
                </a:solidFill>
              </a:rPr>
              <a:t>2016*</a:t>
            </a: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802.11ah-2016 approved December 2016; publication </a:t>
            </a:r>
            <a:r>
              <a:rPr lang="en-US" altLang="en-US" sz="2000" dirty="0" smtClean="0">
                <a:solidFill>
                  <a:srgbClr val="006600"/>
                </a:solidFill>
              </a:rPr>
              <a:t>May 2017*</a:t>
            </a:r>
            <a:endParaRPr lang="en-US" altLang="en-US" sz="2000" dirty="0">
              <a:solidFill>
                <a:srgbClr val="006600"/>
              </a:solidFill>
            </a:endParaRPr>
          </a:p>
          <a:p>
            <a:pPr>
              <a:lnSpc>
                <a:spcPct val="80000"/>
              </a:lnSpc>
            </a:pPr>
            <a:endParaRPr lang="en-US" altLang="en-US" sz="2000" dirty="0">
              <a:solidFill>
                <a:srgbClr val="006600"/>
              </a:solidFill>
            </a:endParaRPr>
          </a:p>
          <a:p>
            <a:pPr>
              <a:lnSpc>
                <a:spcPct val="80000"/>
              </a:lnSpc>
            </a:pPr>
            <a:r>
              <a:rPr lang="en-US" altLang="en-US" sz="2000" dirty="0" smtClean="0"/>
              <a:t>P802.11aj – March 2018</a:t>
            </a:r>
          </a:p>
          <a:p>
            <a:pPr>
              <a:lnSpc>
                <a:spcPct val="80000"/>
              </a:lnSpc>
            </a:pPr>
            <a:r>
              <a:rPr lang="en-US" altLang="en-US" sz="2000" dirty="0" smtClean="0"/>
              <a:t>P802.11aq </a:t>
            </a:r>
            <a:r>
              <a:rPr lang="en-US" altLang="en-US" sz="2000" dirty="0"/>
              <a:t>– March 2018</a:t>
            </a:r>
          </a:p>
          <a:p>
            <a:pPr>
              <a:lnSpc>
                <a:spcPct val="80000"/>
              </a:lnSpc>
            </a:pPr>
            <a:r>
              <a:rPr lang="en-US" altLang="en-US" sz="2000" dirty="0" smtClean="0"/>
              <a:t>P802.11ak </a:t>
            </a:r>
            <a:r>
              <a:rPr lang="en-US" altLang="en-US" sz="2000" dirty="0"/>
              <a:t>– March 2018</a:t>
            </a:r>
          </a:p>
          <a:p>
            <a:pPr>
              <a:lnSpc>
                <a:spcPct val="80000"/>
              </a:lnSpc>
            </a:pPr>
            <a:endParaRPr lang="en-US" altLang="en-US" sz="2000" dirty="0"/>
          </a:p>
          <a:p>
            <a:pPr>
              <a:lnSpc>
                <a:spcPct val="80000"/>
              </a:lnSpc>
            </a:pPr>
            <a:r>
              <a:rPr lang="en-US" altLang="en-US" sz="2000" dirty="0"/>
              <a:t>P802.11ax – </a:t>
            </a:r>
            <a:r>
              <a:rPr lang="en-US" altLang="en-US" sz="2000" dirty="0" smtClean="0"/>
              <a:t>December </a:t>
            </a:r>
            <a:r>
              <a:rPr lang="en-US" altLang="en-US" sz="2000" dirty="0"/>
              <a:t>2019</a:t>
            </a:r>
          </a:p>
          <a:p>
            <a:pPr>
              <a:lnSpc>
                <a:spcPct val="80000"/>
              </a:lnSpc>
            </a:pPr>
            <a:r>
              <a:rPr lang="en-US" altLang="en-US" sz="2000" dirty="0"/>
              <a:t>P802.11ay – </a:t>
            </a:r>
            <a:r>
              <a:rPr lang="en-US" altLang="en-US" sz="2000" dirty="0" smtClean="0"/>
              <a:t>December </a:t>
            </a:r>
            <a:r>
              <a:rPr lang="en-US" altLang="en-US" sz="2000" dirty="0"/>
              <a:t>2019</a:t>
            </a:r>
          </a:p>
          <a:p>
            <a:pPr>
              <a:lnSpc>
                <a:spcPct val="80000"/>
              </a:lnSpc>
            </a:pPr>
            <a:endParaRPr lang="en-US" altLang="en-US" sz="2000" dirty="0"/>
          </a:p>
          <a:p>
            <a:pPr>
              <a:lnSpc>
                <a:spcPct val="80000"/>
              </a:lnSpc>
            </a:pPr>
            <a:r>
              <a:rPr lang="en-US" altLang="en-US" sz="2000" dirty="0"/>
              <a:t>P802.11ba – Jul 2020</a:t>
            </a:r>
          </a:p>
          <a:p>
            <a:pPr>
              <a:lnSpc>
                <a:spcPct val="80000"/>
              </a:lnSpc>
            </a:pPr>
            <a:r>
              <a:rPr lang="en-US" altLang="en-US" sz="2000" dirty="0"/>
              <a:t>P802.11az – Mar </a:t>
            </a:r>
            <a:r>
              <a:rPr lang="en-US" altLang="en-US" sz="2000" dirty="0" smtClean="0"/>
              <a:t>2021</a:t>
            </a:r>
          </a:p>
          <a:p>
            <a:pPr>
              <a:lnSpc>
                <a:spcPct val="80000"/>
              </a:lnSpc>
            </a:pPr>
            <a:endParaRPr lang="en-US" altLang="en-US" sz="2000" dirty="0"/>
          </a:p>
          <a:p>
            <a:pPr>
              <a:lnSpc>
                <a:spcPct val="80000"/>
              </a:lnSpc>
            </a:pPr>
            <a:r>
              <a:rPr lang="en-US" altLang="en-US" sz="2000" dirty="0" smtClean="0">
                <a:solidFill>
                  <a:srgbClr val="006600"/>
                </a:solidFill>
              </a:rPr>
              <a:t>*Amendment roll-in completed</a:t>
            </a:r>
            <a:endParaRPr lang="en-US" altLang="en-US" sz="2000" dirty="0">
              <a:solidFill>
                <a:srgbClr val="006600"/>
              </a:solidFill>
            </a:endParaRPr>
          </a:p>
        </p:txBody>
      </p:sp>
      <p:sp>
        <p:nvSpPr>
          <p:cNvPr id="2" name="Left Arrow 1"/>
          <p:cNvSpPr/>
          <p:nvPr/>
        </p:nvSpPr>
        <p:spPr bwMode="auto">
          <a:xfrm>
            <a:off x="5486400" y="3886200"/>
            <a:ext cx="4419600" cy="533400"/>
          </a:xfrm>
          <a:prstGeom prst="leftArrow">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eaLnBrk="0" hangingPunct="0"/>
            <a:r>
              <a:rPr lang="en-US" sz="1600" b="1" dirty="0"/>
              <a:t>Currently </a:t>
            </a:r>
            <a:r>
              <a:rPr lang="en-US" sz="1600" b="1" dirty="0" smtClean="0"/>
              <a:t>a 21 </a:t>
            </a:r>
            <a:r>
              <a:rPr lang="en-US" sz="1600" b="1" dirty="0"/>
              <a:t>month window, could change</a:t>
            </a:r>
            <a:endParaRPr lang="en-GB" sz="1600" b="1" dirty="0"/>
          </a:p>
        </p:txBody>
      </p:sp>
    </p:spTree>
    <p:extLst>
      <p:ext uri="{BB962C8B-B14F-4D97-AF65-F5344CB8AC3E}">
        <p14:creationId xmlns:p14="http://schemas.microsoft.com/office/powerpoint/2010/main" val="96851890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January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14</a:t>
            </a:fld>
            <a:endParaRPr lang="en-US" smtClean="0"/>
          </a:p>
        </p:txBody>
      </p:sp>
      <p:sp>
        <p:nvSpPr>
          <p:cNvPr id="9222" name="Rectangle 2"/>
          <p:cNvSpPr>
            <a:spLocks noGrp="1" noChangeArrowheads="1"/>
          </p:cNvSpPr>
          <p:nvPr>
            <p:ph type="title" idx="4294967295"/>
          </p:nvPr>
        </p:nvSpPr>
        <p:spPr>
          <a:xfrm>
            <a:off x="1143000" y="436825"/>
            <a:ext cx="8763000" cy="1066800"/>
          </a:xfrm>
        </p:spPr>
        <p:txBody>
          <a:bodyPr/>
          <a:lstStyle/>
          <a:p>
            <a:r>
              <a:rPr lang="en-US" altLang="en-US" dirty="0" smtClean="0"/>
              <a:t>Current </a:t>
            </a:r>
            <a:r>
              <a:rPr lang="en-US" altLang="en-US" dirty="0" err="1" smtClean="0"/>
              <a:t>TGmd</a:t>
            </a:r>
            <a:r>
              <a:rPr lang="en-US" altLang="en-US" dirty="0" smtClean="0"/>
              <a:t> Schedule</a:t>
            </a:r>
            <a:endParaRPr lang="en-US" altLang="en-US" sz="2000" dirty="0">
              <a:solidFill>
                <a:srgbClr val="FF0000"/>
              </a:solidFill>
            </a:endParaRPr>
          </a:p>
        </p:txBody>
      </p:sp>
      <p:graphicFrame>
        <p:nvGraphicFramePr>
          <p:cNvPr id="9" name="Content Placeholder 6"/>
          <p:cNvGraphicFramePr>
            <a:graphicFrameLocks/>
          </p:cNvGraphicFramePr>
          <p:nvPr>
            <p:extLst>
              <p:ext uri="{D42A27DB-BD31-4B8C-83A1-F6EECF244321}">
                <p14:modId xmlns:p14="http://schemas.microsoft.com/office/powerpoint/2010/main" val="349461520"/>
              </p:ext>
            </p:extLst>
          </p:nvPr>
        </p:nvGraphicFramePr>
        <p:xfrm>
          <a:off x="2589137" y="1576911"/>
          <a:ext cx="7850263" cy="4284585"/>
        </p:xfrm>
        <a:graphic>
          <a:graphicData uri="http://schemas.openxmlformats.org/drawingml/2006/table">
            <a:tbl>
              <a:tblPr firstRow="1" bandRow="1">
                <a:tableStyleId>{21E4AEA4-8DFA-4A89-87EB-49C32662AFE0}</a:tableStyleId>
              </a:tblPr>
              <a:tblGrid>
                <a:gridCol w="5286911"/>
                <a:gridCol w="2563352"/>
              </a:tblGrid>
              <a:tr h="439347">
                <a:tc>
                  <a:txBody>
                    <a:bodyPr/>
                    <a:lstStyle/>
                    <a:p>
                      <a:pPr>
                        <a:lnSpc>
                          <a:spcPct val="80000"/>
                        </a:lnSpc>
                      </a:pPr>
                      <a:r>
                        <a:rPr lang="en-US" altLang="en-US" sz="2400" b="1" dirty="0" smtClean="0"/>
                        <a:t>Milestone</a:t>
                      </a:r>
                    </a:p>
                  </a:txBody>
                  <a:tcPr/>
                </a:tc>
                <a:tc>
                  <a:txBody>
                    <a:bodyPr/>
                    <a:lstStyle/>
                    <a:p>
                      <a:r>
                        <a:rPr lang="en-US" altLang="en-US" sz="2400" b="1" dirty="0" smtClean="0"/>
                        <a:t>Date</a:t>
                      </a:r>
                      <a:endParaRPr lang="en-GB" sz="2400" b="1" dirty="0"/>
                    </a:p>
                  </a:txBody>
                  <a:tcPr/>
                </a:tc>
              </a:tr>
              <a:tr h="43934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2400" b="1" dirty="0" smtClean="0"/>
                        <a:t>Initial WGLB</a:t>
                      </a:r>
                    </a:p>
                  </a:txBody>
                  <a:tcPr/>
                </a:tc>
                <a:tc>
                  <a:txBody>
                    <a:bodyPr/>
                    <a:lstStyle/>
                    <a:p>
                      <a:r>
                        <a:rPr lang="en-US" sz="2400" b="1" dirty="0" smtClean="0"/>
                        <a:t>January 2018</a:t>
                      </a:r>
                      <a:endParaRPr lang="en-GB" sz="2400" b="1" dirty="0"/>
                    </a:p>
                  </a:txBody>
                  <a:tcPr/>
                </a:tc>
              </a:tr>
              <a:tr h="4706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2400" b="1" dirty="0" smtClean="0"/>
                        <a:t>D2.0 WGLB Recirculation LB </a:t>
                      </a:r>
                    </a:p>
                  </a:txBody>
                  <a:tcPr/>
                </a:tc>
                <a:tc>
                  <a:txBody>
                    <a:bodyPr/>
                    <a:lstStyle/>
                    <a:p>
                      <a:r>
                        <a:rPr lang="en-US" altLang="en-US" sz="2400" b="1" dirty="0" smtClean="0"/>
                        <a:t>September 2018 </a:t>
                      </a:r>
                      <a:endParaRPr lang="en-GB" sz="2400" b="1" dirty="0"/>
                    </a:p>
                  </a:txBody>
                  <a:tcPr/>
                </a:tc>
              </a:tr>
              <a:tr h="43934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2400" b="1" dirty="0" smtClean="0"/>
                        <a:t>Form Sponsor Ballot Pool</a:t>
                      </a:r>
                    </a:p>
                  </a:txBody>
                  <a:tcPr/>
                </a:tc>
                <a:tc>
                  <a:txBody>
                    <a:bodyPr/>
                    <a:lstStyle/>
                    <a:p>
                      <a:r>
                        <a:rPr lang="en-US" altLang="en-US" sz="2400" b="1" dirty="0" smtClean="0"/>
                        <a:t>February 2019 </a:t>
                      </a:r>
                      <a:endParaRPr lang="en-GB" sz="2400" b="1" dirty="0"/>
                    </a:p>
                  </a:txBody>
                  <a:tcPr/>
                </a:tc>
              </a:tr>
              <a:tr h="45384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2400" b="1" dirty="0" smtClean="0"/>
                        <a:t>MEC/MDR done</a:t>
                      </a:r>
                    </a:p>
                  </a:txBody>
                  <a:tcPr/>
                </a:tc>
                <a:tc>
                  <a:txBody>
                    <a:bodyPr/>
                    <a:lstStyle/>
                    <a:p>
                      <a:r>
                        <a:rPr lang="en-US" altLang="en-US" sz="2400" b="1" dirty="0" smtClean="0"/>
                        <a:t>March 2019 </a:t>
                      </a:r>
                      <a:endParaRPr lang="en-GB" sz="2400" b="1" dirty="0"/>
                    </a:p>
                  </a:txBody>
                  <a:tcPr/>
                </a:tc>
              </a:tr>
              <a:tr h="439347">
                <a:tc>
                  <a:txBody>
                    <a:bodyPr/>
                    <a:lstStyle/>
                    <a:p>
                      <a:r>
                        <a:rPr lang="en-US" sz="2400" b="1" dirty="0" smtClean="0"/>
                        <a:t>Initial Sponsor Ballot</a:t>
                      </a:r>
                      <a:endParaRPr lang="en-GB" sz="2400" b="1" dirty="0"/>
                    </a:p>
                  </a:txBody>
                  <a:tcPr/>
                </a:tc>
                <a:tc>
                  <a:txBody>
                    <a:bodyPr/>
                    <a:lstStyle/>
                    <a:p>
                      <a:r>
                        <a:rPr lang="en-US" sz="2400" b="1" dirty="0" smtClean="0"/>
                        <a:t>April 2019</a:t>
                      </a:r>
                      <a:endParaRPr lang="en-GB" sz="2400" b="1" dirty="0"/>
                    </a:p>
                  </a:txBody>
                  <a:tcPr/>
                </a:tc>
              </a:tr>
              <a:tr h="453845">
                <a:tc>
                  <a:txBody>
                    <a:bodyPr/>
                    <a:lstStyle/>
                    <a:p>
                      <a:r>
                        <a:rPr lang="en-US" sz="2400" b="1" dirty="0" smtClean="0"/>
                        <a:t>Recirculation Sponsor Ballot</a:t>
                      </a:r>
                      <a:endParaRPr lang="en-GB" sz="2400" b="1" dirty="0"/>
                    </a:p>
                  </a:txBody>
                  <a:tcPr/>
                </a:tc>
                <a:tc>
                  <a:txBody>
                    <a:bodyPr/>
                    <a:lstStyle/>
                    <a:p>
                      <a:r>
                        <a:rPr lang="en-US" sz="2400" b="1" dirty="0" smtClean="0"/>
                        <a:t>October 2019</a:t>
                      </a:r>
                      <a:endParaRPr lang="en-GB" sz="2400" b="1" dirty="0"/>
                    </a:p>
                  </a:txBody>
                  <a:tcPr/>
                </a:tc>
              </a:tr>
              <a:tr h="439347">
                <a:tc>
                  <a:txBody>
                    <a:bodyPr/>
                    <a:lstStyle/>
                    <a:p>
                      <a:r>
                        <a:rPr lang="en-US" sz="2400" b="1" dirty="0" smtClean="0"/>
                        <a:t>Final WG/EC approval</a:t>
                      </a:r>
                      <a:endParaRPr lang="en-GB" sz="2400" b="1" dirty="0"/>
                    </a:p>
                  </a:txBody>
                  <a:tcPr/>
                </a:tc>
                <a:tc>
                  <a:txBody>
                    <a:bodyPr/>
                    <a:lstStyle/>
                    <a:p>
                      <a:r>
                        <a:rPr lang="en-US" sz="2400" b="1" dirty="0" smtClean="0"/>
                        <a:t>July 2020</a:t>
                      </a:r>
                      <a:endParaRPr lang="en-GB" sz="2400" b="1" dirty="0"/>
                    </a:p>
                  </a:txBody>
                  <a:tcPr/>
                </a:tc>
              </a:tr>
              <a:tr h="613531">
                <a:tc>
                  <a:txBody>
                    <a:bodyPr/>
                    <a:lstStyle/>
                    <a:p>
                      <a:r>
                        <a:rPr lang="en-US" sz="2400" b="1" dirty="0" err="1" smtClean="0"/>
                        <a:t>RevCom</a:t>
                      </a:r>
                      <a:r>
                        <a:rPr lang="en-US" sz="2400" b="1" dirty="0" smtClean="0"/>
                        <a:t>/SASB approval</a:t>
                      </a:r>
                      <a:endParaRPr lang="en-GB" sz="2400" b="1" dirty="0"/>
                    </a:p>
                  </a:txBody>
                  <a:tcPr/>
                </a:tc>
                <a:tc>
                  <a:txBody>
                    <a:bodyPr/>
                    <a:lstStyle/>
                    <a:p>
                      <a:r>
                        <a:rPr lang="en-US" sz="2400" b="1" dirty="0" smtClean="0"/>
                        <a:t>September 2020</a:t>
                      </a:r>
                      <a:endParaRPr lang="en-GB" sz="2400" b="1" dirty="0"/>
                    </a:p>
                  </a:txBody>
                  <a:tcPr/>
                </a:tc>
              </a:tr>
            </a:tbl>
          </a:graphicData>
        </a:graphic>
      </p:graphicFrame>
    </p:spTree>
    <p:extLst>
      <p:ext uri="{BB962C8B-B14F-4D97-AF65-F5344CB8AC3E}">
        <p14:creationId xmlns:p14="http://schemas.microsoft.com/office/powerpoint/2010/main" val="329145174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15</a:t>
            </a:fld>
            <a:endParaRPr lang="en-US"/>
          </a:p>
        </p:txBody>
      </p:sp>
      <p:sp>
        <p:nvSpPr>
          <p:cNvPr id="5" name="Rectangle 2"/>
          <p:cNvSpPr txBox="1">
            <a:spLocks noChangeArrowheads="1"/>
          </p:cNvSpPr>
          <p:nvPr/>
        </p:nvSpPr>
        <p:spPr bwMode="auto">
          <a:xfrm>
            <a:off x="2191809" y="47533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25   – </a:t>
            </a:r>
            <a:r>
              <a:rPr lang="en-GB" dirty="0"/>
              <a:t>Remove DLS and STSL</a:t>
            </a:r>
            <a:r>
              <a:rPr lang="en-US" dirty="0" smtClean="0"/>
              <a:t> </a:t>
            </a:r>
            <a:endParaRPr lang="en-GB" dirty="0"/>
          </a:p>
        </p:txBody>
      </p:sp>
      <p:sp>
        <p:nvSpPr>
          <p:cNvPr id="6" name="Rectangle 3"/>
          <p:cNvSpPr txBox="1">
            <a:spLocks noChangeArrowheads="1"/>
          </p:cNvSpPr>
          <p:nvPr/>
        </p:nvSpPr>
        <p:spPr bwMode="auto">
          <a:xfrm>
            <a:off x="2133600" y="1539082"/>
            <a:ext cx="9466791" cy="4709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nSpc>
                <a:spcPct val="80000"/>
              </a:lnSpc>
            </a:pPr>
            <a:r>
              <a:rPr lang="en-US" altLang="en-US" sz="2800" kern="0" dirty="0" smtClean="0"/>
              <a:t>Resolve CIDs 59 and 62 as “Revised” with a resolution of “Incorporate the text changes </a:t>
            </a:r>
            <a:r>
              <a:rPr lang="en-US" altLang="en-US" sz="2800" kern="0" dirty="0"/>
              <a:t>indicated in </a:t>
            </a:r>
            <a:r>
              <a:rPr lang="en-US" altLang="en-US" sz="2800" kern="0" dirty="0" smtClean="0">
                <a:hlinkClick r:id="rId2"/>
              </a:rPr>
              <a:t>https://mentor.ieee.org/802.11/dcn/17/11-17-1518-03-000m-resolution-cids-59-62-remove-dls-stsl.docx</a:t>
            </a:r>
            <a:r>
              <a:rPr lang="en-US" altLang="en-US" sz="2800" kern="0" dirty="0" smtClean="0"/>
              <a:t> into the </a:t>
            </a:r>
            <a:r>
              <a:rPr lang="en-US" altLang="en-US" sz="2800" kern="0" dirty="0" err="1" smtClean="0"/>
              <a:t>TGmd</a:t>
            </a:r>
            <a:r>
              <a:rPr lang="en-US" altLang="en-US" sz="2800" kern="0" dirty="0" smtClean="0"/>
              <a:t> draft. These changes remove both the DLS and STSL capabilities.</a:t>
            </a:r>
          </a:p>
          <a:p>
            <a:pPr lvl="1">
              <a:lnSpc>
                <a:spcPct val="80000"/>
              </a:lnSpc>
            </a:pPr>
            <a:endParaRPr lang="en-US" altLang="en-US" sz="2400" kern="0" dirty="0" smtClean="0"/>
          </a:p>
          <a:p>
            <a:pPr marL="457200" lvl="1" indent="0">
              <a:lnSpc>
                <a:spcPct val="80000"/>
              </a:lnSpc>
              <a:buNone/>
            </a:pPr>
            <a:endParaRPr lang="en-US" altLang="en-US" sz="2400" kern="0" dirty="0" smtClean="0"/>
          </a:p>
          <a:p>
            <a:pPr>
              <a:lnSpc>
                <a:spcPct val="80000"/>
              </a:lnSpc>
            </a:pPr>
            <a:r>
              <a:rPr lang="en-US" altLang="en-US" kern="0" dirty="0" smtClean="0"/>
              <a:t>Moved: Menzo Wentink</a:t>
            </a:r>
          </a:p>
          <a:p>
            <a:pPr>
              <a:lnSpc>
                <a:spcPct val="80000"/>
              </a:lnSpc>
            </a:pPr>
            <a:r>
              <a:rPr lang="en-US" altLang="en-US" kern="0" dirty="0" smtClean="0"/>
              <a:t>Seconded:  Graham Smith</a:t>
            </a:r>
          </a:p>
          <a:p>
            <a:pPr>
              <a:lnSpc>
                <a:spcPct val="80000"/>
              </a:lnSpc>
            </a:pPr>
            <a:r>
              <a:rPr lang="en-US" altLang="en-US" kern="0" dirty="0" smtClean="0"/>
              <a:t>Result: 20-0-0 Passes</a:t>
            </a:r>
            <a:endParaRPr lang="en-US" altLang="en-US" sz="2000" kern="0" dirty="0"/>
          </a:p>
          <a:p>
            <a:pPr>
              <a:lnSpc>
                <a:spcPct val="80000"/>
              </a:lnSpc>
            </a:pPr>
            <a:endParaRPr lang="en-US" altLang="en-US" sz="2000" kern="0" dirty="0"/>
          </a:p>
        </p:txBody>
      </p:sp>
    </p:spTree>
    <p:extLst>
      <p:ext uri="{BB962C8B-B14F-4D97-AF65-F5344CB8AC3E}">
        <p14:creationId xmlns:p14="http://schemas.microsoft.com/office/powerpoint/2010/main" val="16363148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16</a:t>
            </a:fld>
            <a:endParaRPr lang="en-US"/>
          </a:p>
        </p:txBody>
      </p:sp>
      <p:sp>
        <p:nvSpPr>
          <p:cNvPr id="5" name="Rectangle 2"/>
          <p:cNvSpPr txBox="1">
            <a:spLocks noChangeArrowheads="1"/>
          </p:cNvSpPr>
          <p:nvPr/>
        </p:nvSpPr>
        <p:spPr bwMode="auto">
          <a:xfrm>
            <a:off x="2191809" y="47533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26   – </a:t>
            </a:r>
            <a:r>
              <a:rPr lang="en-GB" dirty="0"/>
              <a:t>Remove </a:t>
            </a:r>
            <a:r>
              <a:rPr lang="en-US" dirty="0" smtClean="0"/>
              <a:t>PCF</a:t>
            </a:r>
            <a:endParaRPr lang="en-GB" dirty="0"/>
          </a:p>
        </p:txBody>
      </p:sp>
      <p:sp>
        <p:nvSpPr>
          <p:cNvPr id="6" name="Rectangle 3"/>
          <p:cNvSpPr txBox="1">
            <a:spLocks noChangeArrowheads="1"/>
          </p:cNvSpPr>
          <p:nvPr/>
        </p:nvSpPr>
        <p:spPr bwMode="auto">
          <a:xfrm>
            <a:off x="2133600" y="1539082"/>
            <a:ext cx="9466791" cy="4709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nSpc>
                <a:spcPct val="80000"/>
              </a:lnSpc>
            </a:pPr>
            <a:r>
              <a:rPr lang="en-US" altLang="en-US" sz="2800" kern="0" dirty="0" smtClean="0"/>
              <a:t>Resolve CID 65 as “Revised” with a resolution of “Incorporate the text changes </a:t>
            </a:r>
            <a:r>
              <a:rPr lang="en-US" altLang="en-US" sz="2800" kern="0" dirty="0"/>
              <a:t>indicated in </a:t>
            </a:r>
            <a:r>
              <a:rPr lang="en-US" altLang="en-US" sz="2800" kern="0" dirty="0">
                <a:hlinkClick r:id="rId3"/>
              </a:rPr>
              <a:t>https://</a:t>
            </a:r>
            <a:r>
              <a:rPr lang="en-US" altLang="en-US" sz="2800" kern="0" dirty="0" smtClean="0">
                <a:hlinkClick r:id="rId3"/>
              </a:rPr>
              <a:t>mentor.ieee.org/802.11/dcn/17/11-17-1519-04-000m-resolution-cid-65-remove-pcf.docx</a:t>
            </a:r>
            <a:r>
              <a:rPr lang="en-US" altLang="en-US" sz="2800" kern="0" dirty="0" smtClean="0"/>
              <a:t> into the </a:t>
            </a:r>
            <a:r>
              <a:rPr lang="en-US" altLang="en-US" sz="2800" kern="0" dirty="0" err="1" smtClean="0"/>
              <a:t>TGmd</a:t>
            </a:r>
            <a:r>
              <a:rPr lang="en-US" altLang="en-US" sz="2800" kern="0" dirty="0" smtClean="0"/>
              <a:t> draft. These changes remove the PCF capability.</a:t>
            </a:r>
          </a:p>
          <a:p>
            <a:pPr lvl="1">
              <a:lnSpc>
                <a:spcPct val="80000"/>
              </a:lnSpc>
            </a:pPr>
            <a:endParaRPr lang="en-US" altLang="en-US" sz="2400" kern="0" dirty="0" smtClean="0"/>
          </a:p>
          <a:p>
            <a:pPr marL="457200" lvl="1" indent="0">
              <a:lnSpc>
                <a:spcPct val="80000"/>
              </a:lnSpc>
              <a:buNone/>
            </a:pPr>
            <a:endParaRPr lang="en-US" altLang="en-US" sz="2400" kern="0" dirty="0" smtClean="0"/>
          </a:p>
          <a:p>
            <a:pPr>
              <a:lnSpc>
                <a:spcPct val="80000"/>
              </a:lnSpc>
            </a:pPr>
            <a:r>
              <a:rPr lang="en-US" altLang="en-US" kern="0" dirty="0" smtClean="0"/>
              <a:t>Moved: Menzo Wentink</a:t>
            </a:r>
          </a:p>
          <a:p>
            <a:pPr>
              <a:lnSpc>
                <a:spcPct val="80000"/>
              </a:lnSpc>
            </a:pPr>
            <a:r>
              <a:rPr lang="en-US" altLang="en-US" kern="0" dirty="0" smtClean="0"/>
              <a:t>Seconded:  Graham Smith</a:t>
            </a:r>
          </a:p>
          <a:p>
            <a:pPr>
              <a:lnSpc>
                <a:spcPct val="80000"/>
              </a:lnSpc>
            </a:pPr>
            <a:r>
              <a:rPr lang="en-US" altLang="en-US" kern="0" dirty="0" smtClean="0"/>
              <a:t>Result: 20-0-0 Passes</a:t>
            </a:r>
            <a:endParaRPr lang="en-US" altLang="en-US" sz="2000" kern="0" dirty="0"/>
          </a:p>
          <a:p>
            <a:pPr>
              <a:lnSpc>
                <a:spcPct val="80000"/>
              </a:lnSpc>
            </a:pPr>
            <a:endParaRPr lang="en-US" altLang="en-US" sz="2000" kern="0" dirty="0"/>
          </a:p>
        </p:txBody>
      </p:sp>
    </p:spTree>
    <p:extLst>
      <p:ext uri="{BB962C8B-B14F-4D97-AF65-F5344CB8AC3E}">
        <p14:creationId xmlns:p14="http://schemas.microsoft.com/office/powerpoint/2010/main" val="19066440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17</a:t>
            </a:fld>
            <a:endParaRPr lang="en-US"/>
          </a:p>
        </p:txBody>
      </p:sp>
      <p:sp>
        <p:nvSpPr>
          <p:cNvPr id="5" name="Rectangle 2"/>
          <p:cNvSpPr txBox="1">
            <a:spLocks noChangeArrowheads="1"/>
          </p:cNvSpPr>
          <p:nvPr/>
        </p:nvSpPr>
        <p:spPr bwMode="auto">
          <a:xfrm>
            <a:off x="2191809" y="60960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27  – </a:t>
            </a:r>
            <a:r>
              <a:rPr lang="en-GB" dirty="0"/>
              <a:t>Remove </a:t>
            </a:r>
            <a:r>
              <a:rPr lang="en-GB" kern="0" dirty="0" err="1"/>
              <a:t>BlockAckReq</a:t>
            </a:r>
            <a:r>
              <a:rPr lang="en-GB" kern="0" dirty="0"/>
              <a:t>, </a:t>
            </a:r>
            <a:r>
              <a:rPr lang="en-US" kern="0" dirty="0"/>
              <a:t>B</a:t>
            </a:r>
            <a:r>
              <a:rPr lang="en-GB" kern="0" dirty="0" err="1"/>
              <a:t>asic</a:t>
            </a:r>
            <a:r>
              <a:rPr lang="en-GB" kern="0" dirty="0"/>
              <a:t> </a:t>
            </a:r>
            <a:r>
              <a:rPr lang="en-GB" kern="0" dirty="0" err="1"/>
              <a:t>BlockAck</a:t>
            </a:r>
            <a:r>
              <a:rPr lang="en-GB" kern="0" dirty="0"/>
              <a:t> variant, Non-HT block </a:t>
            </a:r>
            <a:r>
              <a:rPr lang="en-GB" kern="0" dirty="0" err="1" smtClean="0"/>
              <a:t>ack</a:t>
            </a:r>
            <a:endParaRPr lang="en-GB" dirty="0"/>
          </a:p>
        </p:txBody>
      </p:sp>
      <p:sp>
        <p:nvSpPr>
          <p:cNvPr id="6" name="Rectangle 3"/>
          <p:cNvSpPr txBox="1">
            <a:spLocks noChangeArrowheads="1"/>
          </p:cNvSpPr>
          <p:nvPr/>
        </p:nvSpPr>
        <p:spPr bwMode="auto">
          <a:xfrm>
            <a:off x="762000" y="1843882"/>
            <a:ext cx="10838391" cy="4709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altLang="en-US" sz="2800" kern="0" dirty="0" smtClean="0"/>
              <a:t>Resolve </a:t>
            </a:r>
            <a:r>
              <a:rPr lang="en-GB" sz="2800" kern="0" dirty="0"/>
              <a:t>CIDs 57, 58, </a:t>
            </a:r>
            <a:r>
              <a:rPr lang="en-GB" sz="2800" kern="0" dirty="0" smtClean="0"/>
              <a:t>and 61 </a:t>
            </a:r>
            <a:r>
              <a:rPr lang="en-US" altLang="en-US" sz="2800" b="1" kern="0" dirty="0" smtClean="0">
                <a:cs typeface="+mn-cs"/>
              </a:rPr>
              <a:t>“</a:t>
            </a:r>
            <a:r>
              <a:rPr lang="en-US" altLang="en-US" sz="2800" b="1" kern="0" dirty="0">
                <a:cs typeface="+mn-cs"/>
              </a:rPr>
              <a:t>Revised” with a resolution of “Incorporate </a:t>
            </a:r>
            <a:r>
              <a:rPr lang="en-US" altLang="en-US" sz="2800" kern="0" dirty="0" smtClean="0"/>
              <a:t>the text changes </a:t>
            </a:r>
            <a:r>
              <a:rPr lang="en-US" altLang="en-US" sz="2800" kern="0" dirty="0"/>
              <a:t>indicated in </a:t>
            </a:r>
            <a:r>
              <a:rPr lang="en-US" altLang="en-US" sz="2800" kern="0" dirty="0" smtClean="0">
                <a:hlinkClick r:id="rId2"/>
              </a:rPr>
              <a:t>https://mentor.ieee.org/802.11/dcn/17/11-17-1137-10-000m-resolutions-for-obsolete-blockack.docx</a:t>
            </a:r>
            <a:r>
              <a:rPr lang="en-US" altLang="en-US" sz="2800" kern="0" dirty="0" smtClean="0"/>
              <a:t>  </a:t>
            </a:r>
            <a:r>
              <a:rPr lang="en-US" altLang="en-US" sz="2800" kern="0" dirty="0"/>
              <a:t>into </a:t>
            </a:r>
            <a:r>
              <a:rPr lang="en-US" altLang="en-US" sz="2800" kern="0" dirty="0" smtClean="0"/>
              <a:t>the </a:t>
            </a:r>
            <a:r>
              <a:rPr lang="en-US" altLang="en-US" sz="2800" kern="0" dirty="0" err="1" smtClean="0"/>
              <a:t>TGmd</a:t>
            </a:r>
            <a:r>
              <a:rPr lang="en-US" altLang="en-US" sz="2800" kern="0" dirty="0" smtClean="0"/>
              <a:t> draft. These changes remove </a:t>
            </a:r>
            <a:r>
              <a:rPr lang="en-GB" sz="2800" kern="0" dirty="0" err="1"/>
              <a:t>BlockAckReq</a:t>
            </a:r>
            <a:r>
              <a:rPr lang="en-GB" sz="2800" kern="0" dirty="0"/>
              <a:t>, </a:t>
            </a:r>
            <a:r>
              <a:rPr lang="en-US" sz="2800" kern="0" dirty="0"/>
              <a:t>B</a:t>
            </a:r>
            <a:r>
              <a:rPr lang="en-GB" sz="2800" kern="0" dirty="0" err="1"/>
              <a:t>asic</a:t>
            </a:r>
            <a:r>
              <a:rPr lang="en-GB" sz="2800" kern="0" dirty="0"/>
              <a:t> </a:t>
            </a:r>
            <a:r>
              <a:rPr lang="en-GB" sz="2800" kern="0" dirty="0" err="1"/>
              <a:t>BlockAck</a:t>
            </a:r>
            <a:r>
              <a:rPr lang="en-GB" sz="2800" kern="0" dirty="0"/>
              <a:t> variant, </a:t>
            </a:r>
            <a:r>
              <a:rPr lang="en-GB" sz="2800" kern="0" dirty="0" smtClean="0"/>
              <a:t>and Non-HT </a:t>
            </a:r>
            <a:r>
              <a:rPr lang="en-GB" sz="2800" kern="0" dirty="0"/>
              <a:t>block </a:t>
            </a:r>
            <a:r>
              <a:rPr lang="en-GB" sz="2800" kern="0" dirty="0" err="1" smtClean="0"/>
              <a:t>ack</a:t>
            </a:r>
            <a:r>
              <a:rPr lang="en-GB" sz="2800" kern="0" dirty="0"/>
              <a:t> </a:t>
            </a:r>
            <a:r>
              <a:rPr lang="en-GB" sz="2800" kern="0" dirty="0" smtClean="0"/>
              <a:t>capabilities</a:t>
            </a:r>
            <a:r>
              <a:rPr lang="en-US" altLang="en-US" sz="2800" kern="0" dirty="0" smtClean="0"/>
              <a:t>.</a:t>
            </a:r>
          </a:p>
          <a:p>
            <a:pPr lvl="1">
              <a:lnSpc>
                <a:spcPct val="80000"/>
              </a:lnSpc>
            </a:pPr>
            <a:endParaRPr lang="en-US" altLang="en-US" sz="2400" kern="0" dirty="0" smtClean="0"/>
          </a:p>
          <a:p>
            <a:pPr marL="457200" lvl="1" indent="0">
              <a:lnSpc>
                <a:spcPct val="80000"/>
              </a:lnSpc>
              <a:buNone/>
            </a:pPr>
            <a:endParaRPr lang="en-US" altLang="en-US" sz="2400" kern="0" dirty="0" smtClean="0"/>
          </a:p>
          <a:p>
            <a:pPr>
              <a:lnSpc>
                <a:spcPct val="80000"/>
              </a:lnSpc>
            </a:pPr>
            <a:r>
              <a:rPr lang="en-US" altLang="en-US" kern="0" dirty="0" smtClean="0"/>
              <a:t>Moved: Menzo Wentink</a:t>
            </a:r>
          </a:p>
          <a:p>
            <a:pPr>
              <a:lnSpc>
                <a:spcPct val="80000"/>
              </a:lnSpc>
            </a:pPr>
            <a:r>
              <a:rPr lang="en-US" altLang="en-US" kern="0" dirty="0" smtClean="0"/>
              <a:t>Seconded:  Graham Smith</a:t>
            </a:r>
          </a:p>
          <a:p>
            <a:pPr>
              <a:lnSpc>
                <a:spcPct val="80000"/>
              </a:lnSpc>
            </a:pPr>
            <a:r>
              <a:rPr lang="en-US" altLang="en-US" kern="0" dirty="0" smtClean="0"/>
              <a:t>Result: 16-0-1 Passes</a:t>
            </a:r>
            <a:endParaRPr lang="en-US" altLang="en-US" sz="2000" kern="0" dirty="0"/>
          </a:p>
          <a:p>
            <a:pPr>
              <a:lnSpc>
                <a:spcPct val="80000"/>
              </a:lnSpc>
            </a:pPr>
            <a:endParaRPr lang="en-US" altLang="en-US" sz="2000" kern="0" dirty="0"/>
          </a:p>
        </p:txBody>
      </p:sp>
    </p:spTree>
    <p:extLst>
      <p:ext uri="{BB962C8B-B14F-4D97-AF65-F5344CB8AC3E}">
        <p14:creationId xmlns:p14="http://schemas.microsoft.com/office/powerpoint/2010/main" val="40814586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18</a:t>
            </a:fld>
            <a:endParaRPr lang="en-US"/>
          </a:p>
        </p:txBody>
      </p:sp>
      <p:sp>
        <p:nvSpPr>
          <p:cNvPr id="5" name="Rectangle 2"/>
          <p:cNvSpPr txBox="1">
            <a:spLocks noChangeArrowheads="1"/>
          </p:cNvSpPr>
          <p:nvPr/>
        </p:nvSpPr>
        <p:spPr bwMode="auto">
          <a:xfrm>
            <a:off x="2191809" y="60960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Straw poll  –</a:t>
            </a:r>
            <a:r>
              <a:rPr lang="en-GB" kern="0" dirty="0" smtClean="0"/>
              <a:t>HT-delayed </a:t>
            </a:r>
            <a:r>
              <a:rPr lang="en-GB" kern="0" dirty="0"/>
              <a:t>block </a:t>
            </a:r>
            <a:r>
              <a:rPr lang="en-GB" kern="0" dirty="0" err="1" smtClean="0"/>
              <a:t>ack</a:t>
            </a:r>
            <a:r>
              <a:rPr lang="en-GB" kern="0" dirty="0" smtClean="0"/>
              <a:t> (CID 70)</a:t>
            </a:r>
            <a:endParaRPr lang="en-GB" dirty="0"/>
          </a:p>
        </p:txBody>
      </p:sp>
      <p:sp>
        <p:nvSpPr>
          <p:cNvPr id="6" name="Rectangle 3"/>
          <p:cNvSpPr txBox="1">
            <a:spLocks noChangeArrowheads="1"/>
          </p:cNvSpPr>
          <p:nvPr/>
        </p:nvSpPr>
        <p:spPr bwMode="auto">
          <a:xfrm>
            <a:off x="762000" y="1843882"/>
            <a:ext cx="10838391" cy="4709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GB" sz="2800" kern="0" dirty="0" smtClean="0"/>
              <a:t>HT-delayed </a:t>
            </a:r>
            <a:r>
              <a:rPr lang="en-GB" sz="2800" kern="0" dirty="0"/>
              <a:t>block </a:t>
            </a:r>
            <a:r>
              <a:rPr lang="en-GB" sz="2800" kern="0" dirty="0" err="1"/>
              <a:t>ack</a:t>
            </a:r>
            <a:r>
              <a:rPr lang="en-US" altLang="en-US" sz="2800" kern="0" dirty="0" smtClean="0"/>
              <a:t> capabilities should be</a:t>
            </a:r>
          </a:p>
          <a:p>
            <a:pPr lvl="1"/>
            <a:r>
              <a:rPr lang="en-US" altLang="en-US" sz="3200" kern="0" dirty="0" smtClean="0"/>
              <a:t>Retained 0</a:t>
            </a:r>
          </a:p>
          <a:p>
            <a:pPr lvl="1"/>
            <a:r>
              <a:rPr lang="en-US" altLang="en-US" sz="3200" kern="0" dirty="0" smtClean="0"/>
              <a:t>Deleted 6</a:t>
            </a:r>
          </a:p>
          <a:p>
            <a:pPr lvl="1"/>
            <a:r>
              <a:rPr lang="en-US" altLang="en-US" sz="3200" kern="0" dirty="0" smtClean="0"/>
              <a:t>Abstain 12</a:t>
            </a:r>
          </a:p>
          <a:p>
            <a:pPr lvl="1">
              <a:lnSpc>
                <a:spcPct val="80000"/>
              </a:lnSpc>
            </a:pPr>
            <a:endParaRPr lang="en-US" altLang="en-US" sz="2400" kern="0" dirty="0" smtClean="0"/>
          </a:p>
          <a:p>
            <a:pPr marL="457200" lvl="1" indent="0">
              <a:lnSpc>
                <a:spcPct val="80000"/>
              </a:lnSpc>
              <a:buNone/>
            </a:pPr>
            <a:endParaRPr lang="en-US" altLang="en-US" sz="2400" kern="0" dirty="0" smtClean="0"/>
          </a:p>
          <a:p>
            <a:pPr>
              <a:lnSpc>
                <a:spcPct val="80000"/>
              </a:lnSpc>
            </a:pPr>
            <a:endParaRPr lang="en-US" altLang="en-US" sz="2000" kern="0" dirty="0"/>
          </a:p>
        </p:txBody>
      </p:sp>
    </p:spTree>
    <p:extLst>
      <p:ext uri="{BB962C8B-B14F-4D97-AF65-F5344CB8AC3E}">
        <p14:creationId xmlns:p14="http://schemas.microsoft.com/office/powerpoint/2010/main" val="122779892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19</a:t>
            </a:fld>
            <a:endParaRPr lang="en-US"/>
          </a:p>
        </p:txBody>
      </p:sp>
      <p:sp>
        <p:nvSpPr>
          <p:cNvPr id="5" name="Rectangle 2"/>
          <p:cNvSpPr txBox="1">
            <a:spLocks noChangeArrowheads="1"/>
          </p:cNvSpPr>
          <p:nvPr/>
        </p:nvSpPr>
        <p:spPr bwMode="auto">
          <a:xfrm>
            <a:off x="2191809" y="47533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28 – </a:t>
            </a:r>
            <a:r>
              <a:rPr lang="en-GB" dirty="0"/>
              <a:t>Remove </a:t>
            </a:r>
            <a:r>
              <a:rPr lang="en-US" dirty="0" smtClean="0"/>
              <a:t>DMG OFDM PHY</a:t>
            </a:r>
            <a:endParaRPr lang="en-GB" dirty="0"/>
          </a:p>
        </p:txBody>
      </p:sp>
      <p:sp>
        <p:nvSpPr>
          <p:cNvPr id="6" name="Rectangle 3"/>
          <p:cNvSpPr txBox="1">
            <a:spLocks noChangeArrowheads="1"/>
          </p:cNvSpPr>
          <p:nvPr/>
        </p:nvSpPr>
        <p:spPr bwMode="auto">
          <a:xfrm>
            <a:off x="2133600" y="1539082"/>
            <a:ext cx="9466791" cy="4709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nSpc>
                <a:spcPct val="80000"/>
              </a:lnSpc>
            </a:pPr>
            <a:r>
              <a:rPr lang="en-US" altLang="en-US" sz="2800" kern="0" dirty="0" smtClean="0"/>
              <a:t>Resolve CID 64 as “Revised” with a resolution of “Incorporate the text changes </a:t>
            </a:r>
            <a:r>
              <a:rPr lang="en-US" altLang="en-US" sz="2800" kern="0" dirty="0"/>
              <a:t>indicated in </a:t>
            </a:r>
            <a:r>
              <a:rPr lang="en-US" altLang="en-US" sz="2800" kern="0" dirty="0">
                <a:hlinkClick r:id="rId2"/>
              </a:rPr>
              <a:t>https://</a:t>
            </a:r>
            <a:r>
              <a:rPr lang="en-US" altLang="en-US" sz="2800" kern="0" dirty="0" smtClean="0">
                <a:hlinkClick r:id="rId2"/>
              </a:rPr>
              <a:t>mentor.ieee.org/802.11/dcn/17/11-17-1238-02-000m-resolution-for-obsolete-dmg-ofdm.docx</a:t>
            </a:r>
            <a:r>
              <a:rPr lang="en-US" altLang="en-US" sz="2800" kern="0" dirty="0" smtClean="0"/>
              <a:t> into the </a:t>
            </a:r>
            <a:r>
              <a:rPr lang="en-US" altLang="en-US" sz="2800" kern="0" dirty="0" err="1" smtClean="0"/>
              <a:t>TGmd</a:t>
            </a:r>
            <a:r>
              <a:rPr lang="en-US" altLang="en-US" sz="2800" kern="0" dirty="0" smtClean="0"/>
              <a:t> draft. These changes remove the DMG OFDM PHY.</a:t>
            </a:r>
          </a:p>
          <a:p>
            <a:pPr lvl="1">
              <a:lnSpc>
                <a:spcPct val="80000"/>
              </a:lnSpc>
            </a:pPr>
            <a:endParaRPr lang="en-US" altLang="en-US" sz="2400" kern="0" dirty="0" smtClean="0"/>
          </a:p>
          <a:p>
            <a:pPr marL="457200" lvl="1" indent="0">
              <a:lnSpc>
                <a:spcPct val="80000"/>
              </a:lnSpc>
              <a:buNone/>
            </a:pPr>
            <a:endParaRPr lang="en-US" altLang="en-US" sz="2400" kern="0" dirty="0" smtClean="0"/>
          </a:p>
          <a:p>
            <a:pPr>
              <a:lnSpc>
                <a:spcPct val="80000"/>
              </a:lnSpc>
            </a:pPr>
            <a:r>
              <a:rPr lang="en-US" altLang="en-US" kern="0" dirty="0" smtClean="0"/>
              <a:t>Moved: Graham Smith</a:t>
            </a:r>
          </a:p>
          <a:p>
            <a:pPr>
              <a:lnSpc>
                <a:spcPct val="80000"/>
              </a:lnSpc>
            </a:pPr>
            <a:r>
              <a:rPr lang="en-US" altLang="en-US" kern="0" dirty="0" smtClean="0"/>
              <a:t>Seconded:  Chris Hansen</a:t>
            </a:r>
          </a:p>
          <a:p>
            <a:pPr>
              <a:lnSpc>
                <a:spcPct val="80000"/>
              </a:lnSpc>
            </a:pPr>
            <a:r>
              <a:rPr lang="en-US" altLang="en-US" kern="0" dirty="0" smtClean="0"/>
              <a:t>Result: 17-0-0 Passes</a:t>
            </a:r>
            <a:endParaRPr lang="en-US" altLang="en-US" sz="2000" kern="0" dirty="0"/>
          </a:p>
          <a:p>
            <a:pPr>
              <a:lnSpc>
                <a:spcPct val="80000"/>
              </a:lnSpc>
            </a:pPr>
            <a:endParaRPr lang="en-US" altLang="en-US" sz="2000" kern="0" dirty="0"/>
          </a:p>
        </p:txBody>
      </p:sp>
    </p:spTree>
    <p:extLst>
      <p:ext uri="{BB962C8B-B14F-4D97-AF65-F5344CB8AC3E}">
        <p14:creationId xmlns:p14="http://schemas.microsoft.com/office/powerpoint/2010/main" val="25995210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January 2018</a:t>
            </a:r>
            <a:endParaRPr lang="en-US" sz="1800"/>
          </a:p>
        </p:txBody>
      </p:sp>
      <p:sp>
        <p:nvSpPr>
          <p:cNvPr id="409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4100" name="Slide Number Placeholder 5"/>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56D6E298-42C4-4845-8665-E35DE2769254}" type="slidenum">
              <a:rPr lang="en-US" smtClean="0"/>
              <a:pPr>
                <a:defRPr/>
              </a:pPr>
              <a:t>2</a:t>
            </a:fld>
            <a:endParaRPr lang="en-US" smtClean="0"/>
          </a:p>
        </p:txBody>
      </p:sp>
      <p:sp>
        <p:nvSpPr>
          <p:cNvPr id="3077" name="Rectangle 2"/>
          <p:cNvSpPr>
            <a:spLocks noGrp="1" noChangeArrowheads="1"/>
          </p:cNvSpPr>
          <p:nvPr>
            <p:ph type="title"/>
          </p:nvPr>
        </p:nvSpPr>
        <p:spPr/>
        <p:txBody>
          <a:bodyPr/>
          <a:lstStyle/>
          <a:p>
            <a:r>
              <a:rPr lang="en-US" altLang="en-US" dirty="0" smtClean="0"/>
              <a:t>Abstract</a:t>
            </a:r>
          </a:p>
        </p:txBody>
      </p:sp>
      <p:sp>
        <p:nvSpPr>
          <p:cNvPr id="3078" name="Rectangle 3"/>
          <p:cNvSpPr>
            <a:spLocks noGrp="1" noChangeArrowheads="1"/>
          </p:cNvSpPr>
          <p:nvPr>
            <p:ph type="body" idx="1"/>
          </p:nvPr>
        </p:nvSpPr>
        <p:spPr/>
        <p:txBody>
          <a:bodyPr/>
          <a:lstStyle/>
          <a:p>
            <a:pPr>
              <a:buFontTx/>
              <a:buNone/>
            </a:pPr>
            <a:r>
              <a:rPr lang="en-US" altLang="en-US" dirty="0" smtClean="0"/>
              <a:t>	This presentation contains the IEEE 802.11 </a:t>
            </a:r>
            <a:r>
              <a:rPr lang="en-US" altLang="en-US" dirty="0" err="1" smtClean="0"/>
              <a:t>TGmd</a:t>
            </a:r>
            <a:r>
              <a:rPr lang="en-US" altLang="en-US" dirty="0" smtClean="0"/>
              <a:t> agenda for the </a:t>
            </a:r>
            <a:r>
              <a:rPr lang="en-US" altLang="en-US" dirty="0"/>
              <a:t>January </a:t>
            </a:r>
            <a:r>
              <a:rPr lang="en-US" altLang="en-US" dirty="0" smtClean="0"/>
              <a:t>2018 session.</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20</a:t>
            </a:fld>
            <a:endParaRPr lang="en-US"/>
          </a:p>
        </p:txBody>
      </p:sp>
      <p:sp>
        <p:nvSpPr>
          <p:cNvPr id="5" name="Rectangle 2"/>
          <p:cNvSpPr txBox="1">
            <a:spLocks noChangeArrowheads="1"/>
          </p:cNvSpPr>
          <p:nvPr/>
        </p:nvSpPr>
        <p:spPr bwMode="auto">
          <a:xfrm>
            <a:off x="2191809" y="38100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29  – </a:t>
            </a:r>
            <a:r>
              <a:rPr lang="en-US" dirty="0" err="1" smtClean="0"/>
              <a:t>Telecon</a:t>
            </a:r>
            <a:r>
              <a:rPr lang="en-US" dirty="0" smtClean="0"/>
              <a:t>, Ad-hoc and Orlando CIDs </a:t>
            </a:r>
            <a:endParaRPr lang="en-GB" dirty="0"/>
          </a:p>
        </p:txBody>
      </p:sp>
      <p:sp>
        <p:nvSpPr>
          <p:cNvPr id="6" name="Rectangle 3"/>
          <p:cNvSpPr txBox="1">
            <a:spLocks noChangeArrowheads="1"/>
          </p:cNvSpPr>
          <p:nvPr/>
        </p:nvSpPr>
        <p:spPr bwMode="auto">
          <a:xfrm>
            <a:off x="2133600" y="1219200"/>
            <a:ext cx="9466791" cy="4709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nSpc>
                <a:spcPct val="80000"/>
              </a:lnSpc>
            </a:pPr>
            <a:r>
              <a:rPr lang="en-US" altLang="en-US" sz="2800" kern="0" dirty="0" smtClean="0"/>
              <a:t>Approve the comment resolutions on the</a:t>
            </a:r>
          </a:p>
          <a:p>
            <a:pPr lvl="1">
              <a:lnSpc>
                <a:spcPct val="80000"/>
              </a:lnSpc>
            </a:pPr>
            <a:r>
              <a:rPr lang="en-US" altLang="en-US" sz="2400" kern="0" dirty="0" smtClean="0"/>
              <a:t>“PHY Motion </a:t>
            </a:r>
            <a:r>
              <a:rPr lang="en-US" altLang="en-US" sz="2400" kern="0" dirty="0"/>
              <a:t>F</a:t>
            </a:r>
            <a:r>
              <a:rPr lang="en-US" altLang="en-US" sz="2400" kern="0" dirty="0" smtClean="0"/>
              <a:t>” tab in </a:t>
            </a:r>
            <a:r>
              <a:rPr lang="en-US" altLang="en-US" sz="2400" kern="0" dirty="0">
                <a:hlinkClick r:id="rId2"/>
              </a:rPr>
              <a:t>https://</a:t>
            </a:r>
            <a:r>
              <a:rPr lang="en-US" altLang="en-US" sz="2400" kern="0" dirty="0" smtClean="0">
                <a:hlinkClick r:id="rId2"/>
              </a:rPr>
              <a:t>mentor.ieee.org/802.11/dcn/17/11-17-0930-12-000m-revmd-cc25-phy-plus-comments.xls</a:t>
            </a:r>
            <a:r>
              <a:rPr lang="en-US" altLang="en-US" sz="2400" kern="0" dirty="0" smtClean="0"/>
              <a:t> </a:t>
            </a:r>
          </a:p>
          <a:p>
            <a:pPr lvl="1">
              <a:lnSpc>
                <a:spcPct val="80000"/>
              </a:lnSpc>
            </a:pPr>
            <a:r>
              <a:rPr lang="en-US" altLang="en-US" sz="2400" kern="0" dirty="0" smtClean="0"/>
              <a:t>“</a:t>
            </a:r>
            <a:r>
              <a:rPr lang="en-US" altLang="en-US" sz="2400" kern="0" dirty="0"/>
              <a:t>Motion </a:t>
            </a:r>
            <a:r>
              <a:rPr lang="en-US" altLang="en-US" sz="2400" kern="0" dirty="0" smtClean="0"/>
              <a:t>MAC-I, Motion MAC-J and Motion MAC-K”  tabs </a:t>
            </a:r>
            <a:r>
              <a:rPr lang="en-US" altLang="en-US" sz="2400" kern="0" dirty="0"/>
              <a:t>in </a:t>
            </a:r>
            <a:r>
              <a:rPr lang="en-US" altLang="en-US" sz="2400" kern="0" dirty="0">
                <a:hlinkClick r:id="rId3"/>
              </a:rPr>
              <a:t>https://</a:t>
            </a:r>
            <a:r>
              <a:rPr lang="en-US" altLang="en-US" sz="2400" kern="0" dirty="0" smtClean="0">
                <a:hlinkClick r:id="rId3"/>
              </a:rPr>
              <a:t>mentor.ieee.org/802.11/dcn/17/11-17-0927-13-000m-revmd-mac-comments.xls</a:t>
            </a:r>
            <a:r>
              <a:rPr lang="en-US" altLang="en-US" sz="2400" kern="0" dirty="0" smtClean="0"/>
              <a:t> </a:t>
            </a:r>
          </a:p>
          <a:p>
            <a:pPr lvl="1">
              <a:lnSpc>
                <a:spcPct val="80000"/>
              </a:lnSpc>
            </a:pPr>
            <a:r>
              <a:rPr lang="en-US" altLang="en-US" sz="2400" kern="0" dirty="0"/>
              <a:t>“Dec </a:t>
            </a:r>
            <a:r>
              <a:rPr lang="en-US" altLang="en-US" sz="2400" kern="0" dirty="0" err="1"/>
              <a:t>Telecon</a:t>
            </a:r>
            <a:r>
              <a:rPr lang="en-US" altLang="en-US" sz="2400" kern="0" dirty="0"/>
              <a:t>” </a:t>
            </a:r>
            <a:r>
              <a:rPr lang="en-US" altLang="en-US" sz="2400" kern="0" dirty="0" smtClean="0"/>
              <a:t>, “Gen Motion – Dec </a:t>
            </a:r>
            <a:r>
              <a:rPr lang="en-US" altLang="en-US" sz="2400" kern="0" dirty="0" err="1"/>
              <a:t>T</a:t>
            </a:r>
            <a:r>
              <a:rPr lang="en-US" altLang="en-US" sz="2400" kern="0" dirty="0" err="1" smtClean="0"/>
              <a:t>elecon</a:t>
            </a:r>
            <a:r>
              <a:rPr lang="en-US" altLang="en-US" sz="2400" kern="0" dirty="0" smtClean="0"/>
              <a:t>”, “Gen Motion-Oct</a:t>
            </a:r>
            <a:r>
              <a:rPr lang="en-US" altLang="en-US" sz="2400" kern="0" dirty="0"/>
              <a:t>” </a:t>
            </a:r>
            <a:r>
              <a:rPr lang="en-US" altLang="en-US" sz="2400" kern="0" dirty="0" smtClean="0"/>
              <a:t>and Gen </a:t>
            </a:r>
            <a:r>
              <a:rPr lang="en-US" altLang="en-US" sz="2400" kern="0" dirty="0"/>
              <a:t>Motion </a:t>
            </a:r>
            <a:r>
              <a:rPr lang="en-US" altLang="en-US" sz="2400" kern="0" dirty="0" err="1" smtClean="0"/>
              <a:t>AdHoc</a:t>
            </a:r>
            <a:r>
              <a:rPr lang="en-US" altLang="en-US" sz="2400" kern="0" dirty="0"/>
              <a:t>”, tabs in </a:t>
            </a:r>
            <a:r>
              <a:rPr lang="en-US" altLang="en-US" sz="2400" kern="0" dirty="0" smtClean="0">
                <a:hlinkClick r:id="rId4"/>
              </a:rPr>
              <a:t>https://mentor.ieee.org/802.11/dcn/17/11-17-0928-07-000m-revmd-cc25-gen-comments.xlsx</a:t>
            </a:r>
            <a:r>
              <a:rPr lang="en-US" altLang="en-US" sz="2400" kern="0" dirty="0" smtClean="0"/>
              <a:t> </a:t>
            </a:r>
          </a:p>
          <a:p>
            <a:pPr lvl="1">
              <a:lnSpc>
                <a:spcPct val="80000"/>
              </a:lnSpc>
            </a:pPr>
            <a:r>
              <a:rPr lang="en-US" altLang="en-US" sz="2400" kern="0" dirty="0" smtClean="0"/>
              <a:t>“</a:t>
            </a:r>
            <a:r>
              <a:rPr lang="en-GB" sz="2400" dirty="0"/>
              <a:t>Motion EDITOR2 </a:t>
            </a:r>
            <a:r>
              <a:rPr lang="en-GB" sz="2400" dirty="0" smtClean="0"/>
              <a:t>– D” tab in </a:t>
            </a:r>
            <a:r>
              <a:rPr lang="en-GB" sz="2400" dirty="0">
                <a:hlinkClick r:id="rId5"/>
              </a:rPr>
              <a:t>https://</a:t>
            </a:r>
            <a:r>
              <a:rPr lang="en-GB" sz="2400" dirty="0" smtClean="0">
                <a:hlinkClick r:id="rId5"/>
              </a:rPr>
              <a:t>mentor.ieee.org/802.11/dcn/17/11-17-0929-06-000m-revmd-editor2-comments.xlsx</a:t>
            </a:r>
            <a:r>
              <a:rPr lang="en-GB" sz="2400" dirty="0" smtClean="0"/>
              <a:t> </a:t>
            </a:r>
            <a:endParaRPr lang="en-US" altLang="en-US" sz="2400" kern="0" dirty="0"/>
          </a:p>
          <a:p>
            <a:pPr>
              <a:lnSpc>
                <a:spcPct val="80000"/>
              </a:lnSpc>
            </a:pPr>
            <a:r>
              <a:rPr lang="en-US" altLang="en-US" kern="0" dirty="0" smtClean="0"/>
              <a:t>Moved: Jon </a:t>
            </a:r>
            <a:r>
              <a:rPr lang="en-US" altLang="en-US" kern="0" dirty="0" err="1" smtClean="0"/>
              <a:t>Rosdahl</a:t>
            </a:r>
            <a:endParaRPr lang="en-US" altLang="en-US" kern="0" dirty="0" smtClean="0"/>
          </a:p>
          <a:p>
            <a:pPr>
              <a:lnSpc>
                <a:spcPct val="80000"/>
              </a:lnSpc>
            </a:pPr>
            <a:r>
              <a:rPr lang="en-US" altLang="en-US" kern="0" dirty="0" smtClean="0"/>
              <a:t>Seconded:  Chris Hansen</a:t>
            </a:r>
          </a:p>
          <a:p>
            <a:pPr>
              <a:lnSpc>
                <a:spcPct val="80000"/>
              </a:lnSpc>
            </a:pPr>
            <a:r>
              <a:rPr lang="en-US" altLang="en-US" kern="0" dirty="0" smtClean="0"/>
              <a:t>Result: 16-0-1 Passes</a:t>
            </a:r>
          </a:p>
          <a:p>
            <a:pPr>
              <a:lnSpc>
                <a:spcPct val="80000"/>
              </a:lnSpc>
            </a:pPr>
            <a:endParaRPr lang="en-US" altLang="en-US" sz="2000" kern="0" dirty="0"/>
          </a:p>
          <a:p>
            <a:pPr>
              <a:lnSpc>
                <a:spcPct val="80000"/>
              </a:lnSpc>
            </a:pPr>
            <a:endParaRPr lang="en-US" altLang="en-US" sz="2000" kern="0" dirty="0"/>
          </a:p>
        </p:txBody>
      </p:sp>
    </p:spTree>
    <p:extLst>
      <p:ext uri="{BB962C8B-B14F-4D97-AF65-F5344CB8AC3E}">
        <p14:creationId xmlns:p14="http://schemas.microsoft.com/office/powerpoint/2010/main" val="30104637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21</a:t>
            </a:fld>
            <a:endParaRPr lang="en-US"/>
          </a:p>
        </p:txBody>
      </p:sp>
      <p:sp>
        <p:nvSpPr>
          <p:cNvPr id="5" name="Rectangle 2"/>
          <p:cNvSpPr txBox="1">
            <a:spLocks noChangeArrowheads="1"/>
          </p:cNvSpPr>
          <p:nvPr/>
        </p:nvSpPr>
        <p:spPr bwMode="auto">
          <a:xfrm>
            <a:off x="1447412" y="748505"/>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30   – Address </a:t>
            </a:r>
            <a:r>
              <a:rPr lang="en-GB" dirty="0" smtClean="0"/>
              <a:t>Inconsistency in Assigning </a:t>
            </a:r>
            <a:r>
              <a:rPr lang="en-GB" dirty="0"/>
              <a:t>CCF0 Value For BSS Bandwidth</a:t>
            </a:r>
          </a:p>
        </p:txBody>
      </p:sp>
      <p:sp>
        <p:nvSpPr>
          <p:cNvPr id="6" name="Rectangle 3"/>
          <p:cNvSpPr txBox="1">
            <a:spLocks noChangeArrowheads="1"/>
          </p:cNvSpPr>
          <p:nvPr/>
        </p:nvSpPr>
        <p:spPr bwMode="auto">
          <a:xfrm>
            <a:off x="1925110" y="2286000"/>
            <a:ext cx="9466791" cy="37187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nSpc>
                <a:spcPct val="80000"/>
              </a:lnSpc>
            </a:pPr>
            <a:r>
              <a:rPr lang="en-US" altLang="en-US" sz="2800" kern="0" dirty="0" smtClean="0"/>
              <a:t>Incorporate the text changes </a:t>
            </a:r>
            <a:r>
              <a:rPr lang="en-US" altLang="en-US" sz="2800" kern="0" dirty="0"/>
              <a:t>indicated in </a:t>
            </a:r>
            <a:r>
              <a:rPr lang="en-US" altLang="en-US" sz="2800" kern="0" dirty="0">
                <a:hlinkClick r:id="rId2"/>
              </a:rPr>
              <a:t>https://</a:t>
            </a:r>
            <a:r>
              <a:rPr lang="en-US" altLang="en-US" sz="2800" kern="0" dirty="0" smtClean="0">
                <a:hlinkClick r:id="rId2"/>
              </a:rPr>
              <a:t>mentor.ieee.org/802.11/dcn/17/11-17-1738-01-000m-setting-ccf0-for-20-40mhz-bss-bw.docx</a:t>
            </a:r>
            <a:r>
              <a:rPr lang="en-US" altLang="en-US" sz="2800" kern="0" dirty="0" smtClean="0"/>
              <a:t> into the </a:t>
            </a:r>
            <a:r>
              <a:rPr lang="en-US" altLang="en-US" sz="2800" kern="0" dirty="0" err="1" smtClean="0"/>
              <a:t>TGmd</a:t>
            </a:r>
            <a:r>
              <a:rPr lang="en-US" altLang="en-US" sz="2800" kern="0" dirty="0" smtClean="0"/>
              <a:t> draft.</a:t>
            </a:r>
          </a:p>
          <a:p>
            <a:pPr lvl="1">
              <a:lnSpc>
                <a:spcPct val="80000"/>
              </a:lnSpc>
            </a:pPr>
            <a:endParaRPr lang="en-US" altLang="en-US" sz="2400" kern="0" dirty="0" smtClean="0"/>
          </a:p>
          <a:p>
            <a:pPr marL="457200" lvl="1" indent="0">
              <a:lnSpc>
                <a:spcPct val="80000"/>
              </a:lnSpc>
              <a:buNone/>
            </a:pPr>
            <a:endParaRPr lang="en-US" altLang="en-US" sz="2400" kern="0" dirty="0" smtClean="0"/>
          </a:p>
          <a:p>
            <a:pPr>
              <a:lnSpc>
                <a:spcPct val="80000"/>
              </a:lnSpc>
            </a:pPr>
            <a:r>
              <a:rPr lang="en-US" altLang="en-US" kern="0" dirty="0" smtClean="0"/>
              <a:t>Moved: Menzo Wentink</a:t>
            </a:r>
          </a:p>
          <a:p>
            <a:pPr>
              <a:lnSpc>
                <a:spcPct val="80000"/>
              </a:lnSpc>
            </a:pPr>
            <a:r>
              <a:rPr lang="en-US" altLang="en-US" kern="0" dirty="0" smtClean="0"/>
              <a:t>Seconded:  </a:t>
            </a:r>
            <a:r>
              <a:rPr lang="en-US" altLang="en-US" kern="0" dirty="0" err="1" smtClean="0"/>
              <a:t>Huizhao</a:t>
            </a:r>
            <a:r>
              <a:rPr lang="en-US" altLang="en-US" kern="0" dirty="0" smtClean="0"/>
              <a:t> Wang</a:t>
            </a:r>
          </a:p>
          <a:p>
            <a:pPr>
              <a:lnSpc>
                <a:spcPct val="80000"/>
              </a:lnSpc>
            </a:pPr>
            <a:r>
              <a:rPr lang="en-US" altLang="en-US" kern="0" dirty="0" smtClean="0"/>
              <a:t>Result: 18-0-0 Passes</a:t>
            </a:r>
            <a:endParaRPr lang="en-US" altLang="en-US" sz="2000" kern="0" dirty="0"/>
          </a:p>
          <a:p>
            <a:pPr>
              <a:lnSpc>
                <a:spcPct val="80000"/>
              </a:lnSpc>
            </a:pPr>
            <a:endParaRPr lang="en-US" altLang="en-US" sz="2000" kern="0" dirty="0"/>
          </a:p>
        </p:txBody>
      </p:sp>
    </p:spTree>
    <p:extLst>
      <p:ext uri="{BB962C8B-B14F-4D97-AF65-F5344CB8AC3E}">
        <p14:creationId xmlns:p14="http://schemas.microsoft.com/office/powerpoint/2010/main" val="99850410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22</a:t>
            </a:fld>
            <a:endParaRPr lang="en-US"/>
          </a:p>
        </p:txBody>
      </p:sp>
      <p:sp>
        <p:nvSpPr>
          <p:cNvPr id="5" name="Rectangle 2"/>
          <p:cNvSpPr txBox="1">
            <a:spLocks noChangeArrowheads="1"/>
          </p:cNvSpPr>
          <p:nvPr/>
        </p:nvSpPr>
        <p:spPr bwMode="auto">
          <a:xfrm>
            <a:off x="1447412" y="748505"/>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31  – DMG PHYCONFIG_VECTOR parameters</a:t>
            </a:r>
            <a:endParaRPr lang="en-GB" dirty="0"/>
          </a:p>
        </p:txBody>
      </p:sp>
      <p:sp>
        <p:nvSpPr>
          <p:cNvPr id="6" name="Rectangle 3"/>
          <p:cNvSpPr txBox="1">
            <a:spLocks noChangeArrowheads="1"/>
          </p:cNvSpPr>
          <p:nvPr/>
        </p:nvSpPr>
        <p:spPr bwMode="auto">
          <a:xfrm>
            <a:off x="1925110" y="2286000"/>
            <a:ext cx="9466791" cy="37187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nSpc>
                <a:spcPct val="80000"/>
              </a:lnSpc>
            </a:pPr>
            <a:r>
              <a:rPr lang="en-US" altLang="en-US" sz="2800" kern="0" dirty="0" smtClean="0"/>
              <a:t>Incorporate the text changes </a:t>
            </a:r>
            <a:r>
              <a:rPr lang="en-US" altLang="en-US" sz="2800" kern="0" dirty="0"/>
              <a:t>indicated in </a:t>
            </a:r>
            <a:r>
              <a:rPr lang="en-US" altLang="en-US" sz="2800" kern="0" dirty="0">
                <a:hlinkClick r:id="rId2"/>
              </a:rPr>
              <a:t>https://</a:t>
            </a:r>
            <a:r>
              <a:rPr lang="en-US" altLang="en-US" sz="2800" kern="0" dirty="0" smtClean="0">
                <a:hlinkClick r:id="rId2"/>
              </a:rPr>
              <a:t>mentor.ieee.org/802.11/dcn/17/11-17-1810-01-000m-20-2-3-phyconfig-vector-parameters.docx</a:t>
            </a:r>
            <a:r>
              <a:rPr lang="en-US" altLang="en-US" sz="2800" kern="0" dirty="0" smtClean="0"/>
              <a:t> into the </a:t>
            </a:r>
            <a:r>
              <a:rPr lang="en-US" altLang="en-US" sz="2800" kern="0" dirty="0" err="1" smtClean="0"/>
              <a:t>TGmd</a:t>
            </a:r>
            <a:r>
              <a:rPr lang="en-US" altLang="en-US" sz="2800" kern="0" dirty="0" smtClean="0"/>
              <a:t> draft.</a:t>
            </a:r>
          </a:p>
          <a:p>
            <a:pPr lvl="1">
              <a:lnSpc>
                <a:spcPct val="80000"/>
              </a:lnSpc>
            </a:pPr>
            <a:endParaRPr lang="en-US" altLang="en-US" sz="2400" kern="0" dirty="0" smtClean="0"/>
          </a:p>
          <a:p>
            <a:pPr marL="457200" lvl="1" indent="0">
              <a:lnSpc>
                <a:spcPct val="80000"/>
              </a:lnSpc>
              <a:buNone/>
            </a:pPr>
            <a:endParaRPr lang="en-US" altLang="en-US" sz="2400" kern="0" dirty="0" smtClean="0"/>
          </a:p>
          <a:p>
            <a:pPr>
              <a:lnSpc>
                <a:spcPct val="80000"/>
              </a:lnSpc>
            </a:pPr>
            <a:r>
              <a:rPr lang="en-US" altLang="en-US" kern="0" dirty="0" smtClean="0"/>
              <a:t>Moved: Mike </a:t>
            </a:r>
            <a:r>
              <a:rPr lang="en-US" altLang="en-US" kern="0" dirty="0" err="1" smtClean="0"/>
              <a:t>Montemurro</a:t>
            </a:r>
            <a:endParaRPr lang="en-US" altLang="en-US" kern="0" dirty="0" smtClean="0"/>
          </a:p>
          <a:p>
            <a:pPr>
              <a:lnSpc>
                <a:spcPct val="80000"/>
              </a:lnSpc>
            </a:pPr>
            <a:r>
              <a:rPr lang="en-US" altLang="en-US" kern="0" dirty="0" smtClean="0"/>
              <a:t>Seconded:  </a:t>
            </a:r>
            <a:r>
              <a:rPr lang="en-GB" dirty="0"/>
              <a:t>Claudio da Silva</a:t>
            </a:r>
            <a:endParaRPr lang="en-US" altLang="en-US" kern="0" dirty="0" smtClean="0"/>
          </a:p>
          <a:p>
            <a:pPr>
              <a:lnSpc>
                <a:spcPct val="80000"/>
              </a:lnSpc>
            </a:pPr>
            <a:r>
              <a:rPr lang="en-US" altLang="en-US" kern="0" dirty="0" smtClean="0"/>
              <a:t>Result: Unanimous consent</a:t>
            </a:r>
            <a:endParaRPr lang="en-US" altLang="en-US" sz="2000" kern="0" dirty="0"/>
          </a:p>
          <a:p>
            <a:pPr>
              <a:lnSpc>
                <a:spcPct val="80000"/>
              </a:lnSpc>
            </a:pPr>
            <a:endParaRPr lang="en-US" altLang="en-US" sz="2000" kern="0" dirty="0"/>
          </a:p>
        </p:txBody>
      </p:sp>
    </p:spTree>
    <p:extLst>
      <p:ext uri="{BB962C8B-B14F-4D97-AF65-F5344CB8AC3E}">
        <p14:creationId xmlns:p14="http://schemas.microsoft.com/office/powerpoint/2010/main" val="125935896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23</a:t>
            </a:fld>
            <a:endParaRPr lang="en-US"/>
          </a:p>
        </p:txBody>
      </p:sp>
      <p:sp>
        <p:nvSpPr>
          <p:cNvPr id="5" name="Rectangle 2"/>
          <p:cNvSpPr txBox="1">
            <a:spLocks noChangeArrowheads="1"/>
          </p:cNvSpPr>
          <p:nvPr/>
        </p:nvSpPr>
        <p:spPr bwMode="auto">
          <a:xfrm>
            <a:off x="2191809" y="47533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32  – </a:t>
            </a:r>
            <a:r>
              <a:rPr lang="en-US" dirty="0" err="1" smtClean="0"/>
              <a:t>Golay</a:t>
            </a:r>
            <a:r>
              <a:rPr lang="en-US" dirty="0" smtClean="0"/>
              <a:t> sequence numbering</a:t>
            </a:r>
            <a:endParaRPr lang="en-GB" dirty="0"/>
          </a:p>
        </p:txBody>
      </p:sp>
      <p:sp>
        <p:nvSpPr>
          <p:cNvPr id="6" name="Rectangle 3"/>
          <p:cNvSpPr txBox="1">
            <a:spLocks noChangeArrowheads="1"/>
          </p:cNvSpPr>
          <p:nvPr/>
        </p:nvSpPr>
        <p:spPr bwMode="auto">
          <a:xfrm>
            <a:off x="2133600" y="1539082"/>
            <a:ext cx="9466791" cy="4709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nSpc>
                <a:spcPct val="80000"/>
              </a:lnSpc>
            </a:pPr>
            <a:r>
              <a:rPr lang="en-US" altLang="en-US" sz="2800" kern="0" dirty="0" smtClean="0"/>
              <a:t>Incorporate the text changes </a:t>
            </a:r>
            <a:r>
              <a:rPr lang="en-US" altLang="en-US" sz="2800" kern="0" dirty="0"/>
              <a:t>indicated in </a:t>
            </a:r>
            <a:r>
              <a:rPr lang="en-US" altLang="en-US" sz="2800" kern="0" dirty="0">
                <a:hlinkClick r:id="rId2"/>
              </a:rPr>
              <a:t>https://</a:t>
            </a:r>
            <a:r>
              <a:rPr lang="en-US" altLang="en-US" sz="2800" kern="0" dirty="0" smtClean="0">
                <a:hlinkClick r:id="rId2"/>
              </a:rPr>
              <a:t>mentor.ieee.org/802.11/dcn/17/11-17-1811-00-000m-20-11-golay-sequences.docx</a:t>
            </a:r>
            <a:r>
              <a:rPr lang="en-US" altLang="en-US" sz="2800" kern="0" dirty="0" smtClean="0"/>
              <a:t> into the </a:t>
            </a:r>
            <a:r>
              <a:rPr lang="en-US" altLang="en-US" sz="2800" kern="0" dirty="0" err="1" smtClean="0"/>
              <a:t>TGmd</a:t>
            </a:r>
            <a:r>
              <a:rPr lang="en-US" altLang="en-US" sz="2800" kern="0" dirty="0" smtClean="0"/>
              <a:t> draft.</a:t>
            </a:r>
          </a:p>
          <a:p>
            <a:pPr lvl="1">
              <a:lnSpc>
                <a:spcPct val="80000"/>
              </a:lnSpc>
            </a:pPr>
            <a:endParaRPr lang="en-US" altLang="en-US" sz="2400" kern="0" dirty="0" smtClean="0"/>
          </a:p>
          <a:p>
            <a:pPr marL="457200" lvl="1" indent="0">
              <a:lnSpc>
                <a:spcPct val="80000"/>
              </a:lnSpc>
              <a:buNone/>
            </a:pPr>
            <a:endParaRPr lang="en-US" altLang="en-US" sz="2400" kern="0" dirty="0" smtClean="0"/>
          </a:p>
          <a:p>
            <a:pPr>
              <a:lnSpc>
                <a:spcPct val="80000"/>
              </a:lnSpc>
            </a:pPr>
            <a:r>
              <a:rPr lang="en-US" altLang="en-US" kern="0" dirty="0" smtClean="0"/>
              <a:t>Moved: Carlos </a:t>
            </a:r>
            <a:r>
              <a:rPr lang="en-US" altLang="en-US" kern="0" dirty="0" err="1" smtClean="0"/>
              <a:t>Cordiero</a:t>
            </a:r>
            <a:endParaRPr lang="en-US" altLang="en-US" kern="0" dirty="0" smtClean="0"/>
          </a:p>
          <a:p>
            <a:pPr>
              <a:lnSpc>
                <a:spcPct val="80000"/>
              </a:lnSpc>
            </a:pPr>
            <a:r>
              <a:rPr lang="en-US" altLang="en-US" kern="0" dirty="0" smtClean="0"/>
              <a:t>Seconded:  </a:t>
            </a:r>
            <a:r>
              <a:rPr lang="en-GB" dirty="0"/>
              <a:t>Claudio da Silva</a:t>
            </a:r>
            <a:endParaRPr lang="en-US" altLang="en-US" kern="0" dirty="0" smtClean="0"/>
          </a:p>
          <a:p>
            <a:pPr>
              <a:lnSpc>
                <a:spcPct val="80000"/>
              </a:lnSpc>
            </a:pPr>
            <a:r>
              <a:rPr lang="en-US" altLang="en-US" kern="0" dirty="0" smtClean="0"/>
              <a:t>Result: 17-0-1 Passes</a:t>
            </a:r>
            <a:endParaRPr lang="en-US" altLang="en-US" sz="2000" kern="0" dirty="0"/>
          </a:p>
          <a:p>
            <a:pPr>
              <a:lnSpc>
                <a:spcPct val="80000"/>
              </a:lnSpc>
            </a:pPr>
            <a:endParaRPr lang="en-US" altLang="en-US" sz="2000" kern="0" dirty="0"/>
          </a:p>
        </p:txBody>
      </p:sp>
    </p:spTree>
    <p:extLst>
      <p:ext uri="{BB962C8B-B14F-4D97-AF65-F5344CB8AC3E}">
        <p14:creationId xmlns:p14="http://schemas.microsoft.com/office/powerpoint/2010/main" val="17217907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24</a:t>
            </a:fld>
            <a:endParaRPr lang="en-US"/>
          </a:p>
        </p:txBody>
      </p:sp>
      <p:sp>
        <p:nvSpPr>
          <p:cNvPr id="5" name="Rectangle 2"/>
          <p:cNvSpPr txBox="1">
            <a:spLocks noChangeArrowheads="1"/>
          </p:cNvSpPr>
          <p:nvPr/>
        </p:nvSpPr>
        <p:spPr bwMode="auto">
          <a:xfrm>
            <a:off x="2191809" y="47533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33  – Irvine  CIDs </a:t>
            </a:r>
            <a:endParaRPr lang="en-GB" dirty="0"/>
          </a:p>
        </p:txBody>
      </p:sp>
      <p:sp>
        <p:nvSpPr>
          <p:cNvPr id="6" name="Rectangle 3"/>
          <p:cNvSpPr txBox="1">
            <a:spLocks noChangeArrowheads="1"/>
          </p:cNvSpPr>
          <p:nvPr/>
        </p:nvSpPr>
        <p:spPr bwMode="auto">
          <a:xfrm>
            <a:off x="2133600" y="1539082"/>
            <a:ext cx="9466791" cy="4709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nSpc>
                <a:spcPct val="80000"/>
              </a:lnSpc>
            </a:pPr>
            <a:r>
              <a:rPr lang="en-US" altLang="en-US" sz="2800" kern="0" dirty="0" smtClean="0"/>
              <a:t>Approve the comment resolutions on the</a:t>
            </a:r>
          </a:p>
          <a:p>
            <a:pPr lvl="1">
              <a:lnSpc>
                <a:spcPct val="80000"/>
              </a:lnSpc>
            </a:pPr>
            <a:r>
              <a:rPr lang="en-US" altLang="en-US" sz="2400" kern="0" dirty="0" smtClean="0"/>
              <a:t>“PHY Motion </a:t>
            </a:r>
            <a:r>
              <a:rPr lang="en-US" altLang="en-US" sz="2400" kern="0" dirty="0"/>
              <a:t>G</a:t>
            </a:r>
            <a:r>
              <a:rPr lang="en-US" altLang="en-US" sz="2400" kern="0" dirty="0" smtClean="0"/>
              <a:t>” tab in </a:t>
            </a:r>
            <a:r>
              <a:rPr lang="en-US" altLang="en-US" sz="2400" kern="0" dirty="0">
                <a:hlinkClick r:id="rId2"/>
              </a:rPr>
              <a:t>https://</a:t>
            </a:r>
            <a:r>
              <a:rPr lang="en-US" altLang="en-US" sz="2400" kern="0" dirty="0" smtClean="0">
                <a:hlinkClick r:id="rId2"/>
              </a:rPr>
              <a:t>mentor.ieee.org/802.11/dcn/17/11-17-0930-12-000m-revmd-cc25-phy-plus-comments.xls</a:t>
            </a:r>
            <a:r>
              <a:rPr lang="en-US" altLang="en-US" sz="2400" kern="0" dirty="0" smtClean="0"/>
              <a:t>   </a:t>
            </a:r>
          </a:p>
          <a:p>
            <a:pPr lvl="1">
              <a:lnSpc>
                <a:spcPct val="80000"/>
              </a:lnSpc>
            </a:pPr>
            <a:r>
              <a:rPr lang="en-US" altLang="en-US" sz="2400" kern="0" dirty="0" smtClean="0"/>
              <a:t>“</a:t>
            </a:r>
            <a:r>
              <a:rPr lang="en-US" altLang="en-US" sz="2400" kern="0" dirty="0"/>
              <a:t>Motion </a:t>
            </a:r>
            <a:r>
              <a:rPr lang="en-US" altLang="en-US" sz="2400" kern="0" dirty="0" smtClean="0"/>
              <a:t>MAC-L” tab </a:t>
            </a:r>
            <a:r>
              <a:rPr lang="en-US" altLang="en-US" sz="2400" kern="0" dirty="0"/>
              <a:t>in </a:t>
            </a:r>
            <a:r>
              <a:rPr lang="en-US" altLang="en-US" sz="2400" kern="0" dirty="0" smtClean="0">
                <a:hlinkClick r:id="rId3"/>
              </a:rPr>
              <a:t>https://mentor.ieee.org/802.11/dcn/17/11-17-0927-13-000m-revmd-mac-comments.xls</a:t>
            </a:r>
            <a:r>
              <a:rPr lang="en-US" altLang="en-US" sz="2400" kern="0" dirty="0" smtClean="0"/>
              <a:t> </a:t>
            </a:r>
          </a:p>
          <a:p>
            <a:pPr lvl="1">
              <a:lnSpc>
                <a:spcPct val="80000"/>
              </a:lnSpc>
            </a:pPr>
            <a:r>
              <a:rPr lang="en-US" altLang="en-US" sz="2400" kern="0" dirty="0" smtClean="0"/>
              <a:t>“Gen Motion - Jan” and “Submission Required” tabs </a:t>
            </a:r>
            <a:r>
              <a:rPr lang="en-US" altLang="en-US" sz="2400" kern="0" dirty="0"/>
              <a:t>in </a:t>
            </a:r>
            <a:r>
              <a:rPr lang="en-US" altLang="en-US" sz="2400" kern="0" dirty="0" smtClean="0">
                <a:hlinkClick r:id="rId4"/>
              </a:rPr>
              <a:t>https://mentor.ieee.org/802.11/dcn/17/11-17-0928-07-000m-revmd-cc25-gen-comments.xlsx</a:t>
            </a:r>
            <a:r>
              <a:rPr lang="en-US" altLang="en-US" sz="2400" kern="0" dirty="0" smtClean="0"/>
              <a:t> except for CID 292</a:t>
            </a:r>
            <a:endParaRPr lang="en-US" altLang="en-US" sz="2400" kern="0" dirty="0"/>
          </a:p>
          <a:p>
            <a:pPr lvl="1">
              <a:lnSpc>
                <a:spcPct val="80000"/>
              </a:lnSpc>
            </a:pPr>
            <a:endParaRPr lang="en-US" altLang="en-US" sz="2400" kern="0" dirty="0" smtClean="0"/>
          </a:p>
          <a:p>
            <a:pPr marL="457200" lvl="1" indent="0">
              <a:lnSpc>
                <a:spcPct val="80000"/>
              </a:lnSpc>
              <a:buNone/>
            </a:pPr>
            <a:endParaRPr lang="en-US" altLang="en-US" sz="2400" kern="0" dirty="0" smtClean="0"/>
          </a:p>
          <a:p>
            <a:pPr>
              <a:lnSpc>
                <a:spcPct val="80000"/>
              </a:lnSpc>
            </a:pPr>
            <a:r>
              <a:rPr lang="en-US" altLang="en-US" kern="0" dirty="0" smtClean="0"/>
              <a:t>Moved: Jon </a:t>
            </a:r>
            <a:r>
              <a:rPr lang="en-US" altLang="en-US" kern="0" dirty="0" err="1" smtClean="0"/>
              <a:t>Rosdahl</a:t>
            </a:r>
            <a:endParaRPr lang="en-US" altLang="en-US" kern="0" dirty="0" smtClean="0"/>
          </a:p>
          <a:p>
            <a:pPr>
              <a:lnSpc>
                <a:spcPct val="80000"/>
              </a:lnSpc>
            </a:pPr>
            <a:r>
              <a:rPr lang="en-US" altLang="en-US" kern="0" dirty="0" smtClean="0"/>
              <a:t>Seconded:  Edward Au</a:t>
            </a:r>
          </a:p>
          <a:p>
            <a:pPr>
              <a:lnSpc>
                <a:spcPct val="80000"/>
              </a:lnSpc>
            </a:pPr>
            <a:r>
              <a:rPr lang="en-US" altLang="en-US" kern="0" dirty="0" smtClean="0"/>
              <a:t>Result: 18-0-2 Motion passes</a:t>
            </a:r>
            <a:endParaRPr lang="en-US" altLang="en-US" sz="2000" kern="0" dirty="0"/>
          </a:p>
          <a:p>
            <a:pPr>
              <a:lnSpc>
                <a:spcPct val="80000"/>
              </a:lnSpc>
            </a:pPr>
            <a:endParaRPr lang="en-US" altLang="en-US" sz="2000" kern="0" dirty="0"/>
          </a:p>
        </p:txBody>
      </p:sp>
    </p:spTree>
    <p:extLst>
      <p:ext uri="{BB962C8B-B14F-4D97-AF65-F5344CB8AC3E}">
        <p14:creationId xmlns:p14="http://schemas.microsoft.com/office/powerpoint/2010/main" val="316074412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25</a:t>
            </a:fld>
            <a:endParaRPr lang="en-US"/>
          </a:p>
        </p:txBody>
      </p:sp>
      <p:sp>
        <p:nvSpPr>
          <p:cNvPr id="5" name="Rectangle 2"/>
          <p:cNvSpPr txBox="1">
            <a:spLocks noChangeArrowheads="1"/>
          </p:cNvSpPr>
          <p:nvPr/>
        </p:nvSpPr>
        <p:spPr bwMode="auto">
          <a:xfrm>
            <a:off x="2191809" y="47533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34   – CID 292</a:t>
            </a:r>
            <a:endParaRPr lang="en-GB" dirty="0"/>
          </a:p>
        </p:txBody>
      </p:sp>
      <p:sp>
        <p:nvSpPr>
          <p:cNvPr id="6" name="Rectangle 3"/>
          <p:cNvSpPr txBox="1">
            <a:spLocks noChangeArrowheads="1"/>
          </p:cNvSpPr>
          <p:nvPr/>
        </p:nvSpPr>
        <p:spPr bwMode="auto">
          <a:xfrm>
            <a:off x="2133600" y="1539082"/>
            <a:ext cx="9466791" cy="4709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nSpc>
                <a:spcPct val="80000"/>
              </a:lnSpc>
            </a:pPr>
            <a:r>
              <a:rPr lang="en-US" altLang="en-US" sz="2800" kern="0" dirty="0" smtClean="0"/>
              <a:t>Resolve CID 292 as </a:t>
            </a:r>
          </a:p>
          <a:p>
            <a:pPr lvl="1">
              <a:lnSpc>
                <a:spcPct val="80000"/>
              </a:lnSpc>
            </a:pPr>
            <a:r>
              <a:rPr lang="en-US" dirty="0" smtClean="0"/>
              <a:t>"</a:t>
            </a:r>
            <a:r>
              <a:rPr lang="en-US" dirty="0"/>
              <a:t>REVISED; at </a:t>
            </a:r>
            <a:r>
              <a:rPr lang="en-US" dirty="0" smtClean="0"/>
              <a:t>1698.8 (D0.1) Replace </a:t>
            </a:r>
            <a:r>
              <a:rPr lang="en-US" dirty="0"/>
              <a:t>“where a PCP doze BI may not start with a BTI or ATI” with “where a PCP doze BI need not start with a BTI or ATI (see 11.2.7.3.3)”</a:t>
            </a:r>
            <a:endParaRPr lang="en-US" altLang="en-US" sz="2000" kern="0" dirty="0"/>
          </a:p>
          <a:p>
            <a:pPr lvl="1">
              <a:lnSpc>
                <a:spcPct val="80000"/>
              </a:lnSpc>
            </a:pPr>
            <a:endParaRPr lang="en-US" altLang="en-US" sz="2400" kern="0" dirty="0" smtClean="0"/>
          </a:p>
          <a:p>
            <a:pPr marL="457200" lvl="1" indent="0">
              <a:lnSpc>
                <a:spcPct val="80000"/>
              </a:lnSpc>
              <a:buNone/>
            </a:pPr>
            <a:endParaRPr lang="en-US" altLang="en-US" sz="2400" kern="0" dirty="0" smtClean="0"/>
          </a:p>
          <a:p>
            <a:pPr>
              <a:lnSpc>
                <a:spcPct val="80000"/>
              </a:lnSpc>
            </a:pPr>
            <a:r>
              <a:rPr lang="en-US" altLang="en-US" kern="0" dirty="0" smtClean="0"/>
              <a:t>Moved: Jon </a:t>
            </a:r>
            <a:r>
              <a:rPr lang="en-US" altLang="en-US" kern="0" dirty="0" err="1" smtClean="0"/>
              <a:t>Rosdahl</a:t>
            </a:r>
            <a:endParaRPr lang="en-US" altLang="en-US" kern="0" dirty="0" smtClean="0"/>
          </a:p>
          <a:p>
            <a:pPr>
              <a:lnSpc>
                <a:spcPct val="80000"/>
              </a:lnSpc>
            </a:pPr>
            <a:r>
              <a:rPr lang="en-US" altLang="en-US" kern="0" dirty="0" smtClean="0"/>
              <a:t>Seconded:  Mike </a:t>
            </a:r>
            <a:r>
              <a:rPr lang="en-US" altLang="en-US" kern="0" dirty="0" err="1" smtClean="0"/>
              <a:t>Montemurro</a:t>
            </a:r>
            <a:r>
              <a:rPr lang="en-US" altLang="en-US" kern="0" dirty="0" smtClean="0"/>
              <a:t> </a:t>
            </a:r>
          </a:p>
          <a:p>
            <a:pPr>
              <a:lnSpc>
                <a:spcPct val="80000"/>
              </a:lnSpc>
            </a:pPr>
            <a:r>
              <a:rPr lang="en-US" altLang="en-US" kern="0" dirty="0" smtClean="0"/>
              <a:t>Result: 16-0-2 Passes</a:t>
            </a:r>
            <a:endParaRPr lang="en-US" altLang="en-US" sz="2000" kern="0" dirty="0"/>
          </a:p>
          <a:p>
            <a:pPr>
              <a:lnSpc>
                <a:spcPct val="80000"/>
              </a:lnSpc>
            </a:pPr>
            <a:endParaRPr lang="en-US" altLang="en-US" sz="2000" kern="0" dirty="0"/>
          </a:p>
        </p:txBody>
      </p:sp>
    </p:spTree>
    <p:extLst>
      <p:ext uri="{BB962C8B-B14F-4D97-AF65-F5344CB8AC3E}">
        <p14:creationId xmlns:p14="http://schemas.microsoft.com/office/powerpoint/2010/main" val="206793275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26</a:t>
            </a:fld>
            <a:endParaRPr lang="en-US"/>
          </a:p>
        </p:txBody>
      </p:sp>
      <p:sp>
        <p:nvSpPr>
          <p:cNvPr id="5" name="Rectangle 2"/>
          <p:cNvSpPr txBox="1">
            <a:spLocks noChangeArrowheads="1"/>
          </p:cNvSpPr>
          <p:nvPr/>
        </p:nvSpPr>
        <p:spPr bwMode="auto">
          <a:xfrm>
            <a:off x="1676400" y="685800"/>
            <a:ext cx="9847791"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35 – Fix 11ah e</a:t>
            </a:r>
            <a:r>
              <a:rPr lang="en-GB" dirty="0" err="1" smtClean="0"/>
              <a:t>diting</a:t>
            </a:r>
            <a:r>
              <a:rPr lang="en-GB" dirty="0" smtClean="0"/>
              <a:t> error </a:t>
            </a:r>
            <a:endParaRPr lang="en-GB" dirty="0"/>
          </a:p>
        </p:txBody>
      </p:sp>
      <p:sp>
        <p:nvSpPr>
          <p:cNvPr id="6" name="Rectangle 3"/>
          <p:cNvSpPr txBox="1">
            <a:spLocks noChangeArrowheads="1"/>
          </p:cNvSpPr>
          <p:nvPr/>
        </p:nvSpPr>
        <p:spPr bwMode="auto">
          <a:xfrm>
            <a:off x="2133600" y="1920082"/>
            <a:ext cx="9466791" cy="4709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nSpc>
                <a:spcPct val="80000"/>
              </a:lnSpc>
            </a:pPr>
            <a:r>
              <a:rPr lang="en-US" altLang="en-US" sz="2800" kern="0" dirty="0" smtClean="0"/>
              <a:t>At</a:t>
            </a:r>
            <a:r>
              <a:rPr lang="en-US" sz="2800" dirty="0" smtClean="0"/>
              <a:t> 3176.35</a:t>
            </a:r>
            <a:r>
              <a:rPr lang="en-US" altLang="en-US" sz="2800" kern="0" dirty="0" smtClean="0"/>
              <a:t> (D0.5) </a:t>
            </a:r>
            <a:r>
              <a:rPr lang="en-US" sz="2800" dirty="0" smtClean="0"/>
              <a:t>delete </a:t>
            </a:r>
            <a:r>
              <a:rPr lang="en-US" sz="2800" dirty="0"/>
              <a:t>the words “if 1 MHz Duplicate PPDU as described in</a:t>
            </a:r>
            <a:r>
              <a:rPr lang="en-US" sz="2800" dirty="0" smtClean="0"/>
              <a:t>”</a:t>
            </a:r>
          </a:p>
          <a:p>
            <a:pPr lvl="1">
              <a:lnSpc>
                <a:spcPct val="80000"/>
              </a:lnSpc>
            </a:pPr>
            <a:r>
              <a:rPr lang="en-GB" dirty="0"/>
              <a:t>Duplication and phase rotation: Duplicate 6 symbols of SIG field over each 1 MHz of </a:t>
            </a:r>
            <a:r>
              <a:rPr lang="en-GB" dirty="0" smtClean="0"/>
              <a:t>the CH_BANDWIDTH </a:t>
            </a:r>
            <a:r>
              <a:rPr lang="en-GB" dirty="0"/>
              <a:t>if 1 MHz Duplicate PPDU. Apply the appropriate phase rotation for </a:t>
            </a:r>
            <a:r>
              <a:rPr lang="en-GB" dirty="0" smtClean="0"/>
              <a:t>each 1 </a:t>
            </a:r>
            <a:r>
              <a:rPr lang="en-GB" dirty="0"/>
              <a:t>MHz </a:t>
            </a:r>
            <a:r>
              <a:rPr lang="en-GB" dirty="0" err="1"/>
              <a:t>subchannel</a:t>
            </a:r>
            <a:r>
              <a:rPr lang="en-GB" dirty="0"/>
              <a:t> as described in </a:t>
            </a:r>
            <a:r>
              <a:rPr lang="en-GB" strike="sngStrike" dirty="0"/>
              <a:t>if 1 MHz Duplicate PPDU as described in</a:t>
            </a:r>
            <a:r>
              <a:rPr lang="en-GB" dirty="0"/>
              <a:t> 23.3.9.12 (1 MHz </a:t>
            </a:r>
            <a:r>
              <a:rPr lang="en-GB" dirty="0" smtClean="0"/>
              <a:t>and 2 </a:t>
            </a:r>
            <a:r>
              <a:rPr lang="en-GB" dirty="0"/>
              <a:t>MHz duplicate transmission) and 23.3.7 (Mathematical description of signals). </a:t>
            </a:r>
            <a:br>
              <a:rPr lang="en-GB" dirty="0"/>
            </a:br>
            <a:endParaRPr lang="en-US" altLang="en-US" kern="0" dirty="0" smtClean="0"/>
          </a:p>
          <a:p>
            <a:pPr lvl="1">
              <a:lnSpc>
                <a:spcPct val="80000"/>
              </a:lnSpc>
            </a:pPr>
            <a:endParaRPr lang="en-US" altLang="en-US" sz="2400" kern="0" dirty="0" smtClean="0"/>
          </a:p>
          <a:p>
            <a:pPr marL="457200" lvl="1" indent="0">
              <a:lnSpc>
                <a:spcPct val="80000"/>
              </a:lnSpc>
              <a:buNone/>
            </a:pPr>
            <a:endParaRPr lang="en-US" altLang="en-US" sz="2400" kern="0" dirty="0" smtClean="0"/>
          </a:p>
          <a:p>
            <a:pPr>
              <a:lnSpc>
                <a:spcPct val="80000"/>
              </a:lnSpc>
            </a:pPr>
            <a:r>
              <a:rPr lang="en-US" altLang="en-US" kern="0" dirty="0" smtClean="0"/>
              <a:t>Moved: </a:t>
            </a:r>
            <a:r>
              <a:rPr lang="en-US" altLang="en-US" kern="0" dirty="0" err="1" smtClean="0"/>
              <a:t>Youhan</a:t>
            </a:r>
            <a:r>
              <a:rPr lang="en-US" altLang="en-US" kern="0" dirty="0" smtClean="0"/>
              <a:t> Kim</a:t>
            </a:r>
          </a:p>
          <a:p>
            <a:pPr>
              <a:lnSpc>
                <a:spcPct val="80000"/>
              </a:lnSpc>
            </a:pPr>
            <a:r>
              <a:rPr lang="en-US" altLang="en-US" kern="0" dirty="0" smtClean="0"/>
              <a:t>Seconded:  Mark Hamilton</a:t>
            </a:r>
          </a:p>
          <a:p>
            <a:pPr>
              <a:lnSpc>
                <a:spcPct val="80000"/>
              </a:lnSpc>
            </a:pPr>
            <a:r>
              <a:rPr lang="en-US" altLang="en-US" kern="0" dirty="0" smtClean="0"/>
              <a:t>Result: Unanimous</a:t>
            </a:r>
            <a:endParaRPr lang="en-US" altLang="en-US" sz="2000" kern="0" dirty="0"/>
          </a:p>
          <a:p>
            <a:pPr>
              <a:lnSpc>
                <a:spcPct val="80000"/>
              </a:lnSpc>
            </a:pPr>
            <a:endParaRPr lang="en-US" altLang="en-US" sz="2000" kern="0" dirty="0"/>
          </a:p>
        </p:txBody>
      </p:sp>
    </p:spTree>
    <p:extLst>
      <p:ext uri="{BB962C8B-B14F-4D97-AF65-F5344CB8AC3E}">
        <p14:creationId xmlns:p14="http://schemas.microsoft.com/office/powerpoint/2010/main" val="111566890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27</a:t>
            </a:fld>
            <a:endParaRPr lang="en-US"/>
          </a:p>
        </p:txBody>
      </p:sp>
      <p:sp>
        <p:nvSpPr>
          <p:cNvPr id="5" name="Rectangle 2"/>
          <p:cNvSpPr txBox="1">
            <a:spLocks noChangeArrowheads="1"/>
          </p:cNvSpPr>
          <p:nvPr/>
        </p:nvSpPr>
        <p:spPr bwMode="auto">
          <a:xfrm>
            <a:off x="1676400" y="685800"/>
            <a:ext cx="9847791"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36  – </a:t>
            </a:r>
            <a:r>
              <a:rPr lang="en-GB" dirty="0" smtClean="0"/>
              <a:t>SAE state machine </a:t>
            </a:r>
            <a:endParaRPr lang="en-GB" dirty="0"/>
          </a:p>
        </p:txBody>
      </p:sp>
      <p:sp>
        <p:nvSpPr>
          <p:cNvPr id="6" name="Rectangle 3"/>
          <p:cNvSpPr txBox="1">
            <a:spLocks noChangeArrowheads="1"/>
          </p:cNvSpPr>
          <p:nvPr/>
        </p:nvSpPr>
        <p:spPr bwMode="auto">
          <a:xfrm>
            <a:off x="2133600" y="1920082"/>
            <a:ext cx="9466791" cy="4709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nSpc>
                <a:spcPct val="80000"/>
              </a:lnSpc>
            </a:pPr>
            <a:r>
              <a:rPr lang="en-US" altLang="en-US" sz="2800" kern="0" dirty="0" smtClean="0"/>
              <a:t>Incorporate the text changes </a:t>
            </a:r>
            <a:r>
              <a:rPr lang="en-US" altLang="en-US" sz="2800" kern="0" dirty="0"/>
              <a:t>indicated in </a:t>
            </a:r>
            <a:r>
              <a:rPr lang="en-US" altLang="en-US" sz="2800" kern="0" dirty="0" smtClean="0">
                <a:hlinkClick r:id="rId2"/>
              </a:rPr>
              <a:t>https://mentor.ieee.org/802.11/dcn/17/11-17-1890-01-000m-comments-on-sae-state-machine.docx</a:t>
            </a:r>
            <a:r>
              <a:rPr lang="en-US" altLang="en-US" sz="2800" kern="0" dirty="0" smtClean="0"/>
              <a:t>   into the </a:t>
            </a:r>
            <a:r>
              <a:rPr lang="en-US" altLang="en-US" sz="2800" kern="0" dirty="0" err="1" smtClean="0"/>
              <a:t>TGmd</a:t>
            </a:r>
            <a:r>
              <a:rPr lang="en-US" altLang="en-US" sz="2800" kern="0" dirty="0" smtClean="0"/>
              <a:t> draft.</a:t>
            </a:r>
          </a:p>
          <a:p>
            <a:pPr lvl="1">
              <a:lnSpc>
                <a:spcPct val="80000"/>
              </a:lnSpc>
            </a:pPr>
            <a:endParaRPr lang="en-US" altLang="en-US" sz="2400" kern="0" dirty="0" smtClean="0"/>
          </a:p>
          <a:p>
            <a:pPr marL="457200" lvl="1" indent="0">
              <a:lnSpc>
                <a:spcPct val="80000"/>
              </a:lnSpc>
              <a:buNone/>
            </a:pPr>
            <a:endParaRPr lang="en-US" altLang="en-US" sz="2400" kern="0" dirty="0" smtClean="0"/>
          </a:p>
          <a:p>
            <a:pPr>
              <a:lnSpc>
                <a:spcPct val="80000"/>
              </a:lnSpc>
            </a:pPr>
            <a:r>
              <a:rPr lang="en-US" altLang="en-US" kern="0" dirty="0" smtClean="0"/>
              <a:t>Moved: Nehru Bhandaru</a:t>
            </a:r>
          </a:p>
          <a:p>
            <a:pPr>
              <a:lnSpc>
                <a:spcPct val="80000"/>
              </a:lnSpc>
            </a:pPr>
            <a:r>
              <a:rPr lang="en-US" altLang="en-US" kern="0" dirty="0" smtClean="0"/>
              <a:t>Seconded:  Chris Hansen</a:t>
            </a:r>
          </a:p>
          <a:p>
            <a:pPr>
              <a:lnSpc>
                <a:spcPct val="80000"/>
              </a:lnSpc>
            </a:pPr>
            <a:r>
              <a:rPr lang="en-US" altLang="en-US" kern="0" dirty="0" smtClean="0"/>
              <a:t>Result: 10-0-3 Passes</a:t>
            </a:r>
            <a:endParaRPr lang="en-US" altLang="en-US" sz="2000" kern="0" dirty="0"/>
          </a:p>
          <a:p>
            <a:pPr>
              <a:lnSpc>
                <a:spcPct val="80000"/>
              </a:lnSpc>
            </a:pPr>
            <a:endParaRPr lang="en-US" altLang="en-US" sz="2000" kern="0" dirty="0"/>
          </a:p>
        </p:txBody>
      </p:sp>
    </p:spTree>
    <p:extLst>
      <p:ext uri="{BB962C8B-B14F-4D97-AF65-F5344CB8AC3E}">
        <p14:creationId xmlns:p14="http://schemas.microsoft.com/office/powerpoint/2010/main" val="423706811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28</a:t>
            </a:fld>
            <a:endParaRPr lang="en-US"/>
          </a:p>
        </p:txBody>
      </p:sp>
      <p:sp>
        <p:nvSpPr>
          <p:cNvPr id="5" name="Rectangle 2"/>
          <p:cNvSpPr txBox="1">
            <a:spLocks noChangeArrowheads="1"/>
          </p:cNvSpPr>
          <p:nvPr/>
        </p:nvSpPr>
        <p:spPr bwMode="auto">
          <a:xfrm>
            <a:off x="2191809" y="47533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37   </a:t>
            </a:r>
            <a:r>
              <a:rPr lang="en-US" dirty="0" smtClean="0"/>
              <a:t>– ESP CIDs</a:t>
            </a:r>
            <a:endParaRPr lang="en-GB" dirty="0"/>
          </a:p>
        </p:txBody>
      </p:sp>
      <p:sp>
        <p:nvSpPr>
          <p:cNvPr id="6" name="Rectangle 3"/>
          <p:cNvSpPr txBox="1">
            <a:spLocks noChangeArrowheads="1"/>
          </p:cNvSpPr>
          <p:nvPr/>
        </p:nvSpPr>
        <p:spPr bwMode="auto">
          <a:xfrm>
            <a:off x="2133600" y="1539082"/>
            <a:ext cx="9466791" cy="4709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nSpc>
                <a:spcPct val="80000"/>
              </a:lnSpc>
            </a:pPr>
            <a:r>
              <a:rPr lang="en-US" altLang="en-US" sz="2800" kern="0" dirty="0" smtClean="0"/>
              <a:t>Resolve CIDs 259, 56, 55, 54, 31, 30, 212, 213, 214, 215, 216, 217, and 251 as </a:t>
            </a:r>
            <a:r>
              <a:rPr lang="en-US" altLang="en-US" sz="2800" kern="0" dirty="0"/>
              <a:t>indicated in </a:t>
            </a:r>
            <a:r>
              <a:rPr lang="en-US" altLang="en-US" sz="2800" kern="0" dirty="0" smtClean="0">
                <a:hlinkClick r:id="rId2"/>
              </a:rPr>
              <a:t>https://mentor.ieee.org/802.11/dcn/17/11-17-1192-19-000m-cr-esp.docx</a:t>
            </a:r>
            <a:endParaRPr lang="en-US" altLang="en-US" sz="2400" kern="0" dirty="0" smtClean="0"/>
          </a:p>
          <a:p>
            <a:pPr marL="457200" lvl="1" indent="0">
              <a:lnSpc>
                <a:spcPct val="80000"/>
              </a:lnSpc>
              <a:buNone/>
            </a:pPr>
            <a:endParaRPr lang="en-US" altLang="en-US" sz="2400" kern="0" dirty="0" smtClean="0"/>
          </a:p>
          <a:p>
            <a:pPr>
              <a:lnSpc>
                <a:spcPct val="80000"/>
              </a:lnSpc>
            </a:pPr>
            <a:r>
              <a:rPr lang="en-US" altLang="en-US" kern="0" dirty="0" smtClean="0"/>
              <a:t>Moved: </a:t>
            </a:r>
            <a:r>
              <a:rPr lang="en-US" altLang="en-US" kern="0" dirty="0" smtClean="0"/>
              <a:t>Matthew Fischer</a:t>
            </a:r>
            <a:endParaRPr lang="en-US" altLang="en-US" kern="0" dirty="0" smtClean="0"/>
          </a:p>
          <a:p>
            <a:pPr>
              <a:lnSpc>
                <a:spcPct val="80000"/>
              </a:lnSpc>
            </a:pPr>
            <a:r>
              <a:rPr lang="en-US" altLang="en-US" kern="0" dirty="0" smtClean="0"/>
              <a:t>Seconded:  </a:t>
            </a:r>
            <a:r>
              <a:rPr lang="en-US" altLang="en-US" kern="0" dirty="0" smtClean="0"/>
              <a:t>Mike </a:t>
            </a:r>
            <a:r>
              <a:rPr lang="en-US" altLang="en-US" kern="0" dirty="0" err="1" smtClean="0"/>
              <a:t>Montemurro</a:t>
            </a:r>
            <a:r>
              <a:rPr lang="en-US" altLang="en-US" kern="0" dirty="0" smtClean="0"/>
              <a:t> </a:t>
            </a:r>
            <a:endParaRPr lang="en-US" altLang="en-US" kern="0" dirty="0" smtClean="0"/>
          </a:p>
          <a:p>
            <a:pPr>
              <a:lnSpc>
                <a:spcPct val="80000"/>
              </a:lnSpc>
            </a:pPr>
            <a:r>
              <a:rPr lang="en-US" altLang="en-US" kern="0" dirty="0" smtClean="0"/>
              <a:t>Result: </a:t>
            </a:r>
            <a:r>
              <a:rPr lang="en-US" altLang="en-US" kern="0" dirty="0" smtClean="0"/>
              <a:t>7-5-8 Motion fails</a:t>
            </a:r>
            <a:endParaRPr lang="en-US" altLang="en-US" sz="2000" kern="0" dirty="0"/>
          </a:p>
          <a:p>
            <a:pPr>
              <a:lnSpc>
                <a:spcPct val="80000"/>
              </a:lnSpc>
            </a:pPr>
            <a:endParaRPr lang="en-US" altLang="en-US" sz="2000" kern="0" dirty="0"/>
          </a:p>
        </p:txBody>
      </p:sp>
    </p:spTree>
    <p:extLst>
      <p:ext uri="{BB962C8B-B14F-4D97-AF65-F5344CB8AC3E}">
        <p14:creationId xmlns:p14="http://schemas.microsoft.com/office/powerpoint/2010/main" val="3375245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29</a:t>
            </a:fld>
            <a:endParaRPr lang="en-US"/>
          </a:p>
        </p:txBody>
      </p:sp>
      <p:sp>
        <p:nvSpPr>
          <p:cNvPr id="5" name="Rectangle 2"/>
          <p:cNvSpPr txBox="1">
            <a:spLocks noChangeArrowheads="1"/>
          </p:cNvSpPr>
          <p:nvPr/>
        </p:nvSpPr>
        <p:spPr bwMode="auto">
          <a:xfrm>
            <a:off x="2191809" y="47533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38   </a:t>
            </a:r>
            <a:r>
              <a:rPr lang="en-US" dirty="0" smtClean="0"/>
              <a:t>– ESP CIDs</a:t>
            </a:r>
            <a:endParaRPr lang="en-GB" dirty="0"/>
          </a:p>
        </p:txBody>
      </p:sp>
      <p:sp>
        <p:nvSpPr>
          <p:cNvPr id="6" name="Rectangle 3"/>
          <p:cNvSpPr txBox="1">
            <a:spLocks noChangeArrowheads="1"/>
          </p:cNvSpPr>
          <p:nvPr/>
        </p:nvSpPr>
        <p:spPr bwMode="auto">
          <a:xfrm>
            <a:off x="2133600" y="1539082"/>
            <a:ext cx="9466791" cy="4709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nSpc>
                <a:spcPct val="80000"/>
              </a:lnSpc>
            </a:pPr>
            <a:r>
              <a:rPr lang="en-US" altLang="en-US" sz="2800" kern="0" dirty="0" smtClean="0"/>
              <a:t>Resolve CIDs 259, 56, 55, 54, 31, 30, 212, 213, 214, 215, 216, 217, and 251 </a:t>
            </a:r>
            <a:r>
              <a:rPr lang="en-US" altLang="en-US" sz="2800" kern="0" dirty="0" smtClean="0"/>
              <a:t>as “Rejected” “The TG considered document </a:t>
            </a:r>
            <a:r>
              <a:rPr lang="en-US" altLang="en-US" kern="0" dirty="0">
                <a:hlinkClick r:id="rId2"/>
              </a:rPr>
              <a:t>https://</a:t>
            </a:r>
            <a:r>
              <a:rPr lang="en-US" altLang="en-US" kern="0" dirty="0" smtClean="0">
                <a:hlinkClick r:id="rId2"/>
              </a:rPr>
              <a:t>mentor.ieee.org/802.11/dcn/17/11-17-1192-19-000m-cr-esp.docx</a:t>
            </a:r>
            <a:r>
              <a:rPr lang="en-US" altLang="en-US" kern="0" dirty="0" smtClean="0"/>
              <a:t> to address the comment and did not come to consensus to adopt the proposed changes.”</a:t>
            </a:r>
            <a:endParaRPr lang="en-US" altLang="en-US" sz="2000" kern="0" dirty="0"/>
          </a:p>
          <a:p>
            <a:pPr>
              <a:lnSpc>
                <a:spcPct val="80000"/>
              </a:lnSpc>
            </a:pPr>
            <a:endParaRPr lang="en-US" altLang="en-US" sz="2400" kern="0" dirty="0" smtClean="0"/>
          </a:p>
          <a:p>
            <a:pPr marL="457200" lvl="1" indent="0">
              <a:lnSpc>
                <a:spcPct val="80000"/>
              </a:lnSpc>
              <a:buNone/>
            </a:pPr>
            <a:endParaRPr lang="en-US" altLang="en-US" sz="2400" kern="0" dirty="0" smtClean="0"/>
          </a:p>
          <a:p>
            <a:pPr>
              <a:lnSpc>
                <a:spcPct val="80000"/>
              </a:lnSpc>
            </a:pPr>
            <a:r>
              <a:rPr lang="en-US" altLang="en-US" kern="0" dirty="0" smtClean="0"/>
              <a:t>Moved: </a:t>
            </a:r>
            <a:r>
              <a:rPr lang="en-US" altLang="en-US" kern="0" dirty="0" smtClean="0"/>
              <a:t>Robert Stacey</a:t>
            </a:r>
            <a:endParaRPr lang="en-US" altLang="en-US" kern="0" dirty="0" smtClean="0"/>
          </a:p>
          <a:p>
            <a:pPr>
              <a:lnSpc>
                <a:spcPct val="80000"/>
              </a:lnSpc>
            </a:pPr>
            <a:r>
              <a:rPr lang="en-US" altLang="en-US" kern="0" dirty="0" smtClean="0"/>
              <a:t>Seconded:  </a:t>
            </a:r>
            <a:r>
              <a:rPr lang="en-US" altLang="en-US" kern="0" dirty="0" smtClean="0"/>
              <a:t>Stephen McCann</a:t>
            </a:r>
            <a:endParaRPr lang="en-US" altLang="en-US" kern="0" dirty="0" smtClean="0"/>
          </a:p>
          <a:p>
            <a:pPr>
              <a:lnSpc>
                <a:spcPct val="80000"/>
              </a:lnSpc>
            </a:pPr>
            <a:r>
              <a:rPr lang="en-US" altLang="en-US" kern="0" dirty="0" smtClean="0"/>
              <a:t>Result: </a:t>
            </a:r>
            <a:r>
              <a:rPr lang="en-US" altLang="en-US" kern="0" dirty="0" smtClean="0"/>
              <a:t>9-2-7 Passes</a:t>
            </a:r>
            <a:endParaRPr lang="en-US" altLang="en-US" sz="2000" kern="0" dirty="0"/>
          </a:p>
          <a:p>
            <a:pPr>
              <a:lnSpc>
                <a:spcPct val="80000"/>
              </a:lnSpc>
            </a:pPr>
            <a:endParaRPr lang="en-US" altLang="en-US" sz="2000" kern="0" dirty="0"/>
          </a:p>
        </p:txBody>
      </p:sp>
    </p:spTree>
    <p:extLst>
      <p:ext uri="{BB962C8B-B14F-4D97-AF65-F5344CB8AC3E}">
        <p14:creationId xmlns:p14="http://schemas.microsoft.com/office/powerpoint/2010/main" val="15351003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January 2018</a:t>
            </a:r>
            <a:endParaRPr lang="en-US" sz="1800"/>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3</a:t>
            </a:fld>
            <a:endParaRPr lang="en-US" smtClean="0"/>
          </a:p>
        </p:txBody>
      </p:sp>
      <p:sp>
        <p:nvSpPr>
          <p:cNvPr id="4101" name="Rectangle 2"/>
          <p:cNvSpPr>
            <a:spLocks noGrp="1" noChangeArrowheads="1"/>
          </p:cNvSpPr>
          <p:nvPr>
            <p:ph type="title"/>
          </p:nvPr>
        </p:nvSpPr>
        <p:spPr>
          <a:xfrm>
            <a:off x="2209800" y="685800"/>
            <a:ext cx="7772400" cy="838200"/>
          </a:xfrm>
        </p:spPr>
        <p:txBody>
          <a:bodyPr/>
          <a:lstStyle/>
          <a:p>
            <a:r>
              <a:rPr lang="en-US" altLang="en-US" dirty="0" err="1"/>
              <a:t>TGmd</a:t>
            </a:r>
            <a:r>
              <a:rPr lang="en-US" altLang="en-US" dirty="0"/>
              <a:t> </a:t>
            </a:r>
            <a:r>
              <a:rPr lang="en-US" altLang="en-US" dirty="0" smtClean="0"/>
              <a:t>Agenda - 1</a:t>
            </a:r>
            <a:endParaRPr lang="en-US" altLang="en-US" dirty="0"/>
          </a:p>
        </p:txBody>
      </p:sp>
      <p:sp>
        <p:nvSpPr>
          <p:cNvPr id="4103" name="Rectangle 19"/>
          <p:cNvSpPr>
            <a:spLocks noChangeArrowheads="1"/>
          </p:cNvSpPr>
          <p:nvPr/>
        </p:nvSpPr>
        <p:spPr bwMode="auto">
          <a:xfrm>
            <a:off x="1219200" y="1676400"/>
            <a:ext cx="5334000" cy="472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a:t>Monday </a:t>
            </a:r>
            <a:r>
              <a:rPr lang="en-US" altLang="en-US" dirty="0" smtClean="0"/>
              <a:t>PM1</a:t>
            </a:r>
            <a:endParaRPr lang="en-US" altLang="en-US" dirty="0"/>
          </a:p>
          <a:p>
            <a:pPr lvl="1"/>
            <a:r>
              <a:rPr lang="en-US" altLang="en-US" sz="1800" dirty="0"/>
              <a:t>Chair’s Welcome, Policy &amp; patent reminder</a:t>
            </a:r>
          </a:p>
          <a:p>
            <a:pPr lvl="1"/>
            <a:r>
              <a:rPr lang="en-US" altLang="en-US" sz="1800" dirty="0"/>
              <a:t>Approve </a:t>
            </a:r>
            <a:r>
              <a:rPr lang="en-US" altLang="en-US" sz="1800" dirty="0" smtClean="0"/>
              <a:t>agenda</a:t>
            </a:r>
            <a:endParaRPr lang="en-US" altLang="en-US" sz="1800" dirty="0"/>
          </a:p>
          <a:p>
            <a:pPr lvl="1"/>
            <a:r>
              <a:rPr lang="en-US" altLang="en-US" sz="1800" dirty="0"/>
              <a:t>Status, Review of Objectives</a:t>
            </a:r>
          </a:p>
          <a:p>
            <a:pPr lvl="1"/>
            <a:r>
              <a:rPr lang="en-US" sz="1800" dirty="0" smtClean="0"/>
              <a:t>Editor Report 11-17-920r6</a:t>
            </a:r>
          </a:p>
          <a:p>
            <a:pPr lvl="1"/>
            <a:r>
              <a:rPr lang="en-US" altLang="en-US" sz="1800" dirty="0" smtClean="0"/>
              <a:t>MAC CIDs: </a:t>
            </a:r>
            <a:r>
              <a:rPr lang="en-US" sz="1800" dirty="0" smtClean="0"/>
              <a:t>179</a:t>
            </a:r>
            <a:r>
              <a:rPr lang="en-US" sz="1800" dirty="0"/>
              <a:t>, 180, 362</a:t>
            </a:r>
            <a:r>
              <a:rPr lang="en-US" sz="1800" dirty="0" smtClean="0"/>
              <a:t>, 351, 47, 339, 290</a:t>
            </a:r>
          </a:p>
          <a:p>
            <a:pPr lvl="1"/>
            <a:r>
              <a:rPr lang="en-US" altLang="en-US" sz="1800" dirty="0"/>
              <a:t>MAC CIDs: 14, 340, 341 (RNR</a:t>
            </a:r>
            <a:r>
              <a:rPr lang="en-US" altLang="en-US" sz="1800" dirty="0" smtClean="0"/>
              <a:t>)</a:t>
            </a:r>
            <a:endParaRPr lang="en-US" sz="1800" dirty="0" smtClean="0"/>
          </a:p>
          <a:p>
            <a:pPr lvl="1"/>
            <a:r>
              <a:rPr lang="en-US" altLang="en-US" sz="1800" dirty="0"/>
              <a:t>Guido HIERTZ – CID </a:t>
            </a:r>
            <a:r>
              <a:rPr lang="en-US" altLang="en-US" sz="1800" dirty="0" smtClean="0"/>
              <a:t>289</a:t>
            </a:r>
          </a:p>
          <a:p>
            <a:pPr lvl="1">
              <a:lnSpc>
                <a:spcPct val="80000"/>
              </a:lnSpc>
            </a:pPr>
            <a:r>
              <a:rPr lang="en-GB" sz="1800" dirty="0"/>
              <a:t>M. WENTINK CIDs: 194, 222(GEN), 223(GEN) –recommend accept</a:t>
            </a:r>
          </a:p>
          <a:p>
            <a:pPr lvl="1">
              <a:lnSpc>
                <a:spcPct val="80000"/>
              </a:lnSpc>
            </a:pPr>
            <a:r>
              <a:rPr lang="en-GB" sz="1800" dirty="0" err="1"/>
              <a:t>Huizhau</a:t>
            </a:r>
            <a:r>
              <a:rPr lang="en-GB" sz="1800" dirty="0"/>
              <a:t>/</a:t>
            </a:r>
            <a:r>
              <a:rPr lang="en-GB" sz="1800" dirty="0" err="1"/>
              <a:t>Sigurd</a:t>
            </a:r>
            <a:r>
              <a:rPr lang="en-GB" sz="1800" dirty="0"/>
              <a:t>/Menzo – </a:t>
            </a:r>
            <a:r>
              <a:rPr lang="en-GB" sz="1800" dirty="0" smtClean="0"/>
              <a:t>11-17-1738r1</a:t>
            </a:r>
          </a:p>
          <a:p>
            <a:pPr lvl="1">
              <a:lnSpc>
                <a:spcPct val="80000"/>
              </a:lnSpc>
            </a:pPr>
            <a:r>
              <a:rPr lang="en-US" altLang="en-US" sz="1800" dirty="0"/>
              <a:t>GEN CIDs: 108 (</a:t>
            </a:r>
            <a:r>
              <a:rPr lang="en-US" altLang="en-US" sz="1800" dirty="0" err="1"/>
              <a:t>Jouni</a:t>
            </a:r>
            <a:r>
              <a:rPr lang="en-US" altLang="en-US" sz="1800" dirty="0"/>
              <a:t>), 292 (Carlos C</a:t>
            </a:r>
            <a:r>
              <a:rPr lang="en-US" altLang="en-US" sz="1800" dirty="0" smtClean="0"/>
              <a:t>)</a:t>
            </a:r>
          </a:p>
          <a:p>
            <a:pPr lvl="1">
              <a:lnSpc>
                <a:spcPct val="80000"/>
              </a:lnSpc>
            </a:pPr>
            <a:r>
              <a:rPr lang="en-US" altLang="en-US" sz="1800" dirty="0"/>
              <a:t>PHY CIDs 111, 6, 366, 367, 368 – </a:t>
            </a:r>
            <a:r>
              <a:rPr lang="en-US" altLang="en-US" sz="1800" dirty="0" smtClean="0"/>
              <a:t>withdrawn</a:t>
            </a:r>
          </a:p>
          <a:p>
            <a:pPr lvl="1">
              <a:lnSpc>
                <a:spcPct val="80000"/>
              </a:lnSpc>
            </a:pPr>
            <a:r>
              <a:rPr lang="en-US" altLang="en-US" sz="1800" dirty="0"/>
              <a:t>11-17-1089r10 PHY CIDs: </a:t>
            </a:r>
            <a:r>
              <a:rPr lang="en-US" altLang="en-US" sz="1800" dirty="0" smtClean="0"/>
              <a:t>75</a:t>
            </a:r>
            <a:r>
              <a:rPr lang="en-US" altLang="en-US" sz="1800" dirty="0"/>
              <a:t>, 360, </a:t>
            </a:r>
            <a:r>
              <a:rPr lang="en-US" altLang="en-US" sz="1800" dirty="0" smtClean="0"/>
              <a:t>361</a:t>
            </a:r>
            <a:endParaRPr lang="en-US" altLang="en-US" sz="1800" dirty="0"/>
          </a:p>
          <a:p>
            <a:pPr lvl="1">
              <a:lnSpc>
                <a:spcPct val="80000"/>
              </a:lnSpc>
            </a:pPr>
            <a:endParaRPr lang="en-US" altLang="en-US" sz="1800" dirty="0"/>
          </a:p>
          <a:p>
            <a:pPr lvl="1">
              <a:lnSpc>
                <a:spcPct val="80000"/>
              </a:lnSpc>
            </a:pPr>
            <a:endParaRPr lang="en-GB" sz="1800" dirty="0"/>
          </a:p>
          <a:p>
            <a:pPr lvl="1"/>
            <a:endParaRPr lang="en-US" altLang="en-US" sz="1800" dirty="0"/>
          </a:p>
          <a:p>
            <a:pPr lvl="1"/>
            <a:endParaRPr lang="en-US" altLang="en-US" sz="1600" dirty="0" smtClean="0"/>
          </a:p>
          <a:p>
            <a:pPr lvl="1"/>
            <a:endParaRPr lang="en-US" altLang="en-US" sz="1800" dirty="0"/>
          </a:p>
        </p:txBody>
      </p:sp>
      <p:sp>
        <p:nvSpPr>
          <p:cNvPr id="16" name="Rectangle 35"/>
          <p:cNvSpPr>
            <a:spLocks noChangeArrowheads="1"/>
          </p:cNvSpPr>
          <p:nvPr/>
        </p:nvSpPr>
        <p:spPr bwMode="auto">
          <a:xfrm>
            <a:off x="7008738" y="1676400"/>
            <a:ext cx="4876800" cy="2667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smtClean="0"/>
              <a:t>Monday PM2 </a:t>
            </a:r>
            <a:endParaRPr lang="en-US" altLang="en-US" dirty="0"/>
          </a:p>
          <a:p>
            <a:pPr lvl="1">
              <a:lnSpc>
                <a:spcPct val="80000"/>
              </a:lnSpc>
            </a:pPr>
            <a:r>
              <a:rPr lang="en-US" altLang="en-US" sz="1800" dirty="0" smtClean="0"/>
              <a:t>11-18-203 – Gabor </a:t>
            </a:r>
            <a:r>
              <a:rPr lang="en-US" altLang="en-US" sz="1800" dirty="0" err="1" smtClean="0"/>
              <a:t>Bajko</a:t>
            </a:r>
            <a:endParaRPr lang="en-US" altLang="en-US" sz="1800" dirty="0" smtClean="0"/>
          </a:p>
          <a:p>
            <a:pPr lvl="1">
              <a:lnSpc>
                <a:spcPct val="80000"/>
              </a:lnSpc>
            </a:pPr>
            <a:r>
              <a:rPr lang="en-US" altLang="en-US" sz="1800" dirty="0" smtClean="0"/>
              <a:t>11-18-171 CID 5, 7 – Chris Hansen</a:t>
            </a:r>
          </a:p>
          <a:p>
            <a:pPr lvl="1">
              <a:lnSpc>
                <a:spcPct val="80000"/>
              </a:lnSpc>
            </a:pPr>
            <a:r>
              <a:rPr lang="en-US" altLang="en-US" sz="1800" dirty="0" smtClean="0"/>
              <a:t>GEN </a:t>
            </a:r>
            <a:r>
              <a:rPr lang="en-US" altLang="en-US" sz="1800" dirty="0"/>
              <a:t>CIDs: 108 (</a:t>
            </a:r>
            <a:r>
              <a:rPr lang="en-US" altLang="en-US" sz="1800" dirty="0" err="1" smtClean="0"/>
              <a:t>Jouni</a:t>
            </a:r>
            <a:r>
              <a:rPr lang="en-US" altLang="en-US" sz="1800" dirty="0" smtClean="0"/>
              <a:t>)</a:t>
            </a:r>
          </a:p>
          <a:p>
            <a:pPr lvl="1">
              <a:lnSpc>
                <a:spcPct val="80000"/>
              </a:lnSpc>
            </a:pPr>
            <a:r>
              <a:rPr lang="en-US" altLang="en-US" sz="1800" dirty="0" smtClean="0"/>
              <a:t>11-17-1479 CID 77 - Sean</a:t>
            </a:r>
          </a:p>
          <a:p>
            <a:pPr lvl="1">
              <a:lnSpc>
                <a:spcPct val="80000"/>
              </a:lnSpc>
            </a:pPr>
            <a:endParaRPr lang="en-US" altLang="en-US" sz="1800" dirty="0"/>
          </a:p>
          <a:p>
            <a:pPr marL="457200" lvl="1" indent="0">
              <a:lnSpc>
                <a:spcPct val="80000"/>
              </a:lnSpc>
              <a:buNone/>
            </a:pPr>
            <a:endParaRPr lang="en-US" altLang="en-US" sz="1800" dirty="0" smtClean="0"/>
          </a:p>
          <a:p>
            <a:pPr marL="457200" lvl="1" indent="0">
              <a:lnSpc>
                <a:spcPct val="80000"/>
              </a:lnSpc>
              <a:buNone/>
            </a:pPr>
            <a:endParaRPr lang="en-US" altLang="en-US" sz="1800" dirty="0" smtClean="0"/>
          </a:p>
          <a:p>
            <a:pPr lvl="1">
              <a:lnSpc>
                <a:spcPct val="80000"/>
              </a:lnSpc>
            </a:pPr>
            <a:endParaRPr lang="en-US" altLang="en-US" sz="1800" dirty="0" smtClean="0"/>
          </a:p>
        </p:txBody>
      </p:sp>
    </p:spTree>
    <p:extLst>
      <p:ext uri="{BB962C8B-B14F-4D97-AF65-F5344CB8AC3E}">
        <p14:creationId xmlns:p14="http://schemas.microsoft.com/office/powerpoint/2010/main" val="354688011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30</a:t>
            </a:fld>
            <a:endParaRPr lang="en-US"/>
          </a:p>
        </p:txBody>
      </p:sp>
      <p:sp>
        <p:nvSpPr>
          <p:cNvPr id="5" name="Rectangle 2"/>
          <p:cNvSpPr txBox="1">
            <a:spLocks noChangeArrowheads="1"/>
          </p:cNvSpPr>
          <p:nvPr/>
        </p:nvSpPr>
        <p:spPr bwMode="auto">
          <a:xfrm>
            <a:off x="2191809" y="47533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39   </a:t>
            </a:r>
            <a:r>
              <a:rPr lang="en-US" dirty="0" smtClean="0"/>
              <a:t>– Vendor specific request</a:t>
            </a:r>
            <a:endParaRPr lang="en-GB" dirty="0"/>
          </a:p>
        </p:txBody>
      </p:sp>
      <p:sp>
        <p:nvSpPr>
          <p:cNvPr id="6" name="Rectangle 3"/>
          <p:cNvSpPr txBox="1">
            <a:spLocks noChangeArrowheads="1"/>
          </p:cNvSpPr>
          <p:nvPr/>
        </p:nvSpPr>
        <p:spPr bwMode="auto">
          <a:xfrm>
            <a:off x="2133600" y="1539082"/>
            <a:ext cx="9466791" cy="4709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nSpc>
                <a:spcPct val="80000"/>
              </a:lnSpc>
            </a:pPr>
            <a:r>
              <a:rPr lang="en-US" altLang="en-US" sz="2800" kern="0" dirty="0" smtClean="0"/>
              <a:t>Resolve CIDs 5 and 7 as “Revised”, “Incorporate </a:t>
            </a:r>
            <a:r>
              <a:rPr lang="en-US" altLang="en-US" sz="2800" kern="0" dirty="0" smtClean="0"/>
              <a:t>the text changes in </a:t>
            </a:r>
            <a:r>
              <a:rPr lang="en-US" altLang="en-US" sz="2400" kern="0" dirty="0" smtClean="0">
                <a:hlinkClick r:id="rId2"/>
              </a:rPr>
              <a:t>https://mentor.ieee.org/802.11/dcn/18/11-18-0171-02-000m-vendor-specific-request.docx</a:t>
            </a:r>
            <a:r>
              <a:rPr lang="en-US" altLang="en-US" sz="2400" kern="0" dirty="0" smtClean="0"/>
              <a:t> . These changes (relative to D0.5) introduce a new vendor specific request element.</a:t>
            </a:r>
            <a:endParaRPr lang="en-US" altLang="en-US" sz="2400" kern="0" dirty="0" smtClean="0"/>
          </a:p>
          <a:p>
            <a:pPr marL="457200" lvl="1" indent="0">
              <a:lnSpc>
                <a:spcPct val="80000"/>
              </a:lnSpc>
              <a:buNone/>
            </a:pPr>
            <a:endParaRPr lang="en-US" altLang="en-US" sz="2400" kern="0" dirty="0" smtClean="0"/>
          </a:p>
          <a:p>
            <a:pPr>
              <a:lnSpc>
                <a:spcPct val="80000"/>
              </a:lnSpc>
            </a:pPr>
            <a:r>
              <a:rPr lang="en-US" altLang="en-US" kern="0" dirty="0" smtClean="0"/>
              <a:t>Moved: </a:t>
            </a:r>
            <a:r>
              <a:rPr lang="en-US" altLang="en-US" kern="0" dirty="0" smtClean="0"/>
              <a:t>Chris Hansen</a:t>
            </a:r>
            <a:endParaRPr lang="en-US" altLang="en-US" kern="0" dirty="0" smtClean="0"/>
          </a:p>
          <a:p>
            <a:pPr>
              <a:lnSpc>
                <a:spcPct val="80000"/>
              </a:lnSpc>
            </a:pPr>
            <a:r>
              <a:rPr lang="en-US" altLang="en-US" kern="0" dirty="0" smtClean="0"/>
              <a:t>Seconded:  </a:t>
            </a:r>
            <a:r>
              <a:rPr lang="en-US" altLang="en-US" kern="0" dirty="0" err="1" smtClean="0"/>
              <a:t>Jouni</a:t>
            </a:r>
            <a:r>
              <a:rPr lang="en-US" altLang="en-US" kern="0" dirty="0" smtClean="0"/>
              <a:t> </a:t>
            </a:r>
            <a:r>
              <a:rPr lang="en-US" altLang="en-US" kern="0" dirty="0" err="1" smtClean="0"/>
              <a:t>Malinen</a:t>
            </a:r>
            <a:endParaRPr lang="en-US" altLang="en-US" kern="0" dirty="0" smtClean="0"/>
          </a:p>
          <a:p>
            <a:pPr>
              <a:lnSpc>
                <a:spcPct val="80000"/>
              </a:lnSpc>
            </a:pPr>
            <a:r>
              <a:rPr lang="en-US" altLang="en-US" kern="0" dirty="0" smtClean="0"/>
              <a:t>Result: </a:t>
            </a:r>
            <a:r>
              <a:rPr lang="en-US" altLang="en-US" kern="0" dirty="0" smtClean="0"/>
              <a:t>Unanimous</a:t>
            </a:r>
            <a:endParaRPr lang="en-US" altLang="en-US" sz="2000" kern="0" dirty="0"/>
          </a:p>
          <a:p>
            <a:pPr>
              <a:lnSpc>
                <a:spcPct val="80000"/>
              </a:lnSpc>
            </a:pPr>
            <a:endParaRPr lang="en-US" altLang="en-US" sz="2000" kern="0" dirty="0"/>
          </a:p>
        </p:txBody>
      </p:sp>
    </p:spTree>
    <p:extLst>
      <p:ext uri="{BB962C8B-B14F-4D97-AF65-F5344CB8AC3E}">
        <p14:creationId xmlns:p14="http://schemas.microsoft.com/office/powerpoint/2010/main" val="264188238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31</a:t>
            </a:fld>
            <a:endParaRPr lang="en-US"/>
          </a:p>
        </p:txBody>
      </p:sp>
      <p:sp>
        <p:nvSpPr>
          <p:cNvPr id="5" name="Rectangle 2"/>
          <p:cNvSpPr txBox="1">
            <a:spLocks noChangeArrowheads="1"/>
          </p:cNvSpPr>
          <p:nvPr/>
        </p:nvSpPr>
        <p:spPr bwMode="auto">
          <a:xfrm>
            <a:off x="1676400" y="685800"/>
            <a:ext cx="9847791"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a:t>
            </a:r>
            <a:r>
              <a:rPr lang="en-US" dirty="0" smtClean="0"/>
              <a:t>40  </a:t>
            </a:r>
            <a:r>
              <a:rPr lang="en-US" dirty="0" smtClean="0"/>
              <a:t>– </a:t>
            </a:r>
            <a:r>
              <a:rPr lang="en-GB" dirty="0"/>
              <a:t>CSA with channel switch time announcement</a:t>
            </a:r>
          </a:p>
        </p:txBody>
      </p:sp>
      <p:sp>
        <p:nvSpPr>
          <p:cNvPr id="6" name="Rectangle 3"/>
          <p:cNvSpPr txBox="1">
            <a:spLocks noChangeArrowheads="1"/>
          </p:cNvSpPr>
          <p:nvPr/>
        </p:nvSpPr>
        <p:spPr bwMode="auto">
          <a:xfrm>
            <a:off x="2133600" y="1920082"/>
            <a:ext cx="9466791" cy="4709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nSpc>
                <a:spcPct val="80000"/>
              </a:lnSpc>
            </a:pPr>
            <a:r>
              <a:rPr lang="en-US" altLang="en-US" sz="2800" kern="0" dirty="0" smtClean="0"/>
              <a:t>Incorporate the text changes </a:t>
            </a:r>
            <a:r>
              <a:rPr lang="en-US" altLang="en-US" sz="2800" kern="0" dirty="0"/>
              <a:t>indicated in </a:t>
            </a:r>
            <a:r>
              <a:rPr lang="en-US" altLang="en-US" sz="2800" kern="0" dirty="0" smtClean="0">
                <a:hlinkClick r:id="rId2"/>
              </a:rPr>
              <a:t>https://mentor.ieee.org/802.11/dcn/18/11-18-0203-02-000m-csa-enhancement.docx</a:t>
            </a:r>
            <a:r>
              <a:rPr lang="en-US" altLang="en-US" sz="2800" kern="0" dirty="0" smtClean="0"/>
              <a:t> into the </a:t>
            </a:r>
            <a:r>
              <a:rPr lang="en-US" altLang="en-US" sz="2800" kern="0" dirty="0" err="1" smtClean="0"/>
              <a:t>TGmd</a:t>
            </a:r>
            <a:r>
              <a:rPr lang="en-US" altLang="en-US" sz="2800" kern="0" dirty="0" smtClean="0"/>
              <a:t> draft.</a:t>
            </a:r>
          </a:p>
          <a:p>
            <a:pPr lvl="1">
              <a:lnSpc>
                <a:spcPct val="80000"/>
              </a:lnSpc>
            </a:pPr>
            <a:endParaRPr lang="en-US" altLang="en-US" sz="2400" kern="0" dirty="0" smtClean="0"/>
          </a:p>
          <a:p>
            <a:pPr marL="457200" lvl="1" indent="0">
              <a:lnSpc>
                <a:spcPct val="80000"/>
              </a:lnSpc>
              <a:buNone/>
            </a:pPr>
            <a:endParaRPr lang="en-US" altLang="en-US" sz="2400" kern="0" dirty="0" smtClean="0"/>
          </a:p>
          <a:p>
            <a:pPr>
              <a:lnSpc>
                <a:spcPct val="80000"/>
              </a:lnSpc>
            </a:pPr>
            <a:r>
              <a:rPr lang="en-US" altLang="en-US" kern="0" dirty="0" smtClean="0"/>
              <a:t>Moved: </a:t>
            </a:r>
            <a:r>
              <a:rPr lang="en-US" altLang="en-US" kern="0" dirty="0" smtClean="0"/>
              <a:t>Stephen McCann</a:t>
            </a:r>
            <a:endParaRPr lang="en-US" altLang="en-US" kern="0" dirty="0" smtClean="0"/>
          </a:p>
          <a:p>
            <a:pPr>
              <a:lnSpc>
                <a:spcPct val="80000"/>
              </a:lnSpc>
            </a:pPr>
            <a:r>
              <a:rPr lang="en-US" altLang="en-US" kern="0" dirty="0" smtClean="0"/>
              <a:t>Seconded:  </a:t>
            </a:r>
            <a:r>
              <a:rPr lang="en-US" altLang="en-US" kern="0" dirty="0" smtClean="0"/>
              <a:t>Chao Chun Wang</a:t>
            </a:r>
            <a:endParaRPr lang="en-US" altLang="en-US" kern="0" dirty="0" smtClean="0"/>
          </a:p>
          <a:p>
            <a:pPr>
              <a:lnSpc>
                <a:spcPct val="80000"/>
              </a:lnSpc>
            </a:pPr>
            <a:r>
              <a:rPr lang="en-US" altLang="en-US" kern="0" dirty="0" smtClean="0"/>
              <a:t>Result: </a:t>
            </a:r>
            <a:r>
              <a:rPr lang="en-US" altLang="en-US" kern="0" dirty="0" smtClean="0"/>
              <a:t>Unanimous</a:t>
            </a:r>
            <a:endParaRPr lang="en-US" altLang="en-US" sz="2000" kern="0" dirty="0"/>
          </a:p>
          <a:p>
            <a:pPr>
              <a:lnSpc>
                <a:spcPct val="80000"/>
              </a:lnSpc>
            </a:pPr>
            <a:endParaRPr lang="en-US" altLang="en-US" sz="2000" kern="0" dirty="0"/>
          </a:p>
        </p:txBody>
      </p:sp>
    </p:spTree>
    <p:extLst>
      <p:ext uri="{BB962C8B-B14F-4D97-AF65-F5344CB8AC3E}">
        <p14:creationId xmlns:p14="http://schemas.microsoft.com/office/powerpoint/2010/main" val="213192098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32</a:t>
            </a:fld>
            <a:endParaRPr lang="en-US"/>
          </a:p>
        </p:txBody>
      </p:sp>
      <p:sp>
        <p:nvSpPr>
          <p:cNvPr id="5" name="Rectangle 2"/>
          <p:cNvSpPr txBox="1">
            <a:spLocks noChangeArrowheads="1"/>
          </p:cNvSpPr>
          <p:nvPr/>
        </p:nvSpPr>
        <p:spPr bwMode="auto">
          <a:xfrm>
            <a:off x="1676400" y="685800"/>
            <a:ext cx="9847791"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a:t>
            </a:r>
            <a:r>
              <a:rPr lang="en-US" dirty="0" smtClean="0"/>
              <a:t>41  </a:t>
            </a:r>
            <a:r>
              <a:rPr lang="en-US" dirty="0" smtClean="0"/>
              <a:t>– </a:t>
            </a:r>
            <a:r>
              <a:rPr lang="en-GB" dirty="0" smtClean="0"/>
              <a:t>SAE Password identifier</a:t>
            </a:r>
            <a:endParaRPr lang="en-GB" dirty="0"/>
          </a:p>
        </p:txBody>
      </p:sp>
      <p:sp>
        <p:nvSpPr>
          <p:cNvPr id="6" name="Rectangle 3"/>
          <p:cNvSpPr txBox="1">
            <a:spLocks noChangeArrowheads="1"/>
          </p:cNvSpPr>
          <p:nvPr/>
        </p:nvSpPr>
        <p:spPr bwMode="auto">
          <a:xfrm>
            <a:off x="2133600" y="1920082"/>
            <a:ext cx="9466791" cy="4709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nSpc>
                <a:spcPct val="80000"/>
              </a:lnSpc>
            </a:pPr>
            <a:r>
              <a:rPr lang="en-US" altLang="en-US" sz="2800" kern="0" dirty="0" smtClean="0"/>
              <a:t>Incorporate the text changes </a:t>
            </a:r>
            <a:r>
              <a:rPr lang="en-US" altLang="en-US" sz="2800" kern="0" dirty="0"/>
              <a:t>indicated in </a:t>
            </a:r>
            <a:r>
              <a:rPr lang="en-US" altLang="en-US" sz="2800" kern="0" dirty="0" smtClean="0">
                <a:hlinkClick r:id="rId2"/>
              </a:rPr>
              <a:t>https://mentor.ieee.org/802.11/dcn/18/11-18-0202-03-000m-identifying-a-password.docx</a:t>
            </a:r>
            <a:r>
              <a:rPr lang="en-US" altLang="en-US" sz="2800" kern="0" dirty="0" smtClean="0"/>
              <a:t>   </a:t>
            </a:r>
            <a:r>
              <a:rPr lang="en-US" altLang="en-US" sz="2800" kern="0" dirty="0" smtClean="0"/>
              <a:t>into the </a:t>
            </a:r>
            <a:r>
              <a:rPr lang="en-US" altLang="en-US" sz="2800" kern="0" dirty="0" err="1" smtClean="0"/>
              <a:t>TGmd</a:t>
            </a:r>
            <a:r>
              <a:rPr lang="en-US" altLang="en-US" sz="2800" kern="0" dirty="0" smtClean="0"/>
              <a:t> draft.</a:t>
            </a:r>
          </a:p>
          <a:p>
            <a:pPr lvl="1">
              <a:lnSpc>
                <a:spcPct val="80000"/>
              </a:lnSpc>
            </a:pPr>
            <a:endParaRPr lang="en-US" altLang="en-US" sz="2400" kern="0" dirty="0" smtClean="0"/>
          </a:p>
          <a:p>
            <a:pPr marL="457200" lvl="1" indent="0">
              <a:lnSpc>
                <a:spcPct val="80000"/>
              </a:lnSpc>
              <a:buNone/>
            </a:pPr>
            <a:endParaRPr lang="en-US" altLang="en-US" sz="2400" kern="0" dirty="0" smtClean="0"/>
          </a:p>
          <a:p>
            <a:pPr>
              <a:lnSpc>
                <a:spcPct val="80000"/>
              </a:lnSpc>
            </a:pPr>
            <a:r>
              <a:rPr lang="en-US" altLang="en-US" kern="0" dirty="0" smtClean="0"/>
              <a:t>Moved: </a:t>
            </a:r>
            <a:r>
              <a:rPr lang="en-US" altLang="en-US" kern="0" dirty="0" err="1" smtClean="0"/>
              <a:t>Jouni</a:t>
            </a:r>
            <a:r>
              <a:rPr lang="en-US" altLang="en-US" kern="0" dirty="0" smtClean="0"/>
              <a:t> </a:t>
            </a:r>
            <a:r>
              <a:rPr lang="en-US" altLang="en-US" kern="0" dirty="0" err="1" smtClean="0"/>
              <a:t>Malinen</a:t>
            </a:r>
            <a:endParaRPr lang="en-US" altLang="en-US" kern="0" dirty="0" smtClean="0"/>
          </a:p>
          <a:p>
            <a:pPr>
              <a:lnSpc>
                <a:spcPct val="80000"/>
              </a:lnSpc>
            </a:pPr>
            <a:r>
              <a:rPr lang="en-US" altLang="en-US" kern="0" dirty="0" smtClean="0"/>
              <a:t>Seconded:  </a:t>
            </a:r>
            <a:r>
              <a:rPr lang="en-US" altLang="en-US" kern="0" dirty="0" smtClean="0"/>
              <a:t>Mike </a:t>
            </a:r>
            <a:r>
              <a:rPr lang="en-US" altLang="en-US" kern="0" dirty="0" err="1" smtClean="0"/>
              <a:t>Montemurro</a:t>
            </a:r>
            <a:endParaRPr lang="en-US" altLang="en-US" kern="0" dirty="0" smtClean="0"/>
          </a:p>
          <a:p>
            <a:pPr>
              <a:lnSpc>
                <a:spcPct val="80000"/>
              </a:lnSpc>
            </a:pPr>
            <a:r>
              <a:rPr lang="en-US" altLang="en-US" kern="0" dirty="0" smtClean="0"/>
              <a:t>Result: </a:t>
            </a:r>
            <a:r>
              <a:rPr lang="en-US" altLang="en-US" kern="0" dirty="0" smtClean="0"/>
              <a:t>Unanimous</a:t>
            </a:r>
            <a:endParaRPr lang="en-US" altLang="en-US" sz="2000" kern="0" dirty="0"/>
          </a:p>
          <a:p>
            <a:pPr>
              <a:lnSpc>
                <a:spcPct val="80000"/>
              </a:lnSpc>
            </a:pPr>
            <a:endParaRPr lang="en-US" altLang="en-US" sz="2000" kern="0" dirty="0"/>
          </a:p>
        </p:txBody>
      </p:sp>
    </p:spTree>
    <p:extLst>
      <p:ext uri="{BB962C8B-B14F-4D97-AF65-F5344CB8AC3E}">
        <p14:creationId xmlns:p14="http://schemas.microsoft.com/office/powerpoint/2010/main" val="149353983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33</a:t>
            </a:fld>
            <a:endParaRPr lang="en-US"/>
          </a:p>
        </p:txBody>
      </p:sp>
      <p:sp>
        <p:nvSpPr>
          <p:cNvPr id="5" name="Rectangle 2"/>
          <p:cNvSpPr txBox="1">
            <a:spLocks noChangeArrowheads="1"/>
          </p:cNvSpPr>
          <p:nvPr/>
        </p:nvSpPr>
        <p:spPr bwMode="auto">
          <a:xfrm>
            <a:off x="1676400" y="685800"/>
            <a:ext cx="9847791"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a:t>
            </a:r>
            <a:r>
              <a:rPr lang="en-US" dirty="0" smtClean="0"/>
              <a:t>42  </a:t>
            </a:r>
            <a:r>
              <a:rPr lang="en-US" dirty="0" smtClean="0"/>
              <a:t>– CID 102 </a:t>
            </a:r>
            <a:r>
              <a:rPr lang="en-GB" dirty="0" smtClean="0"/>
              <a:t>FILS/FT fixes</a:t>
            </a:r>
            <a:endParaRPr lang="en-GB" dirty="0"/>
          </a:p>
        </p:txBody>
      </p:sp>
      <p:sp>
        <p:nvSpPr>
          <p:cNvPr id="6" name="Rectangle 3"/>
          <p:cNvSpPr txBox="1">
            <a:spLocks noChangeArrowheads="1"/>
          </p:cNvSpPr>
          <p:nvPr/>
        </p:nvSpPr>
        <p:spPr bwMode="auto">
          <a:xfrm>
            <a:off x="2133600" y="1920082"/>
            <a:ext cx="9466791" cy="4709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sz="1800" dirty="0" smtClean="0"/>
              <a:t>Resolve CID 102 as “REVISED” with a resolution of </a:t>
            </a:r>
            <a:endParaRPr lang="en-GB" sz="1800" dirty="0"/>
          </a:p>
          <a:p>
            <a:r>
              <a:rPr lang="en-GB" sz="1800" dirty="0"/>
              <a:t> </a:t>
            </a:r>
            <a:r>
              <a:rPr lang="en-GB" sz="1800" dirty="0" smtClean="0"/>
              <a:t>Incorporate </a:t>
            </a:r>
            <a:r>
              <a:rPr lang="en-GB" sz="1800" dirty="0"/>
              <a:t>the text changes in 11-17/906r4 </a:t>
            </a:r>
            <a:r>
              <a:rPr lang="en-GB" sz="1800" u="sng" dirty="0">
                <a:hlinkClick r:id="rId2"/>
              </a:rPr>
              <a:t>https://</a:t>
            </a:r>
            <a:r>
              <a:rPr lang="en-GB" sz="1800" u="sng" dirty="0" smtClean="0">
                <a:hlinkClick r:id="rId2"/>
              </a:rPr>
              <a:t>mentor.ieee.org/802.11/dcn/17/11-17-0906-04-000m-fils-fixes.docx</a:t>
            </a:r>
            <a:r>
              <a:rPr lang="en-GB" sz="1800" dirty="0"/>
              <a:t> </a:t>
            </a:r>
            <a:r>
              <a:rPr lang="en-GB" sz="1800" dirty="0" smtClean="0"/>
              <a:t>except </a:t>
            </a:r>
            <a:r>
              <a:rPr lang="en-GB" sz="1800" dirty="0"/>
              <a:t>for changes to 9.4.2.171.2 and incorporate the changes </a:t>
            </a:r>
            <a:r>
              <a:rPr lang="en-GB" sz="1800" dirty="0" smtClean="0"/>
              <a:t>in 11-18/227r1 </a:t>
            </a:r>
            <a:r>
              <a:rPr lang="en-GB" sz="1800" u="sng" dirty="0">
                <a:hlinkClick r:id="rId3"/>
              </a:rPr>
              <a:t>https://</a:t>
            </a:r>
            <a:r>
              <a:rPr lang="en-GB" sz="1800" u="sng" dirty="0" smtClean="0">
                <a:hlinkClick r:id="rId3"/>
              </a:rPr>
              <a:t>mentor.ieee.org/802.11/dcn/18/11-18-0227-01-000m-ft-protocol-with-fils-akms.docx</a:t>
            </a:r>
            <a:r>
              <a:rPr lang="en-GB" sz="1800" u="sng" dirty="0" smtClean="0"/>
              <a:t> </a:t>
            </a:r>
            <a:r>
              <a:rPr lang="en-GB" sz="1800" dirty="0" smtClean="0"/>
              <a:t>. </a:t>
            </a:r>
            <a:r>
              <a:rPr lang="en-GB" sz="1800" dirty="0"/>
              <a:t>These changes resolve the comment in the direction suggested by the commenter.</a:t>
            </a:r>
          </a:p>
          <a:p>
            <a:endParaRPr lang="en-GB" sz="1800" dirty="0"/>
          </a:p>
          <a:p>
            <a:r>
              <a:rPr lang="en-GB" sz="1800" dirty="0"/>
              <a:t>Note to the editor: Changes from 11-17/906r4 were already included </a:t>
            </a:r>
            <a:r>
              <a:rPr lang="en-GB" sz="1800" dirty="0" smtClean="0"/>
              <a:t>in </a:t>
            </a:r>
            <a:r>
              <a:rPr lang="en-GB" sz="1800" dirty="0" err="1" smtClean="0"/>
              <a:t>REVmd</a:t>
            </a:r>
            <a:r>
              <a:rPr lang="en-GB" sz="1800" dirty="0" smtClean="0"/>
              <a:t>/D0.5 </a:t>
            </a:r>
            <a:r>
              <a:rPr lang="en-GB" sz="1800" dirty="0"/>
              <a:t>(identified as being implemented for CID 114) and 11-18/227r1 shows changes on top of </a:t>
            </a:r>
            <a:r>
              <a:rPr lang="en-GB" sz="1800" dirty="0" err="1"/>
              <a:t>REVmd</a:t>
            </a:r>
            <a:r>
              <a:rPr lang="en-GB" sz="1800" dirty="0"/>
              <a:t>/D0.5 and it partially reverts some of the changes from 11-17/906r4.</a:t>
            </a:r>
          </a:p>
          <a:p>
            <a:pPr lvl="1">
              <a:lnSpc>
                <a:spcPct val="80000"/>
              </a:lnSpc>
            </a:pPr>
            <a:endParaRPr lang="en-US" altLang="en-US" sz="2400" kern="0" dirty="0" smtClean="0"/>
          </a:p>
          <a:p>
            <a:pPr>
              <a:lnSpc>
                <a:spcPct val="80000"/>
              </a:lnSpc>
            </a:pPr>
            <a:r>
              <a:rPr lang="en-US" altLang="en-US" kern="0" dirty="0" smtClean="0"/>
              <a:t>Moved: </a:t>
            </a:r>
            <a:r>
              <a:rPr lang="en-US" altLang="en-US" kern="0" dirty="0" err="1" smtClean="0"/>
              <a:t>Jouni</a:t>
            </a:r>
            <a:r>
              <a:rPr lang="en-US" altLang="en-US" kern="0" dirty="0" smtClean="0"/>
              <a:t> </a:t>
            </a:r>
            <a:r>
              <a:rPr lang="en-US" altLang="en-US" kern="0" dirty="0" err="1" smtClean="0"/>
              <a:t>Malinen</a:t>
            </a:r>
            <a:endParaRPr lang="en-US" altLang="en-US" kern="0" dirty="0" smtClean="0"/>
          </a:p>
          <a:p>
            <a:pPr>
              <a:lnSpc>
                <a:spcPct val="80000"/>
              </a:lnSpc>
            </a:pPr>
            <a:r>
              <a:rPr lang="en-US" altLang="en-US" kern="0" dirty="0" smtClean="0"/>
              <a:t>Seconded:  </a:t>
            </a:r>
            <a:r>
              <a:rPr lang="en-US" altLang="en-US" kern="0" dirty="0" smtClean="0"/>
              <a:t>Mike </a:t>
            </a:r>
            <a:r>
              <a:rPr lang="en-US" altLang="en-US" kern="0" dirty="0" err="1" smtClean="0"/>
              <a:t>Montemurro</a:t>
            </a:r>
            <a:endParaRPr lang="en-US" altLang="en-US" kern="0" dirty="0" smtClean="0"/>
          </a:p>
          <a:p>
            <a:pPr>
              <a:lnSpc>
                <a:spcPct val="80000"/>
              </a:lnSpc>
            </a:pPr>
            <a:r>
              <a:rPr lang="en-US" altLang="en-US" kern="0" dirty="0" smtClean="0"/>
              <a:t>Result: </a:t>
            </a:r>
            <a:r>
              <a:rPr lang="en-US" altLang="en-US" kern="0" dirty="0" smtClean="0"/>
              <a:t>6-0-9 Passes</a:t>
            </a:r>
            <a:endParaRPr lang="en-US" altLang="en-US" sz="2000" kern="0" dirty="0"/>
          </a:p>
          <a:p>
            <a:pPr>
              <a:lnSpc>
                <a:spcPct val="80000"/>
              </a:lnSpc>
            </a:pPr>
            <a:endParaRPr lang="en-US" altLang="en-US" sz="2000" kern="0" dirty="0"/>
          </a:p>
        </p:txBody>
      </p:sp>
    </p:spTree>
    <p:extLst>
      <p:ext uri="{BB962C8B-B14F-4D97-AF65-F5344CB8AC3E}">
        <p14:creationId xmlns:p14="http://schemas.microsoft.com/office/powerpoint/2010/main" val="371504622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34</a:t>
            </a:fld>
            <a:endParaRPr lang="en-US"/>
          </a:p>
        </p:txBody>
      </p:sp>
      <p:sp>
        <p:nvSpPr>
          <p:cNvPr id="5" name="Rectangle 2"/>
          <p:cNvSpPr txBox="1">
            <a:spLocks noChangeArrowheads="1"/>
          </p:cNvSpPr>
          <p:nvPr/>
        </p:nvSpPr>
        <p:spPr bwMode="auto">
          <a:xfrm>
            <a:off x="2191809" y="47533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43   </a:t>
            </a:r>
            <a:r>
              <a:rPr lang="en-US" dirty="0" smtClean="0"/>
              <a:t>– CID 148</a:t>
            </a:r>
            <a:endParaRPr lang="en-GB" dirty="0"/>
          </a:p>
        </p:txBody>
      </p:sp>
      <p:sp>
        <p:nvSpPr>
          <p:cNvPr id="6" name="Rectangle 3"/>
          <p:cNvSpPr txBox="1">
            <a:spLocks noChangeArrowheads="1"/>
          </p:cNvSpPr>
          <p:nvPr/>
        </p:nvSpPr>
        <p:spPr bwMode="auto">
          <a:xfrm>
            <a:off x="2133600" y="1539082"/>
            <a:ext cx="9466791" cy="4709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nSpc>
                <a:spcPct val="80000"/>
              </a:lnSpc>
            </a:pPr>
            <a:r>
              <a:rPr lang="en-US" altLang="en-US" sz="2800" kern="0" dirty="0" smtClean="0"/>
              <a:t>Resolve CID 148 </a:t>
            </a:r>
            <a:r>
              <a:rPr lang="en-US" altLang="en-US" sz="2800" kern="0" dirty="0"/>
              <a:t>as </a:t>
            </a:r>
            <a:r>
              <a:rPr lang="en-US" altLang="en-US" sz="2800" kern="0" dirty="0" smtClean="0"/>
              <a:t>Revised, “Incorporate </a:t>
            </a:r>
            <a:r>
              <a:rPr lang="en-US" altLang="en-US" sz="2800" kern="0" dirty="0"/>
              <a:t>the changes in 11-17/1078r5 &lt; </a:t>
            </a:r>
            <a:r>
              <a:rPr lang="en-US" altLang="en-US" sz="2800" kern="0" dirty="0">
                <a:hlinkClick r:id="rId2"/>
              </a:rPr>
              <a:t>https://</a:t>
            </a:r>
            <a:r>
              <a:rPr lang="en-US" altLang="en-US" sz="2800" kern="0" dirty="0" smtClean="0">
                <a:hlinkClick r:id="rId2"/>
              </a:rPr>
              <a:t>mentor.ieee.org/802.11/dcn/17/11-17-1078-05-000m-resolutions-to-cids-148-and-339.docx</a:t>
            </a:r>
            <a:r>
              <a:rPr lang="en-US" altLang="en-US" sz="2800" kern="0" dirty="0" smtClean="0"/>
              <a:t>  </a:t>
            </a:r>
            <a:r>
              <a:rPr lang="en-US" altLang="en-US" sz="2800" kern="0" dirty="0"/>
              <a:t>&gt; for CID 148</a:t>
            </a:r>
            <a:r>
              <a:rPr lang="en-US" altLang="en-US" sz="2800" kern="0" dirty="0" smtClean="0"/>
              <a:t>.</a:t>
            </a:r>
            <a:br>
              <a:rPr lang="en-US" altLang="en-US" sz="2800" kern="0" dirty="0" smtClean="0"/>
            </a:br>
            <a:r>
              <a:rPr lang="en-US" altLang="en-US" sz="2800" kern="0" dirty="0" smtClean="0"/>
              <a:t/>
            </a:r>
            <a:br>
              <a:rPr lang="en-US" altLang="en-US" sz="2800" kern="0" dirty="0" smtClean="0"/>
            </a:br>
            <a:r>
              <a:rPr lang="en-US" altLang="en-US" sz="2800" kern="0" dirty="0" smtClean="0"/>
              <a:t>Note </a:t>
            </a:r>
            <a:r>
              <a:rPr lang="en-US" altLang="en-US" sz="2800" kern="0" dirty="0"/>
              <a:t>to editor: This </a:t>
            </a:r>
            <a:r>
              <a:rPr lang="en-US" altLang="en-US" sz="2800" kern="0" dirty="0" smtClean="0"/>
              <a:t>updates </a:t>
            </a:r>
            <a:r>
              <a:rPr lang="en-US" altLang="en-US" sz="2800" kern="0" dirty="0"/>
              <a:t>the prior resolution – The prior Resolution identified two changes, the first change is retained, but the second change is modified</a:t>
            </a:r>
            <a:r>
              <a:rPr lang="en-US" altLang="en-US" sz="2800" kern="0" dirty="0" smtClean="0"/>
              <a:t>. “</a:t>
            </a:r>
            <a:endParaRPr lang="en-US" altLang="en-US" sz="2400" kern="0" dirty="0" smtClean="0"/>
          </a:p>
          <a:p>
            <a:pPr>
              <a:lnSpc>
                <a:spcPct val="80000"/>
              </a:lnSpc>
            </a:pPr>
            <a:r>
              <a:rPr lang="en-US" altLang="en-US" kern="0" dirty="0" smtClean="0"/>
              <a:t>Moved: </a:t>
            </a:r>
            <a:r>
              <a:rPr lang="en-US" altLang="en-US" kern="0" dirty="0" smtClean="0"/>
              <a:t>Robert Stacey</a:t>
            </a:r>
            <a:endParaRPr lang="en-US" altLang="en-US" kern="0" dirty="0" smtClean="0"/>
          </a:p>
          <a:p>
            <a:pPr>
              <a:lnSpc>
                <a:spcPct val="80000"/>
              </a:lnSpc>
            </a:pPr>
            <a:r>
              <a:rPr lang="en-US" altLang="en-US" kern="0" dirty="0" smtClean="0"/>
              <a:t>Seconded: </a:t>
            </a:r>
            <a:r>
              <a:rPr lang="en-US" altLang="en-US" kern="0" dirty="0" smtClean="0"/>
              <a:t> Graham Smith </a:t>
            </a:r>
            <a:endParaRPr lang="en-US" altLang="en-US" kern="0" dirty="0" smtClean="0"/>
          </a:p>
          <a:p>
            <a:pPr>
              <a:lnSpc>
                <a:spcPct val="80000"/>
              </a:lnSpc>
            </a:pPr>
            <a:r>
              <a:rPr lang="en-US" altLang="en-US" kern="0" dirty="0" smtClean="0"/>
              <a:t>Result: </a:t>
            </a:r>
            <a:r>
              <a:rPr lang="en-US" altLang="en-US" kern="0" dirty="0" smtClean="0"/>
              <a:t>Unanimous</a:t>
            </a:r>
            <a:endParaRPr lang="en-US" altLang="en-US" sz="2000" kern="0" dirty="0"/>
          </a:p>
          <a:p>
            <a:pPr>
              <a:lnSpc>
                <a:spcPct val="80000"/>
              </a:lnSpc>
            </a:pPr>
            <a:endParaRPr lang="en-US" altLang="en-US" sz="2000" kern="0" dirty="0"/>
          </a:p>
        </p:txBody>
      </p:sp>
    </p:spTree>
    <p:extLst>
      <p:ext uri="{BB962C8B-B14F-4D97-AF65-F5344CB8AC3E}">
        <p14:creationId xmlns:p14="http://schemas.microsoft.com/office/powerpoint/2010/main" val="12618709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35</a:t>
            </a:fld>
            <a:endParaRPr lang="en-US"/>
          </a:p>
        </p:txBody>
      </p:sp>
      <p:sp>
        <p:nvSpPr>
          <p:cNvPr id="5" name="Rectangle 2"/>
          <p:cNvSpPr txBox="1">
            <a:spLocks noChangeArrowheads="1"/>
          </p:cNvSpPr>
          <p:nvPr/>
        </p:nvSpPr>
        <p:spPr bwMode="auto">
          <a:xfrm>
            <a:off x="2191809" y="47533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44   </a:t>
            </a:r>
            <a:r>
              <a:rPr lang="en-US" dirty="0" smtClean="0"/>
              <a:t>– Irvine  CIDs - 2 </a:t>
            </a:r>
            <a:endParaRPr lang="en-GB" dirty="0"/>
          </a:p>
        </p:txBody>
      </p:sp>
      <p:sp>
        <p:nvSpPr>
          <p:cNvPr id="6" name="Rectangle 3"/>
          <p:cNvSpPr txBox="1">
            <a:spLocks noChangeArrowheads="1"/>
          </p:cNvSpPr>
          <p:nvPr/>
        </p:nvSpPr>
        <p:spPr bwMode="auto">
          <a:xfrm>
            <a:off x="2133600" y="1539082"/>
            <a:ext cx="9466791" cy="4709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nSpc>
                <a:spcPct val="80000"/>
              </a:lnSpc>
            </a:pPr>
            <a:r>
              <a:rPr lang="en-US" altLang="en-US" sz="2800" kern="0" dirty="0" smtClean="0"/>
              <a:t>Approve the comment resolutions on the</a:t>
            </a:r>
          </a:p>
          <a:p>
            <a:pPr lvl="1">
              <a:lnSpc>
                <a:spcPct val="80000"/>
              </a:lnSpc>
            </a:pPr>
            <a:r>
              <a:rPr lang="en-US" altLang="en-US" sz="2400" kern="0" dirty="0" smtClean="0"/>
              <a:t>“PHY Motion </a:t>
            </a:r>
            <a:r>
              <a:rPr lang="en-US" altLang="en-US" sz="2400" kern="0" dirty="0"/>
              <a:t>H</a:t>
            </a:r>
            <a:r>
              <a:rPr lang="en-US" altLang="en-US" sz="2400" kern="0" dirty="0" smtClean="0"/>
              <a:t>” </a:t>
            </a:r>
            <a:r>
              <a:rPr lang="en-US" altLang="en-US" sz="2400" kern="0" dirty="0" smtClean="0"/>
              <a:t>tab </a:t>
            </a:r>
            <a:r>
              <a:rPr lang="en-US" altLang="en-US" sz="2400" kern="0" dirty="0" smtClean="0"/>
              <a:t>in </a:t>
            </a:r>
            <a:r>
              <a:rPr lang="en-US" altLang="en-US" sz="2400" kern="0" dirty="0">
                <a:hlinkClick r:id="rId2"/>
              </a:rPr>
              <a:t>https://</a:t>
            </a:r>
            <a:r>
              <a:rPr lang="en-US" altLang="en-US" sz="2400" kern="0" dirty="0" smtClean="0">
                <a:hlinkClick r:id="rId2"/>
              </a:rPr>
              <a:t>mentor.ieee.org/802.11/dcn/17/11-17-0930-14-000m-revmd-cc25-phy-plus-comments.xls</a:t>
            </a:r>
            <a:r>
              <a:rPr lang="en-US" altLang="en-US" sz="2400" kern="0" dirty="0" smtClean="0"/>
              <a:t> </a:t>
            </a:r>
            <a:endParaRPr lang="en-US" altLang="en-US" sz="2400" kern="0" dirty="0" smtClean="0"/>
          </a:p>
          <a:p>
            <a:pPr lvl="1">
              <a:lnSpc>
                <a:spcPct val="80000"/>
              </a:lnSpc>
            </a:pPr>
            <a:r>
              <a:rPr lang="en-US" altLang="en-US" sz="2400" kern="0" dirty="0" smtClean="0"/>
              <a:t>“</a:t>
            </a:r>
            <a:r>
              <a:rPr lang="en-US" altLang="en-US" sz="2400" kern="0" dirty="0"/>
              <a:t>Motion </a:t>
            </a:r>
            <a:r>
              <a:rPr lang="en-US" altLang="en-US" sz="2400" kern="0" dirty="0" smtClean="0"/>
              <a:t>MAC-M” tab </a:t>
            </a:r>
            <a:r>
              <a:rPr lang="en-US" altLang="en-US" sz="2400" kern="0" dirty="0"/>
              <a:t>in </a:t>
            </a:r>
            <a:r>
              <a:rPr lang="en-US" altLang="en-US" sz="2400" kern="0" dirty="0" smtClean="0">
                <a:hlinkClick r:id="rId3"/>
              </a:rPr>
              <a:t>https://mentor.ieee.org/802.11/dcn/17/11-17-0927-14-000m-revmd-mac-comments.xls</a:t>
            </a:r>
            <a:r>
              <a:rPr lang="en-US" altLang="en-US" sz="2400" kern="0" dirty="0" smtClean="0"/>
              <a:t> </a:t>
            </a:r>
          </a:p>
          <a:p>
            <a:pPr lvl="1">
              <a:lnSpc>
                <a:spcPct val="80000"/>
              </a:lnSpc>
            </a:pPr>
            <a:r>
              <a:rPr lang="en-US" altLang="en-US" sz="2400" kern="0" dirty="0" smtClean="0"/>
              <a:t>“Gen Motion – Jan 2” </a:t>
            </a:r>
            <a:r>
              <a:rPr lang="en-US" altLang="en-US" sz="2400" kern="0" dirty="0" smtClean="0"/>
              <a:t>and “Minor Correction” tabs </a:t>
            </a:r>
            <a:r>
              <a:rPr lang="en-US" altLang="en-US" sz="2400" kern="0" dirty="0" smtClean="0"/>
              <a:t>in </a:t>
            </a:r>
            <a:r>
              <a:rPr lang="en-US" altLang="en-US" sz="2400" kern="0" dirty="0" smtClean="0">
                <a:hlinkClick r:id="rId4"/>
              </a:rPr>
              <a:t>https://mentor.ieee.org/802.11/dcn/17/11-17-0928-09-000m-revmd-cc25-gen-comments.xlsx</a:t>
            </a:r>
            <a:endParaRPr lang="en-US" altLang="en-US" sz="2400" kern="0" dirty="0" smtClean="0"/>
          </a:p>
          <a:p>
            <a:pPr marL="457200" lvl="1" indent="0">
              <a:lnSpc>
                <a:spcPct val="80000"/>
              </a:lnSpc>
              <a:buNone/>
            </a:pPr>
            <a:endParaRPr lang="en-US" altLang="en-US" sz="2400" kern="0" dirty="0" smtClean="0"/>
          </a:p>
          <a:p>
            <a:pPr>
              <a:lnSpc>
                <a:spcPct val="80000"/>
              </a:lnSpc>
            </a:pPr>
            <a:r>
              <a:rPr lang="en-US" altLang="en-US" kern="0" dirty="0" smtClean="0"/>
              <a:t>Moved: </a:t>
            </a:r>
            <a:r>
              <a:rPr lang="en-US" altLang="en-US" kern="0" dirty="0" smtClean="0"/>
              <a:t>Mike </a:t>
            </a:r>
            <a:r>
              <a:rPr lang="en-US" altLang="en-US" kern="0" dirty="0" err="1" smtClean="0"/>
              <a:t>Montemurro</a:t>
            </a:r>
            <a:r>
              <a:rPr lang="en-US" altLang="en-US" kern="0" dirty="0" smtClean="0"/>
              <a:t> </a:t>
            </a:r>
            <a:endParaRPr lang="en-US" altLang="en-US" kern="0" dirty="0" smtClean="0"/>
          </a:p>
          <a:p>
            <a:pPr>
              <a:lnSpc>
                <a:spcPct val="80000"/>
              </a:lnSpc>
            </a:pPr>
            <a:r>
              <a:rPr lang="en-US" altLang="en-US" kern="0" dirty="0" smtClean="0"/>
              <a:t>Seconded: </a:t>
            </a:r>
            <a:r>
              <a:rPr lang="en-US" altLang="en-US" kern="0" dirty="0" smtClean="0"/>
              <a:t>Graham Smith </a:t>
            </a:r>
            <a:endParaRPr lang="en-US" altLang="en-US" kern="0" dirty="0" smtClean="0"/>
          </a:p>
          <a:p>
            <a:pPr>
              <a:lnSpc>
                <a:spcPct val="80000"/>
              </a:lnSpc>
            </a:pPr>
            <a:r>
              <a:rPr lang="en-US" altLang="en-US" kern="0" dirty="0" smtClean="0"/>
              <a:t>Result: </a:t>
            </a:r>
            <a:r>
              <a:rPr lang="en-US" altLang="en-US" kern="0" dirty="0" smtClean="0"/>
              <a:t>Unanimous</a:t>
            </a:r>
            <a:endParaRPr lang="en-US" altLang="en-US" sz="2000" kern="0" dirty="0"/>
          </a:p>
          <a:p>
            <a:pPr>
              <a:lnSpc>
                <a:spcPct val="80000"/>
              </a:lnSpc>
            </a:pPr>
            <a:endParaRPr lang="en-US" altLang="en-US" sz="2000" kern="0" dirty="0"/>
          </a:p>
        </p:txBody>
      </p:sp>
    </p:spTree>
    <p:extLst>
      <p:ext uri="{BB962C8B-B14F-4D97-AF65-F5344CB8AC3E}">
        <p14:creationId xmlns:p14="http://schemas.microsoft.com/office/powerpoint/2010/main" val="381810040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36</a:t>
            </a:fld>
            <a:endParaRPr lang="en-US"/>
          </a:p>
        </p:txBody>
      </p:sp>
      <p:sp>
        <p:nvSpPr>
          <p:cNvPr id="5" name="Rectangle 2"/>
          <p:cNvSpPr txBox="1">
            <a:spLocks noChangeArrowheads="1"/>
          </p:cNvSpPr>
          <p:nvPr/>
        </p:nvSpPr>
        <p:spPr bwMode="auto">
          <a:xfrm>
            <a:off x="2191809" y="47533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45   </a:t>
            </a:r>
            <a:r>
              <a:rPr lang="en-US" dirty="0" smtClean="0"/>
              <a:t>– Irvine  </a:t>
            </a:r>
            <a:r>
              <a:rPr lang="en-US" dirty="0" smtClean="0"/>
              <a:t>CIDs -3  </a:t>
            </a:r>
            <a:endParaRPr lang="en-GB" dirty="0"/>
          </a:p>
        </p:txBody>
      </p:sp>
      <p:sp>
        <p:nvSpPr>
          <p:cNvPr id="6" name="Rectangle 3"/>
          <p:cNvSpPr txBox="1">
            <a:spLocks noChangeArrowheads="1"/>
          </p:cNvSpPr>
          <p:nvPr/>
        </p:nvSpPr>
        <p:spPr bwMode="auto">
          <a:xfrm>
            <a:off x="2133600" y="1539082"/>
            <a:ext cx="9466791" cy="4709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nSpc>
                <a:spcPct val="80000"/>
              </a:lnSpc>
            </a:pPr>
            <a:r>
              <a:rPr lang="en-US" altLang="en-US" sz="2800" kern="0" dirty="0" smtClean="0"/>
              <a:t>Approve the comment resolutions on the</a:t>
            </a:r>
          </a:p>
          <a:p>
            <a:pPr lvl="1">
              <a:lnSpc>
                <a:spcPct val="80000"/>
              </a:lnSpc>
            </a:pPr>
            <a:r>
              <a:rPr lang="en-US" altLang="en-US" sz="2400" kern="0" dirty="0" smtClean="0"/>
              <a:t>“Submission </a:t>
            </a:r>
            <a:r>
              <a:rPr lang="en-US" altLang="en-US" sz="2400" kern="0" dirty="0" smtClean="0"/>
              <a:t>Required” </a:t>
            </a:r>
            <a:r>
              <a:rPr lang="en-US" altLang="en-US" sz="2400" kern="0" dirty="0" smtClean="0"/>
              <a:t>tab </a:t>
            </a:r>
            <a:r>
              <a:rPr lang="en-US" altLang="en-US" sz="2400" kern="0" dirty="0" smtClean="0"/>
              <a:t>in </a:t>
            </a:r>
            <a:r>
              <a:rPr lang="en-US" altLang="en-US" sz="2400" kern="0" dirty="0">
                <a:hlinkClick r:id="rId2"/>
              </a:rPr>
              <a:t>https://</a:t>
            </a:r>
            <a:r>
              <a:rPr lang="en-US" altLang="en-US" sz="2400" kern="0" dirty="0" smtClean="0">
                <a:hlinkClick r:id="rId2"/>
              </a:rPr>
              <a:t>mentor.ieee.org/802.11/dcn/17/11-17-0930-14-000m-revmd-cc25-phy-plus-comments.xls</a:t>
            </a:r>
            <a:r>
              <a:rPr lang="en-US" altLang="en-US" sz="2400" kern="0" dirty="0" smtClean="0"/>
              <a:t> </a:t>
            </a:r>
            <a:endParaRPr lang="en-US" altLang="en-US" sz="2400" kern="0" dirty="0" smtClean="0"/>
          </a:p>
          <a:p>
            <a:pPr marL="457200" lvl="1" indent="0">
              <a:lnSpc>
                <a:spcPct val="80000"/>
              </a:lnSpc>
              <a:buNone/>
            </a:pPr>
            <a:endParaRPr lang="en-US" altLang="en-US" sz="2400" kern="0" dirty="0" smtClean="0"/>
          </a:p>
          <a:p>
            <a:pPr>
              <a:lnSpc>
                <a:spcPct val="80000"/>
              </a:lnSpc>
            </a:pPr>
            <a:r>
              <a:rPr lang="en-US" altLang="en-US" kern="0" dirty="0" smtClean="0"/>
              <a:t>Moved: </a:t>
            </a:r>
            <a:r>
              <a:rPr lang="en-US" altLang="en-US" kern="0" dirty="0" smtClean="0"/>
              <a:t>Mike </a:t>
            </a:r>
            <a:r>
              <a:rPr lang="en-US" altLang="en-US" kern="0" dirty="0" err="1" smtClean="0"/>
              <a:t>Montemurro</a:t>
            </a:r>
            <a:endParaRPr lang="en-US" altLang="en-US" kern="0" dirty="0" smtClean="0"/>
          </a:p>
          <a:p>
            <a:pPr>
              <a:lnSpc>
                <a:spcPct val="80000"/>
              </a:lnSpc>
            </a:pPr>
            <a:r>
              <a:rPr lang="en-US" altLang="en-US" kern="0" dirty="0" smtClean="0"/>
              <a:t>Seconded: </a:t>
            </a:r>
            <a:r>
              <a:rPr lang="en-US" altLang="en-US" kern="0" dirty="0" smtClean="0"/>
              <a:t>Chris Hansen</a:t>
            </a:r>
            <a:endParaRPr lang="en-US" altLang="en-US" kern="0" dirty="0" smtClean="0"/>
          </a:p>
          <a:p>
            <a:pPr>
              <a:lnSpc>
                <a:spcPct val="80000"/>
              </a:lnSpc>
            </a:pPr>
            <a:r>
              <a:rPr lang="en-US" altLang="en-US" kern="0" dirty="0" smtClean="0"/>
              <a:t>Result: </a:t>
            </a:r>
            <a:r>
              <a:rPr lang="en-US" altLang="en-US" kern="0" dirty="0" smtClean="0"/>
              <a:t>8-0-6 Passes</a:t>
            </a:r>
            <a:endParaRPr lang="en-US" altLang="en-US" sz="2000" kern="0" dirty="0"/>
          </a:p>
          <a:p>
            <a:pPr>
              <a:lnSpc>
                <a:spcPct val="80000"/>
              </a:lnSpc>
            </a:pPr>
            <a:endParaRPr lang="en-US" altLang="en-US" sz="2000" kern="0" dirty="0"/>
          </a:p>
        </p:txBody>
      </p:sp>
    </p:spTree>
    <p:extLst>
      <p:ext uri="{BB962C8B-B14F-4D97-AF65-F5344CB8AC3E}">
        <p14:creationId xmlns:p14="http://schemas.microsoft.com/office/powerpoint/2010/main" val="133616642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37</a:t>
            </a:fld>
            <a:endParaRPr lang="en-US"/>
          </a:p>
        </p:txBody>
      </p:sp>
      <p:sp>
        <p:nvSpPr>
          <p:cNvPr id="5" name="Rectangle 2"/>
          <p:cNvSpPr txBox="1">
            <a:spLocks noChangeArrowheads="1"/>
          </p:cNvSpPr>
          <p:nvPr/>
        </p:nvSpPr>
        <p:spPr bwMode="auto">
          <a:xfrm>
            <a:off x="2191809" y="47533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46   </a:t>
            </a:r>
            <a:r>
              <a:rPr lang="en-US" dirty="0" smtClean="0"/>
              <a:t>– Irvine  </a:t>
            </a:r>
            <a:r>
              <a:rPr lang="en-US" dirty="0" smtClean="0"/>
              <a:t>4</a:t>
            </a:r>
            <a:endParaRPr lang="en-GB" dirty="0"/>
          </a:p>
        </p:txBody>
      </p:sp>
      <p:sp>
        <p:nvSpPr>
          <p:cNvPr id="6" name="Rectangle 3"/>
          <p:cNvSpPr txBox="1">
            <a:spLocks noChangeArrowheads="1"/>
          </p:cNvSpPr>
          <p:nvPr/>
        </p:nvSpPr>
        <p:spPr bwMode="auto">
          <a:xfrm>
            <a:off x="2133600" y="1539082"/>
            <a:ext cx="9466791" cy="4709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nSpc>
                <a:spcPct val="80000"/>
              </a:lnSpc>
            </a:pPr>
            <a:r>
              <a:rPr lang="en-US" altLang="en-US" sz="2800" kern="0" dirty="0" smtClean="0"/>
              <a:t>Resolve CIDs 235, 146, 201, 267, 328 as “Rejected” with </a:t>
            </a:r>
            <a:r>
              <a:rPr lang="en-US" altLang="en-US" sz="2800" kern="0" dirty="0"/>
              <a:t>a resolution of “The comment fails to identify changes in sufficient detail so that the specific wording of the changes that will satisfy the commenter can be determined</a:t>
            </a:r>
            <a:r>
              <a:rPr lang="en-US" altLang="en-US" sz="2800" kern="0" dirty="0" smtClean="0"/>
              <a:t>.” and </a:t>
            </a:r>
          </a:p>
          <a:p>
            <a:pPr>
              <a:lnSpc>
                <a:spcPct val="80000"/>
              </a:lnSpc>
            </a:pPr>
            <a:r>
              <a:rPr lang="en-US" altLang="en-US" sz="2800" kern="0" dirty="0" smtClean="0"/>
              <a:t>Resolve CID 265 as “Rejected” with a reason of “The commenter subsequently disagreed with the resolution as proposed and requested more time to develop a resolution.”</a:t>
            </a:r>
            <a:endParaRPr lang="en-US" altLang="en-US" sz="2800" kern="0" dirty="0" smtClean="0"/>
          </a:p>
          <a:p>
            <a:pPr marL="457200" lvl="1" indent="0">
              <a:lnSpc>
                <a:spcPct val="80000"/>
              </a:lnSpc>
              <a:buNone/>
            </a:pPr>
            <a:endParaRPr lang="en-US" altLang="en-US" sz="2400" kern="0" dirty="0" smtClean="0"/>
          </a:p>
          <a:p>
            <a:pPr>
              <a:lnSpc>
                <a:spcPct val="80000"/>
              </a:lnSpc>
            </a:pPr>
            <a:r>
              <a:rPr lang="en-US" altLang="en-US" kern="0" dirty="0" smtClean="0"/>
              <a:t>Moved: </a:t>
            </a:r>
            <a:r>
              <a:rPr lang="en-US" altLang="en-US" kern="0" dirty="0" smtClean="0"/>
              <a:t>Mark Hamilton</a:t>
            </a:r>
            <a:endParaRPr lang="en-US" altLang="en-US" kern="0" dirty="0" smtClean="0"/>
          </a:p>
          <a:p>
            <a:pPr>
              <a:lnSpc>
                <a:spcPct val="80000"/>
              </a:lnSpc>
            </a:pPr>
            <a:r>
              <a:rPr lang="en-US" altLang="en-US" kern="0" dirty="0" smtClean="0"/>
              <a:t>Seconded: </a:t>
            </a:r>
            <a:r>
              <a:rPr lang="en-US" altLang="en-US" kern="0" dirty="0" smtClean="0"/>
              <a:t>Mike </a:t>
            </a:r>
            <a:r>
              <a:rPr lang="en-US" altLang="en-US" kern="0" dirty="0" err="1" smtClean="0"/>
              <a:t>Montemurro</a:t>
            </a:r>
            <a:endParaRPr lang="en-US" altLang="en-US" kern="0" dirty="0" smtClean="0"/>
          </a:p>
          <a:p>
            <a:pPr>
              <a:lnSpc>
                <a:spcPct val="80000"/>
              </a:lnSpc>
            </a:pPr>
            <a:r>
              <a:rPr lang="en-US" altLang="en-US" kern="0" dirty="0" smtClean="0"/>
              <a:t>Result: </a:t>
            </a:r>
            <a:r>
              <a:rPr lang="en-US" altLang="en-US" kern="0" dirty="0" smtClean="0"/>
              <a:t>Unanimous</a:t>
            </a:r>
            <a:endParaRPr lang="en-US" altLang="en-US" sz="2000" kern="0" dirty="0"/>
          </a:p>
          <a:p>
            <a:pPr>
              <a:lnSpc>
                <a:spcPct val="80000"/>
              </a:lnSpc>
            </a:pPr>
            <a:endParaRPr lang="en-US" altLang="en-US" sz="2000" kern="0" dirty="0"/>
          </a:p>
        </p:txBody>
      </p:sp>
    </p:spTree>
    <p:extLst>
      <p:ext uri="{BB962C8B-B14F-4D97-AF65-F5344CB8AC3E}">
        <p14:creationId xmlns:p14="http://schemas.microsoft.com/office/powerpoint/2010/main" val="213792560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38</a:t>
            </a:fld>
            <a:endParaRPr lang="en-US"/>
          </a:p>
        </p:txBody>
      </p:sp>
      <p:sp>
        <p:nvSpPr>
          <p:cNvPr id="5" name="Rectangle 2"/>
          <p:cNvSpPr txBox="1">
            <a:spLocks noChangeArrowheads="1"/>
          </p:cNvSpPr>
          <p:nvPr/>
        </p:nvSpPr>
        <p:spPr bwMode="auto">
          <a:xfrm>
            <a:off x="2191809" y="47533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47   </a:t>
            </a:r>
            <a:r>
              <a:rPr lang="en-US" dirty="0" smtClean="0"/>
              <a:t>– Irvine  </a:t>
            </a:r>
            <a:r>
              <a:rPr lang="en-US" dirty="0"/>
              <a:t>5</a:t>
            </a:r>
            <a:endParaRPr lang="en-GB" dirty="0"/>
          </a:p>
        </p:txBody>
      </p:sp>
      <p:sp>
        <p:nvSpPr>
          <p:cNvPr id="6" name="Rectangle 3"/>
          <p:cNvSpPr txBox="1">
            <a:spLocks noChangeArrowheads="1"/>
          </p:cNvSpPr>
          <p:nvPr/>
        </p:nvSpPr>
        <p:spPr bwMode="auto">
          <a:xfrm>
            <a:off x="2133600" y="1539082"/>
            <a:ext cx="9466791" cy="4709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nSpc>
                <a:spcPct val="80000"/>
              </a:lnSpc>
            </a:pPr>
            <a:r>
              <a:rPr lang="en-US" altLang="en-US" sz="2800" kern="0" dirty="0" smtClean="0"/>
              <a:t>Resolve CID 134 as “Rejected” with a resolution of “The proposed change introduces backwards compatibility issues”</a:t>
            </a:r>
            <a:endParaRPr lang="en-US" altLang="en-US" sz="2800" kern="0" dirty="0" smtClean="0"/>
          </a:p>
          <a:p>
            <a:pPr marL="457200" lvl="1" indent="0">
              <a:lnSpc>
                <a:spcPct val="80000"/>
              </a:lnSpc>
              <a:buNone/>
            </a:pPr>
            <a:endParaRPr lang="en-US" altLang="en-US" sz="2400" kern="0" dirty="0" smtClean="0"/>
          </a:p>
          <a:p>
            <a:pPr>
              <a:lnSpc>
                <a:spcPct val="80000"/>
              </a:lnSpc>
            </a:pPr>
            <a:r>
              <a:rPr lang="en-US" altLang="en-US" kern="0" dirty="0" smtClean="0"/>
              <a:t>Moved</a:t>
            </a:r>
            <a:r>
              <a:rPr lang="en-US" altLang="en-US" kern="0" dirty="0" smtClean="0"/>
              <a:t>: Mike </a:t>
            </a:r>
            <a:r>
              <a:rPr lang="en-US" altLang="en-US" kern="0" dirty="0" err="1" smtClean="0"/>
              <a:t>Montemurro</a:t>
            </a:r>
            <a:endParaRPr lang="en-US" altLang="en-US" kern="0" dirty="0" smtClean="0"/>
          </a:p>
          <a:p>
            <a:pPr>
              <a:lnSpc>
                <a:spcPct val="80000"/>
              </a:lnSpc>
            </a:pPr>
            <a:r>
              <a:rPr lang="en-US" altLang="en-US" kern="0" dirty="0" smtClean="0"/>
              <a:t>Seconded: </a:t>
            </a:r>
            <a:r>
              <a:rPr lang="en-US" altLang="en-US" kern="0" dirty="0" smtClean="0"/>
              <a:t>Chris Hansen</a:t>
            </a:r>
            <a:endParaRPr lang="en-US" altLang="en-US" kern="0" dirty="0" smtClean="0"/>
          </a:p>
          <a:p>
            <a:pPr>
              <a:lnSpc>
                <a:spcPct val="80000"/>
              </a:lnSpc>
            </a:pPr>
            <a:r>
              <a:rPr lang="en-US" altLang="en-US" kern="0" dirty="0" smtClean="0"/>
              <a:t>Result</a:t>
            </a:r>
            <a:r>
              <a:rPr lang="en-US" altLang="en-US" kern="0" dirty="0" smtClean="0"/>
              <a:t>: 6-2-9 Passes</a:t>
            </a:r>
            <a:endParaRPr lang="en-US" altLang="en-US" sz="2000" kern="0" dirty="0"/>
          </a:p>
          <a:p>
            <a:pPr>
              <a:lnSpc>
                <a:spcPct val="80000"/>
              </a:lnSpc>
            </a:pPr>
            <a:endParaRPr lang="en-US" altLang="en-US" sz="2000" kern="0" dirty="0"/>
          </a:p>
        </p:txBody>
      </p:sp>
    </p:spTree>
    <p:extLst>
      <p:ext uri="{BB962C8B-B14F-4D97-AF65-F5344CB8AC3E}">
        <p14:creationId xmlns:p14="http://schemas.microsoft.com/office/powerpoint/2010/main" val="10414907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39</a:t>
            </a:fld>
            <a:endParaRPr lang="en-US"/>
          </a:p>
        </p:txBody>
      </p:sp>
      <p:sp>
        <p:nvSpPr>
          <p:cNvPr id="5" name="Rectangle 2"/>
          <p:cNvSpPr txBox="1">
            <a:spLocks noChangeArrowheads="1"/>
          </p:cNvSpPr>
          <p:nvPr/>
        </p:nvSpPr>
        <p:spPr bwMode="auto">
          <a:xfrm>
            <a:off x="1676400" y="685800"/>
            <a:ext cx="9847791"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 </a:t>
            </a:r>
            <a:r>
              <a:rPr lang="en-GB" dirty="0" smtClean="0"/>
              <a:t>Operating Channel Validation</a:t>
            </a:r>
            <a:endParaRPr lang="en-GB" dirty="0"/>
          </a:p>
        </p:txBody>
      </p:sp>
      <p:sp>
        <p:nvSpPr>
          <p:cNvPr id="6" name="Rectangle 3"/>
          <p:cNvSpPr txBox="1">
            <a:spLocks noChangeArrowheads="1"/>
          </p:cNvSpPr>
          <p:nvPr/>
        </p:nvSpPr>
        <p:spPr bwMode="auto">
          <a:xfrm>
            <a:off x="2133600" y="1920082"/>
            <a:ext cx="9466791" cy="4709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nSpc>
                <a:spcPct val="80000"/>
              </a:lnSpc>
            </a:pPr>
            <a:r>
              <a:rPr lang="en-US" altLang="en-US" sz="2800" kern="0" dirty="0" smtClean="0"/>
              <a:t>Incorporate the text changes </a:t>
            </a:r>
            <a:r>
              <a:rPr lang="en-US" altLang="en-US" sz="2800" kern="0" dirty="0"/>
              <a:t>indicated in </a:t>
            </a:r>
            <a:r>
              <a:rPr lang="en-US" altLang="en-US" sz="2800" kern="0" dirty="0">
                <a:hlinkClick r:id="rId2"/>
              </a:rPr>
              <a:t>https://</a:t>
            </a:r>
            <a:r>
              <a:rPr lang="en-US" altLang="en-US" sz="2800" kern="0" dirty="0" smtClean="0">
                <a:hlinkClick r:id="rId2"/>
              </a:rPr>
              <a:t>mentor.ieee.org/802.11/dcn/17/11-17-1807-03-000m-defense-against-multi-channel-mitm-attacks-via-operating-channel-validation.docx</a:t>
            </a:r>
            <a:r>
              <a:rPr lang="en-US" altLang="en-US" sz="2800" kern="0" dirty="0" smtClean="0"/>
              <a:t> into the </a:t>
            </a:r>
            <a:r>
              <a:rPr lang="en-US" altLang="en-US" sz="2800" kern="0" dirty="0" err="1" smtClean="0"/>
              <a:t>TGmd</a:t>
            </a:r>
            <a:r>
              <a:rPr lang="en-US" altLang="en-US" sz="2800" kern="0" dirty="0" smtClean="0"/>
              <a:t> draft.</a:t>
            </a:r>
          </a:p>
          <a:p>
            <a:pPr lvl="1">
              <a:lnSpc>
                <a:spcPct val="80000"/>
              </a:lnSpc>
            </a:pPr>
            <a:endParaRPr lang="en-US" altLang="en-US" sz="2400" kern="0" dirty="0" smtClean="0"/>
          </a:p>
          <a:p>
            <a:pPr marL="457200" lvl="1" indent="0">
              <a:lnSpc>
                <a:spcPct val="80000"/>
              </a:lnSpc>
              <a:buNone/>
            </a:pPr>
            <a:endParaRPr lang="en-US" altLang="en-US" sz="2400" kern="0" dirty="0" smtClean="0"/>
          </a:p>
          <a:p>
            <a:pPr>
              <a:lnSpc>
                <a:spcPct val="80000"/>
              </a:lnSpc>
            </a:pPr>
            <a:r>
              <a:rPr lang="en-US" altLang="en-US" kern="0" dirty="0" smtClean="0"/>
              <a:t>Moved: </a:t>
            </a:r>
          </a:p>
          <a:p>
            <a:pPr>
              <a:lnSpc>
                <a:spcPct val="80000"/>
              </a:lnSpc>
            </a:pPr>
            <a:r>
              <a:rPr lang="en-US" altLang="en-US" kern="0" dirty="0" smtClean="0"/>
              <a:t>Seconded:  </a:t>
            </a:r>
          </a:p>
          <a:p>
            <a:pPr>
              <a:lnSpc>
                <a:spcPct val="80000"/>
              </a:lnSpc>
            </a:pPr>
            <a:r>
              <a:rPr lang="en-US" altLang="en-US" kern="0" dirty="0" smtClean="0"/>
              <a:t>Result: </a:t>
            </a:r>
            <a:endParaRPr lang="en-US" altLang="en-US" sz="2000" kern="0" dirty="0"/>
          </a:p>
          <a:p>
            <a:pPr>
              <a:lnSpc>
                <a:spcPct val="80000"/>
              </a:lnSpc>
            </a:pPr>
            <a:endParaRPr lang="en-US" altLang="en-US" sz="2000" kern="0" dirty="0"/>
          </a:p>
        </p:txBody>
      </p:sp>
    </p:spTree>
    <p:extLst>
      <p:ext uri="{BB962C8B-B14F-4D97-AF65-F5344CB8AC3E}">
        <p14:creationId xmlns:p14="http://schemas.microsoft.com/office/powerpoint/2010/main" val="31816877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January 2018</a:t>
            </a:r>
            <a:endParaRPr lang="en-US" sz="1800"/>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4</a:t>
            </a:fld>
            <a:endParaRPr lang="en-US" smtClean="0"/>
          </a:p>
        </p:txBody>
      </p:sp>
      <p:sp>
        <p:nvSpPr>
          <p:cNvPr id="4101" name="Rectangle 2"/>
          <p:cNvSpPr>
            <a:spLocks noGrp="1" noChangeArrowheads="1"/>
          </p:cNvSpPr>
          <p:nvPr>
            <p:ph type="title"/>
          </p:nvPr>
        </p:nvSpPr>
        <p:spPr>
          <a:xfrm>
            <a:off x="2209800" y="685800"/>
            <a:ext cx="7772400" cy="838200"/>
          </a:xfrm>
        </p:spPr>
        <p:txBody>
          <a:bodyPr/>
          <a:lstStyle/>
          <a:p>
            <a:r>
              <a:rPr lang="en-US" altLang="en-US" dirty="0" err="1"/>
              <a:t>TGmd</a:t>
            </a:r>
            <a:r>
              <a:rPr lang="en-US" altLang="en-US" dirty="0"/>
              <a:t> </a:t>
            </a:r>
            <a:r>
              <a:rPr lang="en-US" altLang="en-US" dirty="0" smtClean="0"/>
              <a:t>Agenda - 2</a:t>
            </a:r>
            <a:endParaRPr lang="en-US" altLang="en-US" dirty="0"/>
          </a:p>
        </p:txBody>
      </p:sp>
      <p:sp>
        <p:nvSpPr>
          <p:cNvPr id="8" name="Rectangle 35"/>
          <p:cNvSpPr>
            <a:spLocks noChangeArrowheads="1"/>
          </p:cNvSpPr>
          <p:nvPr/>
        </p:nvSpPr>
        <p:spPr bwMode="auto">
          <a:xfrm>
            <a:off x="784226" y="1968576"/>
            <a:ext cx="5283199" cy="18414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smtClean="0"/>
              <a:t>Tuesday PM1</a:t>
            </a:r>
            <a:endParaRPr lang="en-US" altLang="en-US" dirty="0"/>
          </a:p>
          <a:p>
            <a:pPr lvl="1">
              <a:lnSpc>
                <a:spcPct val="80000"/>
              </a:lnSpc>
            </a:pPr>
            <a:r>
              <a:rPr lang="en-US" altLang="en-US" sz="1800" dirty="0" smtClean="0"/>
              <a:t>Review submissions, Motions for Obsolete CIDs, see next slide</a:t>
            </a:r>
            <a:endParaRPr lang="en-US" sz="1800" dirty="0" smtClean="0"/>
          </a:p>
          <a:p>
            <a:pPr lvl="1">
              <a:lnSpc>
                <a:spcPct val="80000"/>
              </a:lnSpc>
            </a:pPr>
            <a:r>
              <a:rPr lang="en-US" altLang="en-US" sz="1800" dirty="0" smtClean="0"/>
              <a:t>11-17-1192 ESP CIDs – Matthew Fischer</a:t>
            </a:r>
          </a:p>
          <a:p>
            <a:pPr lvl="1">
              <a:lnSpc>
                <a:spcPct val="80000"/>
              </a:lnSpc>
            </a:pPr>
            <a:r>
              <a:rPr lang="en-US" altLang="en-US" sz="1800" dirty="0" smtClean="0"/>
              <a:t>11-17-1890 – Nehru Bhandaru</a:t>
            </a:r>
          </a:p>
        </p:txBody>
      </p:sp>
      <p:sp>
        <p:nvSpPr>
          <p:cNvPr id="9" name="Rectangle 35"/>
          <p:cNvSpPr>
            <a:spLocks noChangeArrowheads="1"/>
          </p:cNvSpPr>
          <p:nvPr/>
        </p:nvSpPr>
        <p:spPr bwMode="auto">
          <a:xfrm>
            <a:off x="803276" y="3733800"/>
            <a:ext cx="5105400" cy="2362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a:t>Wednesday PM1 </a:t>
            </a:r>
            <a:endParaRPr lang="en-US" altLang="en-US" i="1" dirty="0"/>
          </a:p>
          <a:p>
            <a:pPr lvl="1">
              <a:lnSpc>
                <a:spcPct val="80000"/>
              </a:lnSpc>
            </a:pPr>
            <a:r>
              <a:rPr lang="en-US" altLang="en-US" sz="1800" dirty="0" smtClean="0"/>
              <a:t>Minutes, </a:t>
            </a:r>
            <a:r>
              <a:rPr lang="en-US" altLang="en-US" sz="1800" dirty="0" err="1" smtClean="0"/>
              <a:t>Telecon</a:t>
            </a:r>
            <a:r>
              <a:rPr lang="en-US" altLang="en-US" sz="1800" dirty="0" smtClean="0"/>
              <a:t> and November/Jan CID motions</a:t>
            </a:r>
          </a:p>
          <a:p>
            <a:pPr lvl="1">
              <a:lnSpc>
                <a:spcPct val="80000"/>
              </a:lnSpc>
            </a:pPr>
            <a:r>
              <a:rPr lang="en-US" altLang="en-US" sz="1800" dirty="0" smtClean="0"/>
              <a:t>11-17-1890</a:t>
            </a:r>
            <a:r>
              <a:rPr lang="en-US" altLang="en-US" sz="1800" dirty="0"/>
              <a:t>, 1807 – Nehru Bhandaru</a:t>
            </a:r>
          </a:p>
          <a:p>
            <a:pPr lvl="1">
              <a:lnSpc>
                <a:spcPct val="80000"/>
              </a:lnSpc>
            </a:pPr>
            <a:r>
              <a:rPr lang="en-US" altLang="en-US" sz="1800" dirty="0"/>
              <a:t>11-18-0202 – Dan </a:t>
            </a:r>
            <a:r>
              <a:rPr lang="en-US" altLang="en-US" sz="1800" dirty="0" smtClean="0"/>
              <a:t>Harkins</a:t>
            </a:r>
          </a:p>
          <a:p>
            <a:pPr lvl="1">
              <a:lnSpc>
                <a:spcPct val="80000"/>
              </a:lnSpc>
            </a:pPr>
            <a:r>
              <a:rPr lang="en-US" altLang="en-US" sz="1800" dirty="0" smtClean="0"/>
              <a:t>11-18-0227 – </a:t>
            </a:r>
            <a:r>
              <a:rPr lang="en-US" altLang="en-US" sz="1800" dirty="0" err="1" smtClean="0"/>
              <a:t>Jouni</a:t>
            </a:r>
            <a:r>
              <a:rPr lang="en-US" altLang="en-US" sz="1800" dirty="0" smtClean="0"/>
              <a:t> </a:t>
            </a:r>
            <a:r>
              <a:rPr lang="en-US" altLang="en-US" sz="1800" dirty="0" err="1" smtClean="0"/>
              <a:t>Malinen</a:t>
            </a:r>
            <a:endParaRPr lang="en-US" altLang="en-US" sz="1800" dirty="0"/>
          </a:p>
          <a:p>
            <a:pPr lvl="1">
              <a:lnSpc>
                <a:spcPct val="80000"/>
              </a:lnSpc>
            </a:pPr>
            <a:endParaRPr lang="en-US" altLang="en-US" sz="1800" dirty="0" smtClean="0"/>
          </a:p>
          <a:p>
            <a:pPr lvl="1">
              <a:lnSpc>
                <a:spcPct val="80000"/>
              </a:lnSpc>
            </a:pPr>
            <a:endParaRPr lang="en-GB" sz="1800" dirty="0"/>
          </a:p>
          <a:p>
            <a:pPr lvl="1"/>
            <a:endParaRPr lang="en-US" altLang="en-US" sz="1600" dirty="0"/>
          </a:p>
          <a:p>
            <a:pPr lvl="1"/>
            <a:endParaRPr lang="en-US" altLang="en-US" sz="1800" dirty="0"/>
          </a:p>
          <a:p>
            <a:pPr marL="457200" lvl="1" indent="0">
              <a:buNone/>
            </a:pPr>
            <a:endParaRPr lang="en-GB" altLang="en-US" sz="1600" dirty="0"/>
          </a:p>
          <a:p>
            <a:pPr marL="457200" lvl="1" indent="0">
              <a:buNone/>
            </a:pPr>
            <a:endParaRPr lang="en-US" altLang="en-US" sz="1600" dirty="0"/>
          </a:p>
          <a:p>
            <a:pPr marL="457200" lvl="1" indent="0">
              <a:buNone/>
            </a:pPr>
            <a:endParaRPr lang="en-US" altLang="en-US" sz="1600" dirty="0"/>
          </a:p>
          <a:p>
            <a:pPr marL="457200" lvl="1" indent="0">
              <a:buNone/>
            </a:pPr>
            <a:endParaRPr lang="en-US" altLang="en-US" sz="1600" dirty="0"/>
          </a:p>
          <a:p>
            <a:pPr marL="457200" lvl="1" indent="0">
              <a:buNone/>
            </a:pPr>
            <a:endParaRPr lang="en-US" altLang="en-US" sz="1600" dirty="0"/>
          </a:p>
          <a:p>
            <a:pPr marL="457200" lvl="1" indent="0">
              <a:buNone/>
            </a:pPr>
            <a:endParaRPr lang="en-US" altLang="en-US" sz="1600" dirty="0"/>
          </a:p>
          <a:p>
            <a:pPr marL="457200" lvl="1" indent="0">
              <a:buNone/>
            </a:pPr>
            <a:endParaRPr lang="en-US" altLang="en-US" sz="1600" dirty="0"/>
          </a:p>
          <a:p>
            <a:pPr marL="457200" lvl="1" indent="0">
              <a:buNone/>
            </a:pPr>
            <a:endParaRPr lang="en-US" altLang="en-US" sz="1600" dirty="0"/>
          </a:p>
          <a:p>
            <a:pPr lvl="1"/>
            <a:endParaRPr lang="en-US" altLang="en-US" dirty="0"/>
          </a:p>
        </p:txBody>
      </p:sp>
      <p:sp>
        <p:nvSpPr>
          <p:cNvPr id="10" name="Rectangle 35"/>
          <p:cNvSpPr>
            <a:spLocks noChangeArrowheads="1"/>
          </p:cNvSpPr>
          <p:nvPr/>
        </p:nvSpPr>
        <p:spPr bwMode="auto">
          <a:xfrm>
            <a:off x="6894438" y="1968575"/>
            <a:ext cx="5105400" cy="21395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a:t>Wednesday </a:t>
            </a:r>
            <a:r>
              <a:rPr lang="en-US" altLang="en-US" dirty="0" smtClean="0"/>
              <a:t>PM2</a:t>
            </a:r>
            <a:endParaRPr lang="en-US" altLang="en-US" i="1" dirty="0"/>
          </a:p>
          <a:p>
            <a:pPr lvl="1"/>
            <a:r>
              <a:rPr lang="en-US" sz="1800" dirty="0" smtClean="0"/>
              <a:t>GEN CIDs: 140, 195, 196</a:t>
            </a:r>
          </a:p>
          <a:p>
            <a:pPr lvl="1"/>
            <a:r>
              <a:rPr lang="en-US" altLang="en-US" sz="1800" dirty="0"/>
              <a:t>11-18-171 CID 5, 7 – Chris </a:t>
            </a:r>
            <a:r>
              <a:rPr lang="en-US" altLang="en-US" sz="1800" dirty="0" smtClean="0"/>
              <a:t>Hansen</a:t>
            </a:r>
          </a:p>
          <a:p>
            <a:pPr lvl="1"/>
            <a:r>
              <a:rPr lang="en-US" altLang="en-US" sz="1800" dirty="0"/>
              <a:t>PHY CIDs: 75, 360, </a:t>
            </a:r>
            <a:r>
              <a:rPr lang="en-US" altLang="en-US" sz="1800" dirty="0" smtClean="0"/>
              <a:t>361, 289, 177</a:t>
            </a:r>
          </a:p>
          <a:p>
            <a:pPr lvl="1"/>
            <a:r>
              <a:rPr lang="en-US" altLang="en-US" sz="1800" dirty="0"/>
              <a:t>MAC CIDs </a:t>
            </a:r>
            <a:r>
              <a:rPr lang="en-US" altLang="en-US" sz="1800" dirty="0" smtClean="0"/>
              <a:t>339, 148</a:t>
            </a:r>
          </a:p>
          <a:p>
            <a:pPr lvl="1"/>
            <a:r>
              <a:rPr lang="en-US" altLang="en-US" sz="1800" dirty="0"/>
              <a:t>11-18-203 – Gabor </a:t>
            </a:r>
            <a:r>
              <a:rPr lang="en-US" altLang="en-US" sz="1800" dirty="0" err="1" smtClean="0"/>
              <a:t>Bajko</a:t>
            </a:r>
            <a:endParaRPr lang="en-US" altLang="en-US" sz="1800" dirty="0" smtClean="0"/>
          </a:p>
          <a:p>
            <a:pPr lvl="1"/>
            <a:r>
              <a:rPr lang="en-US" altLang="en-US" sz="1800" dirty="0"/>
              <a:t>11-18-0202 – Dan Harkins</a:t>
            </a:r>
          </a:p>
          <a:p>
            <a:pPr lvl="1"/>
            <a:endParaRPr lang="en-US" altLang="en-US" sz="1800" dirty="0"/>
          </a:p>
          <a:p>
            <a:pPr lvl="1"/>
            <a:endParaRPr lang="en-US" altLang="en-US" sz="1800" dirty="0"/>
          </a:p>
          <a:p>
            <a:pPr lvl="1"/>
            <a:endParaRPr lang="en-US" altLang="en-US" sz="1800" dirty="0"/>
          </a:p>
          <a:p>
            <a:pPr lvl="1"/>
            <a:endParaRPr lang="en-US" altLang="en-US" sz="1800" dirty="0"/>
          </a:p>
          <a:p>
            <a:pPr marL="457200" lvl="1" indent="0">
              <a:buNone/>
            </a:pPr>
            <a:endParaRPr lang="en-US" sz="1800" dirty="0" smtClean="0"/>
          </a:p>
        </p:txBody>
      </p:sp>
      <p:sp>
        <p:nvSpPr>
          <p:cNvPr id="11" name="Rectangle 35"/>
          <p:cNvSpPr>
            <a:spLocks noChangeArrowheads="1"/>
          </p:cNvSpPr>
          <p:nvPr/>
        </p:nvSpPr>
        <p:spPr bwMode="auto">
          <a:xfrm>
            <a:off x="7013523" y="4533106"/>
            <a:ext cx="4924402" cy="17914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a:t>Thursday PM1 </a:t>
            </a:r>
          </a:p>
          <a:p>
            <a:pPr lvl="1">
              <a:lnSpc>
                <a:spcPct val="80000"/>
              </a:lnSpc>
            </a:pPr>
            <a:r>
              <a:rPr lang="en-US" altLang="en-US" sz="1800" dirty="0" smtClean="0"/>
              <a:t>Comment resolution-CID 290 (MAC), 195, 196 (GEN), ESP CIDs, </a:t>
            </a:r>
            <a:r>
              <a:rPr lang="en-US" altLang="en-US" sz="1800" dirty="0" smtClean="0"/>
              <a:t>CIDs 5</a:t>
            </a:r>
            <a:r>
              <a:rPr lang="en-US" altLang="en-US" sz="1800" dirty="0" smtClean="0"/>
              <a:t>, 7(PHY</a:t>
            </a:r>
            <a:r>
              <a:rPr lang="en-US" altLang="en-US" sz="1800" dirty="0" smtClean="0"/>
              <a:t>), Editor CIDs (5 CIDs), Editor2(1 CID)</a:t>
            </a:r>
            <a:endParaRPr lang="en-US" altLang="en-US" sz="1800" dirty="0" smtClean="0"/>
          </a:p>
          <a:p>
            <a:pPr lvl="1">
              <a:lnSpc>
                <a:spcPct val="80000"/>
              </a:lnSpc>
            </a:pPr>
            <a:r>
              <a:rPr lang="en-US" altLang="en-US" sz="1800" dirty="0" smtClean="0"/>
              <a:t>Motions</a:t>
            </a:r>
            <a:endParaRPr lang="en-US" sz="1800" dirty="0" smtClean="0"/>
          </a:p>
          <a:p>
            <a:pPr lvl="1">
              <a:lnSpc>
                <a:spcPct val="80000"/>
              </a:lnSpc>
            </a:pPr>
            <a:r>
              <a:rPr lang="en-US" altLang="en-US" sz="1800" dirty="0" smtClean="0"/>
              <a:t>Plans </a:t>
            </a:r>
            <a:r>
              <a:rPr lang="en-US" altLang="en-US" sz="1800" dirty="0"/>
              <a:t>for </a:t>
            </a:r>
            <a:r>
              <a:rPr lang="en-US" altLang="en-US" sz="1800" dirty="0" smtClean="0"/>
              <a:t>Jan 2018 – March 2018</a:t>
            </a:r>
            <a:endParaRPr lang="en-US" altLang="en-US" sz="1800" dirty="0"/>
          </a:p>
          <a:p>
            <a:pPr lvl="1">
              <a:lnSpc>
                <a:spcPct val="80000"/>
              </a:lnSpc>
            </a:pPr>
            <a:r>
              <a:rPr lang="en-US" altLang="en-US" sz="1800" dirty="0"/>
              <a:t>Adjourn</a:t>
            </a:r>
          </a:p>
          <a:p>
            <a:pPr lvl="1"/>
            <a:endParaRPr lang="en-US" altLang="en-US" sz="1800" dirty="0"/>
          </a:p>
          <a:p>
            <a:pPr lvl="1">
              <a:lnSpc>
                <a:spcPct val="80000"/>
              </a:lnSpc>
            </a:pPr>
            <a:endParaRPr lang="en-US" altLang="en-US" dirty="0"/>
          </a:p>
        </p:txBody>
      </p:sp>
    </p:spTree>
    <p:extLst>
      <p:ext uri="{BB962C8B-B14F-4D97-AF65-F5344CB8AC3E}">
        <p14:creationId xmlns:p14="http://schemas.microsoft.com/office/powerpoint/2010/main" val="345135260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40</a:t>
            </a:fld>
            <a:endParaRPr lang="en-US"/>
          </a:p>
        </p:txBody>
      </p:sp>
      <p:sp>
        <p:nvSpPr>
          <p:cNvPr id="5" name="Rectangle 2"/>
          <p:cNvSpPr txBox="1">
            <a:spLocks noChangeArrowheads="1"/>
          </p:cNvSpPr>
          <p:nvPr/>
        </p:nvSpPr>
        <p:spPr bwMode="auto">
          <a:xfrm>
            <a:off x="2191809" y="47533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48   </a:t>
            </a:r>
            <a:r>
              <a:rPr lang="en-US" dirty="0" smtClean="0"/>
              <a:t>– Initial WGLB</a:t>
            </a:r>
            <a:endParaRPr lang="en-GB" dirty="0"/>
          </a:p>
        </p:txBody>
      </p:sp>
      <p:sp>
        <p:nvSpPr>
          <p:cNvPr id="6" name="Rectangle 3"/>
          <p:cNvSpPr txBox="1">
            <a:spLocks noChangeArrowheads="1"/>
          </p:cNvSpPr>
          <p:nvPr/>
        </p:nvSpPr>
        <p:spPr bwMode="auto">
          <a:xfrm>
            <a:off x="2133600" y="1539082"/>
            <a:ext cx="9466791" cy="4709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0"/>
            <a:r>
              <a:rPr lang="en-US" sz="2800" dirty="0" smtClean="0"/>
              <a:t>Having </a:t>
            </a:r>
            <a:r>
              <a:rPr lang="en-US" sz="2800" dirty="0"/>
              <a:t>approved changes to </a:t>
            </a:r>
            <a:r>
              <a:rPr lang="en-US" sz="2800" dirty="0" smtClean="0"/>
              <a:t>P802.11REVmd D0.5, </a:t>
            </a:r>
            <a:r>
              <a:rPr lang="en-US" sz="2800" dirty="0"/>
              <a:t>as defined in </a:t>
            </a:r>
            <a:r>
              <a:rPr lang="en-US" sz="2800" dirty="0" smtClean="0"/>
              <a:t>11-17-914r12 </a:t>
            </a:r>
            <a:r>
              <a:rPr lang="en-US" sz="2800" dirty="0" smtClean="0"/>
              <a:t>and </a:t>
            </a:r>
            <a:r>
              <a:rPr lang="en-US" sz="2800" dirty="0" smtClean="0"/>
              <a:t>11-17-1871r9,</a:t>
            </a:r>
            <a:endParaRPr lang="en-GB" sz="2800" dirty="0"/>
          </a:p>
          <a:p>
            <a:pPr lvl="0"/>
            <a:r>
              <a:rPr lang="en-US" sz="2800" dirty="0" smtClean="0"/>
              <a:t>Instruct </a:t>
            </a:r>
            <a:r>
              <a:rPr lang="en-US" sz="2800" dirty="0"/>
              <a:t>the editor to prepare </a:t>
            </a:r>
            <a:r>
              <a:rPr lang="en-US" sz="2800" dirty="0" smtClean="0"/>
              <a:t>P802.11REVmd D1.0 and</a:t>
            </a:r>
            <a:endParaRPr lang="en-GB" sz="2800" dirty="0"/>
          </a:p>
          <a:p>
            <a:pPr lvl="0"/>
            <a:r>
              <a:rPr lang="en-US" sz="2800" dirty="0"/>
              <a:t>Approve a </a:t>
            </a:r>
            <a:r>
              <a:rPr lang="en-US" sz="2800" dirty="0" smtClean="0"/>
              <a:t>40</a:t>
            </a:r>
            <a:r>
              <a:rPr lang="en-US" sz="2800" dirty="0" smtClean="0"/>
              <a:t> </a:t>
            </a:r>
            <a:r>
              <a:rPr lang="en-US" sz="2800" dirty="0"/>
              <a:t>day Working Group Technical Letter Ballot asking the question “Should </a:t>
            </a:r>
            <a:r>
              <a:rPr lang="en-US" sz="2800" dirty="0" smtClean="0"/>
              <a:t>P802.11REVmd D1.0 </a:t>
            </a:r>
            <a:r>
              <a:rPr lang="en-US" sz="2800" dirty="0"/>
              <a:t>be forwarded to Sponsor Ballot?”</a:t>
            </a:r>
            <a:endParaRPr lang="en-GB" sz="2800" dirty="0"/>
          </a:p>
          <a:p>
            <a:r>
              <a:rPr lang="en-GB" sz="2800" dirty="0" smtClean="0"/>
              <a:t>Moved: Jon </a:t>
            </a:r>
            <a:r>
              <a:rPr lang="en-GB" sz="2800" dirty="0" err="1" smtClean="0"/>
              <a:t>Rosdahl</a:t>
            </a:r>
            <a:endParaRPr lang="en-GB" sz="2800" dirty="0" smtClean="0"/>
          </a:p>
          <a:p>
            <a:r>
              <a:rPr lang="en-US" altLang="en-US" sz="2800" kern="0" dirty="0" smtClean="0"/>
              <a:t>Seconded</a:t>
            </a:r>
            <a:r>
              <a:rPr lang="en-US" altLang="en-US" sz="2800" kern="0" dirty="0" smtClean="0"/>
              <a:t>: Matthew Fischer</a:t>
            </a:r>
            <a:endParaRPr lang="en-US" altLang="en-US" sz="2800" kern="0" dirty="0" smtClean="0"/>
          </a:p>
          <a:p>
            <a:r>
              <a:rPr lang="en-US" altLang="en-US" sz="2800" kern="0" dirty="0" smtClean="0"/>
              <a:t>Result</a:t>
            </a:r>
            <a:r>
              <a:rPr lang="en-US" altLang="en-US" sz="2800" kern="0" dirty="0" smtClean="0"/>
              <a:t>: 13-2-0 Passes</a:t>
            </a:r>
            <a:endParaRPr lang="en-US" altLang="en-US" sz="2400" kern="0" dirty="0" smtClean="0"/>
          </a:p>
          <a:p>
            <a:pPr>
              <a:lnSpc>
                <a:spcPct val="80000"/>
              </a:lnSpc>
            </a:pPr>
            <a:endParaRPr lang="en-US" altLang="en-US" sz="2000" kern="0" dirty="0"/>
          </a:p>
        </p:txBody>
      </p:sp>
    </p:spTree>
    <p:extLst>
      <p:ext uri="{BB962C8B-B14F-4D97-AF65-F5344CB8AC3E}">
        <p14:creationId xmlns:p14="http://schemas.microsoft.com/office/powerpoint/2010/main" val="40403183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41</a:t>
            </a:fld>
            <a:endParaRPr lang="en-US"/>
          </a:p>
        </p:txBody>
      </p:sp>
      <p:sp>
        <p:nvSpPr>
          <p:cNvPr id="5" name="Rectangle 2"/>
          <p:cNvSpPr txBox="1">
            <a:spLocks noChangeArrowheads="1"/>
          </p:cNvSpPr>
          <p:nvPr/>
        </p:nvSpPr>
        <p:spPr bwMode="auto">
          <a:xfrm>
            <a:off x="2191809" y="47533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 April Ad-hoc</a:t>
            </a:r>
            <a:endParaRPr lang="en-GB" dirty="0"/>
          </a:p>
        </p:txBody>
      </p:sp>
      <p:sp>
        <p:nvSpPr>
          <p:cNvPr id="6" name="Rectangle 3"/>
          <p:cNvSpPr txBox="1">
            <a:spLocks noChangeArrowheads="1"/>
          </p:cNvSpPr>
          <p:nvPr/>
        </p:nvSpPr>
        <p:spPr bwMode="auto">
          <a:xfrm>
            <a:off x="2133600" y="1539082"/>
            <a:ext cx="9466791" cy="4709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0"/>
            <a:r>
              <a:rPr lang="en-US" sz="2800" dirty="0" smtClean="0"/>
              <a:t>Approve an </a:t>
            </a:r>
            <a:r>
              <a:rPr lang="en-US" sz="2800" dirty="0" err="1" smtClean="0"/>
              <a:t>TGmd</a:t>
            </a:r>
            <a:r>
              <a:rPr lang="en-US" sz="2800" dirty="0" smtClean="0"/>
              <a:t> Ad-hoc meeting </a:t>
            </a:r>
            <a:r>
              <a:rPr lang="en-US" sz="2800" dirty="0" smtClean="0"/>
              <a:t>during the week of April 9, </a:t>
            </a:r>
            <a:r>
              <a:rPr lang="en-US" sz="2800" dirty="0" smtClean="0"/>
              <a:t>2018, anticipated to be held in </a:t>
            </a:r>
            <a:r>
              <a:rPr lang="en-US" sz="2800" dirty="0" smtClean="0"/>
              <a:t>Fort Lauderdale/Cambridge/Portland (may change depending on sponsor).</a:t>
            </a:r>
            <a:endParaRPr lang="en-GB" sz="2800" dirty="0"/>
          </a:p>
          <a:p>
            <a:r>
              <a:rPr lang="en-GB" sz="2800" dirty="0" smtClean="0"/>
              <a:t>Moved: Graham Smith</a:t>
            </a:r>
            <a:endParaRPr lang="en-GB" sz="2800" dirty="0" smtClean="0"/>
          </a:p>
          <a:p>
            <a:r>
              <a:rPr lang="en-US" altLang="en-US" sz="2800" kern="0" dirty="0" smtClean="0"/>
              <a:t>Seconded</a:t>
            </a:r>
            <a:r>
              <a:rPr lang="en-US" altLang="en-US" sz="2800" kern="0" dirty="0" smtClean="0"/>
              <a:t>: Stephen McCann</a:t>
            </a:r>
            <a:endParaRPr lang="en-US" altLang="en-US" sz="2800" kern="0" dirty="0" smtClean="0"/>
          </a:p>
          <a:p>
            <a:r>
              <a:rPr lang="en-US" altLang="en-US" sz="2800" kern="0" dirty="0" smtClean="0"/>
              <a:t>Result</a:t>
            </a:r>
            <a:r>
              <a:rPr lang="en-US" altLang="en-US" sz="2800" kern="0" dirty="0" smtClean="0"/>
              <a:t>: 11-0-3 Passes</a:t>
            </a:r>
            <a:endParaRPr lang="en-US" altLang="en-US" sz="2400" kern="0" dirty="0" smtClean="0"/>
          </a:p>
          <a:p>
            <a:pPr>
              <a:lnSpc>
                <a:spcPct val="80000"/>
              </a:lnSpc>
            </a:pPr>
            <a:endParaRPr lang="en-US" altLang="en-US" sz="2000" kern="0" dirty="0"/>
          </a:p>
        </p:txBody>
      </p:sp>
    </p:spTree>
    <p:extLst>
      <p:ext uri="{BB962C8B-B14F-4D97-AF65-F5344CB8AC3E}">
        <p14:creationId xmlns:p14="http://schemas.microsoft.com/office/powerpoint/2010/main" val="384129617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January 2018</a:t>
            </a:r>
            <a:endParaRPr lang="en-US" sz="1800"/>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42</a:t>
            </a:fld>
            <a:endParaRPr lang="en-US" smtClean="0"/>
          </a:p>
        </p:txBody>
      </p:sp>
      <p:sp>
        <p:nvSpPr>
          <p:cNvPr id="25605" name="Rectangle 2"/>
          <p:cNvSpPr>
            <a:spLocks noGrp="1" noChangeArrowheads="1"/>
          </p:cNvSpPr>
          <p:nvPr>
            <p:ph type="title"/>
          </p:nvPr>
        </p:nvSpPr>
        <p:spPr/>
        <p:txBody>
          <a:bodyPr/>
          <a:lstStyle/>
          <a:p>
            <a:r>
              <a:rPr lang="en-US" altLang="en-US" dirty="0" smtClean="0"/>
              <a:t>January 2018 – March  2018 Meeting Planning</a:t>
            </a:r>
          </a:p>
        </p:txBody>
      </p:sp>
      <p:sp>
        <p:nvSpPr>
          <p:cNvPr id="25606" name="Rectangle 3"/>
          <p:cNvSpPr>
            <a:spLocks noGrp="1" noChangeArrowheads="1"/>
          </p:cNvSpPr>
          <p:nvPr>
            <p:ph type="body" idx="1"/>
          </p:nvPr>
        </p:nvSpPr>
        <p:spPr>
          <a:xfrm>
            <a:off x="2209800" y="1981200"/>
            <a:ext cx="7772400" cy="4191000"/>
          </a:xfrm>
        </p:spPr>
        <p:txBody>
          <a:bodyPr/>
          <a:lstStyle/>
          <a:p>
            <a:r>
              <a:rPr lang="en-US" altLang="en-US" sz="2000" dirty="0"/>
              <a:t>Objectives: </a:t>
            </a:r>
            <a:r>
              <a:rPr lang="en-US" altLang="en-US" sz="2000" dirty="0" smtClean="0"/>
              <a:t>WGLB on D1.0, Comment resolution</a:t>
            </a:r>
            <a:endParaRPr lang="en-US" altLang="en-US" sz="2000" dirty="0"/>
          </a:p>
          <a:p>
            <a:r>
              <a:rPr lang="en-US" altLang="en-US" sz="2000" dirty="0"/>
              <a:t>Conference calls </a:t>
            </a:r>
          </a:p>
          <a:p>
            <a:pPr lvl="1"/>
            <a:r>
              <a:rPr lang="en-US" altLang="en-US" sz="1800" dirty="0"/>
              <a:t>Fridays </a:t>
            </a:r>
            <a:r>
              <a:rPr lang="en-US" altLang="en-US" sz="1800" dirty="0" smtClean="0"/>
              <a:t>February 16, 23</a:t>
            </a:r>
            <a:endParaRPr lang="en-GB" sz="1800" dirty="0"/>
          </a:p>
          <a:p>
            <a:r>
              <a:rPr lang="en-US" altLang="en-US" sz="2000" dirty="0" smtClean="0"/>
              <a:t>April 2018 ad-hoc, propose Cambridge UK, 3 days week April 9</a:t>
            </a:r>
            <a:r>
              <a:rPr lang="en-US" altLang="en-US" sz="2000" baseline="30000" dirty="0" smtClean="0"/>
              <a:t>th</a:t>
            </a:r>
            <a:r>
              <a:rPr lang="en-US" altLang="en-US" sz="2000" dirty="0" smtClean="0"/>
              <a:t> or  April 16th</a:t>
            </a:r>
            <a:endParaRPr lang="en-US" altLang="en-US" sz="2000" dirty="0"/>
          </a:p>
          <a:p>
            <a:r>
              <a:rPr lang="en-US" altLang="en-US" sz="2000" dirty="0"/>
              <a:t>Schedule review</a:t>
            </a:r>
          </a:p>
          <a:p>
            <a:r>
              <a:rPr lang="en-US" altLang="en-US" sz="2000" dirty="0"/>
              <a:t>Availability of 11md D1.0 in the IEEE store</a:t>
            </a:r>
          </a:p>
          <a:p>
            <a:pPr lvl="1"/>
            <a:r>
              <a:rPr lang="en-US" altLang="en-US" sz="1800" dirty="0" smtClean="0"/>
              <a:t>Upon successful WGLB </a:t>
            </a:r>
            <a:endParaRPr lang="en-US" altLang="en-US" sz="1800" dirty="0"/>
          </a:p>
          <a:p>
            <a:r>
              <a:rPr lang="en-US" altLang="en-US" sz="2000" dirty="0"/>
              <a:t>Forward to ISO JTC1/SC6 WG1</a:t>
            </a:r>
          </a:p>
          <a:p>
            <a:pPr lvl="1"/>
            <a:r>
              <a:rPr lang="en-US" altLang="en-US" sz="1800" dirty="0"/>
              <a:t>TBD</a:t>
            </a:r>
          </a:p>
        </p:txBody>
      </p:sp>
    </p:spTree>
    <p:extLst>
      <p:ext uri="{BB962C8B-B14F-4D97-AF65-F5344CB8AC3E}">
        <p14:creationId xmlns:p14="http://schemas.microsoft.com/office/powerpoint/2010/main" val="3133884852"/>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January 2018</a:t>
            </a:r>
            <a:endParaRPr lang="en-US" sz="1800"/>
          </a:p>
        </p:txBody>
      </p:sp>
      <p:sp>
        <p:nvSpPr>
          <p:cNvPr id="15363"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5364" name="Slide Number Placeholder 5"/>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E58D16CA-04AA-4616-9A71-236CA8F67F1E}" type="slidenum">
              <a:rPr lang="en-US" smtClean="0"/>
              <a:pPr>
                <a:defRPr/>
              </a:pPr>
              <a:t>43</a:t>
            </a:fld>
            <a:endParaRPr lang="en-US" smtClean="0"/>
          </a:p>
        </p:txBody>
      </p:sp>
      <p:sp>
        <p:nvSpPr>
          <p:cNvPr id="27653" name="Rectangle 2"/>
          <p:cNvSpPr>
            <a:spLocks noGrp="1" noChangeArrowheads="1"/>
          </p:cNvSpPr>
          <p:nvPr>
            <p:ph type="title"/>
          </p:nvPr>
        </p:nvSpPr>
        <p:spPr/>
        <p:txBody>
          <a:bodyPr/>
          <a:lstStyle/>
          <a:p>
            <a:r>
              <a:rPr lang="en-GB" altLang="en-US" dirty="0" smtClean="0"/>
              <a:t>References</a:t>
            </a:r>
          </a:p>
        </p:txBody>
      </p:sp>
      <p:sp>
        <p:nvSpPr>
          <p:cNvPr id="27654" name="Rectangle 3"/>
          <p:cNvSpPr>
            <a:spLocks noGrp="1" noChangeArrowheads="1"/>
          </p:cNvSpPr>
          <p:nvPr>
            <p:ph type="body" idx="1"/>
          </p:nvPr>
        </p:nvSpPr>
        <p:spPr>
          <a:xfrm>
            <a:off x="2209800" y="1524000"/>
            <a:ext cx="8229600" cy="5334000"/>
          </a:xfrm>
        </p:spPr>
        <p:txBody>
          <a:bodyPr/>
          <a:lstStyle/>
          <a:p>
            <a:r>
              <a:rPr lang="en-US" altLang="en-US" sz="2000" dirty="0">
                <a:hlinkClick r:id="rId3"/>
              </a:rPr>
              <a:t>https://mentor.ieee.org/802.11/dcn/17/11-17-0004-03-0000-revision-par-proposal-tgmd.doc</a:t>
            </a:r>
            <a:r>
              <a:rPr lang="en-US" altLang="en-US" sz="2000" dirty="0"/>
              <a:t> </a:t>
            </a:r>
          </a:p>
          <a:p>
            <a:r>
              <a:rPr lang="en-US" altLang="en-US" sz="2000" dirty="0"/>
              <a:t>Comments: </a:t>
            </a:r>
            <a:r>
              <a:rPr lang="en-US" altLang="en-US" sz="2000" dirty="0">
                <a:hlinkClick r:id="rId4"/>
              </a:rPr>
              <a:t>https://</a:t>
            </a:r>
            <a:r>
              <a:rPr lang="en-US" altLang="en-US" sz="2000" dirty="0" smtClean="0">
                <a:hlinkClick r:id="rId4"/>
              </a:rPr>
              <a:t>mentor.ieee.org/802.11/dcn/17/11-17-0914-06-000m-revmd-wg-cc-comments.xls</a:t>
            </a:r>
            <a:r>
              <a:rPr lang="en-US" altLang="en-US" sz="2000" dirty="0" smtClean="0"/>
              <a:t> </a:t>
            </a:r>
          </a:p>
          <a:p>
            <a:r>
              <a:rPr lang="en-US" altLang="en-US" sz="2000" dirty="0" smtClean="0"/>
              <a:t>Approved </a:t>
            </a:r>
            <a:r>
              <a:rPr lang="en-US" altLang="en-US" sz="2000" dirty="0"/>
              <a:t>PARs: </a:t>
            </a:r>
            <a:r>
              <a:rPr lang="en-US" altLang="en-US" sz="2000" dirty="0">
                <a:hlinkClick r:id="rId5"/>
              </a:rPr>
              <a:t>https://standards.ieee.org/about/sba/index.html</a:t>
            </a:r>
            <a:r>
              <a:rPr lang="en-US" altLang="en-US" sz="2000" dirty="0"/>
              <a:t>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January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5</a:t>
            </a:fld>
            <a:endParaRPr lang="en-US" smtClean="0"/>
          </a:p>
        </p:txBody>
      </p:sp>
      <p:sp>
        <p:nvSpPr>
          <p:cNvPr id="9222" name="Rectangle 2"/>
          <p:cNvSpPr>
            <a:spLocks noGrp="1" noChangeArrowheads="1"/>
          </p:cNvSpPr>
          <p:nvPr>
            <p:ph type="title" idx="4294967295"/>
          </p:nvPr>
        </p:nvSpPr>
        <p:spPr>
          <a:xfrm>
            <a:off x="2209800" y="609600"/>
            <a:ext cx="7772400" cy="1066800"/>
          </a:xfrm>
        </p:spPr>
        <p:txBody>
          <a:bodyPr/>
          <a:lstStyle/>
          <a:p>
            <a:r>
              <a:rPr lang="en-US" altLang="en-US" dirty="0" smtClean="0"/>
              <a:t>Comments for removal of features from the standard</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533400" y="1830386"/>
            <a:ext cx="10972800" cy="4418014"/>
          </a:xfrm>
        </p:spPr>
        <p:txBody>
          <a:bodyPr/>
          <a:lstStyle/>
          <a:p>
            <a:r>
              <a:rPr lang="en-GB" dirty="0" smtClean="0"/>
              <a:t>CIDs 57, 58, 61, 70  </a:t>
            </a:r>
            <a:r>
              <a:rPr lang="en-GB" dirty="0"/>
              <a:t>in </a:t>
            </a:r>
            <a:r>
              <a:rPr lang="en-GB" dirty="0" smtClean="0"/>
              <a:t>11-17-1137 – discussed in Dec ad-hoc</a:t>
            </a:r>
          </a:p>
          <a:p>
            <a:pPr lvl="1"/>
            <a:r>
              <a:rPr lang="en-GB" dirty="0" err="1" smtClean="0"/>
              <a:t>BlockAckReq</a:t>
            </a:r>
            <a:r>
              <a:rPr lang="en-GB" dirty="0" smtClean="0"/>
              <a:t>, </a:t>
            </a:r>
            <a:r>
              <a:rPr lang="en-US" dirty="0" smtClean="0"/>
              <a:t>B</a:t>
            </a:r>
            <a:r>
              <a:rPr lang="en-GB" dirty="0" err="1" smtClean="0"/>
              <a:t>asic</a:t>
            </a:r>
            <a:r>
              <a:rPr lang="en-GB" dirty="0" smtClean="0"/>
              <a:t> </a:t>
            </a:r>
            <a:r>
              <a:rPr lang="en-GB" dirty="0" err="1"/>
              <a:t>BlockAck</a:t>
            </a:r>
            <a:r>
              <a:rPr lang="en-GB" dirty="0"/>
              <a:t> </a:t>
            </a:r>
            <a:r>
              <a:rPr lang="en-GB" dirty="0" smtClean="0"/>
              <a:t>variant, Non-HT block </a:t>
            </a:r>
            <a:r>
              <a:rPr lang="en-GB" dirty="0" err="1" smtClean="0"/>
              <a:t>ack</a:t>
            </a:r>
            <a:r>
              <a:rPr lang="en-GB" dirty="0" smtClean="0"/>
              <a:t>, HT-delayed </a:t>
            </a:r>
            <a:r>
              <a:rPr lang="en-GB" dirty="0"/>
              <a:t>block </a:t>
            </a:r>
            <a:r>
              <a:rPr lang="en-GB" dirty="0" err="1"/>
              <a:t>ack</a:t>
            </a:r>
            <a:r>
              <a:rPr lang="en-GB" dirty="0"/>
              <a:t> </a:t>
            </a:r>
            <a:r>
              <a:rPr lang="en-GB" dirty="0" smtClean="0"/>
              <a:t/>
            </a:r>
            <a:br>
              <a:rPr lang="en-GB" dirty="0" smtClean="0"/>
            </a:br>
            <a:endParaRPr lang="en-GB" dirty="0" smtClean="0"/>
          </a:p>
          <a:p>
            <a:r>
              <a:rPr lang="en-GB" dirty="0" smtClean="0"/>
              <a:t>CIDs </a:t>
            </a:r>
            <a:r>
              <a:rPr lang="en-GB" dirty="0"/>
              <a:t>59 and 62 in 11-17-1518 </a:t>
            </a:r>
            <a:r>
              <a:rPr lang="en-GB" dirty="0" smtClean="0"/>
              <a:t>– pending review/</a:t>
            </a:r>
            <a:r>
              <a:rPr lang="en-GB" dirty="0" err="1" smtClean="0"/>
              <a:t>Menzo</a:t>
            </a:r>
            <a:endParaRPr lang="en-GB" dirty="0" smtClean="0"/>
          </a:p>
          <a:p>
            <a:pPr lvl="1"/>
            <a:r>
              <a:rPr lang="en-GB" dirty="0" smtClean="0"/>
              <a:t>DLS, STSL</a:t>
            </a:r>
            <a:endParaRPr lang="en-GB" sz="2200" dirty="0"/>
          </a:p>
          <a:p>
            <a:pPr lvl="1">
              <a:lnSpc>
                <a:spcPct val="80000"/>
              </a:lnSpc>
            </a:pPr>
            <a:endParaRPr lang="en-US" altLang="en-US" sz="1600" dirty="0">
              <a:solidFill>
                <a:srgbClr val="006600"/>
              </a:solidFill>
            </a:endParaRPr>
          </a:p>
          <a:p>
            <a:r>
              <a:rPr lang="en-GB" dirty="0"/>
              <a:t>CID </a:t>
            </a:r>
            <a:r>
              <a:rPr lang="en-GB" dirty="0" smtClean="0"/>
              <a:t>64 - 11-17-1238 – confirm 11ay review</a:t>
            </a:r>
            <a:endParaRPr lang="en-GB" dirty="0"/>
          </a:p>
          <a:p>
            <a:pPr lvl="1"/>
            <a:r>
              <a:rPr lang="en-US" dirty="0" smtClean="0"/>
              <a:t>DMG OFDM PHY</a:t>
            </a:r>
            <a:br>
              <a:rPr lang="en-US" dirty="0" smtClean="0"/>
            </a:br>
            <a:endParaRPr lang="en-GB" dirty="0"/>
          </a:p>
          <a:p>
            <a:r>
              <a:rPr lang="en-GB" dirty="0"/>
              <a:t>CID 65 </a:t>
            </a:r>
            <a:r>
              <a:rPr lang="en-GB" dirty="0" smtClean="0"/>
              <a:t>in </a:t>
            </a:r>
            <a:r>
              <a:rPr lang="en-GB" dirty="0"/>
              <a:t>11-17-1519 – </a:t>
            </a:r>
            <a:r>
              <a:rPr lang="en-GB" dirty="0" smtClean="0"/>
              <a:t>text pending review/</a:t>
            </a:r>
            <a:r>
              <a:rPr lang="en-GB" dirty="0" err="1" smtClean="0"/>
              <a:t>Menzo</a:t>
            </a:r>
            <a:endParaRPr lang="en-GB" dirty="0" smtClean="0"/>
          </a:p>
          <a:p>
            <a:pPr lvl="1"/>
            <a:r>
              <a:rPr lang="en-US" dirty="0" smtClean="0"/>
              <a:t>PCF, HC CFP </a:t>
            </a:r>
            <a:endParaRPr lang="en-GB" dirty="0"/>
          </a:p>
          <a:p>
            <a:pPr>
              <a:lnSpc>
                <a:spcPct val="80000"/>
              </a:lnSpc>
            </a:pPr>
            <a:endParaRPr lang="en-US" altLang="en-US"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244061067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600200" y="990600"/>
            <a:ext cx="8763000" cy="5562600"/>
          </a:xfrm>
        </p:spPr>
        <p:txBody>
          <a:bodyPr vert="horz" wrap="square" lIns="90487" tIns="44450" rIns="90487" bIns="44450" numCol="1" anchor="t" anchorCtr="0" compatLnSpc="1">
            <a:prstTxWarp prst="textNoShape">
              <a:avLst/>
            </a:prstTxWarp>
          </a:bodyPr>
          <a:lstStyle/>
          <a:p>
            <a:pPr>
              <a:lnSpc>
                <a:spcPct val="80000"/>
              </a:lnSpc>
              <a:spcAft>
                <a:spcPct val="30000"/>
              </a:spcAft>
              <a:buFont typeface="Monotype Sorts"/>
              <a:buNone/>
            </a:pPr>
            <a:r>
              <a:rPr lang="en-US" altLang="en-US" sz="1800" dirty="0"/>
              <a:t>	</a:t>
            </a:r>
            <a:r>
              <a:rPr lang="en-US" altLang="en-US" sz="2000" dirty="0">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2209800" y="457200"/>
            <a:ext cx="7772400" cy="609600"/>
          </a:xfrm>
        </p:spPr>
        <p:txBody>
          <a:bodyPr vert="horz" wrap="square" lIns="90487" tIns="44450" rIns="90487" bIns="44450" numCol="1" anchor="ctr" anchorCtr="0" compatLnSpc="1">
            <a:prstTxWarp prst="textNoShape">
              <a:avLst/>
            </a:prstTxWarp>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altLang="en-US" u="sng" dirty="0">
              <a:latin typeface="Calibri" panose="020F0502020204030204" pitchFamily="34" charset="0"/>
              <a:cs typeface="Calibri" panose="020F0502020204030204" pitchFamily="34" charset="0"/>
            </a:endParaRPr>
          </a:p>
        </p:txBody>
      </p:sp>
      <p:sp>
        <p:nvSpPr>
          <p:cNvPr id="7172" name="Rectangle 1028"/>
          <p:cNvSpPr>
            <a:spLocks noChangeArrowheads="1"/>
          </p:cNvSpPr>
          <p:nvPr/>
        </p:nvSpPr>
        <p:spPr bwMode="auto">
          <a:xfrm>
            <a:off x="2209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p>
        </p:txBody>
      </p:sp>
      <p:sp>
        <p:nvSpPr>
          <p:cNvPr id="7173" name="Rectangle 1029"/>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endParaRPr lang="en-GB" altLang="en-US" sz="1800"/>
          </a:p>
        </p:txBody>
      </p:sp>
      <p:sp>
        <p:nvSpPr>
          <p:cNvPr id="7174" name="Text Box 1030"/>
          <p:cNvSpPr txBox="1">
            <a:spLocks noChangeArrowheads="1"/>
          </p:cNvSpPr>
          <p:nvPr/>
        </p:nvSpPr>
        <p:spPr bwMode="auto">
          <a:xfrm>
            <a:off x="1524001" y="6553200"/>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a:solidFill>
                  <a:schemeClr val="tx1"/>
                </a:solidFill>
                <a:latin typeface="Times New Roman" panose="02020603050405020304" pitchFamily="18" charset="0"/>
              </a:rPr>
              <a:t>(Optional to be shown)</a:t>
            </a:r>
          </a:p>
        </p:txBody>
      </p:sp>
      <p:sp>
        <p:nvSpPr>
          <p:cNvPr id="2" name="Date Placeholder 1"/>
          <p:cNvSpPr>
            <a:spLocks noGrp="1"/>
          </p:cNvSpPr>
          <p:nvPr>
            <p:ph type="dt" sz="half" idx="10"/>
          </p:nvPr>
        </p:nvSpPr>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 Stanley, HP Enterprise</a:t>
            </a:r>
            <a:endParaRPr lang="en-US"/>
          </a:p>
        </p:txBody>
      </p:sp>
    </p:spTree>
    <p:extLst>
      <p:ext uri="{BB962C8B-B14F-4D97-AF65-F5344CB8AC3E}">
        <p14:creationId xmlns:p14="http://schemas.microsoft.com/office/powerpoint/2010/main" val="3560851468"/>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1745943" y="876300"/>
            <a:ext cx="8839200" cy="685800"/>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type="body" idx="1"/>
          </p:nvPr>
        </p:nvSpPr>
        <p:spPr>
          <a:xfrm>
            <a:off x="1447801" y="1981200"/>
            <a:ext cx="9144001" cy="4038600"/>
          </a:xfrm>
        </p:spPr>
        <p:txBody>
          <a:bodyPr/>
          <a:lstStyle/>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a:buNone/>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
        <p:nvSpPr>
          <p:cNvPr id="2" name="Date Placeholder 1"/>
          <p:cNvSpPr>
            <a:spLocks noGrp="1"/>
          </p:cNvSpPr>
          <p:nvPr>
            <p:ph type="dt" sz="half" idx="10"/>
          </p:nvPr>
        </p:nvSpPr>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 Stanley, HP Enterprise</a:t>
            </a:r>
            <a:endParaRPr lang="en-US"/>
          </a:p>
        </p:txBody>
      </p:sp>
    </p:spTree>
    <p:extLst>
      <p:ext uri="{BB962C8B-B14F-4D97-AF65-F5344CB8AC3E}">
        <p14:creationId xmlns:p14="http://schemas.microsoft.com/office/powerpoint/2010/main" val="255264199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2050742" y="609600"/>
            <a:ext cx="7772400" cy="990600"/>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type="body" idx="1"/>
          </p:nvPr>
        </p:nvSpPr>
        <p:spPr>
          <a:xfrm>
            <a:off x="1828800" y="1905000"/>
            <a:ext cx="8610600" cy="3886200"/>
          </a:xfrm>
        </p:spPr>
        <p:txBody>
          <a:bodyPr/>
          <a:lstStyle/>
          <a:p>
            <a:pPr>
              <a:buSzPct val="150000"/>
              <a:buFont typeface="Arial" panose="020B0604020202020204" pitchFamily="34" charset="0"/>
              <a:buChar char="•"/>
              <a:defRPr/>
            </a:pPr>
            <a:r>
              <a:rPr lang="en-US" altLang="en-US" sz="2000" dirty="0">
                <a:latin typeface="Calibri" pitchFamily="34" charset="0"/>
                <a:cs typeface="Calibri" pitchFamily="34" charset="0"/>
              </a:rPr>
              <a:t>Cause an LOA to be submitted to the IEEE-SA (patcom@ieee.org);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latin typeface="Calibri" pitchFamily="34" charset="0"/>
                <a:cs typeface="Calibri" pitchFamily="34" charset="0"/>
              </a:rPr>
              <a:t>Provide the chair of this group with the identity of the holder(s) of any and all such claims as soon as possible;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latin typeface="Calibri" pitchFamily="34" charset="0"/>
                <a:cs typeface="Calibri" pitchFamily="34" charset="0"/>
              </a:rPr>
              <a:t>Speak up now and respond to this Call for Potentially Essential Patents</a:t>
            </a:r>
          </a:p>
          <a:p>
            <a:pPr marL="0" indent="0">
              <a:buNone/>
              <a:defRPr/>
            </a:pPr>
            <a:r>
              <a:rPr lang="en-US" altLang="en-US" sz="20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latin typeface="Calibri" pitchFamily="34" charset="0"/>
                <a:cs typeface="Calibri" pitchFamily="34" charset="0"/>
              </a:rPr>
            </a:br>
            <a:endParaRPr lang="en-US" altLang="en-US" sz="2000" dirty="0">
              <a:latin typeface="Calibri" pitchFamily="34" charset="0"/>
              <a:cs typeface="Calibri" pitchFamily="34" charset="0"/>
            </a:endParaRPr>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 Stanley, HP Enterprise</a:t>
            </a:r>
            <a:endParaRPr lang="en-US"/>
          </a:p>
        </p:txBody>
      </p:sp>
    </p:spTree>
    <p:extLst>
      <p:ext uri="{BB962C8B-B14F-4D97-AF65-F5344CB8AC3E}">
        <p14:creationId xmlns:p14="http://schemas.microsoft.com/office/powerpoint/2010/main" val="311433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1752600" y="381000"/>
            <a:ext cx="8686800" cy="11430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type="body" idx="1"/>
          </p:nvPr>
        </p:nvSpPr>
        <p:spPr>
          <a:xfrm>
            <a:off x="2209800" y="1420812"/>
            <a:ext cx="7772400" cy="4114800"/>
          </a:xfrm>
        </p:spPr>
        <p:txBody>
          <a:bodyPr/>
          <a:lstStyle/>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
        <p:nvSpPr>
          <p:cNvPr id="2" name="Date Placeholder 1"/>
          <p:cNvSpPr>
            <a:spLocks noGrp="1"/>
          </p:cNvSpPr>
          <p:nvPr>
            <p:ph type="dt" sz="half" idx="10"/>
          </p:nvPr>
        </p:nvSpPr>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 Stanley, HP Enterprise</a:t>
            </a:r>
            <a:endParaRPr lang="en-US"/>
          </a:p>
        </p:txBody>
      </p:sp>
    </p:spTree>
    <p:extLst>
      <p:ext uri="{BB962C8B-B14F-4D97-AF65-F5344CB8AC3E}">
        <p14:creationId xmlns:p14="http://schemas.microsoft.com/office/powerpoint/2010/main" val="7375027"/>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485071</TotalTime>
  <Words>3111</Words>
  <Application>Microsoft Office PowerPoint</Application>
  <PresentationFormat>Widescreen</PresentationFormat>
  <Paragraphs>589</Paragraphs>
  <Slides>43</Slides>
  <Notes>15</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43</vt:i4>
      </vt:variant>
    </vt:vector>
  </HeadingPairs>
  <TitlesOfParts>
    <vt:vector size="52" baseType="lpstr">
      <vt:lpstr>MS Gothic</vt:lpstr>
      <vt:lpstr>MS PGothic</vt:lpstr>
      <vt:lpstr>Arial</vt:lpstr>
      <vt:lpstr>Calibri</vt:lpstr>
      <vt:lpstr>Helvetica</vt:lpstr>
      <vt:lpstr>Monotype Sorts</vt:lpstr>
      <vt:lpstr>Times New Roman</vt:lpstr>
      <vt:lpstr>802-11-Submission</vt:lpstr>
      <vt:lpstr>Document</vt:lpstr>
      <vt:lpstr>IEEE 802.11 TGmd January 2018 Agenda</vt:lpstr>
      <vt:lpstr>Abstract</vt:lpstr>
      <vt:lpstr>TGmd Agenda - 1</vt:lpstr>
      <vt:lpstr>TGmd Agenda - 2</vt:lpstr>
      <vt:lpstr>Comments for removal of features from the standard</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Approve prior TGmd minutes</vt:lpstr>
      <vt:lpstr>Standard and Amendment Ratification</vt:lpstr>
      <vt:lpstr>Current TGmd Schedule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January 2018 – March  2018 Meeting Planning</vt:lpstr>
      <vt:lpstr>References</vt:lpstr>
    </vt:vector>
  </TitlesOfParts>
  <Company>Hewlett Packard Enterprise (HPE)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TGm Agenda</dc:title>
  <dc:creator>Dorothy Stanley</dc:creator>
  <cp:keywords>January 2018</cp:keywords>
  <cp:lastModifiedBy>Stanley, Dorothy</cp:lastModifiedBy>
  <cp:revision>3098</cp:revision>
  <cp:lastPrinted>1998-02-10T13:28:06Z</cp:lastPrinted>
  <dcterms:created xsi:type="dcterms:W3CDTF">2005-01-04T21:26:55Z</dcterms:created>
  <dcterms:modified xsi:type="dcterms:W3CDTF">2018-01-18T23:32:15Z</dcterms:modified>
</cp:coreProperties>
</file>