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0" r:id="rId16"/>
    <p:sldId id="663" r:id="rId17"/>
    <p:sldId id="662" r:id="rId18"/>
    <p:sldId id="675" r:id="rId19"/>
    <p:sldId id="661" r:id="rId20"/>
    <p:sldId id="656" r:id="rId21"/>
    <p:sldId id="672" r:id="rId22"/>
    <p:sldId id="659" r:id="rId23"/>
    <p:sldId id="658" r:id="rId24"/>
    <p:sldId id="646" r:id="rId25"/>
    <p:sldId id="676" r:id="rId26"/>
    <p:sldId id="674" r:id="rId27"/>
    <p:sldId id="677" r:id="rId28"/>
    <p:sldId id="673" r:id="rId29"/>
    <p:sldId id="681" r:id="rId30"/>
    <p:sldId id="680" r:id="rId31"/>
    <p:sldId id="682" r:id="rId32"/>
    <p:sldId id="679" r:id="rId33"/>
    <p:sldId id="683" r:id="rId34"/>
    <p:sldId id="684" r:id="rId35"/>
    <p:sldId id="678" r:id="rId36"/>
    <p:sldId id="657" r:id="rId37"/>
    <p:sldId id="664" r:id="rId38"/>
    <p:sldId id="590" r:id="rId39"/>
    <p:sldId id="516" r:id="rId4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802.11-17/1871r8</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802.11-17/1871r8</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802.11-17/1871r8</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16</a:t>
            </a:fld>
            <a:endParaRPr lang="en-US"/>
          </a:p>
        </p:txBody>
      </p:sp>
    </p:spTree>
    <p:extLst>
      <p:ext uri="{BB962C8B-B14F-4D97-AF65-F5344CB8AC3E}">
        <p14:creationId xmlns:p14="http://schemas.microsoft.com/office/powerpoint/2010/main" val="3588193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37-00-000m-minutes-revmd-nov-2017-orlando.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mentor.ieee.org/802.11/dcn/17/11-17-1856-00-000m-minutes-of-revmd-adhoc-in-piscataway-nj.docx" TargetMode="External"/><Relationship Id="rId5" Type="http://schemas.openxmlformats.org/officeDocument/2006/relationships/hyperlink" Target="https://mentor.ieee.org/802.11/dcn/17/11-17-1536-02-000m-minutes-for-2017-december-and-2018-january-telecons.docx" TargetMode="External"/><Relationship Id="rId4" Type="http://schemas.openxmlformats.org/officeDocument/2006/relationships/hyperlink" Target="https://mentor.ieee.org/802.11/dcn/17/11-17-1545-03-000m-minutes-revmd-sep-oct-and-nov-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518-03-000m-resolution-cids-59-62-remove-dls-stsl.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519-04-000m-resolution-cid-65-remove-pcf.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137-10-000m-resolutions-for-obsolete-blockack.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7-000m-revmd-cc25-gen-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7-000m-revmd-cc25-gen-comments.xls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7/11-17-1890-01-000m-comments-on-sae-state-machine.docx"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8/11-18-0203-02-000m-csa-enhancement.docx"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202-02-000m-identifying-a-password.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0227-01-000m-ft-protocol-with-fils-akms.docx" TargetMode="External"/><Relationship Id="rId2" Type="http://schemas.openxmlformats.org/officeDocument/2006/relationships/hyperlink" Target="https://mentor.ieee.org/802.11/dcn/17/11-17-0906-04-000m-fils-fixes.docx"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7/11-17-0927-14-000m-revmd-mac-comments.xls" TargetMode="External"/><Relationship Id="rId2" Type="http://schemas.openxmlformats.org/officeDocument/2006/relationships/hyperlink" Target="https://mentor.ieee.org/802.11/dcn/17/11-17-0930-13-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8-000m-revmd-cc25-gen-comments.xls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8/11-18-0171-01-000m-vendor-specific-request.docx"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7/11-17-1192-15-000m-cr-esp.docx"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7/11-17-1078-05-000m-resolutions-to-cids-148-and-339.docx"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7/11-17-1807-03-000m-defense-against-multi-channel-mitm-attacks-via-operating-channel-validation.docx"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5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a:t>
            </a:r>
            <a:r>
              <a:rPr lang="en-US" altLang="en-US" dirty="0">
                <a:hlinkClick r:id="rId3"/>
              </a:rPr>
              <a:t>https://</a:t>
            </a:r>
            <a:r>
              <a:rPr lang="en-US" altLang="en-US" dirty="0" smtClean="0">
                <a:hlinkClick r:id="rId3"/>
              </a:rPr>
              <a:t>mentor.ieee.org/802.11/dcn/17/11-17-1537-00-000m-minutes-revmd-nov-2017-orlando.docx</a:t>
            </a:r>
            <a:r>
              <a:rPr lang="en-US" altLang="en-US" dirty="0" smtClean="0"/>
              <a:t> ,  </a:t>
            </a:r>
            <a:endParaRPr lang="en-US" altLang="en-US" dirty="0" smtClean="0"/>
          </a:p>
          <a:p>
            <a:pPr lvl="1">
              <a:lnSpc>
                <a:spcPct val="80000"/>
              </a:lnSpc>
            </a:pPr>
            <a:r>
              <a:rPr lang="en-US" altLang="en-US" dirty="0" smtClean="0"/>
              <a:t>Sept-Oct-Nov-Dec-Jan </a:t>
            </a:r>
            <a:r>
              <a:rPr lang="en-US" altLang="en-US" dirty="0" smtClean="0"/>
              <a:t>teleconference minutes </a:t>
            </a:r>
            <a:r>
              <a:rPr lang="en-US" altLang="en-US" dirty="0"/>
              <a:t>in </a:t>
            </a:r>
            <a:r>
              <a:rPr lang="en-US" altLang="en-US" dirty="0">
                <a:hlinkClick r:id="rId4"/>
              </a:rPr>
              <a:t>https://</a:t>
            </a:r>
            <a:r>
              <a:rPr lang="en-US" altLang="en-US" dirty="0" smtClean="0">
                <a:hlinkClick r:id="rId4"/>
              </a:rPr>
              <a:t>mentor.ieee.org/802.11/dcn/17/11-17-1545-03-000m-minutes-revmd-sep-oct-and-nov-telecons.docx</a:t>
            </a:r>
            <a:r>
              <a:rPr lang="en-US" altLang="en-US" dirty="0" smtClean="0"/>
              <a:t> ,  </a:t>
            </a:r>
            <a:r>
              <a:rPr lang="en-US" altLang="en-US" dirty="0"/>
              <a:t>and </a:t>
            </a:r>
            <a:r>
              <a:rPr lang="en-US" altLang="en-US" dirty="0" smtClean="0">
                <a:hlinkClick r:id="rId5"/>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6"/>
              </a:rPr>
              <a:t>https://</a:t>
            </a:r>
            <a:r>
              <a:rPr lang="en-US" altLang="en-US" dirty="0" smtClean="0">
                <a:hlinkClick r:id="rId6"/>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a:t>
            </a:r>
            <a:r>
              <a:rPr lang="en-US" dirty="0" smtClean="0"/>
              <a:t>–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smtClean="0">
                <a:hlinkClick r:id="rId2"/>
              </a:rPr>
              <a:t>https://mentor.ieee.org/802.11/dcn/17/11-17-1518-03-000m-resolution-cids-59-62-remove-dls-stsl.docx</a:t>
            </a:r>
            <a:r>
              <a:rPr lang="en-US" altLang="en-US" sz="2800" kern="0" dirty="0" smtClean="0"/>
              <a:t> </a:t>
            </a:r>
            <a:r>
              <a:rPr lang="en-US" altLang="en-US" sz="2800" kern="0" dirty="0" smtClean="0"/>
              <a:t>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26   </a:t>
            </a:r>
            <a:r>
              <a:rPr lang="en-US" dirty="0" smtClean="0"/>
              <a:t>–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a:t>
            </a:r>
            <a:r>
              <a:rPr lang="en-US" altLang="en-US" sz="2800" kern="0" dirty="0" smtClean="0"/>
              <a:t>CID </a:t>
            </a:r>
            <a:r>
              <a:rPr lang="en-US" altLang="en-US" sz="2800" kern="0" dirty="0" smtClean="0"/>
              <a:t>65 as “Revised” with a resolution of “Incorporate the text changes </a:t>
            </a:r>
            <a:r>
              <a:rPr lang="en-US" altLang="en-US" sz="2800" kern="0" dirty="0"/>
              <a:t>indicated in </a:t>
            </a:r>
            <a:r>
              <a:rPr lang="en-US" altLang="en-US" sz="2800" kern="0" dirty="0">
                <a:hlinkClick r:id="rId3"/>
              </a:rPr>
              <a:t>https://</a:t>
            </a:r>
            <a:r>
              <a:rPr lang="en-US" altLang="en-US" sz="2800" kern="0" dirty="0" smtClean="0">
                <a:hlinkClick r:id="rId3"/>
              </a:rPr>
              <a:t>mentor.ieee.org/802.11/dcn/17/11-17-1519-04-000m-resolution-cid-65-remove-pcf.docx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27  </a:t>
            </a:r>
            <a:r>
              <a:rPr lang="en-US" dirty="0" smtClean="0"/>
              <a:t>–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smtClean="0"/>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a:t>
            </a:r>
            <a:r>
              <a:rPr lang="en-GB" sz="2800" kern="0" dirty="0" smtClean="0"/>
              <a:t>and 61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https://mentor.ieee.org/802.11/dcn/17/11-17-1137-10-000m-resolutions-for-obsolete-blockack.docx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a:t>
            </a:r>
            <a:r>
              <a:rPr lang="en-GB" sz="2800" kern="0" dirty="0" smtClean="0"/>
              <a:t>and Non-HT </a:t>
            </a:r>
            <a:r>
              <a:rPr lang="en-GB" sz="2800" kern="0" dirty="0"/>
              <a:t>block </a:t>
            </a:r>
            <a:r>
              <a:rPr lang="en-GB" sz="2800" kern="0" dirty="0" err="1" smtClean="0"/>
              <a:t>ack</a:t>
            </a:r>
            <a:r>
              <a:rPr lang="en-GB" sz="2800" kern="0" dirty="0"/>
              <a:t> </a:t>
            </a:r>
            <a:r>
              <a:rPr lang="en-GB" sz="2800" kern="0" dirty="0" smtClean="0"/>
              <a:t>capabilities</a:t>
            </a:r>
            <a:r>
              <a:rPr lang="en-US" altLang="en-US" sz="2800" kern="0" dirty="0" smtClean="0"/>
              <a:t>.</a:t>
            </a:r>
            <a:endParaRPr lang="en-US" altLang="en-US" sz="28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smtClean="0"/>
              <a:t>Graham Smith</a:t>
            </a:r>
            <a:endParaRPr lang="en-US" altLang="en-US" kern="0" dirty="0" smtClean="0"/>
          </a:p>
          <a:p>
            <a:pPr>
              <a:lnSpc>
                <a:spcPct val="80000"/>
              </a:lnSpc>
            </a:pPr>
            <a:r>
              <a:rPr lang="en-US" altLang="en-US" kern="0" dirty="0" smtClean="0"/>
              <a:t>Result: </a:t>
            </a:r>
            <a:r>
              <a:rPr lang="en-US" altLang="en-US" kern="0" dirty="0" smtClean="0"/>
              <a:t>16-0-1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a:t>
            </a:r>
            <a:r>
              <a:rPr lang="en-GB" kern="0" dirty="0" smtClean="0"/>
              <a:t>HT-delayed </a:t>
            </a:r>
            <a:r>
              <a:rPr lang="en-GB" kern="0" dirty="0"/>
              <a:t>block </a:t>
            </a:r>
            <a:r>
              <a:rPr lang="en-GB" kern="0" dirty="0" err="1" smtClean="0"/>
              <a:t>ack</a:t>
            </a:r>
            <a:r>
              <a:rPr lang="en-GB" kern="0" dirty="0" smtClean="0"/>
              <a:t> (CID 70)</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z="2800" kern="0" dirty="0" smtClean="0"/>
              <a:t>HT-delayed </a:t>
            </a:r>
            <a:r>
              <a:rPr lang="en-GB" sz="2800" kern="0" dirty="0"/>
              <a:t>block </a:t>
            </a:r>
            <a:r>
              <a:rPr lang="en-GB" sz="2800" kern="0" dirty="0" err="1"/>
              <a:t>ack</a:t>
            </a:r>
            <a:r>
              <a:rPr lang="en-US" altLang="en-US" sz="2800" kern="0" dirty="0" smtClean="0"/>
              <a:t> </a:t>
            </a:r>
            <a:r>
              <a:rPr lang="en-US" altLang="en-US" sz="2800" kern="0" dirty="0" smtClean="0"/>
              <a:t>capabilities should be</a:t>
            </a:r>
          </a:p>
          <a:p>
            <a:pPr lvl="1"/>
            <a:r>
              <a:rPr lang="en-US" altLang="en-US" sz="3200" kern="0" dirty="0" smtClean="0"/>
              <a:t>Retained 0</a:t>
            </a:r>
          </a:p>
          <a:p>
            <a:pPr lvl="1"/>
            <a:r>
              <a:rPr lang="en-US" altLang="en-US" sz="3200" kern="0" dirty="0" smtClean="0"/>
              <a:t>Deleted 6</a:t>
            </a:r>
          </a:p>
          <a:p>
            <a:pPr lvl="1"/>
            <a:r>
              <a:rPr lang="en-US" altLang="en-US" sz="3200" kern="0" dirty="0" smtClean="0"/>
              <a:t>Abstain 12</a:t>
            </a:r>
            <a:endParaRPr lang="en-US" altLang="en-US" sz="3200"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122779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28 </a:t>
            </a:r>
            <a:r>
              <a:rPr lang="en-US" dirty="0" smtClean="0"/>
              <a:t>–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Graham Smith</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17-0-0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3810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29  </a:t>
            </a:r>
            <a:r>
              <a:rPr lang="en-US" dirty="0" smtClean="0"/>
              <a:t>– </a:t>
            </a:r>
            <a:r>
              <a:rPr lang="en-US" dirty="0" err="1" smtClean="0"/>
              <a:t>Telecon</a:t>
            </a:r>
            <a:r>
              <a:rPr lang="en-US" dirty="0" smtClean="0"/>
              <a:t>, Ad-hoc </a:t>
            </a:r>
            <a:r>
              <a:rPr lang="en-US" dirty="0" smtClean="0"/>
              <a:t>and Orlando CIDs </a:t>
            </a:r>
            <a:endParaRPr lang="en-GB" dirty="0"/>
          </a:p>
        </p:txBody>
      </p:sp>
      <p:sp>
        <p:nvSpPr>
          <p:cNvPr id="6" name="Rectangle 3"/>
          <p:cNvSpPr txBox="1">
            <a:spLocks noChangeArrowheads="1"/>
          </p:cNvSpPr>
          <p:nvPr/>
        </p:nvSpPr>
        <p:spPr bwMode="auto">
          <a:xfrm>
            <a:off x="2133600" y="1219200"/>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MAC-I, Motion MAC-J and Motion MAC-K”  </a:t>
            </a:r>
            <a:r>
              <a:rPr lang="en-US" altLang="en-US" sz="2400" kern="0" dirty="0" smtClean="0"/>
              <a:t>tabs </a:t>
            </a:r>
            <a:r>
              <a:rPr lang="en-US" altLang="en-US" sz="2400" kern="0" dirty="0"/>
              <a:t>in </a:t>
            </a:r>
            <a:r>
              <a:rPr lang="en-US" altLang="en-US" sz="2400" kern="0" dirty="0">
                <a:hlinkClick r:id="rId3"/>
              </a:rPr>
              <a:t>https://</a:t>
            </a:r>
            <a:r>
              <a:rPr lang="en-US" altLang="en-US" sz="2400" kern="0" dirty="0" smtClean="0">
                <a:hlinkClick r:id="rId3"/>
              </a:rPr>
              <a:t>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a:t>“Dec </a:t>
            </a:r>
            <a:r>
              <a:rPr lang="en-US" altLang="en-US" sz="2400" kern="0" dirty="0" err="1"/>
              <a:t>Telecon</a:t>
            </a:r>
            <a:r>
              <a:rPr lang="en-US" altLang="en-US" sz="2400" kern="0" dirty="0"/>
              <a:t>” </a:t>
            </a:r>
            <a:r>
              <a:rPr lang="en-US" altLang="en-US" sz="2400" kern="0" dirty="0" smtClean="0"/>
              <a:t>, “</a:t>
            </a:r>
            <a:r>
              <a:rPr lang="en-US" altLang="en-US" sz="2400" kern="0" dirty="0" smtClean="0"/>
              <a:t>Gen Motion – Dec </a:t>
            </a:r>
            <a:r>
              <a:rPr lang="en-US" altLang="en-US" sz="2400" kern="0" dirty="0" err="1"/>
              <a:t>T</a:t>
            </a:r>
            <a:r>
              <a:rPr lang="en-US" altLang="en-US" sz="2400" kern="0" dirty="0" err="1" smtClean="0"/>
              <a:t>elecon</a:t>
            </a:r>
            <a:r>
              <a:rPr lang="en-US" altLang="en-US" sz="2400" kern="0" dirty="0" smtClean="0"/>
              <a:t>”, “Gen </a:t>
            </a:r>
            <a:r>
              <a:rPr lang="en-US" altLang="en-US" sz="2400" kern="0" dirty="0" smtClean="0"/>
              <a:t>Motion-Oct</a:t>
            </a:r>
            <a:r>
              <a:rPr lang="en-US" altLang="en-US" sz="2400" kern="0" dirty="0"/>
              <a:t>” </a:t>
            </a:r>
            <a:r>
              <a:rPr lang="en-US" altLang="en-US" sz="2400" kern="0" dirty="0" smtClean="0"/>
              <a:t>and Gen </a:t>
            </a:r>
            <a:r>
              <a:rPr lang="en-US" altLang="en-US" sz="2400" kern="0" dirty="0"/>
              <a:t>Motion </a:t>
            </a:r>
            <a:r>
              <a:rPr lang="en-US" altLang="en-US" sz="2400" kern="0" dirty="0" err="1" smtClean="0"/>
              <a:t>AdHoc</a:t>
            </a:r>
            <a:r>
              <a:rPr lang="en-US" altLang="en-US" sz="2400" kern="0" dirty="0"/>
              <a:t>”, tabs </a:t>
            </a:r>
            <a:r>
              <a:rPr lang="en-US" altLang="en-US" sz="2400" kern="0" dirty="0"/>
              <a:t>in </a:t>
            </a:r>
            <a:r>
              <a:rPr lang="en-US" altLang="en-US" sz="2400" kern="0" dirty="0" smtClean="0">
                <a:hlinkClick r:id="rId4"/>
              </a:rPr>
              <a:t>https://mentor.ieee.org/802.11/dcn/17/11-17-0928-07-000m-revmd-cc25-gen-comments.xlsx</a:t>
            </a:r>
            <a:r>
              <a:rPr lang="en-US" altLang="en-US" sz="2400" kern="0" dirty="0" smtClean="0"/>
              <a:t> </a:t>
            </a:r>
            <a:endParaRPr lang="en-US" altLang="en-US" sz="2400" kern="0" dirty="0" smtClean="0"/>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a:t>
            </a:r>
            <a:r>
              <a:rPr lang="en-US" altLang="en-US" kern="0" dirty="0" smtClean="0"/>
              <a:t>Jon </a:t>
            </a:r>
            <a:r>
              <a:rPr lang="en-US" altLang="en-US" kern="0" dirty="0" err="1" smtClean="0"/>
              <a:t>Rosdahl</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16-0-1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30   </a:t>
            </a:r>
            <a:r>
              <a:rPr lang="en-US" dirty="0" smtClean="0"/>
              <a:t>–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Menzo Wentink</a:t>
            </a:r>
            <a:endParaRPr lang="en-US" altLang="en-US" kern="0" dirty="0" smtClean="0"/>
          </a:p>
          <a:p>
            <a:pPr>
              <a:lnSpc>
                <a:spcPct val="80000"/>
              </a:lnSpc>
            </a:pPr>
            <a:r>
              <a:rPr lang="en-US" altLang="en-US" kern="0" dirty="0" smtClean="0"/>
              <a:t>Seconded:  </a:t>
            </a:r>
            <a:r>
              <a:rPr lang="en-US" altLang="en-US" kern="0" dirty="0" err="1" smtClean="0"/>
              <a:t>Huizhao</a:t>
            </a:r>
            <a:r>
              <a:rPr lang="en-US" altLang="en-US" kern="0" dirty="0" smtClean="0"/>
              <a:t> Wang</a:t>
            </a:r>
            <a:endParaRPr lang="en-US" altLang="en-US" kern="0" dirty="0" smtClean="0"/>
          </a:p>
          <a:p>
            <a:pPr>
              <a:lnSpc>
                <a:spcPct val="80000"/>
              </a:lnSpc>
            </a:pPr>
            <a:r>
              <a:rPr lang="en-US" altLang="en-US" kern="0" dirty="0" smtClean="0"/>
              <a:t>Result: </a:t>
            </a:r>
            <a:r>
              <a:rPr lang="en-US" altLang="en-US" kern="0" dirty="0" smtClean="0"/>
              <a:t>18-0-0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31  </a:t>
            </a:r>
            <a:r>
              <a:rPr lang="en-US" dirty="0" smtClean="0"/>
              <a:t>–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a:t>
            </a:r>
            <a:r>
              <a:rPr lang="en-US" altLang="en-US" kern="0" dirty="0" smtClean="0"/>
              <a:t>Unanimous consent</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32  </a:t>
            </a:r>
            <a:r>
              <a:rPr lang="en-US" dirty="0" smtClean="0"/>
              <a:t>–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Carlos </a:t>
            </a:r>
            <a:r>
              <a:rPr lang="en-US" altLang="en-US" kern="0" dirty="0" err="1" smtClean="0"/>
              <a:t>Cordiero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a:t>
            </a:r>
            <a:r>
              <a:rPr lang="en-US" altLang="en-US" kern="0" dirty="0" smtClean="0"/>
              <a:t>17-0-1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33  </a:t>
            </a:r>
            <a:r>
              <a:rPr lang="en-US" dirty="0" smtClean="0"/>
              <a:t>–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MAC-L” </a:t>
            </a:r>
            <a:r>
              <a:rPr lang="en-US" altLang="en-US" sz="2400" kern="0" dirty="0" smtClean="0"/>
              <a:t>tab </a:t>
            </a:r>
            <a:r>
              <a:rPr lang="en-US" altLang="en-US" sz="2400" kern="0" dirty="0"/>
              <a:t>in </a:t>
            </a:r>
            <a:r>
              <a:rPr lang="en-US" altLang="en-US" sz="2400" kern="0" dirty="0" smtClean="0">
                <a:hlinkClick r:id="rId3"/>
              </a:rPr>
              <a:t>https://mentor.ieee.org/802.11/dcn/17/11-17-0927-13-000m-revmd-mac-comments.xls</a:t>
            </a:r>
            <a:r>
              <a:rPr lang="en-US" altLang="en-US" sz="2400" kern="0" dirty="0" smtClean="0"/>
              <a:t> </a:t>
            </a:r>
            <a:endParaRPr lang="en-US" altLang="en-US" sz="2400" kern="0" dirty="0" smtClean="0"/>
          </a:p>
          <a:p>
            <a:pPr lvl="1">
              <a:lnSpc>
                <a:spcPct val="80000"/>
              </a:lnSpc>
            </a:pPr>
            <a:r>
              <a:rPr lang="en-US" altLang="en-US" sz="2400" kern="0" dirty="0" smtClean="0"/>
              <a:t>“Gen Motion - Jan” and “Submission Required” tabs </a:t>
            </a:r>
            <a:r>
              <a:rPr lang="en-US" altLang="en-US" sz="2400" kern="0" dirty="0"/>
              <a:t>in </a:t>
            </a:r>
            <a:r>
              <a:rPr lang="en-US" altLang="en-US" sz="2400" kern="0" dirty="0" smtClean="0">
                <a:hlinkClick r:id="rId4"/>
              </a:rPr>
              <a:t>https://mentor.ieee.org/802.11/dcn/17/11-17-0928-07-000m-revmd-cc25-gen-comments.xlsx</a:t>
            </a:r>
            <a:r>
              <a:rPr lang="en-US" altLang="en-US" sz="2400" kern="0" dirty="0" smtClean="0"/>
              <a:t> except for CID 292</a:t>
            </a:r>
            <a:endParaRPr lang="en-US" altLang="en-US" sz="24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Jon </a:t>
            </a:r>
            <a:r>
              <a:rPr lang="en-US" altLang="en-US" kern="0" dirty="0" err="1" smtClean="0"/>
              <a:t>Rosdahl</a:t>
            </a:r>
            <a:endParaRPr lang="en-US" altLang="en-US" kern="0" dirty="0" smtClean="0"/>
          </a:p>
          <a:p>
            <a:pPr>
              <a:lnSpc>
                <a:spcPct val="80000"/>
              </a:lnSpc>
            </a:pPr>
            <a:r>
              <a:rPr lang="en-US" altLang="en-US" kern="0" dirty="0" smtClean="0"/>
              <a:t>Seconded:  </a:t>
            </a:r>
            <a:r>
              <a:rPr lang="en-US" altLang="en-US" kern="0" dirty="0" smtClean="0"/>
              <a:t>Edward Au</a:t>
            </a:r>
            <a:endParaRPr lang="en-US" altLang="en-US" kern="0" dirty="0" smtClean="0"/>
          </a:p>
          <a:p>
            <a:pPr>
              <a:lnSpc>
                <a:spcPct val="80000"/>
              </a:lnSpc>
            </a:pPr>
            <a:r>
              <a:rPr lang="en-US" altLang="en-US" kern="0" dirty="0" smtClean="0"/>
              <a:t>Result: </a:t>
            </a:r>
            <a:r>
              <a:rPr lang="en-US" altLang="en-US" kern="0" dirty="0" smtClean="0"/>
              <a:t>18-0-2 Motion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34   </a:t>
            </a:r>
            <a:r>
              <a:rPr lang="en-US" dirty="0" smtClean="0"/>
              <a:t>– </a:t>
            </a:r>
            <a:r>
              <a:rPr lang="en-US" dirty="0" smtClean="0"/>
              <a:t>CID 292</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292 as </a:t>
            </a:r>
          </a:p>
          <a:p>
            <a:pPr lvl="1">
              <a:lnSpc>
                <a:spcPct val="80000"/>
              </a:lnSpc>
            </a:pPr>
            <a:r>
              <a:rPr lang="en-US" dirty="0" smtClean="0"/>
              <a:t>"</a:t>
            </a:r>
            <a:r>
              <a:rPr lang="en-US" dirty="0"/>
              <a:t>REVISED; at </a:t>
            </a:r>
            <a:r>
              <a:rPr lang="en-US" dirty="0" smtClean="0"/>
              <a:t>1698.8 (D0.1) Replace </a:t>
            </a:r>
            <a:r>
              <a:rPr lang="en-US" dirty="0"/>
              <a:t>“where a PCP doze BI may not start with a BTI or ATI” with “where a PCP doze BI need not start with a BTI or ATI (see 11.2.7.3.3)”</a:t>
            </a:r>
            <a:endParaRPr lang="en-US" altLang="en-US" sz="20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Jon </a:t>
            </a:r>
            <a:r>
              <a:rPr lang="en-US" altLang="en-US" kern="0" dirty="0" err="1" smtClean="0"/>
              <a:t>Rosdahl</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r>
              <a:rPr lang="en-US" altLang="en-US" kern="0" dirty="0" smtClean="0"/>
              <a:t> </a:t>
            </a:r>
            <a:endParaRPr lang="en-US" altLang="en-US" kern="0" dirty="0" smtClean="0"/>
          </a:p>
          <a:p>
            <a:pPr>
              <a:lnSpc>
                <a:spcPct val="80000"/>
              </a:lnSpc>
            </a:pPr>
            <a:r>
              <a:rPr lang="en-US" altLang="en-US" kern="0" dirty="0" smtClean="0"/>
              <a:t>Result: </a:t>
            </a:r>
            <a:r>
              <a:rPr lang="en-US" altLang="en-US" kern="0" dirty="0" smtClean="0"/>
              <a:t>16-0-2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06793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35 </a:t>
            </a:r>
            <a:r>
              <a:rPr lang="en-US" dirty="0" smtClean="0"/>
              <a:t>– </a:t>
            </a:r>
            <a:r>
              <a:rPr lang="en-US" dirty="0" smtClean="0"/>
              <a:t>Fix 11ah e</a:t>
            </a:r>
            <a:r>
              <a:rPr lang="en-GB" dirty="0" err="1" smtClean="0"/>
              <a:t>diting</a:t>
            </a:r>
            <a:r>
              <a:rPr lang="en-GB" dirty="0" smtClean="0"/>
              <a:t> error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At</a:t>
            </a:r>
            <a:r>
              <a:rPr lang="en-US" sz="2800" dirty="0" smtClean="0"/>
              <a:t> 3176.35</a:t>
            </a:r>
            <a:r>
              <a:rPr lang="en-US" altLang="en-US" sz="2800" kern="0" dirty="0" smtClean="0"/>
              <a:t> (D0.5) </a:t>
            </a:r>
            <a:r>
              <a:rPr lang="en-US" sz="2800" dirty="0" smtClean="0"/>
              <a:t>delete </a:t>
            </a:r>
            <a:r>
              <a:rPr lang="en-US" sz="2800" dirty="0"/>
              <a:t>the words “if 1 MHz Duplicate PPDU as described in</a:t>
            </a:r>
            <a:r>
              <a:rPr lang="en-US" sz="2800" dirty="0" smtClean="0"/>
              <a:t>”</a:t>
            </a:r>
          </a:p>
          <a:p>
            <a:pPr lvl="1">
              <a:lnSpc>
                <a:spcPct val="80000"/>
              </a:lnSpc>
            </a:pPr>
            <a:r>
              <a:rPr lang="en-GB" dirty="0"/>
              <a:t>Duplication and phase rotation: Duplicate 6 symbols of SIG field over each 1 MHz of </a:t>
            </a:r>
            <a:r>
              <a:rPr lang="en-GB" dirty="0" smtClean="0"/>
              <a:t>the CH_BANDWIDTH </a:t>
            </a:r>
            <a:r>
              <a:rPr lang="en-GB" dirty="0"/>
              <a:t>if 1 MHz Duplicate PPDU. Apply the appropriate phase rotation for </a:t>
            </a:r>
            <a:r>
              <a:rPr lang="en-GB" dirty="0" smtClean="0"/>
              <a:t>each 1 </a:t>
            </a:r>
            <a:r>
              <a:rPr lang="en-GB" dirty="0"/>
              <a:t>MHz </a:t>
            </a:r>
            <a:r>
              <a:rPr lang="en-GB" dirty="0" err="1"/>
              <a:t>subchannel</a:t>
            </a:r>
            <a:r>
              <a:rPr lang="en-GB" dirty="0"/>
              <a:t> as described in </a:t>
            </a:r>
            <a:r>
              <a:rPr lang="en-GB" strike="sngStrike" dirty="0"/>
              <a:t>if 1 MHz Duplicate PPDU as described in</a:t>
            </a:r>
            <a:r>
              <a:rPr lang="en-GB" dirty="0"/>
              <a:t> 23.3.9.12 (1 MHz </a:t>
            </a:r>
            <a:r>
              <a:rPr lang="en-GB" dirty="0" smtClean="0"/>
              <a:t>and 2 </a:t>
            </a:r>
            <a:r>
              <a:rPr lang="en-GB" dirty="0"/>
              <a:t>MHz duplicate transmission) and 23.3.7 (Mathematical description of signals).</a:t>
            </a:r>
            <a:r>
              <a:rPr lang="en-GB" dirty="0"/>
              <a:t> </a:t>
            </a:r>
            <a:br>
              <a:rPr lang="en-GB" dirty="0"/>
            </a:br>
            <a:endParaRPr lang="en-US" altLang="en-US"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Youhan</a:t>
            </a:r>
            <a:r>
              <a:rPr lang="en-US" altLang="en-US" kern="0" dirty="0" smtClean="0"/>
              <a:t> Kim</a:t>
            </a:r>
            <a:endParaRPr lang="en-US" altLang="en-US" kern="0" dirty="0" smtClean="0"/>
          </a:p>
          <a:p>
            <a:pPr>
              <a:lnSpc>
                <a:spcPct val="80000"/>
              </a:lnSpc>
            </a:pPr>
            <a:r>
              <a:rPr lang="en-US" altLang="en-US" kern="0" dirty="0" smtClean="0"/>
              <a:t>Seconded:  </a:t>
            </a:r>
            <a:r>
              <a:rPr lang="en-US" altLang="en-US" kern="0" dirty="0" smtClean="0"/>
              <a:t>Mark Hamilton</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11566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36  </a:t>
            </a:r>
            <a:r>
              <a:rPr lang="en-US" dirty="0" smtClean="0"/>
              <a:t>– </a:t>
            </a:r>
            <a:r>
              <a:rPr lang="en-GB" dirty="0" smtClean="0"/>
              <a:t>SAE state machine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https://mentor.ieee.org/802.11/dcn/17/11-17-1890-01-000m-comments-on-sae-state-machine.docx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Nehru Bhandaru</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10-0-3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37068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CSA with channel switch time announcement</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https://mentor.ieee.org/802.11/dcn/18/11-18-0203-02-000m-csa-enhancement.docx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1920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SAE Password identifier</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https://mentor.ieee.org/802.11/dcn/18/11-18-0202-02-000m-identifying-a-password.docx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493539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339, 290</a:t>
            </a:r>
            <a:endParaRPr lang="en-US" sz="1800" dirty="0" smtClean="0"/>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GEN </a:t>
            </a:r>
            <a:r>
              <a:rPr lang="en-US" altLang="en-US" sz="1800" dirty="0"/>
              <a:t>CIDs: 108 (</a:t>
            </a:r>
            <a:r>
              <a:rPr lang="en-US" altLang="en-US" sz="1800" dirty="0" err="1" smtClean="0"/>
              <a:t>Jouni</a:t>
            </a:r>
            <a:r>
              <a:rPr lang="en-US" altLang="en-US" sz="1800" dirty="0" smtClean="0"/>
              <a:t>)</a:t>
            </a:r>
          </a:p>
          <a:p>
            <a:pPr lvl="1">
              <a:lnSpc>
                <a:spcPct val="80000"/>
              </a:lnSpc>
            </a:pPr>
            <a:r>
              <a:rPr lang="en-US" altLang="en-US" sz="1800" dirty="0" smtClean="0"/>
              <a:t>11-17-1479 CID 77 - Sean</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CID 102 </a:t>
            </a:r>
            <a:r>
              <a:rPr lang="en-GB" dirty="0" smtClean="0"/>
              <a:t>FILS/FT fixes</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dirty="0" smtClean="0"/>
              <a:t>Resolve CID 102 as “REVISED” with a resolution of </a:t>
            </a:r>
            <a:endParaRPr lang="en-GB" sz="1800" dirty="0"/>
          </a:p>
          <a:p>
            <a:r>
              <a:rPr lang="en-GB" sz="1800" dirty="0"/>
              <a:t> </a:t>
            </a:r>
            <a:r>
              <a:rPr lang="en-GB" sz="1800" dirty="0" smtClean="0"/>
              <a:t>Incorporate </a:t>
            </a:r>
            <a:r>
              <a:rPr lang="en-GB" sz="1800" dirty="0"/>
              <a:t>the text changes in 11-17/906r4 </a:t>
            </a:r>
            <a:r>
              <a:rPr lang="en-GB" sz="1800" u="sng" dirty="0">
                <a:hlinkClick r:id="rId2"/>
              </a:rPr>
              <a:t>https://</a:t>
            </a:r>
            <a:r>
              <a:rPr lang="en-GB" sz="1800" u="sng" dirty="0" smtClean="0">
                <a:hlinkClick r:id="rId2"/>
              </a:rPr>
              <a:t>mentor.ieee.org/802.11/dcn/17/11-17-0906-04-000m-fils-fixes.docx</a:t>
            </a:r>
            <a:r>
              <a:rPr lang="en-GB" sz="1800" dirty="0"/>
              <a:t> </a:t>
            </a:r>
            <a:r>
              <a:rPr lang="en-GB" sz="1800" dirty="0" smtClean="0"/>
              <a:t>except </a:t>
            </a:r>
            <a:r>
              <a:rPr lang="en-GB" sz="1800" dirty="0"/>
              <a:t>for changes to 9.4.2.171.2 and incorporate the changes </a:t>
            </a:r>
            <a:r>
              <a:rPr lang="en-GB" sz="1800" dirty="0" smtClean="0"/>
              <a:t>in 11-18/227r1 </a:t>
            </a:r>
            <a:r>
              <a:rPr lang="en-GB" sz="1800" u="sng" dirty="0">
                <a:hlinkClick r:id="rId3"/>
              </a:rPr>
              <a:t>https://</a:t>
            </a:r>
            <a:r>
              <a:rPr lang="en-GB" sz="1800" u="sng" dirty="0" smtClean="0">
                <a:hlinkClick r:id="rId3"/>
              </a:rPr>
              <a:t>mentor.ieee.org/802.11/dcn/18/11-18-0227-01-000m-ft-protocol-with-fils-akms.docx</a:t>
            </a:r>
            <a:r>
              <a:rPr lang="en-GB" sz="1800" u="sng" dirty="0" smtClean="0"/>
              <a:t> </a:t>
            </a:r>
            <a:r>
              <a:rPr lang="en-GB" sz="1800" dirty="0" smtClean="0"/>
              <a:t>. </a:t>
            </a:r>
            <a:r>
              <a:rPr lang="en-GB" sz="1800" dirty="0"/>
              <a:t>These changes resolve the comment in the direction suggested by the commenter.</a:t>
            </a:r>
          </a:p>
          <a:p>
            <a:endParaRPr lang="en-GB" sz="1800" dirty="0"/>
          </a:p>
          <a:p>
            <a:r>
              <a:rPr lang="en-GB" sz="1800" dirty="0"/>
              <a:t>Note to the editor: Changes from 11-17/906r4 were already included </a:t>
            </a:r>
            <a:r>
              <a:rPr lang="en-GB" sz="1800" dirty="0" smtClean="0"/>
              <a:t>in </a:t>
            </a:r>
            <a:r>
              <a:rPr lang="en-GB" sz="1800" dirty="0" err="1" smtClean="0"/>
              <a:t>REVmd</a:t>
            </a:r>
            <a:r>
              <a:rPr lang="en-GB" sz="1800" dirty="0" smtClean="0"/>
              <a:t>/D0.5 </a:t>
            </a:r>
            <a:r>
              <a:rPr lang="en-GB" sz="1800" dirty="0"/>
              <a:t>(identified as being implemented for CID 114) and 11-18/227r1 shows changes on top of </a:t>
            </a:r>
            <a:r>
              <a:rPr lang="en-GB" sz="1800" dirty="0" err="1"/>
              <a:t>REVmd</a:t>
            </a:r>
            <a:r>
              <a:rPr lang="en-GB" sz="1800" dirty="0"/>
              <a:t>/D0.5 and it partially reverts some of the changes from 11-17/906r4.</a:t>
            </a:r>
          </a:p>
          <a:p>
            <a:pPr lvl="1">
              <a:lnSpc>
                <a:spcPct val="80000"/>
              </a:lnSpc>
            </a:pPr>
            <a:endParaRPr lang="en-US" altLang="en-US" sz="2400" kern="0" dirty="0" smtClean="0"/>
          </a:p>
          <a:p>
            <a:pPr>
              <a:lnSpc>
                <a:spcPct val="80000"/>
              </a:lnSpc>
            </a:pPr>
            <a:r>
              <a:rPr lang="en-US" altLang="en-US" kern="0" dirty="0" smtClean="0"/>
              <a:t>Moved</a:t>
            </a:r>
            <a:r>
              <a:rPr lang="en-US" altLang="en-US" kern="0" dirty="0" smtClean="0"/>
              <a:t>: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715046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 Irvine  </a:t>
            </a:r>
            <a:r>
              <a:rPr lang="en-US" dirty="0" smtClean="0"/>
              <a:t>CIDs - 2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H</a:t>
            </a:r>
            <a:r>
              <a:rPr lang="en-US" altLang="en-US" sz="2400" kern="0" dirty="0" smtClean="0"/>
              <a:t>” and “Submission Required” tabs </a:t>
            </a:r>
            <a:r>
              <a:rPr lang="en-US" altLang="en-US" sz="2400" kern="0" dirty="0" smtClean="0"/>
              <a:t>in </a:t>
            </a:r>
            <a:r>
              <a:rPr lang="en-US" altLang="en-US" sz="2400" kern="0" dirty="0" smtClean="0">
                <a:hlinkClick r:id="rId2"/>
              </a:rPr>
              <a:t>https://mentor.ieee.org/802.11/dcn/17/11-17-0930-13-000m-revmd-cc25-phy-plus-comments.xls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MAC-M” </a:t>
            </a:r>
            <a:r>
              <a:rPr lang="en-US" altLang="en-US" sz="2400" kern="0" dirty="0" smtClean="0"/>
              <a:t>tab </a:t>
            </a:r>
            <a:r>
              <a:rPr lang="en-US" altLang="en-US" sz="2400" kern="0" dirty="0"/>
              <a:t>in </a:t>
            </a:r>
            <a:r>
              <a:rPr lang="en-US" altLang="en-US" sz="2400" kern="0" dirty="0" smtClean="0">
                <a:hlinkClick r:id="rId3"/>
              </a:rPr>
              <a:t>https://mentor.ieee.org/802.11/dcn/17/11-17-0927-14-000m-revmd-mac-comments.xls</a:t>
            </a:r>
            <a:r>
              <a:rPr lang="en-US" altLang="en-US" sz="2400" kern="0" dirty="0" smtClean="0"/>
              <a:t> </a:t>
            </a:r>
            <a:endParaRPr lang="en-US" altLang="en-US" sz="2400" kern="0" dirty="0" smtClean="0"/>
          </a:p>
          <a:p>
            <a:pPr lvl="1">
              <a:lnSpc>
                <a:spcPct val="80000"/>
              </a:lnSpc>
            </a:pPr>
            <a:r>
              <a:rPr lang="en-US" altLang="en-US" sz="2400" kern="0" dirty="0" smtClean="0"/>
              <a:t>“Gen Motion – Jan 2” tab in </a:t>
            </a:r>
            <a:r>
              <a:rPr lang="en-US" altLang="en-US" sz="2400" kern="0" dirty="0" smtClean="0">
                <a:hlinkClick r:id="rId4"/>
              </a:rPr>
              <a:t>https://mentor.ieee.org/802.11/dcn/17/11-17-0928-08-000m-revmd-cc25-gen-comments.xlsx</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818100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Vendor specific request</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in </a:t>
            </a:r>
            <a:r>
              <a:rPr lang="en-US" altLang="en-US" sz="2400" kern="0" dirty="0" smtClean="0">
                <a:hlinkClick r:id="rId2"/>
              </a:rPr>
              <a:t>https</a:t>
            </a:r>
            <a:r>
              <a:rPr lang="en-US" altLang="en-US" sz="2400" kern="0" dirty="0">
                <a:hlinkClick r:id="rId2"/>
              </a:rPr>
              <a:t>://</a:t>
            </a:r>
            <a:r>
              <a:rPr lang="en-US" altLang="en-US" sz="2400" kern="0" dirty="0" smtClean="0">
                <a:hlinkClick r:id="rId2"/>
              </a:rPr>
              <a:t>mentor.ieee.org/802.11/dcn/18/11-18-0171-01-000m-vendor-specific-request.docx</a:t>
            </a:r>
            <a:r>
              <a:rPr lang="en-US" altLang="en-US" sz="2400" kern="0" dirty="0" smtClean="0"/>
              <a:t> </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41882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259, 56, 55, 54, 31, 30, 212, 213, 214, 215, 216, 217, and 251 as </a:t>
            </a:r>
            <a:r>
              <a:rPr lang="en-US" altLang="en-US" sz="2800" kern="0" dirty="0"/>
              <a:t>indicated in </a:t>
            </a:r>
            <a:r>
              <a:rPr lang="en-US" altLang="en-US" sz="2800" kern="0" dirty="0">
                <a:hlinkClick r:id="rId2"/>
              </a:rPr>
              <a:t>https://</a:t>
            </a:r>
            <a:r>
              <a:rPr lang="en-US" altLang="en-US" sz="2800" kern="0" dirty="0" smtClean="0">
                <a:hlinkClick r:id="rId2"/>
              </a:rPr>
              <a:t>mentor.ieee.org/802.11/dcn/17/11-17-1192-15-000m-cr-esp.docx</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37524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CID 148</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148 </a:t>
            </a:r>
            <a:r>
              <a:rPr lang="en-US" altLang="en-US" sz="2800" kern="0" dirty="0"/>
              <a:t>as </a:t>
            </a:r>
            <a:r>
              <a:rPr lang="en-US" altLang="en-US" sz="2800" kern="0" dirty="0" smtClean="0"/>
              <a:t>Revised, “Incorporate </a:t>
            </a:r>
            <a:r>
              <a:rPr lang="en-US" altLang="en-US" sz="2800" kern="0" dirty="0"/>
              <a:t>the changes in 11-17/1078r5 &lt; </a:t>
            </a:r>
            <a:r>
              <a:rPr lang="en-US" altLang="en-US" sz="2800" kern="0" dirty="0">
                <a:hlinkClick r:id="rId2"/>
              </a:rPr>
              <a:t>https://</a:t>
            </a:r>
            <a:r>
              <a:rPr lang="en-US" altLang="en-US" sz="2800" kern="0" dirty="0" smtClean="0">
                <a:hlinkClick r:id="rId2"/>
              </a:rPr>
              <a:t>mentor.ieee.org/802.11/dcn/17/11-17-1078-05-000m-resolutions-to-cids-148-and-339.docx</a:t>
            </a:r>
            <a:r>
              <a:rPr lang="en-US" altLang="en-US" sz="2800" kern="0" dirty="0" smtClean="0"/>
              <a:t>  </a:t>
            </a:r>
            <a:r>
              <a:rPr lang="en-US" altLang="en-US" sz="2800" kern="0" dirty="0"/>
              <a:t>&gt; for CID 148</a:t>
            </a:r>
            <a:r>
              <a:rPr lang="en-US" altLang="en-US" sz="2800" kern="0" dirty="0" smtClean="0"/>
              <a:t>.</a:t>
            </a:r>
            <a:br>
              <a:rPr lang="en-US" altLang="en-US" sz="2800" kern="0" dirty="0" smtClean="0"/>
            </a:br>
            <a:r>
              <a:rPr lang="en-US" altLang="en-US" sz="2800" kern="0" dirty="0" smtClean="0"/>
              <a:t/>
            </a:r>
            <a:br>
              <a:rPr lang="en-US" altLang="en-US" sz="2800" kern="0" dirty="0" smtClean="0"/>
            </a:br>
            <a:r>
              <a:rPr lang="en-US" altLang="en-US" sz="2800" kern="0" dirty="0" smtClean="0"/>
              <a:t>Note </a:t>
            </a:r>
            <a:r>
              <a:rPr lang="en-US" altLang="en-US" sz="2800" kern="0" dirty="0"/>
              <a:t>to editor: This updated the prior resolution – The prior Resolution identified two changes, the first change is retained, but the second change is modified</a:t>
            </a:r>
            <a:r>
              <a:rPr lang="en-US" altLang="en-US" sz="2800" kern="0" dirty="0" smtClean="0"/>
              <a:t>. “</a:t>
            </a: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6187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35</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Operating Channel Validation</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mentor.ieee.org/802.11/dcn/17/11-17-1807-03-000m-defense-against-multi-channel-mitm-attacks-via-operating-channel-validation.docx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81687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38</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a:t>
            </a:r>
            <a:r>
              <a:rPr lang="en-US" altLang="en-US" sz="1800" dirty="0" smtClean="0"/>
              <a:t>– Nehru </a:t>
            </a:r>
            <a:r>
              <a:rPr lang="en-US" altLang="en-US" sz="1800" dirty="0" smtClean="0"/>
              <a:t>Bhandaru</a:t>
            </a:r>
          </a:p>
        </p:txBody>
      </p:sp>
      <p:sp>
        <p:nvSpPr>
          <p:cNvPr id="9" name="Rectangle 35"/>
          <p:cNvSpPr>
            <a:spLocks noChangeArrowheads="1"/>
          </p:cNvSpPr>
          <p:nvPr/>
        </p:nvSpPr>
        <p:spPr bwMode="auto">
          <a:xfrm>
            <a:off x="803276" y="3733800"/>
            <a:ext cx="5105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11-17-1890</a:t>
            </a:r>
            <a:r>
              <a:rPr lang="en-US" altLang="en-US" sz="1800" dirty="0"/>
              <a:t>, 1807 – Nehru Bhandaru</a:t>
            </a:r>
          </a:p>
          <a:p>
            <a:pPr lvl="1">
              <a:lnSpc>
                <a:spcPct val="80000"/>
              </a:lnSpc>
            </a:pPr>
            <a:r>
              <a:rPr lang="en-US" altLang="en-US" sz="1800" dirty="0"/>
              <a:t>11-18-0202 – Dan </a:t>
            </a:r>
            <a:r>
              <a:rPr lang="en-US" altLang="en-US" sz="1800" dirty="0" smtClean="0"/>
              <a:t>Harkins</a:t>
            </a:r>
          </a:p>
          <a:p>
            <a:pPr lvl="1">
              <a:lnSpc>
                <a:spcPct val="80000"/>
              </a:lnSpc>
            </a:pPr>
            <a:r>
              <a:rPr lang="en-US" altLang="en-US" sz="1800" dirty="0" smtClean="0"/>
              <a:t>11-18-0227 – </a:t>
            </a:r>
            <a:r>
              <a:rPr lang="en-US" altLang="en-US" sz="1800" dirty="0" err="1" smtClean="0"/>
              <a:t>Jouni</a:t>
            </a:r>
            <a:r>
              <a:rPr lang="en-US" altLang="en-US" sz="1800" dirty="0" smtClean="0"/>
              <a:t> </a:t>
            </a:r>
            <a:r>
              <a:rPr lang="en-US" altLang="en-US" sz="1800" dirty="0" err="1" smtClean="0"/>
              <a:t>Malinen</a:t>
            </a:r>
            <a:endParaRPr lang="en-US" altLang="en-US" sz="1800" dirty="0"/>
          </a:p>
          <a:p>
            <a:pPr lvl="1">
              <a:lnSpc>
                <a:spcPct val="80000"/>
              </a:lnSpc>
            </a:pPr>
            <a:endParaRPr lang="en-US" altLang="en-US" sz="18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a:t>
            </a:r>
            <a:r>
              <a:rPr lang="en-US" sz="1800" dirty="0" smtClean="0"/>
              <a:t>196</a:t>
            </a:r>
          </a:p>
          <a:p>
            <a:pPr lvl="1"/>
            <a:r>
              <a:rPr lang="en-US" altLang="en-US" sz="1800" dirty="0"/>
              <a:t>11-18-171 CID 5, 7 – Chris </a:t>
            </a:r>
            <a:r>
              <a:rPr lang="en-US" altLang="en-US" sz="1800" dirty="0" smtClean="0"/>
              <a:t>Hansen</a:t>
            </a:r>
          </a:p>
          <a:p>
            <a:pPr lvl="1"/>
            <a:r>
              <a:rPr lang="en-US" altLang="en-US" sz="1800" dirty="0"/>
              <a:t>PHY CIDs: 75, 360, </a:t>
            </a:r>
            <a:r>
              <a:rPr lang="en-US" altLang="en-US" sz="1800" dirty="0" smtClean="0"/>
              <a:t>361, 289, 177</a:t>
            </a:r>
          </a:p>
          <a:p>
            <a:pPr lvl="1"/>
            <a:r>
              <a:rPr lang="en-US" altLang="en-US" sz="1800" dirty="0"/>
              <a:t>MAC CIDs </a:t>
            </a:r>
            <a:r>
              <a:rPr lang="en-US" altLang="en-US" sz="1800" dirty="0" smtClean="0"/>
              <a:t>339, 148</a:t>
            </a:r>
          </a:p>
          <a:p>
            <a:pPr lvl="1"/>
            <a:r>
              <a:rPr lang="en-US" altLang="en-US" sz="1800" dirty="0"/>
              <a:t>11-18-203 – Gabor </a:t>
            </a:r>
            <a:r>
              <a:rPr lang="en-US" altLang="en-US" sz="1800" dirty="0" err="1" smtClean="0"/>
              <a:t>Bajko</a:t>
            </a:r>
            <a:endParaRPr lang="en-US" altLang="en-US" sz="1800" dirty="0" smtClean="0"/>
          </a:p>
          <a:p>
            <a:pPr lvl="1"/>
            <a:r>
              <a:rPr lang="en-US" altLang="en-US" sz="1800" dirty="0"/>
              <a:t>11-18-0202 – Dan Harkins</a:t>
            </a:r>
          </a:p>
          <a:p>
            <a:pPr lvl="1"/>
            <a:endParaRPr lang="en-US" altLang="en-US" sz="1800" dirty="0"/>
          </a:p>
          <a:p>
            <a:pPr lvl="1"/>
            <a:endParaRPr lang="en-US" altLang="en-US" sz="1800" dirty="0"/>
          </a:p>
          <a:p>
            <a:pPr lvl="1"/>
            <a:endParaRPr lang="en-US" altLang="en-US" sz="1800" dirty="0"/>
          </a:p>
          <a:p>
            <a:pPr lvl="1"/>
            <a:endParaRPr lang="en-US" altLang="en-US" sz="1800" dirty="0"/>
          </a:p>
          <a:p>
            <a:pPr marL="457200" lvl="1" indent="0">
              <a:buNone/>
            </a:pPr>
            <a:endParaRPr lang="en-US" sz="1800" dirty="0" smtClean="0"/>
          </a:p>
        </p:txBody>
      </p:sp>
      <p:sp>
        <p:nvSpPr>
          <p:cNvPr id="11" name="Rectangle 35"/>
          <p:cNvSpPr>
            <a:spLocks noChangeArrowheads="1"/>
          </p:cNvSpPr>
          <p:nvPr/>
        </p:nvSpPr>
        <p:spPr bwMode="auto">
          <a:xfrm>
            <a:off x="7013523" y="4533106"/>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a:t>
            </a:r>
            <a:r>
              <a:rPr lang="en-US" altLang="en-US" sz="1800" dirty="0" smtClean="0"/>
              <a:t>resolution-CID 290 (MAC), 195, 196 (GEN), ESP CIDs, 5, 7(PHY)</a:t>
            </a:r>
            <a:endParaRPr lang="en-US" altLang="en-US" sz="1800" dirty="0" smtClean="0"/>
          </a:p>
          <a:p>
            <a:pPr lvl="1">
              <a:lnSpc>
                <a:spcPct val="80000"/>
              </a:lnSpc>
            </a:pPr>
            <a:r>
              <a:rPr lang="en-US" altLang="en-US" sz="1800" dirty="0" smtClean="0"/>
              <a:t>Motions</a:t>
            </a:r>
            <a:endParaRPr lang="en-US" sz="1800" dirty="0" smtClean="0"/>
          </a:p>
          <a:p>
            <a:pPr lvl="1">
              <a:lnSpc>
                <a:spcPct val="80000"/>
              </a:lnSpc>
            </a:pPr>
            <a:r>
              <a:rPr lang="en-US" altLang="en-US" sz="1800" dirty="0" smtClean="0"/>
              <a:t>Plans </a:t>
            </a:r>
            <a:r>
              <a:rPr lang="en-US" altLang="en-US" sz="1800" dirty="0"/>
              <a:t>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484943</TotalTime>
  <Words>2731</Words>
  <Application>Microsoft Office PowerPoint</Application>
  <PresentationFormat>Widescreen</PresentationFormat>
  <Paragraphs>548</Paragraphs>
  <Slides>39</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3082</cp:revision>
  <cp:lastPrinted>1998-02-10T13:28:06Z</cp:lastPrinted>
  <dcterms:created xsi:type="dcterms:W3CDTF">2005-01-04T21:26:55Z</dcterms:created>
  <dcterms:modified xsi:type="dcterms:W3CDTF">2018-01-18T02:11:20Z</dcterms:modified>
</cp:coreProperties>
</file>