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278" r:id="rId3"/>
    <p:sldId id="632" r:id="rId4"/>
    <p:sldId id="648" r:id="rId5"/>
    <p:sldId id="621" r:id="rId6"/>
    <p:sldId id="622" r:id="rId7"/>
    <p:sldId id="623" r:id="rId8"/>
    <p:sldId id="624" r:id="rId9"/>
    <p:sldId id="625" r:id="rId10"/>
    <p:sldId id="620" r:id="rId11"/>
    <p:sldId id="647" r:id="rId12"/>
    <p:sldId id="629" r:id="rId13"/>
    <p:sldId id="635" r:id="rId14"/>
    <p:sldId id="656" r:id="rId15"/>
    <p:sldId id="646" r:id="rId16"/>
    <p:sldId id="657" r:id="rId17"/>
    <p:sldId id="590" r:id="rId18"/>
    <p:sldId id="516" r:id="rId19"/>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p:scale>
          <a:sx n="70" d="100"/>
          <a:sy n="70" d="100"/>
        </p:scale>
        <p:origin x="800" y="4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802.11-17/1871r0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802.11-17/1871r0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802.11-17/1871r0</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endParaRPr lang="en-US" sz="1400" smtClean="0"/>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802.11-17/1871r0</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endParaRPr lang="en-US" sz="1400" smtClean="0"/>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17</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802.11-17/1871r0</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endParaRPr lang="en-US" sz="1400" smtClean="0"/>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18</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802.11-17/1871r0</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endParaRPr lang="en-US" sz="1400" smtClean="0"/>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802.11-17/1871r0</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endParaRPr lang="en-US" sz="1400" smtClean="0"/>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85575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2F4B55C-89CD-43B8-B40B-5F80CC9DCDFD}"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r>
              <a:rPr lang="en-US" altLang="en-US" dirty="0" smtClean="0"/>
              <a:t>From</a:t>
            </a:r>
            <a:r>
              <a:rPr lang="en-US" altLang="en-US" baseline="0" dirty="0" smtClean="0"/>
              <a:t> https://development.standards.ieee.org/myproject/Public/mytools/mob/slideset.ppt </a:t>
            </a:r>
            <a:endParaRPr lang="en-GB" altLang="en-US" dirty="0" smtClean="0"/>
          </a:p>
        </p:txBody>
      </p:sp>
      <p:sp>
        <p:nvSpPr>
          <p:cNvPr id="13316" name="Rectangle 1027"/>
          <p:cNvSpPr>
            <a:spLocks noGrp="1" noRot="1" noChangeAspect="1" noChangeArrowheads="1" noTextEdit="1"/>
          </p:cNvSpPr>
          <p:nvPr>
            <p:ph type="sldImg"/>
          </p:nvPr>
        </p:nvSpPr>
        <p:spPr>
          <a:xfrm>
            <a:off x="342900" y="703263"/>
            <a:ext cx="6173788" cy="3473450"/>
          </a:xfrm>
          <a:ln w="12700" cap="flat">
            <a:solidFill>
              <a:schemeClr val="tx1"/>
            </a:solidFill>
          </a:ln>
        </p:spPr>
      </p:sp>
    </p:spTree>
    <p:extLst>
      <p:ext uri="{BB962C8B-B14F-4D97-AF65-F5344CB8AC3E}">
        <p14:creationId xmlns:p14="http://schemas.microsoft.com/office/powerpoint/2010/main" val="15969403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E982728-0FDC-4F66-A908-C2CDAB14CF78}"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xfrm>
            <a:off x="342900" y="703263"/>
            <a:ext cx="6173788" cy="3473450"/>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9644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98D0850A-3ACE-48B7-B581-33C4AB58FF99}" type="slidenum">
              <a:rPr lang="en-US" altLang="en-US"/>
              <a:pPr/>
              <a:t>10</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752C0B67-D6B0-43A6-9069-88AEF567B9C0}" type="slidenum">
              <a:rPr lang="en-US" altLang="en-US">
                <a:ea typeface="MS Gothic" panose="020B0609070205080204" pitchFamily="49" charset="-128"/>
              </a:rPr>
              <a:pPr algn="r" hangingPunct="0">
                <a:buClrTx/>
                <a:buFontTx/>
                <a:buNone/>
              </a:pPr>
              <a:t>10</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 name="Notes Placeholder 1"/>
          <p:cNvSpPr>
            <a:spLocks noGrp="1"/>
          </p:cNvSpPr>
          <p:nvPr>
            <p:ph type="body" idx="1"/>
          </p:nvPr>
        </p:nvSpPr>
        <p:spPr/>
        <p:txBody>
          <a:bodyPr/>
          <a:lstStyle/>
          <a:p>
            <a:r>
              <a:rPr lang="en-US" dirty="0" smtClean="0"/>
              <a:t>From https://mentor.ieee.org/802-ec/dcn/16/ec-16-0180-03-00EC-ieee-802-participation-slide.ppt </a:t>
            </a:r>
            <a:endParaRPr lang="en-GB" dirty="0"/>
          </a:p>
        </p:txBody>
      </p:sp>
    </p:spTree>
    <p:extLst>
      <p:ext uri="{BB962C8B-B14F-4D97-AF65-F5344CB8AC3E}">
        <p14:creationId xmlns:p14="http://schemas.microsoft.com/office/powerpoint/2010/main" val="28266061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January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977652"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802.11-17/1871r0</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7/11-17-1545-03-000m-minutes-revmd-sep-oct-and-nov-telecons.docx"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hyperlink" Target="https://mentor.ieee.org/802.11/dcn/17/11-17-1856-00-000m-minutes-of-revmd-adhoc-in-piscataway-nj.docx"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7/11-17-0927-12-000m-revmd-mac-comments.xls" TargetMode="External"/><Relationship Id="rId2" Type="http://schemas.openxmlformats.org/officeDocument/2006/relationships/hyperlink" Target="https://mentor.ieee.org/802.11/dcn/17/11-17-0930-10-000m-revmd-cc25-phy-plus-comments.xls" TargetMode="External"/><Relationship Id="rId1" Type="http://schemas.openxmlformats.org/officeDocument/2006/relationships/slideLayout" Target="../slideLayouts/slideLayout7.xml"/><Relationship Id="rId4" Type="http://schemas.openxmlformats.org/officeDocument/2006/relationships/hyperlink" Target="https://mentor.ieee.org/802.11/dcn/17/11-17-0928-04-000m-revmd-cc25-gen-comments.xls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7/11-17-0927-11-000m-revmd-mac-comments.xls" TargetMode="External"/><Relationship Id="rId2" Type="http://schemas.openxmlformats.org/officeDocument/2006/relationships/hyperlink" Target="https://mentor.ieee.org/802.11/dcn/17/11-17-0930-09-000m-revmd-cc25-phy-plus-comments.xls" TargetMode="External"/><Relationship Id="rId1" Type="http://schemas.openxmlformats.org/officeDocument/2006/relationships/slideLayout" Target="../slideLayouts/slideLayout7.xml"/><Relationship Id="rId4" Type="http://schemas.openxmlformats.org/officeDocument/2006/relationships/hyperlink" Target="https://mentor.ieee.org/802.11/dcn/17/11-17-0928-04-000m-revmd-cc25-gen-comments.xls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standards.ieee.org/about/sba/index.html" TargetMode="External"/><Relationship Id="rId4" Type="http://schemas.openxmlformats.org/officeDocument/2006/relationships/hyperlink" Target="https://mentor.ieee.org/802.11/dcn/17/11-17-0914-06-000m-revmd-wg-cc-comments.xl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a:t>
            </a:r>
            <a:r>
              <a:rPr lang="en-US" altLang="en-US" dirty="0" smtClean="0"/>
              <a:t>January 2018 </a:t>
            </a:r>
            <a:r>
              <a:rPr lang="en-US" altLang="en-US" dirty="0" smtClean="0"/>
              <a:t>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2017-12-12</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453"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21D73FE3-120F-408C-B303-7C3A7515F23A}" type="slidenum">
              <a:rPr lang="en-US" altLang="en-US">
                <a:ea typeface="MS Gothic" panose="020B0609070205080204" pitchFamily="49" charset="-128"/>
              </a:rPr>
              <a:pPr hangingPunct="0">
                <a:buClrTx/>
                <a:buFontTx/>
                <a:buNone/>
              </a:pPr>
              <a:t>10</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609601"/>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6002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3"/>
              </a:rPr>
              <a:t>http://www.ieee802.org/devdocs.shtml</a:t>
            </a:r>
            <a:r>
              <a:rPr lang="en-GB" altLang="en-US" dirty="0">
                <a:ea typeface="MS Gothic" panose="020B0609070205080204" pitchFamily="49" charset="-128"/>
              </a:rPr>
              <a:t>)</a:t>
            </a:r>
          </a:p>
          <a:p>
            <a:pPr>
              <a:spcBef>
                <a:spcPts val="600"/>
              </a:spcBef>
            </a:pPr>
            <a:endParaRPr lang="en-GB" altLang="en-US" sz="1600" b="1"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8128878" y="6473032"/>
            <a:ext cx="1944763" cy="184666"/>
          </a:xfrm>
        </p:spPr>
        <p:txBody>
          <a:bodyPr/>
          <a:lstStyle/>
          <a:p>
            <a:pPr>
              <a:defRPr/>
            </a:pPr>
            <a:r>
              <a:rPr lang="en-US" dirty="0" smtClean="0"/>
              <a:t>Dorothy Stanley, HP Enterprise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242618528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a:t>
            </a:r>
            <a:r>
              <a:rPr lang="en-US" altLang="en-US" dirty="0" smtClean="0"/>
              <a:t>November</a:t>
            </a:r>
            <a:r>
              <a:rPr lang="en-US" altLang="en-US" dirty="0" smtClean="0"/>
              <a:t> </a:t>
            </a:r>
            <a:r>
              <a:rPr lang="en-US" altLang="en-US" dirty="0" smtClean="0"/>
              <a:t>2017 meeting, </a:t>
            </a:r>
            <a:r>
              <a:rPr lang="en-US" altLang="en-US" dirty="0" smtClean="0"/>
              <a:t>Orlando</a:t>
            </a:r>
            <a:r>
              <a:rPr lang="en-US" altLang="en-US" dirty="0" smtClean="0"/>
              <a:t> in 11-17-1537,  </a:t>
            </a:r>
            <a:endParaRPr lang="en-US" altLang="en-US" dirty="0" smtClean="0"/>
          </a:p>
          <a:p>
            <a:pPr lvl="1">
              <a:lnSpc>
                <a:spcPct val="80000"/>
              </a:lnSpc>
            </a:pPr>
            <a:r>
              <a:rPr lang="en-US" altLang="en-US" dirty="0" smtClean="0"/>
              <a:t>Sept-Oct-Nov teleconference </a:t>
            </a:r>
            <a:r>
              <a:rPr lang="en-US" altLang="en-US" dirty="0" smtClean="0"/>
              <a:t>minutes </a:t>
            </a:r>
            <a:r>
              <a:rPr lang="en-US" altLang="en-US" dirty="0"/>
              <a:t>in </a:t>
            </a:r>
            <a:r>
              <a:rPr lang="en-US" altLang="en-US" dirty="0">
                <a:hlinkClick r:id="rId3"/>
              </a:rPr>
              <a:t>https://</a:t>
            </a:r>
            <a:r>
              <a:rPr lang="en-US" altLang="en-US" dirty="0" smtClean="0">
                <a:hlinkClick r:id="rId3"/>
              </a:rPr>
              <a:t>mentor.ieee.org/802.11/dcn/17/11-17-1545-03-000m-minutes-revmd-sep-oct-and-nov-telecons.docx</a:t>
            </a:r>
            <a:r>
              <a:rPr lang="en-US" altLang="en-US" dirty="0" smtClean="0"/>
              <a:t> ,  and</a:t>
            </a:r>
            <a:endParaRPr lang="en-US" altLang="en-US" dirty="0" smtClean="0"/>
          </a:p>
          <a:p>
            <a:pPr lvl="1">
              <a:lnSpc>
                <a:spcPct val="80000"/>
              </a:lnSpc>
            </a:pPr>
            <a:r>
              <a:rPr lang="en-US" altLang="en-US" dirty="0" smtClean="0"/>
              <a:t>2017 Dec ad-hoc </a:t>
            </a:r>
            <a:r>
              <a:rPr lang="en-US" altLang="en-US" dirty="0"/>
              <a:t>minutes in </a:t>
            </a:r>
            <a:r>
              <a:rPr lang="en-US" altLang="en-US" dirty="0">
                <a:hlinkClick r:id="rId4"/>
              </a:rPr>
              <a:t>https://</a:t>
            </a:r>
            <a:r>
              <a:rPr lang="en-US" altLang="en-US" dirty="0" smtClean="0">
                <a:hlinkClick r:id="rId4"/>
              </a:rPr>
              <a:t>mentor.ieee.org/802.11/dcn/17/11-17-1856-00-000m-minutes-of-revmd-adhoc-in-piscataway-nj.docx</a:t>
            </a:r>
            <a:r>
              <a:rPr lang="en-US" altLang="en-US" dirty="0" smtClean="0"/>
              <a:t> </a:t>
            </a:r>
            <a:r>
              <a:rPr lang="en-US" altLang="en-US" dirty="0" smtClean="0"/>
              <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smtClean="0"/>
              <a:t>P802.11aj – March 2018</a:t>
            </a:r>
          </a:p>
          <a:p>
            <a:pPr>
              <a:lnSpc>
                <a:spcPct val="80000"/>
              </a:lnSpc>
            </a:pPr>
            <a:r>
              <a:rPr lang="en-US" altLang="en-US" sz="2000" dirty="0" smtClean="0"/>
              <a:t>P802.11aq </a:t>
            </a:r>
            <a:r>
              <a:rPr lang="en-US" altLang="en-US" sz="2000" dirty="0"/>
              <a:t>– March 2018</a:t>
            </a:r>
          </a:p>
          <a:p>
            <a:pPr>
              <a:lnSpc>
                <a:spcPct val="80000"/>
              </a:lnSpc>
            </a:pPr>
            <a:r>
              <a:rPr lang="en-US" altLang="en-US" sz="2000" dirty="0" smtClean="0"/>
              <a:t>P802.11ak </a:t>
            </a:r>
            <a:r>
              <a:rPr lang="en-US" altLang="en-US" sz="2000" dirty="0"/>
              <a:t>– March 2018</a:t>
            </a:r>
          </a:p>
          <a:p>
            <a:pPr>
              <a:lnSpc>
                <a:spcPct val="80000"/>
              </a:lnSpc>
            </a:pPr>
            <a:endParaRPr lang="en-US" altLang="en-US" sz="2000" dirty="0"/>
          </a:p>
          <a:p>
            <a:pPr>
              <a:lnSpc>
                <a:spcPct val="80000"/>
              </a:lnSpc>
            </a:pPr>
            <a:r>
              <a:rPr lang="en-US" altLang="en-US" sz="2000" dirty="0"/>
              <a:t>P802.11ax – </a:t>
            </a:r>
            <a:r>
              <a:rPr lang="en-US" altLang="en-US" sz="2000" dirty="0" smtClean="0"/>
              <a:t>December</a:t>
            </a:r>
            <a:r>
              <a:rPr lang="en-US" altLang="en-US" sz="2000" dirty="0" smtClean="0"/>
              <a:t> </a:t>
            </a:r>
            <a:r>
              <a:rPr lang="en-US" altLang="en-US" sz="2000" dirty="0"/>
              <a:t>2019</a:t>
            </a:r>
          </a:p>
          <a:p>
            <a:pPr>
              <a:lnSpc>
                <a:spcPct val="80000"/>
              </a:lnSpc>
            </a:pPr>
            <a:r>
              <a:rPr lang="en-US" altLang="en-US" sz="2000" dirty="0"/>
              <a:t>P802.11ay – </a:t>
            </a:r>
            <a:r>
              <a:rPr lang="en-US" altLang="en-US" sz="2000" dirty="0" smtClean="0"/>
              <a:t>December </a:t>
            </a:r>
            <a:r>
              <a:rPr lang="en-US" altLang="en-US" sz="2000" dirty="0"/>
              <a:t>2019</a:t>
            </a:r>
          </a:p>
          <a:p>
            <a:pPr>
              <a:lnSpc>
                <a:spcPct val="80000"/>
              </a:lnSpc>
            </a:pPr>
            <a:endParaRPr lang="en-US" altLang="en-US" sz="2000" dirty="0"/>
          </a:p>
          <a:p>
            <a:pPr>
              <a:lnSpc>
                <a:spcPct val="80000"/>
              </a:lnSpc>
            </a:pPr>
            <a:r>
              <a:rPr lang="en-US" altLang="en-US" sz="2000" dirty="0"/>
              <a:t>P802.11ba –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
        <p:nvSpPr>
          <p:cNvPr id="2" name="Left Arrow 1"/>
          <p:cNvSpPr/>
          <p:nvPr/>
        </p:nvSpPr>
        <p:spPr bwMode="auto">
          <a:xfrm>
            <a:off x="5486400" y="3886200"/>
            <a:ext cx="4419600" cy="533400"/>
          </a:xfrm>
          <a:prstGeom prst="leftArrow">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eaLnBrk="0" hangingPunct="0"/>
            <a:r>
              <a:rPr lang="en-US" sz="1600" b="1" dirty="0"/>
              <a:t>Currently </a:t>
            </a:r>
            <a:r>
              <a:rPr lang="en-US" sz="1600" b="1" dirty="0" smtClean="0"/>
              <a:t>a 21 </a:t>
            </a:r>
            <a:r>
              <a:rPr lang="en-US" sz="1600" b="1" dirty="0"/>
              <a:t>month window, could change</a:t>
            </a:r>
            <a:endParaRPr lang="en-GB" sz="1600" b="1" dirty="0"/>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14</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smtClean="0"/>
              <a:t>25</a:t>
            </a:r>
            <a:r>
              <a:rPr lang="en-US" dirty="0" smtClean="0"/>
              <a:t>  </a:t>
            </a:r>
            <a:r>
              <a:rPr lang="en-US" dirty="0" smtClean="0"/>
              <a:t>– </a:t>
            </a:r>
            <a:r>
              <a:rPr lang="en-US" dirty="0" err="1" smtClean="0"/>
              <a:t>Telecon</a:t>
            </a:r>
            <a:r>
              <a:rPr lang="en-US" dirty="0" smtClean="0"/>
              <a:t> and </a:t>
            </a:r>
            <a:r>
              <a:rPr lang="en-US" dirty="0" smtClean="0"/>
              <a:t>Orlando </a:t>
            </a:r>
            <a:r>
              <a:rPr lang="en-US" dirty="0" smtClean="0"/>
              <a:t>CIDs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a:t>
            </a:r>
            <a:r>
              <a:rPr lang="en-US" altLang="en-US" sz="2400" kern="0" dirty="0" smtClean="0"/>
              <a:t>PHY Motion </a:t>
            </a:r>
            <a:r>
              <a:rPr lang="en-US" altLang="en-US" sz="2400" kern="0" dirty="0"/>
              <a:t>F</a:t>
            </a:r>
            <a:r>
              <a:rPr lang="en-US" altLang="en-US" sz="2400" kern="0" dirty="0" smtClean="0"/>
              <a:t>” </a:t>
            </a:r>
            <a:r>
              <a:rPr lang="en-US" altLang="en-US" sz="2400" kern="0" dirty="0" smtClean="0"/>
              <a:t>tab in </a:t>
            </a:r>
            <a:r>
              <a:rPr lang="en-US" altLang="en-US" sz="2400" kern="0" dirty="0" smtClean="0">
                <a:hlinkClick r:id="rId2"/>
              </a:rPr>
              <a:t>https://mentor.ieee.org/802.11/dcn/17/11-17-0930-10-000m-revmd-cc25-phy-plus-comments.xls</a:t>
            </a:r>
            <a:r>
              <a:rPr lang="en-US" altLang="en-US" sz="2400" kern="0" dirty="0" smtClean="0"/>
              <a:t> </a:t>
            </a:r>
            <a:endParaRPr lang="en-US" altLang="en-US" sz="2400" kern="0" dirty="0" smtClean="0"/>
          </a:p>
          <a:p>
            <a:pPr lvl="1">
              <a:lnSpc>
                <a:spcPct val="80000"/>
              </a:lnSpc>
            </a:pPr>
            <a:r>
              <a:rPr lang="en-US" altLang="en-US" sz="2400" kern="0" dirty="0" smtClean="0"/>
              <a:t>“</a:t>
            </a:r>
            <a:r>
              <a:rPr lang="en-US" altLang="en-US" sz="2400" kern="0" dirty="0"/>
              <a:t>Motion </a:t>
            </a:r>
            <a:r>
              <a:rPr lang="en-US" altLang="en-US" sz="2400" kern="0" dirty="0" smtClean="0"/>
              <a:t>MAC-I </a:t>
            </a:r>
            <a:r>
              <a:rPr lang="en-US" altLang="en-US" sz="2400" kern="0" dirty="0" smtClean="0"/>
              <a:t>and Motion </a:t>
            </a:r>
            <a:r>
              <a:rPr lang="en-US" altLang="en-US" sz="2400" kern="0" dirty="0" smtClean="0"/>
              <a:t>MAC-J”  </a:t>
            </a:r>
            <a:r>
              <a:rPr lang="en-US" altLang="en-US" sz="2400" kern="0" dirty="0" smtClean="0"/>
              <a:t>tabs </a:t>
            </a:r>
            <a:r>
              <a:rPr lang="en-US" altLang="en-US" sz="2400" kern="0" dirty="0"/>
              <a:t>in </a:t>
            </a:r>
            <a:r>
              <a:rPr lang="en-US" altLang="en-US" sz="2400" kern="0" dirty="0" smtClean="0">
                <a:hlinkClick r:id="rId3"/>
              </a:rPr>
              <a:t>https</a:t>
            </a:r>
            <a:r>
              <a:rPr lang="en-US" altLang="en-US" sz="2400" kern="0" dirty="0">
                <a:hlinkClick r:id="rId3"/>
              </a:rPr>
              <a:t>://</a:t>
            </a:r>
            <a:r>
              <a:rPr lang="en-US" altLang="en-US" sz="2400" kern="0" dirty="0" smtClean="0">
                <a:hlinkClick r:id="rId3"/>
              </a:rPr>
              <a:t>mentor.ieee.org/802.11/dcn/17/11-17-0927-12-000m-revmd-mac-comments.xls</a:t>
            </a:r>
            <a:r>
              <a:rPr lang="en-US" altLang="en-US" sz="2400" kern="0" dirty="0" smtClean="0"/>
              <a:t>  </a:t>
            </a:r>
          </a:p>
          <a:p>
            <a:pPr lvl="1">
              <a:lnSpc>
                <a:spcPct val="80000"/>
              </a:lnSpc>
            </a:pPr>
            <a:r>
              <a:rPr lang="en-US" altLang="en-US" sz="2400" kern="0" dirty="0" smtClean="0"/>
              <a:t>“Gen Motion </a:t>
            </a:r>
            <a:r>
              <a:rPr lang="en-US" altLang="en-US" sz="2400" kern="0" dirty="0" err="1" smtClean="0"/>
              <a:t>adhoc</a:t>
            </a:r>
            <a:r>
              <a:rPr lang="en-US" altLang="en-US" sz="2400" kern="0" dirty="0" smtClean="0"/>
              <a:t>”, “Gen Motion-Oct” and “</a:t>
            </a:r>
            <a:r>
              <a:rPr lang="en-US" altLang="en-US" sz="2400" kern="0" dirty="0"/>
              <a:t>D</a:t>
            </a:r>
            <a:r>
              <a:rPr lang="en-US" altLang="en-US" sz="2400" kern="0" dirty="0" smtClean="0"/>
              <a:t>ec </a:t>
            </a:r>
            <a:r>
              <a:rPr lang="en-US" altLang="en-US" sz="2400" kern="0" dirty="0" err="1"/>
              <a:t>T</a:t>
            </a:r>
            <a:r>
              <a:rPr lang="en-US" altLang="en-US" sz="2400" kern="0" dirty="0" err="1" smtClean="0"/>
              <a:t>elecon</a:t>
            </a:r>
            <a:r>
              <a:rPr lang="en-US" altLang="en-US" sz="2400" kern="0" dirty="0" smtClean="0"/>
              <a:t>” tabs </a:t>
            </a:r>
            <a:r>
              <a:rPr lang="en-US" altLang="en-US" sz="2400" kern="0" dirty="0"/>
              <a:t>in </a:t>
            </a:r>
            <a:r>
              <a:rPr lang="en-US" altLang="en-US" sz="2400" kern="0" dirty="0">
                <a:hlinkClick r:id="rId4"/>
              </a:rPr>
              <a:t>https://</a:t>
            </a:r>
            <a:r>
              <a:rPr lang="en-US" altLang="en-US" sz="2400" kern="0" dirty="0" smtClean="0">
                <a:hlinkClick r:id="rId4"/>
              </a:rPr>
              <a:t>mentor.ieee.org/802.11/dcn/17/11-17-0928-04-000m-revmd-cc25-gen-comments.xlsx</a:t>
            </a:r>
            <a:r>
              <a:rPr lang="en-US" altLang="en-US" sz="2400" kern="0" dirty="0" smtClean="0"/>
              <a:t> </a:t>
            </a:r>
            <a:endParaRPr lang="en-US" altLang="en-US" sz="2400" kern="0" dirty="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p>
          <a:p>
            <a:pPr>
              <a:lnSpc>
                <a:spcPct val="80000"/>
              </a:lnSpc>
            </a:pPr>
            <a:endParaRPr lang="en-US" altLang="en-US" sz="2000" kern="0" dirty="0"/>
          </a:p>
          <a:p>
            <a:pPr>
              <a:lnSpc>
                <a:spcPct val="80000"/>
              </a:lnSpc>
            </a:pPr>
            <a:endParaRPr lang="en-US" altLang="en-US" sz="2000" kern="0" dirty="0"/>
          </a:p>
        </p:txBody>
      </p:sp>
      <p:sp>
        <p:nvSpPr>
          <p:cNvPr id="7" name="Rectangle 6"/>
          <p:cNvSpPr/>
          <p:nvPr/>
        </p:nvSpPr>
        <p:spPr>
          <a:xfrm rot="19787975">
            <a:off x="1848315" y="2064737"/>
            <a:ext cx="2339102"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Update</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010463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15</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smtClean="0"/>
              <a:t>  </a:t>
            </a:r>
            <a:r>
              <a:rPr lang="en-US" dirty="0" smtClean="0"/>
              <a:t>– </a:t>
            </a:r>
            <a:r>
              <a:rPr lang="en-US" dirty="0" smtClean="0"/>
              <a:t>Irvine </a:t>
            </a:r>
            <a:r>
              <a:rPr lang="en-US" dirty="0" smtClean="0"/>
              <a:t> </a:t>
            </a:r>
            <a:r>
              <a:rPr lang="en-US" dirty="0" smtClean="0"/>
              <a:t>CIDs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“PHY Motion </a:t>
            </a:r>
            <a:r>
              <a:rPr lang="en-US" altLang="en-US" sz="2400" kern="0" dirty="0"/>
              <a:t>G</a:t>
            </a:r>
            <a:r>
              <a:rPr lang="en-US" altLang="en-US" sz="2400" kern="0" dirty="0" smtClean="0"/>
              <a:t>” </a:t>
            </a:r>
            <a:r>
              <a:rPr lang="en-US" altLang="en-US" sz="2400" kern="0" dirty="0" smtClean="0"/>
              <a:t>tab in </a:t>
            </a:r>
            <a:r>
              <a:rPr lang="en-US" altLang="en-US" sz="2400" kern="0" dirty="0" smtClean="0">
                <a:hlinkClick r:id="rId2"/>
              </a:rPr>
              <a:t>https://mentor.ieee.org/802.11/dcn/17/11-17-0930-09-000m-revmd-cc25-phy-plus-comments.xls</a:t>
            </a:r>
            <a:endParaRPr lang="en-US" altLang="en-US" sz="2400" kern="0" dirty="0" smtClean="0"/>
          </a:p>
          <a:p>
            <a:pPr lvl="1">
              <a:lnSpc>
                <a:spcPct val="80000"/>
              </a:lnSpc>
            </a:pPr>
            <a:r>
              <a:rPr lang="en-US" altLang="en-US" sz="2400" kern="0" dirty="0" smtClean="0"/>
              <a:t>“</a:t>
            </a:r>
            <a:r>
              <a:rPr lang="en-US" altLang="en-US" sz="2400" kern="0" dirty="0"/>
              <a:t>Motion </a:t>
            </a:r>
            <a:r>
              <a:rPr lang="en-US" altLang="en-US" sz="2400" kern="0" dirty="0" smtClean="0"/>
              <a:t>MAC-K” </a:t>
            </a:r>
            <a:r>
              <a:rPr lang="en-US" altLang="en-US" sz="2400" kern="0" dirty="0" smtClean="0"/>
              <a:t>tab </a:t>
            </a:r>
            <a:r>
              <a:rPr lang="en-US" altLang="en-US" sz="2400" kern="0" dirty="0"/>
              <a:t>in </a:t>
            </a:r>
            <a:r>
              <a:rPr lang="en-US" altLang="en-US" sz="2400" kern="0" dirty="0" smtClean="0">
                <a:hlinkClick r:id="rId3"/>
              </a:rPr>
              <a:t>https://</a:t>
            </a:r>
            <a:r>
              <a:rPr lang="en-US" altLang="en-US" sz="2400" kern="0" dirty="0" smtClean="0">
                <a:hlinkClick r:id="rId3"/>
              </a:rPr>
              <a:t>mentor.ieee.org/802.11/dcn/17/11-17-0927-11-000m-revmd-mac-comments.xls</a:t>
            </a:r>
            <a:r>
              <a:rPr lang="en-US" altLang="en-US" sz="2400" kern="0" dirty="0" smtClean="0"/>
              <a:t> </a:t>
            </a:r>
          </a:p>
          <a:p>
            <a:pPr lvl="1">
              <a:lnSpc>
                <a:spcPct val="80000"/>
              </a:lnSpc>
            </a:pPr>
            <a:r>
              <a:rPr lang="en-US" altLang="en-US" sz="2400" kern="0" dirty="0" smtClean="0"/>
              <a:t>“” tab </a:t>
            </a:r>
            <a:r>
              <a:rPr lang="en-US" altLang="en-US" sz="2400" kern="0" dirty="0"/>
              <a:t>in </a:t>
            </a:r>
            <a:r>
              <a:rPr lang="en-US" altLang="en-US" sz="2400" kern="0" dirty="0">
                <a:hlinkClick r:id="rId4"/>
              </a:rPr>
              <a:t>https://mentor.ieee.org/802.11/dcn/17/11-17-0928-04-000m-revmd-cc25-gen-comments.xlsx</a:t>
            </a:r>
            <a:r>
              <a:rPr lang="en-US" altLang="en-US" sz="2400" kern="0" dirty="0"/>
              <a:t> </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
        <p:nvSpPr>
          <p:cNvPr id="8" name="Rectangle 7"/>
          <p:cNvSpPr/>
          <p:nvPr/>
        </p:nvSpPr>
        <p:spPr>
          <a:xfrm rot="19787975">
            <a:off x="1848315" y="2064737"/>
            <a:ext cx="2339102"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Update</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160744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16</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smtClean="0"/>
              <a:t>  </a:t>
            </a:r>
            <a:r>
              <a:rPr lang="en-US" dirty="0" smtClean="0"/>
              <a:t>– </a:t>
            </a:r>
            <a:r>
              <a:rPr lang="en-US" dirty="0" smtClean="0"/>
              <a:t>Initial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t>
            </a:r>
            <a:r>
              <a:rPr lang="en-US" sz="2800" dirty="0"/>
              <a:t>approved changes to </a:t>
            </a:r>
            <a:r>
              <a:rPr lang="en-US" sz="2800" dirty="0" smtClean="0"/>
              <a:t>P802.11REVmd D0.5, </a:t>
            </a:r>
            <a:r>
              <a:rPr lang="en-US" sz="2800" dirty="0"/>
              <a:t>as defined in </a:t>
            </a:r>
            <a:r>
              <a:rPr lang="en-US" sz="2800" dirty="0" smtClean="0"/>
              <a:t>11-17-914rx and 11-17-1871rx,</a:t>
            </a:r>
            <a:endParaRPr lang="en-GB" sz="2800" dirty="0"/>
          </a:p>
          <a:p>
            <a:pPr lvl="0"/>
            <a:r>
              <a:rPr lang="en-US" sz="2800" dirty="0" smtClean="0"/>
              <a:t>Instruct </a:t>
            </a:r>
            <a:r>
              <a:rPr lang="en-US" sz="2800" dirty="0"/>
              <a:t>the editor to prepare </a:t>
            </a:r>
            <a:r>
              <a:rPr lang="en-US" sz="2800" dirty="0" smtClean="0"/>
              <a:t>P802.11REVmd D1.0 and</a:t>
            </a:r>
            <a:endParaRPr lang="en-GB" sz="2800" dirty="0"/>
          </a:p>
          <a:p>
            <a:pPr lvl="0"/>
            <a:r>
              <a:rPr lang="en-US" sz="2800" dirty="0"/>
              <a:t>Approve a 30 day Working Group Technical Letter Ballot asking the question “Should </a:t>
            </a:r>
            <a:r>
              <a:rPr lang="en-US" sz="2800" dirty="0" smtClean="0"/>
              <a:t>P802.11REVmd D1.0 </a:t>
            </a:r>
            <a:r>
              <a:rPr lang="en-US" sz="2800" dirty="0"/>
              <a:t>be forwarded to Sponsor Ballot?”</a:t>
            </a:r>
            <a:endParaRPr lang="en-GB" sz="2800" dirty="0"/>
          </a:p>
          <a:p>
            <a:r>
              <a:rPr lang="en-GB" sz="2800" dirty="0" smtClean="0"/>
              <a:t>Moved</a:t>
            </a:r>
          </a:p>
          <a:p>
            <a:r>
              <a:rPr lang="en-US" altLang="en-US" sz="2800" kern="0" dirty="0" smtClean="0"/>
              <a:t>Seconded:</a:t>
            </a:r>
          </a:p>
          <a:p>
            <a:r>
              <a:rPr lang="en-US" altLang="en-US" sz="2800" kern="0" dirty="0" smtClean="0"/>
              <a:t>Result:</a:t>
            </a:r>
            <a:endParaRPr lang="en-US" altLang="en-US" sz="2400" kern="0" dirty="0" smtClean="0"/>
          </a:p>
          <a:p>
            <a:pPr>
              <a:lnSpc>
                <a:spcPct val="80000"/>
              </a:lnSpc>
            </a:pPr>
            <a:endParaRPr lang="en-US" altLang="en-US" sz="2000" kern="0" dirty="0"/>
          </a:p>
        </p:txBody>
      </p:sp>
      <p:sp>
        <p:nvSpPr>
          <p:cNvPr id="8" name="Rectangle 7"/>
          <p:cNvSpPr/>
          <p:nvPr/>
        </p:nvSpPr>
        <p:spPr>
          <a:xfrm rot="19787975">
            <a:off x="1848315" y="2064737"/>
            <a:ext cx="2339102"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Update</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4040318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17</a:t>
            </a:fld>
            <a:endParaRPr lang="en-US" smtClean="0"/>
          </a:p>
        </p:txBody>
      </p:sp>
      <p:sp>
        <p:nvSpPr>
          <p:cNvPr id="25605" name="Rectangle 2"/>
          <p:cNvSpPr>
            <a:spLocks noGrp="1" noChangeArrowheads="1"/>
          </p:cNvSpPr>
          <p:nvPr>
            <p:ph type="title"/>
          </p:nvPr>
        </p:nvSpPr>
        <p:spPr/>
        <p:txBody>
          <a:bodyPr/>
          <a:lstStyle/>
          <a:p>
            <a:r>
              <a:rPr lang="en-US" altLang="en-US" dirty="0" smtClean="0"/>
              <a:t>January 2018 </a:t>
            </a:r>
            <a:r>
              <a:rPr lang="en-US" altLang="en-US" dirty="0" smtClean="0"/>
              <a:t>– </a:t>
            </a:r>
            <a:r>
              <a:rPr lang="en-US" altLang="en-US" dirty="0" smtClean="0"/>
              <a:t>March  </a:t>
            </a:r>
            <a:r>
              <a:rPr lang="en-US" altLang="en-US" dirty="0" smtClean="0"/>
              <a:t>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WGLB on D1.0, Comment </a:t>
            </a:r>
            <a:r>
              <a:rPr lang="en-US" altLang="en-US" sz="2000" dirty="0" smtClean="0"/>
              <a:t>resolution</a:t>
            </a:r>
            <a:endParaRPr lang="en-US" altLang="en-US" sz="2000" dirty="0"/>
          </a:p>
          <a:p>
            <a:r>
              <a:rPr lang="en-US" altLang="en-US" sz="2000" dirty="0"/>
              <a:t>Conference calls </a:t>
            </a:r>
          </a:p>
          <a:p>
            <a:pPr lvl="1"/>
            <a:r>
              <a:rPr lang="en-US" altLang="en-US" sz="1800" dirty="0"/>
              <a:t>Fridays </a:t>
            </a:r>
            <a:r>
              <a:rPr lang="en-US" altLang="en-US" sz="1800" dirty="0" smtClean="0"/>
              <a:t>February 16, 23</a:t>
            </a:r>
            <a:endParaRPr lang="en-GB" sz="1800" dirty="0"/>
          </a:p>
          <a:p>
            <a:r>
              <a:rPr lang="en-US" altLang="en-US" sz="2000" dirty="0" smtClean="0"/>
              <a:t>April 2018 ad-hoc?</a:t>
            </a:r>
            <a:endParaRPr lang="en-US" altLang="en-US" sz="2000" dirty="0"/>
          </a:p>
          <a:p>
            <a:r>
              <a:rPr lang="en-US" altLang="en-US" sz="2000" dirty="0"/>
              <a:t>Schedule review</a:t>
            </a:r>
          </a:p>
          <a:p>
            <a:r>
              <a:rPr lang="en-US" altLang="en-US" sz="2000" dirty="0"/>
              <a:t>Availability of 11md D1.0 in the IEEE store</a:t>
            </a:r>
          </a:p>
          <a:p>
            <a:pPr lvl="1"/>
            <a:r>
              <a:rPr lang="en-US" altLang="en-US" sz="1800" dirty="0" smtClean="0"/>
              <a:t>Upon successful WGLB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18</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53340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a:t>Comments: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smtClean="0"/>
              <a:t>Approved </a:t>
            </a:r>
            <a:r>
              <a:rPr lang="en-US" altLang="en-US" sz="2000" dirty="0"/>
              <a:t>PARs: </a:t>
            </a:r>
            <a:r>
              <a:rPr lang="en-US" altLang="en-US" sz="2000" dirty="0">
                <a:hlinkClick r:id="rId5"/>
              </a:rPr>
              <a:t>https://standards.ieee.org/about/sba/index.html</a:t>
            </a:r>
            <a:r>
              <a:rPr lang="en-US" altLang="en-US" sz="2000" dirty="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a:t>
            </a:r>
            <a:r>
              <a:rPr lang="en-US" altLang="en-US" dirty="0"/>
              <a:t>January </a:t>
            </a:r>
            <a:r>
              <a:rPr lang="en-US" altLang="en-US" dirty="0" smtClean="0"/>
              <a:t>2018 session</a:t>
            </a:r>
            <a:r>
              <a:rPr lang="en-US" altLang="en-US" dirty="0" smtClean="0"/>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19200" y="1676400"/>
            <a:ext cx="4876800" cy="25452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2000" dirty="0"/>
              <a:t>Monday </a:t>
            </a:r>
            <a:r>
              <a:rPr lang="en-US" altLang="en-US" sz="2000" dirty="0" smtClean="0"/>
              <a:t>PM1</a:t>
            </a:r>
            <a:endParaRPr lang="en-US" altLang="en-US" sz="2000" dirty="0"/>
          </a:p>
          <a:p>
            <a:pPr lvl="1"/>
            <a:r>
              <a:rPr lang="en-US" altLang="en-US" sz="1600" dirty="0"/>
              <a:t>Chair’s Welcome, Policy &amp; patent reminder</a:t>
            </a:r>
          </a:p>
          <a:p>
            <a:pPr lvl="1"/>
            <a:r>
              <a:rPr lang="en-US" altLang="en-US" sz="1600" dirty="0"/>
              <a:t>Approve </a:t>
            </a:r>
            <a:r>
              <a:rPr lang="en-US" altLang="en-US" sz="1600" dirty="0" smtClean="0"/>
              <a:t>agenda</a:t>
            </a:r>
            <a:endParaRPr lang="en-US" altLang="en-US" sz="1600" dirty="0"/>
          </a:p>
          <a:p>
            <a:pPr lvl="1"/>
            <a:r>
              <a:rPr lang="en-US" altLang="en-US" sz="1600" dirty="0"/>
              <a:t>Status, Review of Objectives</a:t>
            </a:r>
          </a:p>
          <a:p>
            <a:pPr lvl="1"/>
            <a:r>
              <a:rPr lang="en-US" sz="1600" dirty="0" smtClean="0"/>
              <a:t>Editor Report </a:t>
            </a:r>
            <a:r>
              <a:rPr lang="en-US" sz="1600" dirty="0" smtClean="0"/>
              <a:t>11-17-920r6</a:t>
            </a:r>
            <a:endParaRPr lang="en-US" sz="1600" dirty="0" smtClean="0"/>
          </a:p>
          <a:p>
            <a:pPr lvl="1"/>
            <a:r>
              <a:rPr lang="en-US" altLang="en-US" sz="1600" dirty="0" smtClean="0"/>
              <a:t>Comment resolution</a:t>
            </a:r>
          </a:p>
          <a:p>
            <a:pPr lvl="1"/>
            <a:endParaRPr lang="en-US" altLang="en-US" sz="1800" dirty="0"/>
          </a:p>
        </p:txBody>
      </p:sp>
      <p:sp>
        <p:nvSpPr>
          <p:cNvPr id="16" name="Rectangle 35"/>
          <p:cNvSpPr>
            <a:spLocks noChangeArrowheads="1"/>
          </p:cNvSpPr>
          <p:nvPr/>
        </p:nvSpPr>
        <p:spPr bwMode="auto">
          <a:xfrm>
            <a:off x="1187450" y="3657601"/>
            <a:ext cx="49530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2000" dirty="0" smtClean="0"/>
              <a:t>Monday</a:t>
            </a:r>
            <a:r>
              <a:rPr lang="en-US" altLang="en-US" sz="2000" dirty="0" smtClean="0"/>
              <a:t> PM2 </a:t>
            </a:r>
            <a:endParaRPr lang="en-US" altLang="en-US" sz="2000" dirty="0"/>
          </a:p>
          <a:p>
            <a:pPr lvl="1">
              <a:lnSpc>
                <a:spcPct val="80000"/>
              </a:lnSpc>
            </a:pPr>
            <a:r>
              <a:rPr lang="en-US" altLang="en-US" sz="1600" dirty="0" smtClean="0"/>
              <a:t>Comment resolution</a:t>
            </a:r>
          </a:p>
          <a:p>
            <a:pPr lvl="1">
              <a:lnSpc>
                <a:spcPct val="80000"/>
              </a:lnSpc>
            </a:pPr>
            <a:endParaRPr lang="en-US" altLang="en-US" sz="1800" dirty="0" smtClean="0"/>
          </a:p>
        </p:txBody>
      </p:sp>
      <p:sp>
        <p:nvSpPr>
          <p:cNvPr id="8" name="Rectangle 35"/>
          <p:cNvSpPr>
            <a:spLocks noChangeArrowheads="1"/>
          </p:cNvSpPr>
          <p:nvPr/>
        </p:nvSpPr>
        <p:spPr bwMode="auto">
          <a:xfrm>
            <a:off x="1193801" y="5105401"/>
            <a:ext cx="49530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2000" dirty="0" smtClean="0"/>
              <a:t>Tuesday</a:t>
            </a:r>
            <a:r>
              <a:rPr lang="en-US" altLang="en-US" sz="2000" dirty="0" smtClean="0"/>
              <a:t> PM1</a:t>
            </a:r>
            <a:endParaRPr lang="en-US" altLang="en-US" sz="2000" dirty="0"/>
          </a:p>
          <a:p>
            <a:pPr lvl="1">
              <a:lnSpc>
                <a:spcPct val="80000"/>
              </a:lnSpc>
            </a:pPr>
            <a:r>
              <a:rPr lang="en-US" altLang="en-US" sz="1600" dirty="0"/>
              <a:t>CID 64 – Remove OFDM PHY: 11-17-1238</a:t>
            </a:r>
          </a:p>
          <a:p>
            <a:pPr lvl="1">
              <a:lnSpc>
                <a:spcPct val="80000"/>
              </a:lnSpc>
            </a:pPr>
            <a:r>
              <a:rPr lang="en-US" altLang="en-US" sz="1600" dirty="0"/>
              <a:t>Any security presentations</a:t>
            </a:r>
          </a:p>
          <a:p>
            <a:pPr lvl="1">
              <a:lnSpc>
                <a:spcPct val="80000"/>
              </a:lnSpc>
            </a:pPr>
            <a:r>
              <a:rPr lang="en-US" altLang="en-US" sz="1600" dirty="0" smtClean="0"/>
              <a:t>11-17-1192 ESP CIDs – Matthew Fischer</a:t>
            </a:r>
            <a:endParaRPr lang="en-US" altLang="en-US" sz="1600" dirty="0" smtClean="0"/>
          </a:p>
          <a:p>
            <a:pPr lvl="1">
              <a:lnSpc>
                <a:spcPct val="80000"/>
              </a:lnSpc>
            </a:pPr>
            <a:endParaRPr lang="en-US" altLang="en-US" sz="1800" dirty="0" smtClean="0"/>
          </a:p>
        </p:txBody>
      </p:sp>
      <p:sp>
        <p:nvSpPr>
          <p:cNvPr id="9" name="Rectangle 35"/>
          <p:cNvSpPr>
            <a:spLocks noChangeArrowheads="1"/>
          </p:cNvSpPr>
          <p:nvPr/>
        </p:nvSpPr>
        <p:spPr bwMode="auto">
          <a:xfrm>
            <a:off x="6894438" y="1828800"/>
            <a:ext cx="5105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2000" dirty="0"/>
              <a:t>Wednesday PM1 </a:t>
            </a:r>
            <a:endParaRPr lang="en-US" altLang="en-US" sz="2000" i="1" dirty="0"/>
          </a:p>
          <a:p>
            <a:pPr lvl="1">
              <a:lnSpc>
                <a:spcPct val="80000"/>
              </a:lnSpc>
            </a:pPr>
            <a:r>
              <a:rPr lang="en-US" altLang="en-US" sz="1600" dirty="0" smtClean="0"/>
              <a:t>Minutes, </a:t>
            </a:r>
            <a:r>
              <a:rPr lang="en-US" altLang="en-US" sz="1600" dirty="0" err="1" smtClean="0"/>
              <a:t>Telecon</a:t>
            </a:r>
            <a:r>
              <a:rPr lang="en-US" altLang="en-US" sz="1600" dirty="0" smtClean="0"/>
              <a:t> and </a:t>
            </a:r>
            <a:r>
              <a:rPr lang="en-US" altLang="en-US" sz="1600" dirty="0" smtClean="0"/>
              <a:t>November/Jan </a:t>
            </a:r>
            <a:r>
              <a:rPr lang="en-US" altLang="en-US" sz="1600" dirty="0" smtClean="0"/>
              <a:t>CID motions</a:t>
            </a:r>
          </a:p>
          <a:p>
            <a:pPr lvl="1">
              <a:lnSpc>
                <a:spcPct val="80000"/>
              </a:lnSpc>
            </a:pPr>
            <a:r>
              <a:rPr lang="en-US" altLang="en-US" sz="1600" dirty="0" smtClean="0"/>
              <a:t>Comment resolution</a:t>
            </a:r>
            <a:endParaRPr lang="en-US" altLang="en-US" sz="1600" dirty="0" smtClean="0"/>
          </a:p>
          <a:p>
            <a:pPr lvl="1">
              <a:lnSpc>
                <a:spcPct val="80000"/>
              </a:lnSpc>
            </a:pPr>
            <a:endParaRPr lang="en-GB" sz="1800" dirty="0"/>
          </a:p>
          <a:p>
            <a:pPr lvl="1"/>
            <a:endParaRPr lang="en-US" altLang="en-US" sz="1600" dirty="0"/>
          </a:p>
          <a:p>
            <a:pPr lvl="1"/>
            <a:endParaRPr lang="en-US" altLang="en-US" sz="1800" dirty="0"/>
          </a:p>
          <a:p>
            <a:pPr marL="457200" lvl="1" indent="0">
              <a:buNone/>
            </a:pPr>
            <a:endParaRPr lang="en-GB"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lvl="1"/>
            <a:endParaRPr lang="en-US" altLang="en-US" dirty="0"/>
          </a:p>
        </p:txBody>
      </p:sp>
      <p:sp>
        <p:nvSpPr>
          <p:cNvPr id="10" name="Rectangle 35"/>
          <p:cNvSpPr>
            <a:spLocks noChangeArrowheads="1"/>
          </p:cNvSpPr>
          <p:nvPr/>
        </p:nvSpPr>
        <p:spPr bwMode="auto">
          <a:xfrm>
            <a:off x="6894438" y="3183492"/>
            <a:ext cx="5105400" cy="9094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2000" dirty="0"/>
              <a:t>Wednesday </a:t>
            </a:r>
            <a:r>
              <a:rPr lang="en-US" altLang="en-US" sz="2000" dirty="0" smtClean="0"/>
              <a:t>PM2</a:t>
            </a:r>
            <a:endParaRPr lang="en-US" altLang="en-US" sz="2000" i="1" dirty="0"/>
          </a:p>
          <a:p>
            <a:pPr lvl="1"/>
            <a:r>
              <a:rPr lang="en-US" sz="1600" dirty="0" smtClean="0"/>
              <a:t>Comment resolution</a:t>
            </a:r>
            <a:endParaRPr lang="en-US" altLang="en-US" sz="1600" dirty="0" smtClean="0"/>
          </a:p>
        </p:txBody>
      </p:sp>
      <p:sp>
        <p:nvSpPr>
          <p:cNvPr id="11" name="Rectangle 35"/>
          <p:cNvSpPr>
            <a:spLocks noChangeArrowheads="1"/>
          </p:cNvSpPr>
          <p:nvPr/>
        </p:nvSpPr>
        <p:spPr bwMode="auto">
          <a:xfrm>
            <a:off x="6984937" y="4396027"/>
            <a:ext cx="4924402" cy="1791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2000" dirty="0"/>
              <a:t>Thursday PM1 </a:t>
            </a:r>
          </a:p>
          <a:p>
            <a:pPr lvl="1">
              <a:lnSpc>
                <a:spcPct val="80000"/>
              </a:lnSpc>
            </a:pPr>
            <a:r>
              <a:rPr lang="en-US" altLang="en-US" sz="1600" dirty="0" smtClean="0"/>
              <a:t>Comment resolution</a:t>
            </a:r>
          </a:p>
          <a:p>
            <a:pPr lvl="1">
              <a:lnSpc>
                <a:spcPct val="80000"/>
              </a:lnSpc>
            </a:pPr>
            <a:r>
              <a:rPr lang="en-US" altLang="en-US" sz="1600" dirty="0" smtClean="0"/>
              <a:t>Motions</a:t>
            </a:r>
            <a:endParaRPr lang="en-US" sz="1600" dirty="0" smtClean="0"/>
          </a:p>
          <a:p>
            <a:pPr lvl="1">
              <a:lnSpc>
                <a:spcPct val="80000"/>
              </a:lnSpc>
            </a:pPr>
            <a:r>
              <a:rPr lang="en-US" altLang="en-US" sz="1600" dirty="0"/>
              <a:t>AOB</a:t>
            </a:r>
          </a:p>
          <a:p>
            <a:pPr lvl="1">
              <a:lnSpc>
                <a:spcPct val="80000"/>
              </a:lnSpc>
            </a:pPr>
            <a:r>
              <a:rPr lang="en-US" altLang="en-US" sz="1600" dirty="0"/>
              <a:t>Plans for </a:t>
            </a:r>
            <a:r>
              <a:rPr lang="en-US" altLang="en-US" sz="1600" dirty="0" smtClean="0"/>
              <a:t>Jan 2018 – March 2018</a:t>
            </a:r>
            <a:endParaRPr lang="en-US" altLang="en-US" sz="1600" dirty="0"/>
          </a:p>
          <a:p>
            <a:pPr lvl="1">
              <a:lnSpc>
                <a:spcPct val="80000"/>
              </a:lnSpc>
            </a:pPr>
            <a:r>
              <a:rPr lang="en-US" altLang="en-US" sz="1600" dirty="0"/>
              <a:t>Adjourn</a:t>
            </a:r>
          </a:p>
          <a:p>
            <a:pPr lvl="1"/>
            <a:endParaRPr lang="en-US" altLang="en-US" sz="1800" dirty="0"/>
          </a:p>
          <a:p>
            <a:pPr lvl="1">
              <a:lnSpc>
                <a:spcPct val="80000"/>
              </a:lnSpc>
            </a:pPr>
            <a:endParaRPr lang="en-US" altLang="en-US"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4</a:t>
            </a:fld>
            <a:endParaRPr lang="en-US" smtClean="0"/>
          </a:p>
        </p:txBody>
      </p:sp>
      <p:sp>
        <p:nvSpPr>
          <p:cNvPr id="9222" name="Rectangle 2"/>
          <p:cNvSpPr>
            <a:spLocks noGrp="1" noChangeArrowheads="1"/>
          </p:cNvSpPr>
          <p:nvPr>
            <p:ph type="title" idx="4294967295"/>
          </p:nvPr>
        </p:nvSpPr>
        <p:spPr>
          <a:xfrm>
            <a:off x="2209800" y="609600"/>
            <a:ext cx="7772400" cy="1066800"/>
          </a:xfrm>
        </p:spPr>
        <p:txBody>
          <a:bodyPr/>
          <a:lstStyle/>
          <a:p>
            <a:r>
              <a:rPr lang="en-US" altLang="en-US" dirty="0" smtClean="0"/>
              <a:t>Comments for removal of features from the standard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533400" y="1830386"/>
            <a:ext cx="10972800" cy="4418014"/>
          </a:xfrm>
        </p:spPr>
        <p:txBody>
          <a:bodyPr/>
          <a:lstStyle/>
          <a:p>
            <a:r>
              <a:rPr lang="en-GB" dirty="0" smtClean="0"/>
              <a:t>CIDs 57, 58, 61, 70  </a:t>
            </a:r>
            <a:r>
              <a:rPr lang="en-GB" dirty="0"/>
              <a:t>in </a:t>
            </a:r>
            <a:r>
              <a:rPr lang="en-GB" dirty="0" smtClean="0"/>
              <a:t>11-17-1137 – </a:t>
            </a:r>
            <a:r>
              <a:rPr lang="en-GB" dirty="0" smtClean="0"/>
              <a:t>discussed in Dec ad-hoc</a:t>
            </a:r>
            <a:endParaRPr lang="en-GB" dirty="0" smtClean="0"/>
          </a:p>
          <a:p>
            <a:pPr lvl="1"/>
            <a:r>
              <a:rPr lang="en-GB" dirty="0" err="1" smtClean="0"/>
              <a:t>BlockAckReq</a:t>
            </a:r>
            <a:r>
              <a:rPr lang="en-GB" dirty="0" smtClean="0"/>
              <a:t>, </a:t>
            </a:r>
            <a:r>
              <a:rPr lang="en-US" dirty="0" smtClean="0"/>
              <a:t>B</a:t>
            </a:r>
            <a:r>
              <a:rPr lang="en-GB" dirty="0" err="1" smtClean="0"/>
              <a:t>asic</a:t>
            </a:r>
            <a:r>
              <a:rPr lang="en-GB" dirty="0" smtClean="0"/>
              <a:t> </a:t>
            </a:r>
            <a:r>
              <a:rPr lang="en-GB" dirty="0" err="1"/>
              <a:t>BlockAck</a:t>
            </a:r>
            <a:r>
              <a:rPr lang="en-GB" dirty="0"/>
              <a:t> </a:t>
            </a:r>
            <a:r>
              <a:rPr lang="en-GB" dirty="0" smtClean="0"/>
              <a:t>variant, Non-HT </a:t>
            </a:r>
            <a:r>
              <a:rPr lang="en-GB" dirty="0" smtClean="0"/>
              <a:t>block </a:t>
            </a:r>
            <a:r>
              <a:rPr lang="en-GB" dirty="0" err="1" smtClean="0"/>
              <a:t>ack</a:t>
            </a:r>
            <a:r>
              <a:rPr lang="en-GB" dirty="0" smtClean="0"/>
              <a:t>, HT-delayed </a:t>
            </a:r>
            <a:r>
              <a:rPr lang="en-GB" dirty="0"/>
              <a:t>block </a:t>
            </a:r>
            <a:r>
              <a:rPr lang="en-GB" dirty="0" err="1"/>
              <a:t>ack</a:t>
            </a:r>
            <a:r>
              <a:rPr lang="en-GB" dirty="0"/>
              <a:t> </a:t>
            </a:r>
            <a:r>
              <a:rPr lang="en-GB" dirty="0" smtClean="0"/>
              <a:t/>
            </a:r>
            <a:br>
              <a:rPr lang="en-GB" dirty="0" smtClean="0"/>
            </a:br>
            <a:endParaRPr lang="en-GB" dirty="0" smtClean="0"/>
          </a:p>
          <a:p>
            <a:r>
              <a:rPr lang="en-GB" dirty="0" smtClean="0"/>
              <a:t>CIDs </a:t>
            </a:r>
            <a:r>
              <a:rPr lang="en-GB" dirty="0"/>
              <a:t>59 and 62 in 11-17-1518 </a:t>
            </a:r>
            <a:r>
              <a:rPr lang="en-GB" dirty="0" smtClean="0"/>
              <a:t>– </a:t>
            </a:r>
            <a:r>
              <a:rPr lang="en-GB" dirty="0" smtClean="0"/>
              <a:t>pending review/</a:t>
            </a:r>
            <a:r>
              <a:rPr lang="en-GB" dirty="0" err="1" smtClean="0"/>
              <a:t>Menzo</a:t>
            </a:r>
            <a:endParaRPr lang="en-GB" dirty="0" smtClean="0"/>
          </a:p>
          <a:p>
            <a:pPr lvl="1"/>
            <a:r>
              <a:rPr lang="en-GB" dirty="0" smtClean="0"/>
              <a:t>DLS, STSL</a:t>
            </a:r>
            <a:endParaRPr lang="en-GB" sz="2200" dirty="0"/>
          </a:p>
          <a:p>
            <a:pPr lvl="1">
              <a:lnSpc>
                <a:spcPct val="80000"/>
              </a:lnSpc>
            </a:pPr>
            <a:endParaRPr lang="en-US" altLang="en-US" sz="1600" dirty="0">
              <a:solidFill>
                <a:srgbClr val="006600"/>
              </a:solidFill>
            </a:endParaRPr>
          </a:p>
          <a:p>
            <a:r>
              <a:rPr lang="en-GB" dirty="0"/>
              <a:t>CID </a:t>
            </a:r>
            <a:r>
              <a:rPr lang="en-GB" dirty="0" smtClean="0"/>
              <a:t>64 - 11-17-1238 – confirm 11ay review</a:t>
            </a:r>
            <a:endParaRPr lang="en-GB" dirty="0"/>
          </a:p>
          <a:p>
            <a:pPr lvl="1"/>
            <a:r>
              <a:rPr lang="en-US" dirty="0" smtClean="0"/>
              <a:t>OFDM PHY</a:t>
            </a:r>
            <a:br>
              <a:rPr lang="en-US" dirty="0" smtClean="0"/>
            </a:br>
            <a:endParaRPr lang="en-GB" dirty="0"/>
          </a:p>
          <a:p>
            <a:r>
              <a:rPr lang="en-GB" dirty="0"/>
              <a:t>CID 65 </a:t>
            </a:r>
            <a:r>
              <a:rPr lang="en-GB" dirty="0" smtClean="0"/>
              <a:t>in </a:t>
            </a:r>
            <a:r>
              <a:rPr lang="en-GB" dirty="0"/>
              <a:t>11-17-1519 – </a:t>
            </a:r>
            <a:r>
              <a:rPr lang="en-GB" dirty="0" smtClean="0"/>
              <a:t>text pending review/</a:t>
            </a:r>
            <a:r>
              <a:rPr lang="en-GB" dirty="0" err="1" smtClean="0"/>
              <a:t>Menzo</a:t>
            </a:r>
            <a:endParaRPr lang="en-GB" dirty="0" smtClean="0"/>
          </a:p>
          <a:p>
            <a:pPr lvl="1"/>
            <a:r>
              <a:rPr lang="en-US" dirty="0" smtClean="0"/>
              <a:t>PCF</a:t>
            </a:r>
            <a:endParaRPr lang="en-GB" dirty="0"/>
          </a:p>
          <a:p>
            <a:pPr>
              <a:lnSpc>
                <a:spcPct val="80000"/>
              </a:lnSpc>
            </a:pP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406106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828800" y="944563"/>
            <a:ext cx="8610600" cy="5532437"/>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The IEEE-SA strongly recommends that at each WG meeting the chair or a designee:</a:t>
            </a:r>
          </a:p>
          <a:p>
            <a:pPr lvl="1">
              <a:lnSpc>
                <a:spcPct val="80000"/>
              </a:lnSpc>
              <a:buFont typeface="Arial" panose="020B0604020202020204" pitchFamily="34" charset="0"/>
              <a:buChar char="•"/>
            </a:pPr>
            <a:r>
              <a:rPr lang="en-US" altLang="en-US" sz="1400" b="1" dirty="0"/>
              <a:t>Show slides #1 through #4 of this presentation</a:t>
            </a:r>
          </a:p>
          <a:p>
            <a:pPr lvl="1">
              <a:lnSpc>
                <a:spcPct val="80000"/>
              </a:lnSpc>
              <a:buFont typeface="Arial" panose="020B0604020202020204" pitchFamily="34" charset="0"/>
              <a:buChar char="•"/>
            </a:pPr>
            <a:r>
              <a:rPr lang="en-US" altLang="en-US" sz="1400" b="1" dirty="0"/>
              <a:t>Advise the WG attendees that:</a:t>
            </a:r>
            <a:r>
              <a:rPr lang="en-US" altLang="en-US" sz="1400" dirty="0"/>
              <a:t> </a:t>
            </a:r>
          </a:p>
          <a:p>
            <a:pPr lvl="2">
              <a:lnSpc>
                <a:spcPct val="80000"/>
              </a:lnSpc>
              <a:buFont typeface="Arial" panose="020B0604020202020204" pitchFamily="34" charset="0"/>
              <a:buChar char="•"/>
            </a:pPr>
            <a:r>
              <a:rPr lang="en-US" altLang="en-US" sz="1400" dirty="0"/>
              <a:t>The IEEE’s patent policy is described in Clause 6 of the </a:t>
            </a:r>
            <a:r>
              <a:rPr lang="en-US" altLang="en-US" sz="1400" i="1" dirty="0"/>
              <a:t>IEEE-SA Standards Board Bylaws</a:t>
            </a:r>
            <a:r>
              <a:rPr lang="en-US" altLang="en-US" sz="1400" dirty="0"/>
              <a:t>;</a:t>
            </a:r>
          </a:p>
          <a:p>
            <a:pPr lvl="2">
              <a:lnSpc>
                <a:spcPct val="80000"/>
              </a:lnSpc>
              <a:buFont typeface="Arial" panose="020B0604020202020204" pitchFamily="34" charset="0"/>
              <a:buChar char="•"/>
            </a:pPr>
            <a:r>
              <a:rPr lang="en-US" altLang="en-US" sz="1400" dirty="0"/>
              <a:t>Early identification of patent claims which may be essential for the use of standards under development is strongly encouraged; </a:t>
            </a:r>
          </a:p>
          <a:p>
            <a:pPr lvl="2">
              <a:lnSpc>
                <a:spcPct val="80000"/>
              </a:lnSpc>
              <a:buFont typeface="Arial" panose="020B0604020202020204" pitchFamily="34" charset="0"/>
              <a:buChar char="•"/>
            </a:pPr>
            <a:r>
              <a:rPr lang="en-US" alt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br>
            <a:endParaRPr lang="en-US" altLang="en-US" sz="1400" dirty="0"/>
          </a:p>
          <a:p>
            <a:pPr lvl="1">
              <a:lnSpc>
                <a:spcPct val="20000"/>
              </a:lnSpc>
              <a:buFont typeface="Arial" panose="020B0604020202020204" pitchFamily="34" charset="0"/>
              <a:buChar char="•"/>
            </a:pPr>
            <a:r>
              <a:rPr lang="en-US" altLang="en-US" sz="1400" b="1" dirty="0"/>
              <a:t>Instruct the WG Secretary to record in the minutes of the relevant WG meeting:</a:t>
            </a:r>
            <a:r>
              <a:rPr lang="en-US" altLang="en-US" sz="900" dirty="0"/>
              <a:t> </a:t>
            </a:r>
          </a:p>
          <a:p>
            <a:pPr lvl="2">
              <a:lnSpc>
                <a:spcPct val="80000"/>
              </a:lnSpc>
              <a:buFont typeface="Arial" panose="020B0604020202020204" pitchFamily="34" charset="0"/>
              <a:buChar char="•"/>
            </a:pPr>
            <a:r>
              <a:rPr lang="en-US" altLang="en-US" sz="1400" dirty="0"/>
              <a:t>That the foregoing information was provided and that slides 1 through 4 (and this slide 0, if applicable) were shown; </a:t>
            </a:r>
          </a:p>
          <a:p>
            <a:pPr lvl="2">
              <a:lnSpc>
                <a:spcPct val="80000"/>
              </a:lnSpc>
              <a:buFont typeface="Arial" panose="020B0604020202020204" pitchFamily="34" charset="0"/>
              <a:buChar char="•"/>
            </a:pPr>
            <a:r>
              <a:rPr lang="en-US" alt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a:t>
            </a:r>
            <a:r>
              <a:rPr lang="en-US" altLang="en-US" sz="1400"/>
              <a:t>standard </a:t>
            </a:r>
          </a:p>
          <a:p>
            <a:pPr lvl="2">
              <a:lnSpc>
                <a:spcPct val="80000"/>
              </a:lnSpc>
              <a:buFont typeface="Arial" panose="020B0604020202020204" pitchFamily="34" charset="0"/>
              <a:buChar char="•"/>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buFont typeface="Arial" panose="020B0604020202020204" pitchFamily="34" charset="0"/>
              <a:buChar char="•"/>
            </a:pPr>
            <a:endParaRPr lang="en-US" altLang="en-US" sz="800"/>
          </a:p>
          <a:p>
            <a:pPr lvl="1">
              <a:lnSpc>
                <a:spcPct val="80000"/>
              </a:lnSpc>
              <a:spcBef>
                <a:spcPct val="5000"/>
              </a:spcBef>
              <a:buFont typeface="Arial" panose="020B0604020202020204" pitchFamily="34" charset="0"/>
              <a:buChar char="•"/>
            </a:pPr>
            <a:r>
              <a:rPr lang="en-US" altLang="en-US" sz="1400"/>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a:t>It is recommended that the WG chair review the guidance in </a:t>
            </a:r>
            <a:r>
              <a:rPr lang="en-US" altLang="en-US" sz="1400" i="1"/>
              <a:t>IEEE-SA Standards Board Operations Manual</a:t>
            </a:r>
            <a:r>
              <a:rPr lang="en-US" altLang="en-US" sz="1400"/>
              <a:t> 6.3.5 and in FAQs 14 and 15 on inclusion of potential Essential Patent Claims by incorporation or by reference.</a:t>
            </a:r>
            <a:r>
              <a:rPr lang="en-US" altLang="en-US" sz="1400">
                <a:solidFill>
                  <a:srgbClr val="FF3300"/>
                </a:solidFill>
              </a:rPr>
              <a:t> </a:t>
            </a:r>
          </a:p>
          <a:p>
            <a:pPr lvl="1">
              <a:lnSpc>
                <a:spcPct val="80000"/>
              </a:lnSpc>
              <a:spcBef>
                <a:spcPct val="5000"/>
              </a:spcBef>
              <a:buFont typeface="Monotype Sorts"/>
              <a:buNone/>
            </a:pPr>
            <a:endParaRPr lang="en-US" altLang="en-US" sz="1200"/>
          </a:p>
          <a:p>
            <a:pPr lvl="1">
              <a:lnSpc>
                <a:spcPct val="80000"/>
              </a:lnSpc>
              <a:spcBef>
                <a:spcPct val="5000"/>
              </a:spcBef>
              <a:buFont typeface="Monotype Sorts"/>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endParaRPr lang="en-US" altLang="en-US" sz="1200" dirty="0"/>
          </a:p>
        </p:txBody>
      </p:sp>
      <p:sp>
        <p:nvSpPr>
          <p:cNvPr id="7171" name="Rectangle 1026"/>
          <p:cNvSpPr>
            <a:spLocks noGrp="1" noChangeArrowheads="1"/>
          </p:cNvSpPr>
          <p:nvPr>
            <p:ph type="title"/>
          </p:nvPr>
        </p:nvSpPr>
        <p:spPr>
          <a:xfrm>
            <a:off x="2223448" y="480219"/>
            <a:ext cx="7772400" cy="609600"/>
          </a:xfrm>
        </p:spPr>
        <p:txBody>
          <a:bodyPr vert="horz" wrap="square" lIns="90487" tIns="44450" rIns="90487" bIns="44450" numCol="1" anchor="ctr" anchorCtr="0" compatLnSpc="1">
            <a:prstTxWarp prst="textNoShape">
              <a:avLst/>
            </a:prstTxWarp>
          </a:bodyPr>
          <a:lstStyle/>
          <a:p>
            <a:r>
              <a:rPr lang="en-US" altLang="en-US" sz="2400" u="sng" dirty="0"/>
              <a:t>Instructions for the WG Chair</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2891633" y="6475413"/>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345728075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14500" y="534194"/>
            <a:ext cx="8839200" cy="838200"/>
          </a:xfrm>
        </p:spPr>
        <p:txBody>
          <a:bodyPr/>
          <a:lstStyle/>
          <a:p>
            <a:r>
              <a:rPr lang="en-US" altLang="en-US" u="sng" dirty="0"/>
              <a:t>Participants, Patents, and Duty to Inform</a:t>
            </a:r>
            <a:endParaRPr lang="en-US" altLang="en-US" dirty="0"/>
          </a:p>
        </p:txBody>
      </p:sp>
      <p:sp>
        <p:nvSpPr>
          <p:cNvPr id="8195" name="Rectangle 1027"/>
          <p:cNvSpPr>
            <a:spLocks noGrp="1" noChangeArrowheads="1"/>
          </p:cNvSpPr>
          <p:nvPr>
            <p:ph type="body" idx="1"/>
          </p:nvPr>
        </p:nvSpPr>
        <p:spPr>
          <a:xfrm>
            <a:off x="1447800" y="1447800"/>
            <a:ext cx="9144000" cy="4876800"/>
          </a:xfrm>
        </p:spPr>
        <p:txBody>
          <a:bodyPr/>
          <a:lstStyle/>
          <a:p>
            <a:pPr algn="ctr">
              <a:buFont typeface="Monotype Sorts"/>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1600200" y="6030118"/>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14886416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133600" y="334963"/>
            <a:ext cx="7772400" cy="1143000"/>
          </a:xfrm>
        </p:spPr>
        <p:txBody>
          <a:bodyPr/>
          <a:lstStyle/>
          <a:p>
            <a:r>
              <a:rPr lang="en-GB" altLang="en-US" u="sng" dirty="0" smtClean="0"/>
              <a:t>Patent Related Links</a:t>
            </a:r>
            <a:endParaRPr lang="en-US" altLang="en-US" u="sng" dirty="0" smtClean="0"/>
          </a:p>
        </p:txBody>
      </p:sp>
      <p:sp>
        <p:nvSpPr>
          <p:cNvPr id="9219" name="Rectangle 3"/>
          <p:cNvSpPr>
            <a:spLocks noGrp="1" noChangeArrowheads="1"/>
          </p:cNvSpPr>
          <p:nvPr>
            <p:ph type="body" idx="1"/>
          </p:nvPr>
        </p:nvSpPr>
        <p:spPr>
          <a:xfrm>
            <a:off x="1524000" y="1295400"/>
            <a:ext cx="8991600" cy="3886200"/>
          </a:xfrm>
        </p:spPr>
        <p:txBody>
          <a:bodyPr/>
          <a:lstStyle/>
          <a:p>
            <a:pPr lvl="1">
              <a:lnSpc>
                <a:spcPct val="90000"/>
              </a:lnSpc>
              <a:buFont typeface="Monotype Sorts"/>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a:cs typeface="Times New Roman" panose="02020603050405020304" pitchFamily="18" charset="0"/>
              </a:rPr>
              <a:t>	Patent Policy is stated in these sources:</a:t>
            </a:r>
          </a:p>
          <a:p>
            <a:pPr lvl="1">
              <a:lnSpc>
                <a:spcPct val="90000"/>
              </a:lnSpc>
              <a:buFont typeface="Monotype Sorts"/>
              <a:buNone/>
            </a:pPr>
            <a:r>
              <a:rPr lang="en-GB" altLang="en-US" sz="2400" dirty="0"/>
              <a:t>		IEEE-SA Standards Boards Bylaws</a:t>
            </a:r>
          </a:p>
          <a:p>
            <a:pPr lvl="1">
              <a:lnSpc>
                <a:spcPct val="90000"/>
              </a:lnSpc>
              <a:buFont typeface="Monotype Sorts"/>
              <a:buNone/>
            </a:pPr>
            <a:r>
              <a:rPr lang="en-US" altLang="en-US" sz="2100" dirty="0"/>
              <a:t>		</a:t>
            </a:r>
            <a:r>
              <a:rPr lang="en-US" altLang="en-US" sz="2100" i="1" dirty="0"/>
              <a:t>http://standards.ieee.org/develop/policies/bylaws/sect6-7.html#6</a:t>
            </a:r>
          </a:p>
          <a:p>
            <a:pPr lvl="1">
              <a:lnSpc>
                <a:spcPct val="90000"/>
              </a:lnSpc>
              <a:buFont typeface="Monotype Sorts"/>
              <a:buNone/>
            </a:pPr>
            <a:r>
              <a:rPr lang="en-GB" altLang="en-US" sz="2400" dirty="0"/>
              <a:t>		IEEE-SA Standards Board Operations Manual</a:t>
            </a:r>
          </a:p>
          <a:p>
            <a:pPr lvl="1">
              <a:lnSpc>
                <a:spcPct val="90000"/>
              </a:lnSpc>
              <a:buFont typeface="Monotype Sorts"/>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a:buNone/>
            </a:pPr>
            <a:r>
              <a:rPr lang="en-US" altLang="en-US" sz="2400" dirty="0"/>
              <a:t>		</a:t>
            </a:r>
            <a:r>
              <a:rPr lang="en-US" altLang="en-US" sz="2100" i="1" dirty="0"/>
              <a:t>http://standards.ieee.org/about/sasb/patcom/materials.html</a:t>
            </a:r>
          </a:p>
        </p:txBody>
      </p:sp>
      <p:sp>
        <p:nvSpPr>
          <p:cNvPr id="9220" name="Text Box 6"/>
          <p:cNvSpPr txBox="1">
            <a:spLocks noChangeArrowheads="1"/>
          </p:cNvSpPr>
          <p:nvPr/>
        </p:nvSpPr>
        <p:spPr bwMode="auto">
          <a:xfrm>
            <a:off x="1600200" y="60198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2819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648170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828800" y="476830"/>
            <a:ext cx="8686800" cy="1143000"/>
          </a:xfrm>
        </p:spPr>
        <p:txBody>
          <a:bodyPr/>
          <a:lstStyle/>
          <a:p>
            <a:r>
              <a:rPr lang="en-US" altLang="en-US" dirty="0" smtClean="0"/>
              <a:t>Call for Potentially Essential Patents</a:t>
            </a:r>
          </a:p>
        </p:txBody>
      </p:sp>
      <p:sp>
        <p:nvSpPr>
          <p:cNvPr id="10243" name="Rectangle 1027"/>
          <p:cNvSpPr>
            <a:spLocks noGrp="1" noChangeArrowheads="1"/>
          </p:cNvSpPr>
          <p:nvPr>
            <p:ph type="body" idx="1"/>
          </p:nvPr>
        </p:nvSpPr>
        <p:spPr>
          <a:xfrm>
            <a:off x="2220913" y="1761697"/>
            <a:ext cx="7772400" cy="4114800"/>
          </a:xfrm>
        </p:spPr>
        <p:txBody>
          <a:bodyPr/>
          <a:lstStyle/>
          <a:p>
            <a:pPr>
              <a:buFont typeface="Arial" panose="020B0604020202020204" pitchFamily="34" charset="0"/>
              <a:buChar char="•"/>
            </a:pPr>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
        <p:nvSpPr>
          <p:cNvPr id="10244" name="Text Box 1028"/>
          <p:cNvSpPr txBox="1">
            <a:spLocks noChangeArrowheads="1"/>
          </p:cNvSpPr>
          <p:nvPr/>
        </p:nvSpPr>
        <p:spPr bwMode="auto">
          <a:xfrm>
            <a:off x="1524000" y="60198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6538480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840173" y="759619"/>
            <a:ext cx="8458200" cy="609600"/>
          </a:xfrm>
        </p:spPr>
        <p:txBody>
          <a:bodyPr/>
          <a:lstStyle/>
          <a:p>
            <a:r>
              <a:rPr lang="en-US" altLang="en-US" u="sng" dirty="0"/>
              <a:t>Other Guidelines for IEEE WG Meetings</a:t>
            </a:r>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952625" y="1624013"/>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buFont typeface="Arial" panose="020B0604020202020204" pitchFamily="34" charset="0"/>
              <a:buChar char="•"/>
            </a:pPr>
            <a:r>
              <a:rPr lang="en-US" altLang="en-US" sz="1800" b="1" dirty="0"/>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dirty="0"/>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dirty="0"/>
              <a:t>Don’t discuss specific license rates, terms, or conditions.</a:t>
            </a:r>
          </a:p>
          <a:p>
            <a:pPr lvl="2">
              <a:lnSpc>
                <a:spcPct val="80000"/>
              </a:lnSpc>
              <a:spcAft>
                <a:spcPct val="40000"/>
              </a:spcAft>
              <a:buFont typeface="Arial" panose="020B0604020202020204" pitchFamily="34" charset="0"/>
              <a:buChar char="•"/>
            </a:pPr>
            <a:r>
              <a:rPr lang="en-US" altLang="en-US" sz="1400" dirty="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dirty="0"/>
              <a:t>Technical considerations remain primary focus</a:t>
            </a:r>
            <a:endParaRPr lang="en-US" altLang="en-US" sz="1400" dirty="0"/>
          </a:p>
          <a:p>
            <a:pPr lvl="1">
              <a:lnSpc>
                <a:spcPct val="80000"/>
              </a:lnSpc>
              <a:spcAft>
                <a:spcPct val="40000"/>
              </a:spcAft>
              <a:buFont typeface="Arial" panose="020B0604020202020204" pitchFamily="34" charset="0"/>
              <a:buChar char="•"/>
            </a:pPr>
            <a:r>
              <a:rPr lang="en-US" altLang="en-US" sz="1600" b="1" dirty="0"/>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dirty="0"/>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dirty="0"/>
              <a:t>Don’t be silent if inappropriate topics are discussed … do formally object.</a:t>
            </a:r>
          </a:p>
          <a:p>
            <a:pPr algn="ctr">
              <a:lnSpc>
                <a:spcPct val="80000"/>
              </a:lnSpc>
              <a:buFont typeface="Monotype Sorts"/>
              <a:buNone/>
            </a:pPr>
            <a:r>
              <a:rPr lang="en-US" altLang="en-US" sz="1000" b="1" dirty="0"/>
              <a:t>---------------------------------------------------------------   </a:t>
            </a: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p:txBody>
      </p:sp>
      <p:sp>
        <p:nvSpPr>
          <p:cNvPr id="11269" name="Text Box 7"/>
          <p:cNvSpPr txBox="1">
            <a:spLocks noChangeArrowheads="1"/>
          </p:cNvSpPr>
          <p:nvPr/>
        </p:nvSpPr>
        <p:spPr bwMode="auto">
          <a:xfrm>
            <a:off x="1581150" y="60198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133043689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478258</TotalTime>
  <Words>1623</Words>
  <Application>Microsoft Office PowerPoint</Application>
  <PresentationFormat>Widescreen</PresentationFormat>
  <Paragraphs>323</Paragraphs>
  <Slides>18</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6" baseType="lpstr">
      <vt:lpstr>MS Gothic</vt:lpstr>
      <vt:lpstr>ＭＳ Ｐゴシック</vt:lpstr>
      <vt:lpstr>Arial</vt:lpstr>
      <vt:lpstr>Helvetica</vt:lpstr>
      <vt:lpstr>Monotype Sorts</vt:lpstr>
      <vt:lpstr>Times New Roman</vt:lpstr>
      <vt:lpstr>802-11-Submission</vt:lpstr>
      <vt:lpstr>Document</vt:lpstr>
      <vt:lpstr>IEEE 802.11 TGmd January 2018 Agenda</vt:lpstr>
      <vt:lpstr>Abstract</vt:lpstr>
      <vt:lpstr>TGmd Agenda - 1</vt:lpstr>
      <vt:lpstr>Comments for removal of features from the standard</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Approve prior TGmd minutes</vt:lpstr>
      <vt:lpstr>Standard and Amendment Ratification</vt:lpstr>
      <vt:lpstr>Current TGmd Schedule</vt:lpstr>
      <vt:lpstr>PowerPoint Presentation</vt:lpstr>
      <vt:lpstr>PowerPoint Presentation</vt:lpstr>
      <vt:lpstr>PowerPoint Presentation</vt:lpstr>
      <vt:lpstr>January 2018 – March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January 2018</cp:keywords>
  <cp:lastModifiedBy>Stanley, Dorothy</cp:lastModifiedBy>
  <cp:revision>2993</cp:revision>
  <cp:lastPrinted>1998-02-10T13:28:06Z</cp:lastPrinted>
  <dcterms:created xsi:type="dcterms:W3CDTF">2005-01-04T21:26:55Z</dcterms:created>
  <dcterms:modified xsi:type="dcterms:W3CDTF">2017-12-12T23:45:46Z</dcterms:modified>
</cp:coreProperties>
</file>