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269" r:id="rId2"/>
    <p:sldId id="271" r:id="rId3"/>
    <p:sldId id="358" r:id="rId4"/>
    <p:sldId id="594" r:id="rId5"/>
    <p:sldId id="443" r:id="rId6"/>
    <p:sldId id="570" r:id="rId7"/>
    <p:sldId id="571" r:id="rId8"/>
    <p:sldId id="572" r:id="rId9"/>
    <p:sldId id="596" r:id="rId10"/>
    <p:sldId id="621" r:id="rId11"/>
    <p:sldId id="632" r:id="rId12"/>
    <p:sldId id="633" r:id="rId13"/>
    <p:sldId id="614" r:id="rId14"/>
    <p:sldId id="631" r:id="rId15"/>
    <p:sldId id="390" r:id="rId1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Times New Roman" charset="0"/>
        <a:ea typeface="ＭＳ Ｐゴシック" charset="0"/>
        <a:cs typeface="+mn-cs"/>
      </a:defRPr>
    </a:lvl6pPr>
    <a:lvl7pPr marL="2743200" algn="l" defTabSz="457200" rtl="0" eaLnBrk="1" latinLnBrk="0" hangingPunct="1">
      <a:defRPr sz="1200" kern="1200">
        <a:solidFill>
          <a:schemeClr val="tx1"/>
        </a:solidFill>
        <a:latin typeface="Times New Roman" charset="0"/>
        <a:ea typeface="ＭＳ Ｐゴシック" charset="0"/>
        <a:cs typeface="+mn-cs"/>
      </a:defRPr>
    </a:lvl7pPr>
    <a:lvl8pPr marL="3200400" algn="l" defTabSz="457200" rtl="0" eaLnBrk="1" latinLnBrk="0" hangingPunct="1">
      <a:defRPr sz="1200" kern="1200">
        <a:solidFill>
          <a:schemeClr val="tx1"/>
        </a:solidFill>
        <a:latin typeface="Times New Roman" charset="0"/>
        <a:ea typeface="ＭＳ Ｐゴシック" charset="0"/>
        <a:cs typeface="+mn-cs"/>
      </a:defRPr>
    </a:lvl8pPr>
    <a:lvl9pPr marL="3657600" algn="l" defTabSz="457200" rtl="0" eaLnBrk="1" latinLnBrk="0" hangingPunct="1">
      <a:defRPr sz="1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01" autoAdjust="0"/>
    <p:restoredTop sz="98109" autoAdjust="0"/>
  </p:normalViewPr>
  <p:slideViewPr>
    <p:cSldViewPr>
      <p:cViewPr varScale="1">
        <p:scale>
          <a:sx n="100" d="100"/>
          <a:sy n="100" d="100"/>
        </p:scale>
        <p:origin x="-104" y="-1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3520"/>
    </p:cViewPr>
  </p:sorterViewPr>
  <p:notesViewPr>
    <p:cSldViewPr>
      <p:cViewPr>
        <p:scale>
          <a:sx n="100" d="100"/>
          <a:sy n="100" d="100"/>
        </p:scale>
        <p:origin x="-1968" y="78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P802.11-17/1846r1</a:t>
            </a:r>
            <a:endParaRPr lang="en-US"/>
          </a:p>
        </p:txBody>
      </p:sp>
      <p:sp>
        <p:nvSpPr>
          <p:cNvPr id="3075" name="Rectangle 3"/>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Donald Eastlake 3rd,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defTabSz="933450">
              <a:defRPr/>
            </a:lvl1pPr>
          </a:lstStyle>
          <a:p>
            <a:r>
              <a:rPr lang="en-US"/>
              <a:t>Page </a:t>
            </a:r>
            <a:fld id="{BA7524A1-3D73-7D46-9F01-B48D5D3DB9CF}"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288486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lgn="r" defTabSz="933450">
              <a:defRPr sz="1400" b="1"/>
            </a:lvl1pPr>
          </a:lstStyle>
          <a:p>
            <a:r>
              <a:rPr lang="mr-IN" smtClean="0"/>
              <a:t>doc.: IEEE P802.11-17/1846r1</a:t>
            </a:r>
            <a:endParaRPr lang="en-US"/>
          </a:p>
        </p:txBody>
      </p:sp>
      <p:sp>
        <p:nvSpPr>
          <p:cNvPr id="2051" name="Rectangle 3"/>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defTabSz="933450">
              <a:defRPr sz="1400" b="1"/>
            </a:lvl1pPr>
          </a:lstStyle>
          <a:p>
            <a:r>
              <a:rPr lang="en-US" smtClean="0"/>
              <a:t>January 2018</a:t>
            </a:r>
            <a:endParaRPr lang="en-US"/>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5pPr marL="457200" lvl="4" algn="r" defTabSz="933450">
              <a:defRPr/>
            </a:lvl5pPr>
          </a:lstStyle>
          <a:p>
            <a:pPr lvl="4"/>
            <a:r>
              <a:rPr lang="en-US"/>
              <a:t>Donald Eastlake 3rd,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33450">
              <a:defRPr/>
            </a:lvl1pPr>
          </a:lstStyle>
          <a:p>
            <a:r>
              <a:rPr lang="en-US"/>
              <a:t>Page </a:t>
            </a:r>
            <a:fld id="{1B7C4E39-0B0F-7845-91A7-D810512B9B6A}"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4122192272"/>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28EBCAB7-A961-C748-BA39-7C2FB2190658}" type="slidenum">
              <a:rPr lang="en-US"/>
              <a:pPr/>
              <a:t>1</a:t>
            </a:fld>
            <a:endParaRPr lang="en-US"/>
          </a:p>
        </p:txBody>
      </p:sp>
      <p:sp>
        <p:nvSpPr>
          <p:cNvPr id="31746"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10</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11</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12</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13</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01526CC7-C3F3-C34F-819B-5769D9278F4C}" type="slidenum">
              <a:rPr lang="en-US"/>
              <a:pPr/>
              <a:t>14</a:t>
            </a:fld>
            <a:endParaRPr lang="en-US"/>
          </a:p>
        </p:txBody>
      </p:sp>
      <p:sp>
        <p:nvSpPr>
          <p:cNvPr id="216066" name="Rectangle 2"/>
          <p:cNvSpPr>
            <a:spLocks noGrp="1" noRot="1" noChangeAspect="1" noChangeArrowheads="1" noTextEdit="1"/>
          </p:cNvSpPr>
          <p:nvPr>
            <p:ph type="sldImg"/>
          </p:nvPr>
        </p:nvSpPr>
        <p:spPr>
          <a:xfrm>
            <a:off x="1154113" y="701675"/>
            <a:ext cx="4627562" cy="3470275"/>
          </a:xfrm>
          <a:ln cap="flat"/>
          <a:extLst>
            <a:ext uri="{FAA26D3D-D897-4be2-8F04-BA451C77F1D7}">
              <ma14:placeholderFlag xmlns:ma14="http://schemas.microsoft.com/office/mac/drawingml/2011/main" val="1"/>
            </a:ext>
          </a:extLst>
        </p:spPr>
      </p:sp>
      <p:sp>
        <p:nvSpPr>
          <p:cNvPr id="216067" name="Rectangle 3"/>
          <p:cNvSpPr>
            <a:spLocks noGrp="1" noChangeArrowheads="1"/>
          </p:cNvSpPr>
          <p:nvPr>
            <p:ph type="body" idx="1"/>
          </p:nvPr>
        </p:nvSpPr>
        <p:spPr>
          <a:ln/>
        </p:spPr>
        <p:txBody>
          <a:bodyPr lIns="95237" tIns="46031" rIns="95237" bIns="46031"/>
          <a:lstStyle/>
          <a:p>
            <a:endParaRPr lang="en-US"/>
          </a:p>
        </p:txBody>
      </p:sp>
    </p:spTree>
    <p:extLst>
      <p:ext uri="{BB962C8B-B14F-4D97-AF65-F5344CB8AC3E}">
        <p14:creationId xmlns:p14="http://schemas.microsoft.com/office/powerpoint/2010/main" val="52110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1D1BDB0B-EA10-DA4F-A289-10D32EADFFC2}" type="slidenum">
              <a:rPr lang="en-US"/>
              <a:pPr/>
              <a:t>15</a:t>
            </a:fld>
            <a:endParaRPr lang="en-US"/>
          </a:p>
        </p:txBody>
      </p:sp>
      <p:sp>
        <p:nvSpPr>
          <p:cNvPr id="273410"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5F29C1CD-3D70-0D44-B264-FEDD03CBC5EB}" type="slidenum">
              <a:rPr lang="en-US"/>
              <a:pPr/>
              <a:t>2</a:t>
            </a:fld>
            <a:endParaRPr lang="en-US"/>
          </a:p>
        </p:txBody>
      </p:sp>
      <p:sp>
        <p:nvSpPr>
          <p:cNvPr id="35842" name="Rectangle 2"/>
          <p:cNvSpPr>
            <a:spLocks noGrp="1" noRot="1" noChangeAspect="1" noChangeArrowheads="1" noTextEdit="1"/>
          </p:cNvSpPr>
          <p:nvPr>
            <p:ph type="sldImg"/>
          </p:nvPr>
        </p:nvSpPr>
        <p:spPr>
          <a:xfrm>
            <a:off x="1154113" y="701675"/>
            <a:ext cx="4627562" cy="3470275"/>
          </a:xfrm>
          <a:ln/>
          <a:extLst>
            <a:ext uri="{FAA26D3D-D897-4be2-8F04-BA451C77F1D7}">
              <ma14:placeholderFlag xmlns:ma14="http://schemas.microsoft.com/office/mac/drawingml/2011/main" val="1"/>
            </a:ext>
          </a:extLst>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mr-IN" smtClean="0"/>
              <a:t>doc.: IEEE P802.11-17/1846r1</a:t>
            </a:r>
            <a:endParaRPr lang="en-US"/>
          </a:p>
        </p:txBody>
      </p:sp>
      <p:sp>
        <p:nvSpPr>
          <p:cNvPr id="5" name="Rectangle 3"/>
          <p:cNvSpPr>
            <a:spLocks noGrp="1" noChangeArrowheads="1"/>
          </p:cNvSpPr>
          <p:nvPr>
            <p:ph type="dt" idx="1"/>
          </p:nvPr>
        </p:nvSpPr>
        <p:spPr>
          <a:ln/>
        </p:spPr>
        <p:txBody>
          <a:bodyPr/>
          <a:lstStyle/>
          <a:p>
            <a:r>
              <a:rPr lang="en-US" smtClean="0"/>
              <a:t>January 2018</a:t>
            </a:r>
            <a:endParaRPr lang="en-US"/>
          </a:p>
        </p:txBody>
      </p:sp>
      <p:sp>
        <p:nvSpPr>
          <p:cNvPr id="6" name="Rectangle 6"/>
          <p:cNvSpPr>
            <a:spLocks noGrp="1" noChangeArrowheads="1"/>
          </p:cNvSpPr>
          <p:nvPr>
            <p:ph type="ftr" sz="quarter" idx="4"/>
          </p:nvPr>
        </p:nvSpPr>
        <p:spPr>
          <a:ln/>
        </p:spPr>
        <p:txBody>
          <a:bodyPr/>
          <a:lstStyle/>
          <a:p>
            <a:pPr lvl="4"/>
            <a:r>
              <a:rPr lang="en-US"/>
              <a:t>Donald Eastlake 3rd, Huawei Technologies</a:t>
            </a:r>
          </a:p>
        </p:txBody>
      </p:sp>
      <p:sp>
        <p:nvSpPr>
          <p:cNvPr id="7" name="Rectangle 7"/>
          <p:cNvSpPr>
            <a:spLocks noGrp="1" noChangeArrowheads="1"/>
          </p:cNvSpPr>
          <p:nvPr>
            <p:ph type="sldNum" sz="quarter" idx="5"/>
          </p:nvPr>
        </p:nvSpPr>
        <p:spPr>
          <a:ln/>
        </p:spPr>
        <p:txBody>
          <a:bodyPr/>
          <a:lstStyle/>
          <a:p>
            <a:r>
              <a:rPr lang="en-US"/>
              <a:t>Page </a:t>
            </a:r>
            <a:fld id="{DBD95C97-01AF-6E4B-8DFC-0F6525CFE0C3}" type="slidenum">
              <a:rPr lang="en-US"/>
              <a:pPr/>
              <a:t>3</a:t>
            </a:fld>
            <a:endParaRPr lang="en-US"/>
          </a:p>
        </p:txBody>
      </p:sp>
      <p:sp>
        <p:nvSpPr>
          <p:cNvPr id="269314" name="Rectangle 2"/>
          <p:cNvSpPr>
            <a:spLocks noGrp="1" noRot="1" noChangeAspect="1" noChangeArrowheads="1" noTextEdit="1"/>
          </p:cNvSpPr>
          <p:nvPr>
            <p:ph type="sldImg"/>
          </p:nvPr>
        </p:nvSpPr>
        <p:spPr>
          <a:xfrm>
            <a:off x="1154113" y="701675"/>
            <a:ext cx="4625975" cy="3468688"/>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P802.11-17/1846r1</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4</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P802.11-17/1846r1</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5</a:t>
            </a:fld>
            <a:endParaRPr lang="en-US"/>
          </a:p>
        </p:txBody>
      </p:sp>
    </p:spTree>
    <p:extLst>
      <p:ext uri="{BB962C8B-B14F-4D97-AF65-F5344CB8AC3E}">
        <p14:creationId xmlns:p14="http://schemas.microsoft.com/office/powerpoint/2010/main" val="36317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659188" y="8985250"/>
            <a:ext cx="762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fld id="{34C26461-AD1F-8746-A555-A4BAD75455CA}" type="slidenum">
              <a:rPr lang="en-US"/>
              <a:pPr/>
              <a:t>6</a:t>
            </a:fld>
            <a:endParaRPr lang="en-US"/>
          </a:p>
        </p:txBody>
      </p:sp>
      <p:sp>
        <p:nvSpPr>
          <p:cNvPr id="33795" name="Rectangle 2"/>
          <p:cNvSpPr>
            <a:spLocks noGrp="1" noRot="1" noChangeAspect="1" noChangeArrowheads="1" noTextEdit="1"/>
          </p:cNvSpPr>
          <p:nvPr>
            <p:ph type="sldImg"/>
          </p:nvPr>
        </p:nvSpPr>
        <p:spPr>
          <a:xfrm>
            <a:off x="1154113" y="701675"/>
            <a:ext cx="4625975" cy="34686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54113" y="701675"/>
            <a:ext cx="4625975" cy="3468688"/>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4820"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P802.11-17/1846r1</a:t>
            </a:r>
            <a:endParaRPr lang="en-US" sz="1400"/>
          </a:p>
        </p:txBody>
      </p:sp>
      <p:sp>
        <p:nvSpPr>
          <p:cNvPr id="34821"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4822"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4823"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42D6D890-B90E-0D4B-83CF-8C7200319E9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54113" y="701675"/>
            <a:ext cx="4625975" cy="3468688"/>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5844" name="Header Placeholder 3"/>
          <p:cNvSpPr>
            <a:spLocks noGrp="1"/>
          </p:cNvSpPr>
          <p:nvPr>
            <p:ph type="hdr" sz="quarter"/>
          </p:nvPr>
        </p:nvSpPr>
        <p:spPr>
          <a:xfrm>
            <a:off x="4075113" y="96838"/>
            <a:ext cx="2206625"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mr-IN" sz="1400" smtClean="0"/>
              <a:t>doc.: IEEE P802.11-17/1846r1</a:t>
            </a:r>
            <a:endParaRPr lang="en-US" sz="1400"/>
          </a:p>
        </p:txBody>
      </p:sp>
      <p:sp>
        <p:nvSpPr>
          <p:cNvPr id="35845" name="Date Placeholder 4"/>
          <p:cNvSpPr>
            <a:spLocks noGrp="1"/>
          </p:cNvSpPr>
          <p:nvPr>
            <p:ph type="dt" sz="quarter" idx="1"/>
          </p:nvPr>
        </p:nvSpPr>
        <p:spPr>
          <a:xfrm>
            <a:off x="654050" y="96838"/>
            <a:ext cx="812800" cy="214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smtClean="0"/>
              <a:t>January 2018</a:t>
            </a:r>
            <a:endParaRPr lang="en-US" sz="1400"/>
          </a:p>
        </p:txBody>
      </p:sp>
      <p:sp>
        <p:nvSpPr>
          <p:cNvPr id="35846" name="Footer Placeholder 5"/>
          <p:cNvSpPr>
            <a:spLocks noGrp="1"/>
          </p:cNvSpPr>
          <p:nvPr>
            <p:ph type="ftr" sz="quarter" idx="4"/>
          </p:nvPr>
        </p:nvSpPr>
        <p:spPr>
          <a:xfrm>
            <a:off x="3641725" y="8985250"/>
            <a:ext cx="2640013"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457200" defTabSz="933450">
              <a:defRPr sz="1200">
                <a:solidFill>
                  <a:schemeClr val="tx1"/>
                </a:solidFill>
                <a:latin typeface="Times New Roman" charset="0"/>
                <a:ea typeface="ＭＳ Ｐゴシック" charset="0"/>
              </a:defRPr>
            </a:lvl5pPr>
            <a:lvl6pPr marL="9144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1371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18288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22860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pPr lvl="4"/>
            <a:r>
              <a:rPr lang="en-US"/>
              <a:t>Rich Kennedy, Research In Motion</a:t>
            </a:r>
          </a:p>
        </p:txBody>
      </p:sp>
      <p:sp>
        <p:nvSpPr>
          <p:cNvPr id="35847" name="Slide Number Placeholder 6"/>
          <p:cNvSpPr>
            <a:spLocks noGrp="1"/>
          </p:cNvSpPr>
          <p:nvPr>
            <p:ph type="sldNum" sz="quarter" idx="5"/>
          </p:nvPr>
        </p:nvSpPr>
        <p:spPr>
          <a:xfrm>
            <a:off x="3319463" y="8985250"/>
            <a:ext cx="414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charset="0"/>
                <a:ea typeface="ＭＳ Ｐゴシック" charset="0"/>
              </a:defRPr>
            </a:lvl1pPr>
            <a:lvl2pPr marL="742950" indent="-285750" defTabSz="933450">
              <a:defRPr sz="1200">
                <a:solidFill>
                  <a:schemeClr val="tx1"/>
                </a:solidFill>
                <a:latin typeface="Times New Roman" charset="0"/>
                <a:ea typeface="ＭＳ Ｐゴシック" charset="0"/>
              </a:defRPr>
            </a:lvl2pPr>
            <a:lvl3pPr marL="1143000" indent="-228600" defTabSz="933450">
              <a:defRPr sz="1200">
                <a:solidFill>
                  <a:schemeClr val="tx1"/>
                </a:solidFill>
                <a:latin typeface="Times New Roman" charset="0"/>
                <a:ea typeface="ＭＳ Ｐゴシック" charset="0"/>
              </a:defRPr>
            </a:lvl3pPr>
            <a:lvl4pPr marL="1600200" indent="-228600" defTabSz="933450">
              <a:defRPr sz="1200">
                <a:solidFill>
                  <a:schemeClr val="tx1"/>
                </a:solidFill>
                <a:latin typeface="Times New Roman" charset="0"/>
                <a:ea typeface="ＭＳ Ｐゴシック" charset="0"/>
              </a:defRPr>
            </a:lvl4pPr>
            <a:lvl5pPr marL="2057400" indent="-228600" defTabSz="93345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BD6A05F8-778C-4F49-821C-EC5F03E48719}"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mr-IN" smtClean="0"/>
              <a:t>doc.: IEEE P802.11-17/1846r1</a:t>
            </a:r>
            <a:endParaRPr lang="en-US"/>
          </a:p>
        </p:txBody>
      </p:sp>
      <p:sp>
        <p:nvSpPr>
          <p:cNvPr id="5" name="Date Placeholder 4"/>
          <p:cNvSpPr>
            <a:spLocks noGrp="1"/>
          </p:cNvSpPr>
          <p:nvPr>
            <p:ph type="dt" idx="11"/>
          </p:nvPr>
        </p:nvSpPr>
        <p:spPr/>
        <p:txBody>
          <a:bodyPr/>
          <a:lstStyle/>
          <a:p>
            <a:r>
              <a:rPr lang="en-US" smtClean="0"/>
              <a:t>January 2018</a:t>
            </a:r>
            <a:endParaRPr lang="en-US"/>
          </a:p>
        </p:txBody>
      </p:sp>
      <p:sp>
        <p:nvSpPr>
          <p:cNvPr id="6" name="Footer Placeholder 5"/>
          <p:cNvSpPr>
            <a:spLocks noGrp="1"/>
          </p:cNvSpPr>
          <p:nvPr>
            <p:ph type="ftr" sz="quarter" idx="12"/>
          </p:nvPr>
        </p:nvSpPr>
        <p:spPr/>
        <p:txBody>
          <a:bodyPr/>
          <a:lstStyle/>
          <a:p>
            <a:pPr lvl="4"/>
            <a:r>
              <a:rPr lang="en-US"/>
              <a:t>Donald Eastlake 3rd, Huawei Technologies</a:t>
            </a:r>
          </a:p>
        </p:txBody>
      </p:sp>
      <p:sp>
        <p:nvSpPr>
          <p:cNvPr id="7" name="Slide Number Placeholder 6"/>
          <p:cNvSpPr>
            <a:spLocks noGrp="1"/>
          </p:cNvSpPr>
          <p:nvPr>
            <p:ph type="sldNum" sz="quarter" idx="13"/>
          </p:nvPr>
        </p:nvSpPr>
        <p:spPr/>
        <p:txBody>
          <a:bodyPr/>
          <a:lstStyle/>
          <a:p>
            <a:r>
              <a:rPr lang="en-US"/>
              <a:t>Page </a:t>
            </a:r>
            <a:fld id="{1B7C4E39-0B0F-7845-91A7-D810512B9B6A}" type="slidenum">
              <a:rPr lang="en-US" smtClean="0"/>
              <a:pPr/>
              <a:t>9</a:t>
            </a:fld>
            <a:endParaRPr lang="en-US"/>
          </a:p>
        </p:txBody>
      </p:sp>
    </p:spTree>
    <p:extLst>
      <p:ext uri="{BB962C8B-B14F-4D97-AF65-F5344CB8AC3E}">
        <p14:creationId xmlns:p14="http://schemas.microsoft.com/office/powerpoint/2010/main" val="10965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E19A702-8D61-DA40-BAED-0D68F7693781}" type="slidenum">
              <a:rPr lang="en-US"/>
              <a:pPr/>
              <a:t>‹#›</a:t>
            </a:fld>
            <a:endParaRPr lang="en-US"/>
          </a:p>
        </p:txBody>
      </p:sp>
    </p:spTree>
    <p:extLst>
      <p:ext uri="{BB962C8B-B14F-4D97-AF65-F5344CB8AC3E}">
        <p14:creationId xmlns:p14="http://schemas.microsoft.com/office/powerpoint/2010/main" val="2741242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F6194611-4792-364C-837E-A04B5261F426}" type="slidenum">
              <a:rPr lang="en-US"/>
              <a:pPr/>
              <a:t>‹#›</a:t>
            </a:fld>
            <a:endParaRPr lang="en-US"/>
          </a:p>
        </p:txBody>
      </p:sp>
    </p:spTree>
    <p:extLst>
      <p:ext uri="{BB962C8B-B14F-4D97-AF65-F5344CB8AC3E}">
        <p14:creationId xmlns:p14="http://schemas.microsoft.com/office/powerpoint/2010/main" val="316818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9BF2CAFB-ADFD-B848-B800-CBF8451CD13D}" type="slidenum">
              <a:rPr lang="en-US"/>
              <a:pPr/>
              <a:t>‹#›</a:t>
            </a:fld>
            <a:endParaRPr lang="en-US"/>
          </a:p>
        </p:txBody>
      </p:sp>
    </p:spTree>
    <p:extLst>
      <p:ext uri="{BB962C8B-B14F-4D97-AF65-F5344CB8AC3E}">
        <p14:creationId xmlns:p14="http://schemas.microsoft.com/office/powerpoint/2010/main" val="316507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6913" y="334963"/>
            <a:ext cx="1066800" cy="274637"/>
          </a:xfrm>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a:xfrm>
            <a:off x="8077200" y="6475413"/>
            <a:ext cx="466725" cy="182562"/>
          </a:xfrm>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a:xfrm>
            <a:off x="4344988" y="6475413"/>
            <a:ext cx="530225" cy="182562"/>
          </a:xfrm>
        </p:spPr>
        <p:txBody>
          <a:bodyPr/>
          <a:lstStyle>
            <a:lvl1pPr>
              <a:defRPr/>
            </a:lvl1pPr>
          </a:lstStyle>
          <a:p>
            <a:r>
              <a:rPr lang="en-US"/>
              <a:t>Slide </a:t>
            </a:r>
            <a:fld id="{121BAD72-3FA3-0443-AF57-ABE30D2ACA31}" type="slidenum">
              <a:rPr lang="en-US"/>
              <a:pPr/>
              <a:t>‹#›</a:t>
            </a:fld>
            <a:endParaRPr lang="en-US"/>
          </a:p>
        </p:txBody>
      </p:sp>
    </p:spTree>
    <p:extLst>
      <p:ext uri="{BB962C8B-B14F-4D97-AF65-F5344CB8AC3E}">
        <p14:creationId xmlns:p14="http://schemas.microsoft.com/office/powerpoint/2010/main" val="268507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E07E2395-9832-434C-915E-5A5554E61FA5}" type="slidenum">
              <a:rPr lang="en-US"/>
              <a:pPr/>
              <a:t>‹#›</a:t>
            </a:fld>
            <a:endParaRPr lang="en-US"/>
          </a:p>
        </p:txBody>
      </p:sp>
    </p:spTree>
    <p:extLst>
      <p:ext uri="{BB962C8B-B14F-4D97-AF65-F5344CB8AC3E}">
        <p14:creationId xmlns:p14="http://schemas.microsoft.com/office/powerpoint/2010/main" val="352481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January 2018</a:t>
            </a:r>
            <a:endParaRPr lang="en-US"/>
          </a:p>
        </p:txBody>
      </p:sp>
      <p:sp>
        <p:nvSpPr>
          <p:cNvPr id="5" name="Footer Placeholder 4"/>
          <p:cNvSpPr>
            <a:spLocks noGrp="1"/>
          </p:cNvSpPr>
          <p:nvPr>
            <p:ph type="ftr" sz="quarter" idx="11"/>
          </p:nvPr>
        </p:nvSpPr>
        <p:spPr/>
        <p:txBody>
          <a:bodyPr/>
          <a:lstStyle>
            <a:lvl1pPr>
              <a:defRPr/>
            </a:lvl1pPr>
          </a:lstStyle>
          <a:p>
            <a:r>
              <a:rPr lang="en-US"/>
              <a:t>Donald Eastlake 3rd, Huawei Technologies</a:t>
            </a:r>
          </a:p>
        </p:txBody>
      </p:sp>
      <p:sp>
        <p:nvSpPr>
          <p:cNvPr id="6" name="Slide Number Placeholder 5"/>
          <p:cNvSpPr>
            <a:spLocks noGrp="1"/>
          </p:cNvSpPr>
          <p:nvPr>
            <p:ph type="sldNum" sz="quarter" idx="12"/>
          </p:nvPr>
        </p:nvSpPr>
        <p:spPr/>
        <p:txBody>
          <a:bodyPr/>
          <a:lstStyle>
            <a:lvl1pPr>
              <a:defRPr/>
            </a:lvl1pPr>
          </a:lstStyle>
          <a:p>
            <a:r>
              <a:rPr lang="en-US"/>
              <a:t>Slide </a:t>
            </a:r>
            <a:fld id="{7D5777D5-75AC-B44F-BE13-06A2EFBD89B5}" type="slidenum">
              <a:rPr lang="en-US"/>
              <a:pPr/>
              <a:t>‹#›</a:t>
            </a:fld>
            <a:endParaRPr lang="en-US"/>
          </a:p>
        </p:txBody>
      </p:sp>
    </p:spTree>
    <p:extLst>
      <p:ext uri="{BB962C8B-B14F-4D97-AF65-F5344CB8AC3E}">
        <p14:creationId xmlns:p14="http://schemas.microsoft.com/office/powerpoint/2010/main" val="24760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0FDE2964-C12C-2B4C-BAF8-3F56449A3B31}" type="slidenum">
              <a:rPr lang="en-US"/>
              <a:pPr/>
              <a:t>‹#›</a:t>
            </a:fld>
            <a:endParaRPr lang="en-US"/>
          </a:p>
        </p:txBody>
      </p:sp>
    </p:spTree>
    <p:extLst>
      <p:ext uri="{BB962C8B-B14F-4D97-AF65-F5344CB8AC3E}">
        <p14:creationId xmlns:p14="http://schemas.microsoft.com/office/powerpoint/2010/main" val="84297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smtClean="0"/>
              <a:t>January 2018</a:t>
            </a:r>
            <a:endParaRPr lang="en-US"/>
          </a:p>
        </p:txBody>
      </p:sp>
      <p:sp>
        <p:nvSpPr>
          <p:cNvPr id="8" name="Footer Placeholder 7"/>
          <p:cNvSpPr>
            <a:spLocks noGrp="1"/>
          </p:cNvSpPr>
          <p:nvPr>
            <p:ph type="ftr" sz="quarter" idx="11"/>
          </p:nvPr>
        </p:nvSpPr>
        <p:spPr/>
        <p:txBody>
          <a:bodyPr/>
          <a:lstStyle>
            <a:lvl1pPr>
              <a:defRPr/>
            </a:lvl1pPr>
          </a:lstStyle>
          <a:p>
            <a:r>
              <a:rPr lang="en-US"/>
              <a:t>Donald Eastlake 3rd, Huawei Technologies</a:t>
            </a:r>
          </a:p>
        </p:txBody>
      </p:sp>
      <p:sp>
        <p:nvSpPr>
          <p:cNvPr id="9" name="Slide Number Placeholder 8"/>
          <p:cNvSpPr>
            <a:spLocks noGrp="1"/>
          </p:cNvSpPr>
          <p:nvPr>
            <p:ph type="sldNum" sz="quarter" idx="12"/>
          </p:nvPr>
        </p:nvSpPr>
        <p:spPr/>
        <p:txBody>
          <a:bodyPr/>
          <a:lstStyle>
            <a:lvl1pPr>
              <a:defRPr/>
            </a:lvl1pPr>
          </a:lstStyle>
          <a:p>
            <a:r>
              <a:rPr lang="en-US"/>
              <a:t>Slide </a:t>
            </a:r>
            <a:fld id="{6477C6A4-E0FE-C54A-8B4C-8D14B0825AFC}" type="slidenum">
              <a:rPr lang="en-US"/>
              <a:pPr/>
              <a:t>‹#›</a:t>
            </a:fld>
            <a:endParaRPr lang="en-US"/>
          </a:p>
        </p:txBody>
      </p:sp>
    </p:spTree>
    <p:extLst>
      <p:ext uri="{BB962C8B-B14F-4D97-AF65-F5344CB8AC3E}">
        <p14:creationId xmlns:p14="http://schemas.microsoft.com/office/powerpoint/2010/main" val="810403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smtClean="0"/>
              <a:t>January 2018</a:t>
            </a:r>
            <a:endParaRPr lang="en-US"/>
          </a:p>
        </p:txBody>
      </p:sp>
      <p:sp>
        <p:nvSpPr>
          <p:cNvPr id="4" name="Footer Placeholder 3"/>
          <p:cNvSpPr>
            <a:spLocks noGrp="1"/>
          </p:cNvSpPr>
          <p:nvPr>
            <p:ph type="ftr" sz="quarter" idx="11"/>
          </p:nvPr>
        </p:nvSpPr>
        <p:spPr/>
        <p:txBody>
          <a:bodyPr/>
          <a:lstStyle>
            <a:lvl1pPr>
              <a:defRPr/>
            </a:lvl1pPr>
          </a:lstStyle>
          <a:p>
            <a:r>
              <a:rPr lang="en-US"/>
              <a:t>Donald Eastlake 3rd, Huawei Technologies</a:t>
            </a:r>
          </a:p>
        </p:txBody>
      </p:sp>
      <p:sp>
        <p:nvSpPr>
          <p:cNvPr id="5" name="Slide Number Placeholder 4"/>
          <p:cNvSpPr>
            <a:spLocks noGrp="1"/>
          </p:cNvSpPr>
          <p:nvPr>
            <p:ph type="sldNum" sz="quarter" idx="12"/>
          </p:nvPr>
        </p:nvSpPr>
        <p:spPr/>
        <p:txBody>
          <a:bodyPr/>
          <a:lstStyle>
            <a:lvl1pPr>
              <a:defRPr/>
            </a:lvl1pPr>
          </a:lstStyle>
          <a:p>
            <a:r>
              <a:rPr lang="en-US"/>
              <a:t>Slide </a:t>
            </a:r>
            <a:fld id="{BBB26D7F-8714-4246-8FD6-84ABBFA0E3B2}" type="slidenum">
              <a:rPr lang="en-US"/>
              <a:pPr/>
              <a:t>‹#›</a:t>
            </a:fld>
            <a:endParaRPr lang="en-US"/>
          </a:p>
        </p:txBody>
      </p:sp>
    </p:spTree>
    <p:extLst>
      <p:ext uri="{BB962C8B-B14F-4D97-AF65-F5344CB8AC3E}">
        <p14:creationId xmlns:p14="http://schemas.microsoft.com/office/powerpoint/2010/main" val="277030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January 2018</a:t>
            </a:r>
            <a:endParaRPr lang="en-US"/>
          </a:p>
        </p:txBody>
      </p:sp>
      <p:sp>
        <p:nvSpPr>
          <p:cNvPr id="3" name="Footer Placeholder 2"/>
          <p:cNvSpPr>
            <a:spLocks noGrp="1"/>
          </p:cNvSpPr>
          <p:nvPr>
            <p:ph type="ftr" sz="quarter" idx="11"/>
          </p:nvPr>
        </p:nvSpPr>
        <p:spPr/>
        <p:txBody>
          <a:bodyPr/>
          <a:lstStyle>
            <a:lvl1pPr>
              <a:defRPr/>
            </a:lvl1pPr>
          </a:lstStyle>
          <a:p>
            <a:r>
              <a:rPr lang="en-US"/>
              <a:t>Donald Eastlake 3rd, Huawei Technologies</a:t>
            </a:r>
          </a:p>
        </p:txBody>
      </p:sp>
      <p:sp>
        <p:nvSpPr>
          <p:cNvPr id="4" name="Slide Number Placeholder 3"/>
          <p:cNvSpPr>
            <a:spLocks noGrp="1"/>
          </p:cNvSpPr>
          <p:nvPr>
            <p:ph type="sldNum" sz="quarter" idx="12"/>
          </p:nvPr>
        </p:nvSpPr>
        <p:spPr/>
        <p:txBody>
          <a:bodyPr/>
          <a:lstStyle>
            <a:lvl1pPr>
              <a:defRPr/>
            </a:lvl1pPr>
          </a:lstStyle>
          <a:p>
            <a:r>
              <a:rPr lang="en-US"/>
              <a:t>Slide </a:t>
            </a:r>
            <a:fld id="{94C6A4A8-B33E-7A42-8246-EA297EB53027}" type="slidenum">
              <a:rPr lang="en-US"/>
              <a:pPr/>
              <a:t>‹#›</a:t>
            </a:fld>
            <a:endParaRPr lang="en-US"/>
          </a:p>
        </p:txBody>
      </p:sp>
    </p:spTree>
    <p:extLst>
      <p:ext uri="{BB962C8B-B14F-4D97-AF65-F5344CB8AC3E}">
        <p14:creationId xmlns:p14="http://schemas.microsoft.com/office/powerpoint/2010/main" val="377131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66A4FEAF-7174-E047-83E5-4846D28097EC}" type="slidenum">
              <a:rPr lang="en-US"/>
              <a:pPr/>
              <a:t>‹#›</a:t>
            </a:fld>
            <a:endParaRPr lang="en-US"/>
          </a:p>
        </p:txBody>
      </p:sp>
    </p:spTree>
    <p:extLst>
      <p:ext uri="{BB962C8B-B14F-4D97-AF65-F5344CB8AC3E}">
        <p14:creationId xmlns:p14="http://schemas.microsoft.com/office/powerpoint/2010/main" val="170312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January 2018</a:t>
            </a:r>
            <a:endParaRPr lang="en-US"/>
          </a:p>
        </p:txBody>
      </p:sp>
      <p:sp>
        <p:nvSpPr>
          <p:cNvPr id="6" name="Footer Placeholder 5"/>
          <p:cNvSpPr>
            <a:spLocks noGrp="1"/>
          </p:cNvSpPr>
          <p:nvPr>
            <p:ph type="ftr" sz="quarter" idx="11"/>
          </p:nvPr>
        </p:nvSpPr>
        <p:spPr/>
        <p:txBody>
          <a:bodyPr/>
          <a:lstStyle>
            <a:lvl1pPr>
              <a:defRPr/>
            </a:lvl1pPr>
          </a:lstStyle>
          <a:p>
            <a:r>
              <a:rPr lang="en-US"/>
              <a:t>Donald Eastlake 3rd, Huawei Technologies</a:t>
            </a:r>
          </a:p>
        </p:txBody>
      </p:sp>
      <p:sp>
        <p:nvSpPr>
          <p:cNvPr id="7" name="Slide Number Placeholder 6"/>
          <p:cNvSpPr>
            <a:spLocks noGrp="1"/>
          </p:cNvSpPr>
          <p:nvPr>
            <p:ph type="sldNum" sz="quarter" idx="12"/>
          </p:nvPr>
        </p:nvSpPr>
        <p:spPr/>
        <p:txBody>
          <a:bodyPr/>
          <a:lstStyle>
            <a:lvl1pPr>
              <a:defRPr/>
            </a:lvl1pPr>
          </a:lstStyle>
          <a:p>
            <a:r>
              <a:rPr lang="en-US"/>
              <a:t>Slide </a:t>
            </a:r>
            <a:fld id="{3379CD0C-3B38-F74B-83B1-D21E9DF204CB}" type="slidenum">
              <a:rPr lang="en-US"/>
              <a:pPr/>
              <a:t>‹#›</a:t>
            </a:fld>
            <a:endParaRPr lang="en-US"/>
          </a:p>
        </p:txBody>
      </p:sp>
    </p:spTree>
    <p:extLst>
      <p:ext uri="{BB962C8B-B14F-4D97-AF65-F5344CB8AC3E}">
        <p14:creationId xmlns:p14="http://schemas.microsoft.com/office/powerpoint/2010/main" val="1331296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96913" y="334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b" anchorCtr="0" compatLnSpc="1">
            <a:prstTxWarp prst="textNoShape">
              <a:avLst/>
            </a:prstTxWarp>
            <a:spAutoFit/>
          </a:bodyPr>
          <a:lstStyle>
            <a:lvl1pPr>
              <a:defRPr sz="1800" b="1"/>
            </a:lvl1pPr>
          </a:lstStyle>
          <a:p>
            <a:r>
              <a:rPr lang="en-US" smtClean="0"/>
              <a:t>January 2018</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a:defRPr/>
            </a:lvl1pPr>
          </a:lstStyle>
          <a:p>
            <a:r>
              <a:rPr lang="en-US"/>
              <a:t>Donald Eastlake 3rd, Huawei Technologies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ctr">
              <a:defRPr/>
            </a:lvl1pPr>
          </a:lstStyle>
          <a:p>
            <a:r>
              <a:rPr lang="en-US"/>
              <a:t>Slide </a:t>
            </a:r>
            <a:fld id="{19E3275A-E46C-D84B-8464-101992D07C13}" type="slidenum">
              <a:rPr lang="en-US"/>
              <a:pPr/>
              <a:t>‹#›</a:t>
            </a:fld>
            <a:endParaRPr lang="en-US"/>
          </a:p>
        </p:txBody>
      </p:sp>
      <p:sp>
        <p:nvSpPr>
          <p:cNvPr id="1031" name="Rectangle 7"/>
          <p:cNvSpPr>
            <a:spLocks noChangeArrowheads="1"/>
          </p:cNvSpPr>
          <p:nvPr/>
        </p:nvSpPr>
        <p:spPr bwMode="auto">
          <a:xfrm>
            <a:off x="5486400" y="332601"/>
            <a:ext cx="29623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marL="457200" lvl="4" algn="ctr"/>
            <a:r>
              <a:rPr lang="en-US" sz="1800" b="1" dirty="0"/>
              <a:t>doc.: IEEE P802.11-17/</a:t>
            </a:r>
            <a:r>
              <a:rPr lang="en-US" sz="1800" b="1" dirty="0" smtClean="0"/>
              <a:t>1846r1</a:t>
            </a:r>
            <a:endParaRPr lang="en-US" sz="18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4913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r>
              <a:rPr lang="en-US" dirty="0"/>
              <a:t>Agenda</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charset="0"/>
          <a:ea typeface="ＭＳ Ｐゴシック" charset="0"/>
        </a:defRPr>
      </a:lvl2pPr>
      <a:lvl3pPr algn="ctr" rtl="0" eaLnBrk="0" fontAlgn="base" hangingPunct="0">
        <a:spcBef>
          <a:spcPct val="0"/>
        </a:spcBef>
        <a:spcAft>
          <a:spcPct val="0"/>
        </a:spcAft>
        <a:defRPr sz="3200" b="1">
          <a:solidFill>
            <a:schemeClr val="tx2"/>
          </a:solidFill>
          <a:latin typeface="Times New Roman" charset="0"/>
          <a:ea typeface="ＭＳ Ｐゴシック" charset="0"/>
        </a:defRPr>
      </a:lvl3pPr>
      <a:lvl4pPr algn="ctr" rtl="0" eaLnBrk="0" fontAlgn="base" hangingPunct="0">
        <a:spcBef>
          <a:spcPct val="0"/>
        </a:spcBef>
        <a:spcAft>
          <a:spcPct val="0"/>
        </a:spcAft>
        <a:defRPr sz="3200" b="1">
          <a:solidFill>
            <a:schemeClr val="tx2"/>
          </a:solidFill>
          <a:latin typeface="Times New Roman" charset="0"/>
          <a:ea typeface="ＭＳ Ｐゴシック" charset="0"/>
        </a:defRPr>
      </a:lvl4pPr>
      <a:lvl5pPr algn="ctr" rtl="0" eaLnBrk="0" fontAlgn="base" hangingPunct="0">
        <a:spcBef>
          <a:spcPct val="0"/>
        </a:spcBef>
        <a:spcAft>
          <a:spcPct val="0"/>
        </a:spcAft>
        <a:defRPr sz="3200" b="1">
          <a:solidFill>
            <a:schemeClr val="tx2"/>
          </a:solidFill>
          <a:latin typeface="Times New Roman" charset="0"/>
          <a:ea typeface="ＭＳ Ｐゴシック" charset="0"/>
        </a:defRPr>
      </a:lvl5pPr>
      <a:lvl6pPr marL="457200" algn="ctr" rtl="0" eaLnBrk="0" fontAlgn="base" hangingPunct="0">
        <a:spcBef>
          <a:spcPct val="0"/>
        </a:spcBef>
        <a:spcAft>
          <a:spcPct val="0"/>
        </a:spcAft>
        <a:defRPr sz="3200" b="1">
          <a:solidFill>
            <a:schemeClr val="tx2"/>
          </a:solidFill>
          <a:latin typeface="Times New Roman" charset="0"/>
          <a:ea typeface="ＭＳ Ｐゴシック" charset="0"/>
        </a:defRPr>
      </a:lvl6pPr>
      <a:lvl7pPr marL="914400" algn="ctr" rtl="0" eaLnBrk="0" fontAlgn="base" hangingPunct="0">
        <a:spcBef>
          <a:spcPct val="0"/>
        </a:spcBef>
        <a:spcAft>
          <a:spcPct val="0"/>
        </a:spcAft>
        <a:defRPr sz="3200" b="1">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3200" b="1">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085850" indent="-228600" algn="l" rtl="0" eaLnBrk="0" fontAlgn="base" hangingPunct="0">
        <a:spcBef>
          <a:spcPct val="20000"/>
        </a:spcBef>
        <a:spcAft>
          <a:spcPct val="0"/>
        </a:spcAft>
        <a:buChar char="•"/>
        <a:defRPr>
          <a:solidFill>
            <a:schemeClr val="tx1"/>
          </a:solidFill>
          <a:latin typeface="+mn-lt"/>
          <a:ea typeface="+mn-ea"/>
        </a:defRPr>
      </a:lvl3pPr>
      <a:lvl4pPr marL="1428750" indent="-228600" algn="l" rtl="0" eaLnBrk="0" fontAlgn="base" hangingPunct="0">
        <a:spcBef>
          <a:spcPct val="20000"/>
        </a:spcBef>
        <a:spcAft>
          <a:spcPct val="0"/>
        </a:spcAft>
        <a:buChar char="–"/>
        <a:defRPr sz="1600">
          <a:solidFill>
            <a:schemeClr val="tx1"/>
          </a:solidFill>
          <a:latin typeface="+mn-lt"/>
          <a:ea typeface="+mn-ea"/>
        </a:defRPr>
      </a:lvl4pPr>
      <a:lvl5pPr marL="1771650" indent="-228600" algn="l" rtl="0" eaLnBrk="0" fontAlgn="base" hangingPunct="0">
        <a:spcBef>
          <a:spcPct val="20000"/>
        </a:spcBef>
        <a:spcAft>
          <a:spcPct val="0"/>
        </a:spcAft>
        <a:buChar char="•"/>
        <a:defRPr sz="1600">
          <a:solidFill>
            <a:schemeClr val="tx1"/>
          </a:solidFill>
          <a:latin typeface="+mn-lt"/>
          <a:ea typeface="+mn-ea"/>
        </a:defRPr>
      </a:lvl5pPr>
      <a:lvl6pPr marL="2228850" indent="-228600" algn="l" rtl="0" eaLnBrk="0" fontAlgn="base" hangingPunct="0">
        <a:spcBef>
          <a:spcPct val="20000"/>
        </a:spcBef>
        <a:spcAft>
          <a:spcPct val="0"/>
        </a:spcAft>
        <a:buChar char="•"/>
        <a:defRPr sz="1600">
          <a:solidFill>
            <a:schemeClr val="tx1"/>
          </a:solidFill>
          <a:latin typeface="+mn-lt"/>
          <a:ea typeface="+mn-ea"/>
        </a:defRPr>
      </a:lvl6pPr>
      <a:lvl7pPr marL="2686050" indent="-228600" algn="l" rtl="0" eaLnBrk="0" fontAlgn="base" hangingPunct="0">
        <a:spcBef>
          <a:spcPct val="20000"/>
        </a:spcBef>
        <a:spcAft>
          <a:spcPct val="0"/>
        </a:spcAft>
        <a:buChar char="•"/>
        <a:defRPr sz="1600">
          <a:solidFill>
            <a:schemeClr val="tx1"/>
          </a:solidFill>
          <a:latin typeface="+mn-lt"/>
          <a:ea typeface="+mn-ea"/>
        </a:defRPr>
      </a:lvl7pPr>
      <a:lvl8pPr marL="3143250" indent="-228600" algn="l" rtl="0" eaLnBrk="0" fontAlgn="base" hangingPunct="0">
        <a:spcBef>
          <a:spcPct val="20000"/>
        </a:spcBef>
        <a:spcAft>
          <a:spcPct val="0"/>
        </a:spcAft>
        <a:buChar char="•"/>
        <a:defRPr sz="1600">
          <a:solidFill>
            <a:schemeClr val="tx1"/>
          </a:solidFill>
          <a:latin typeface="+mn-lt"/>
          <a:ea typeface="+mn-ea"/>
        </a:defRPr>
      </a:lvl8pPr>
      <a:lvl9pPr marL="3600450" indent="-228600" algn="l" rtl="0" eaLnBrk="0" fontAlgn="base" hangingPunct="0">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d3e3e3@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ment.standards.ieee.org/get-file/P802.11ak.pdf?t=77398400003" TargetMode="External"/><Relationship Id="rId4" Type="http://schemas.openxmlformats.org/officeDocument/2006/relationships/hyperlink" Target="http://www.ieee802.org/11/private/Draft_Standards/11ak/Draft%20P802.11ak_D6.0.pdf" TargetMode="External"/><Relationship Id="rId5" Type="http://schemas.openxmlformats.org/officeDocument/2006/relationships/hyperlink" Target="http://www.ieee802.org/1/files/private/bz-drafts/d2/802-1Qbz-d2-4.pdf" TargetMode="External"/><Relationship Id="rId6" Type="http://schemas.openxmlformats.org/officeDocument/2006/relationships/hyperlink" Target="http://www.ieee802.org/1/files/private/ac-rev-drafts/d4/802-1ac-rev-d4-0.pdf"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d3e3e3@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tandards.ieee.org/about/sasb/patcom/material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4"/>
          <p:cNvSpPr>
            <a:spLocks noGrp="1"/>
          </p:cNvSpPr>
          <p:nvPr>
            <p:ph type="dt" sz="half" idx="10"/>
          </p:nvPr>
        </p:nvSpPr>
        <p:spPr/>
        <p:txBody>
          <a:bodyPr/>
          <a:lstStyle/>
          <a:p>
            <a:r>
              <a:rPr lang="en-US" smtClean="0"/>
              <a:t>January 2018</a:t>
            </a:r>
            <a:endParaRPr lang="en-US"/>
          </a:p>
        </p:txBody>
      </p:sp>
      <p:sp>
        <p:nvSpPr>
          <p:cNvPr id="26" name="Footer Placeholder 5"/>
          <p:cNvSpPr>
            <a:spLocks noGrp="1"/>
          </p:cNvSpPr>
          <p:nvPr>
            <p:ph type="ftr" sz="quarter" idx="11"/>
          </p:nvPr>
        </p:nvSpPr>
        <p:spPr/>
        <p:txBody>
          <a:bodyPr/>
          <a:lstStyle/>
          <a:p>
            <a:r>
              <a:rPr lang="en-US"/>
              <a:t>Donald Eastlake 3rd, Huawei Technologies</a:t>
            </a:r>
          </a:p>
        </p:txBody>
      </p:sp>
      <p:sp>
        <p:nvSpPr>
          <p:cNvPr id="27" name="Slide Number Placeholder 6"/>
          <p:cNvSpPr>
            <a:spLocks noGrp="1"/>
          </p:cNvSpPr>
          <p:nvPr>
            <p:ph type="sldNum" sz="quarter" idx="12"/>
          </p:nvPr>
        </p:nvSpPr>
        <p:spPr/>
        <p:txBody>
          <a:bodyPr/>
          <a:lstStyle/>
          <a:p>
            <a:r>
              <a:rPr lang="en-US"/>
              <a:t>Slide </a:t>
            </a:r>
            <a:fld id="{4CEC91F7-929A-F34C-9B79-77717372B2B7}" type="slidenum">
              <a:rPr lang="en-US"/>
              <a:pPr/>
              <a:t>1</a:t>
            </a:fld>
            <a:endParaRPr lang="en-US"/>
          </a:p>
        </p:txBody>
      </p:sp>
      <p:sp>
        <p:nvSpPr>
          <p:cNvPr id="30722" name="Rectangle 2"/>
          <p:cNvSpPr>
            <a:spLocks noGrp="1" noChangeArrowheads="1"/>
          </p:cNvSpPr>
          <p:nvPr>
            <p:ph type="title"/>
          </p:nvPr>
        </p:nvSpPr>
        <p:spPr>
          <a:noFill/>
          <a:ln/>
        </p:spPr>
        <p:txBody>
          <a:bodyPr/>
          <a:lstStyle/>
          <a:p>
            <a:r>
              <a:rPr lang="en-US" sz="3600" dirty="0" smtClean="0">
                <a:latin typeface="Arial" charset="0"/>
              </a:rPr>
              <a:t>January 2018 802.11ak </a:t>
            </a:r>
            <a:r>
              <a:rPr lang="en-US" sz="3600" dirty="0">
                <a:latin typeface="Arial" charset="0"/>
              </a:rPr>
              <a:t>Agenda</a:t>
            </a:r>
          </a:p>
        </p:txBody>
      </p:sp>
      <p:sp>
        <p:nvSpPr>
          <p:cNvPr id="30726" name="Rectangle 6"/>
          <p:cNvSpPr>
            <a:spLocks noGrp="1" noChangeArrowheads="1"/>
          </p:cNvSpPr>
          <p:nvPr>
            <p:ph type="body" sz="half" idx="1"/>
          </p:nvPr>
        </p:nvSpPr>
        <p:spPr>
          <a:xfrm>
            <a:off x="685800" y="1752600"/>
            <a:ext cx="7772400" cy="1219200"/>
          </a:xfrm>
          <a:noFill/>
          <a:ln/>
        </p:spPr>
        <p:txBody>
          <a:bodyPr/>
          <a:lstStyle/>
          <a:p>
            <a:pPr algn="ctr">
              <a:buFontTx/>
              <a:buNone/>
            </a:pPr>
            <a:r>
              <a:rPr lang="en-US" sz="1800" dirty="0">
                <a:latin typeface="Arial" charset="0"/>
              </a:rPr>
              <a:t>Date:</a:t>
            </a:r>
            <a:r>
              <a:rPr lang="en-US" sz="1800" b="0" dirty="0">
                <a:latin typeface="Arial" charset="0"/>
              </a:rPr>
              <a:t> </a:t>
            </a:r>
            <a:r>
              <a:rPr lang="en-US" sz="1800" b="0" dirty="0" smtClean="0">
                <a:latin typeface="Arial" charset="0"/>
              </a:rPr>
              <a:t>2018-01-03</a:t>
            </a:r>
            <a:endParaRPr lang="en-US" sz="1800" b="0" dirty="0">
              <a:latin typeface="Arial" charset="0"/>
            </a:endParaRPr>
          </a:p>
        </p:txBody>
      </p:sp>
      <p:sp>
        <p:nvSpPr>
          <p:cNvPr id="30732" name="Rectangle 12"/>
          <p:cNvSpPr>
            <a:spLocks noChangeArrowheads="1"/>
          </p:cNvSpPr>
          <p:nvPr/>
        </p:nvSpPr>
        <p:spPr bwMode="auto">
          <a:xfrm>
            <a:off x="533400" y="20574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spcBef>
                <a:spcPct val="20000"/>
              </a:spcBef>
            </a:pPr>
            <a:r>
              <a:rPr lang="en-US" sz="2000" b="1" dirty="0"/>
              <a:t>Authors:</a:t>
            </a:r>
          </a:p>
        </p:txBody>
      </p:sp>
      <p:graphicFrame>
        <p:nvGraphicFramePr>
          <p:cNvPr id="30754" name="Group 34"/>
          <p:cNvGraphicFramePr>
            <a:graphicFrameLocks noGrp="1"/>
          </p:cNvGraphicFramePr>
          <p:nvPr>
            <p:ph sz="half" idx="2"/>
            <p:extLst>
              <p:ext uri="{D42A27DB-BD31-4B8C-83A1-F6EECF244321}">
                <p14:modId xmlns:p14="http://schemas.microsoft.com/office/powerpoint/2010/main" val="2407374288"/>
              </p:ext>
            </p:extLst>
          </p:nvPr>
        </p:nvGraphicFramePr>
        <p:xfrm>
          <a:off x="685800" y="2590799"/>
          <a:ext cx="7772400" cy="1066801"/>
        </p:xfrm>
        <a:graphic>
          <a:graphicData uri="http://schemas.openxmlformats.org/drawingml/2006/table">
            <a:tbl>
              <a:tblPr/>
              <a:tblGrid>
                <a:gridCol w="1701800">
                  <a:extLst>
                    <a:ext uri="{9D8B030D-6E8A-4147-A177-3AD203B41FA5}">
                      <a16:colId xmlns:a16="http://schemas.microsoft.com/office/drawing/2014/main" xmlns="" val="20000"/>
                    </a:ext>
                  </a:extLst>
                </a:gridCol>
                <a:gridCol w="1406525">
                  <a:extLst>
                    <a:ext uri="{9D8B030D-6E8A-4147-A177-3AD203B41FA5}">
                      <a16:colId xmlns:a16="http://schemas.microsoft.com/office/drawing/2014/main" xmlns="" val="20001"/>
                    </a:ext>
                  </a:extLst>
                </a:gridCol>
                <a:gridCol w="1387475">
                  <a:extLst>
                    <a:ext uri="{9D8B030D-6E8A-4147-A177-3AD203B41FA5}">
                      <a16:colId xmlns:a16="http://schemas.microsoft.com/office/drawing/2014/main" xmlns="" val="20002"/>
                    </a:ext>
                  </a:extLst>
                </a:gridCol>
                <a:gridCol w="1600200">
                  <a:extLst>
                    <a:ext uri="{9D8B030D-6E8A-4147-A177-3AD203B41FA5}">
                      <a16:colId xmlns:a16="http://schemas.microsoft.com/office/drawing/2014/main" xmlns="" val="20003"/>
                    </a:ext>
                  </a:extLst>
                </a:gridCol>
                <a:gridCol w="1676400">
                  <a:extLst>
                    <a:ext uri="{9D8B030D-6E8A-4147-A177-3AD203B41FA5}">
                      <a16:colId xmlns:a16="http://schemas.microsoft.com/office/drawing/2014/main" xmlns="" val="20004"/>
                    </a:ext>
                  </a:extLst>
                </a:gridCol>
              </a:tblGrid>
              <a:tr h="3444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Name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Affiliations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Address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rPr>
                        <a:t>Phone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charset="0"/>
                          <a:ea typeface="ＭＳ Ｐゴシック" charset="0"/>
                        </a:rPr>
                        <a:t>Email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722313">
                <a:tc>
                  <a:txBody>
                    <a:bodyPr/>
                    <a:lstStyle/>
                    <a:p>
                      <a:pPr marL="0" marR="0" algn="ctr">
                        <a:spcBef>
                          <a:spcPts val="0"/>
                        </a:spcBef>
                        <a:spcAft>
                          <a:spcPts val="1200"/>
                        </a:spcAft>
                      </a:pPr>
                      <a:r>
                        <a:rPr lang="en-US" sz="1600" b="0" dirty="0">
                          <a:effectLst/>
                          <a:latin typeface="Times New Roman"/>
                          <a:ea typeface="Times New Roman"/>
                        </a:rPr>
                        <a:t>Donald Eastlake</a:t>
                      </a:r>
                      <a:endParaRPr lang="en-US" sz="2800" b="1" dirty="0">
                        <a:effectLst/>
                        <a:latin typeface="Times New Roman"/>
                        <a:ea typeface="Times New Roman"/>
                      </a:endParaRPr>
                    </a:p>
                  </a:txBody>
                  <a:tcPr marL="68580" marR="68580" marT="0" marB="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Huawei Technologies</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a:effectLst/>
                          <a:latin typeface="Times New Roman"/>
                          <a:ea typeface="Times New Roman"/>
                        </a:rPr>
                        <a:t>155 Beaver Street, Milford, MA 01757 USA</a:t>
                      </a:r>
                      <a:endParaRPr lang="en-US" sz="2400" b="1">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600" b="0" dirty="0">
                          <a:effectLst/>
                          <a:latin typeface="Times New Roman"/>
                          <a:ea typeface="Times New Roman"/>
                        </a:rPr>
                        <a:t>+1-508-333-2270</a:t>
                      </a:r>
                      <a:endParaRPr lang="en-US" sz="28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algn="ctr">
                        <a:spcBef>
                          <a:spcPts val="0"/>
                        </a:spcBef>
                        <a:spcAft>
                          <a:spcPts val="1200"/>
                        </a:spcAft>
                      </a:pPr>
                      <a:r>
                        <a:rPr lang="en-US" sz="1400" b="0" dirty="0">
                          <a:effectLst/>
                          <a:latin typeface="Times New Roman"/>
                          <a:ea typeface="Times New Roman"/>
                          <a:hlinkClick r:id="rId3"/>
                        </a:rPr>
                        <a:t>d3e3e3@gmail.com</a:t>
                      </a:r>
                      <a:endParaRPr lang="en-US" sz="3200" b="1" dirty="0">
                        <a:effectLst/>
                        <a:latin typeface="Times New Roman"/>
                        <a:ea typeface="Times New Roman"/>
                      </a:endParaRPr>
                    </a:p>
                  </a:txBody>
                  <a:tcPr marL="68580" marR="68580" marT="0" marB="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10</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14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Approval of prior meeting </a:t>
            </a:r>
            <a:r>
              <a:rPr lang="en-US" b="0" dirty="0" smtClean="0"/>
              <a:t>minutes</a:t>
            </a:r>
          </a:p>
          <a:p>
            <a:pPr>
              <a:lnSpc>
                <a:spcPct val="80000"/>
              </a:lnSpc>
            </a:pPr>
            <a:r>
              <a:rPr lang="en-US" dirty="0"/>
              <a:t>Moved, </a:t>
            </a:r>
            <a:r>
              <a:rPr lang="en-US" b="0" dirty="0"/>
              <a:t>to approve 11-17/1746r1 as the minutes of the Orlando, Florida, </a:t>
            </a:r>
            <a:r>
              <a:rPr lang="en-US" b="0" dirty="0" err="1"/>
              <a:t>TGak</a:t>
            </a:r>
            <a:r>
              <a:rPr lang="en-US" b="0" dirty="0"/>
              <a:t> </a:t>
            </a:r>
            <a:r>
              <a:rPr lang="en-US" b="0" dirty="0" smtClean="0"/>
              <a:t>meeting </a:t>
            </a:r>
            <a:r>
              <a:rPr lang="en-US" b="0" dirty="0"/>
              <a:t>in November 2017.</a:t>
            </a:r>
          </a:p>
          <a:p>
            <a:pPr lvl="1">
              <a:lnSpc>
                <a:spcPct val="80000"/>
              </a:lnSpc>
            </a:pPr>
            <a:r>
              <a:rPr lang="en-US" dirty="0"/>
              <a:t>Moved:    Seconded: </a:t>
            </a:r>
          </a:p>
          <a:p>
            <a:pPr lvl="1">
              <a:lnSpc>
                <a:spcPct val="80000"/>
              </a:lnSpc>
            </a:pPr>
            <a:r>
              <a:rPr lang="en-US" dirty="0"/>
              <a:t>Yes:    No:    Abstain: </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990898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11</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14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Moved, </a:t>
            </a:r>
            <a:r>
              <a:rPr lang="en-US" b="0" dirty="0"/>
              <a:t>to approve </a:t>
            </a:r>
            <a:r>
              <a:rPr lang="en-US" b="0" dirty="0" smtClean="0"/>
              <a:t>the </a:t>
            </a:r>
            <a:r>
              <a:rPr lang="en-US" b="0" dirty="0"/>
              <a:t>minutes of the </a:t>
            </a:r>
            <a:r>
              <a:rPr lang="en-US" b="0" dirty="0" smtClean="0"/>
              <a:t>following teleconferences as shown:</a:t>
            </a:r>
          </a:p>
          <a:p>
            <a:pPr lvl="1">
              <a:lnSpc>
                <a:spcPct val="80000"/>
              </a:lnSpc>
            </a:pPr>
            <a:r>
              <a:rPr lang="en-US" b="0" dirty="0" smtClean="0"/>
              <a:t>27 November 2017 — </a:t>
            </a:r>
            <a:r>
              <a:rPr lang="mr-IN" dirty="0"/>
              <a:t>11-17/</a:t>
            </a:r>
            <a:r>
              <a:rPr lang="mr-IN" dirty="0" smtClean="0"/>
              <a:t>1825r</a:t>
            </a:r>
            <a:r>
              <a:rPr lang="en-US" dirty="0" smtClean="0"/>
              <a:t>1</a:t>
            </a:r>
            <a:endParaRPr lang="en-US" b="0" dirty="0" smtClean="0"/>
          </a:p>
          <a:p>
            <a:pPr lvl="1">
              <a:lnSpc>
                <a:spcPct val="80000"/>
              </a:lnSpc>
            </a:pPr>
            <a:r>
              <a:rPr lang="en-US" dirty="0" smtClean="0"/>
              <a:t>11 December 2017 </a:t>
            </a:r>
            <a:r>
              <a:rPr lang="en-US" dirty="0" smtClean="0"/>
              <a:t>— 11-17/1870r1</a:t>
            </a:r>
            <a:endParaRPr lang="en-US" dirty="0" smtClean="0"/>
          </a:p>
          <a:p>
            <a:pPr lvl="1">
              <a:lnSpc>
                <a:spcPct val="80000"/>
              </a:lnSpc>
            </a:pPr>
            <a:r>
              <a:rPr lang="en-US" b="0" dirty="0" smtClean="0"/>
              <a:t>22 December 2017 — </a:t>
            </a:r>
            <a:r>
              <a:rPr lang="en-US" b="0" dirty="0" smtClean="0"/>
              <a:t>[Cancelled]</a:t>
            </a:r>
          </a:p>
          <a:p>
            <a:pPr lvl="1">
              <a:lnSpc>
                <a:spcPct val="80000"/>
              </a:lnSpc>
            </a:pPr>
            <a:r>
              <a:rPr lang="en-US" dirty="0" smtClean="0"/>
              <a:t>3 January 2018 — 11-18/0033r0</a:t>
            </a:r>
            <a:endParaRPr lang="en-US" b="0" dirty="0" smtClean="0"/>
          </a:p>
          <a:p>
            <a:pPr lvl="1">
              <a:lnSpc>
                <a:spcPct val="80000"/>
              </a:lnSpc>
            </a:pPr>
            <a:r>
              <a:rPr lang="en-US" dirty="0" smtClean="0"/>
              <a:t>8 January 2018 — </a:t>
            </a:r>
            <a:r>
              <a:rPr lang="en-US" dirty="0" smtClean="0"/>
              <a:t>[Cancelled]</a:t>
            </a:r>
            <a:endParaRPr lang="en-US" b="0" dirty="0"/>
          </a:p>
          <a:p>
            <a:pPr lvl="1">
              <a:lnSpc>
                <a:spcPct val="80000"/>
              </a:lnSpc>
            </a:pPr>
            <a:r>
              <a:rPr lang="en-US" dirty="0"/>
              <a:t>Moved:    Seconded: </a:t>
            </a:r>
          </a:p>
          <a:p>
            <a:pPr lvl="1">
              <a:lnSpc>
                <a:spcPct val="80000"/>
              </a:lnSpc>
            </a:pPr>
            <a:r>
              <a:rPr lang="en-US" dirty="0"/>
              <a:t>Yes:    No:    Abstain: </a:t>
            </a:r>
            <a:endParaRPr lang="en-US" dirty="0" smtClean="0"/>
          </a:p>
          <a:p>
            <a:pPr lvl="1">
              <a:lnSpc>
                <a:spcPct val="80000"/>
              </a:lnSpc>
            </a:pPr>
            <a:endParaRPr lang="en-US" dirty="0"/>
          </a:p>
          <a:p>
            <a:pPr>
              <a:lnSpc>
                <a:spcPct val="80000"/>
              </a:lnSpc>
            </a:pPr>
            <a:r>
              <a:rPr lang="en-US" b="0" dirty="0"/>
              <a:t>Discussion of </a:t>
            </a:r>
            <a:r>
              <a:rPr lang="en-US" b="0" dirty="0" smtClean="0"/>
              <a:t>timeline</a:t>
            </a:r>
            <a:endParaRPr lang="en-US" b="0" dirty="0"/>
          </a:p>
          <a:p>
            <a:pPr>
              <a:lnSpc>
                <a:spcPct val="80000"/>
              </a:lnSpc>
            </a:pPr>
            <a:r>
              <a:rPr lang="en-US" b="0" dirty="0"/>
              <a:t>Presentation, discussion, and improvement of 11-18/0045 “P802.11ak </a:t>
            </a:r>
            <a:r>
              <a:rPr lang="en-US" b="0" dirty="0" err="1"/>
              <a:t>RevCom</a:t>
            </a:r>
            <a:r>
              <a:rPr lang="en-US" b="0" dirty="0"/>
              <a:t> Submittal”</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324312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12</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Monday, </a:t>
            </a:r>
            <a:r>
              <a:rPr lang="en-US" sz="4000" dirty="0" smtClean="0">
                <a:latin typeface="Arial" charset="0"/>
                <a:cs typeface="Arial" charset="0"/>
              </a:rPr>
              <a:t>14 January 2018</a:t>
            </a:r>
            <a:r>
              <a:rPr lang="en-US" sz="4000" dirty="0">
                <a:latin typeface="Arial" charset="0"/>
                <a:cs typeface="Arial" charset="0"/>
              </a:rPr>
              <a:t/>
            </a:r>
            <a:br>
              <a:rPr lang="en-US" sz="4000" dirty="0">
                <a:latin typeface="Arial" charset="0"/>
                <a:cs typeface="Arial" charset="0"/>
              </a:rPr>
            </a:br>
            <a:r>
              <a:rPr lang="en-US" dirty="0" smtClean="0">
                <a:latin typeface="Arial" charset="0"/>
                <a:cs typeface="Arial" charset="0"/>
              </a:rPr>
              <a:t>10:30</a:t>
            </a:r>
            <a:r>
              <a:rPr lang="en-US" dirty="0">
                <a:latin typeface="Arial" charset="0"/>
                <a:cs typeface="Arial" charset="0"/>
              </a:rPr>
              <a:t>–</a:t>
            </a:r>
            <a:r>
              <a:rPr lang="en-US" dirty="0" smtClean="0">
                <a:latin typeface="Arial" charset="0"/>
                <a:cs typeface="Arial" charset="0"/>
              </a:rPr>
              <a:t>12:30</a:t>
            </a:r>
            <a:endParaRPr lang="en-US" sz="2400" dirty="0">
              <a:latin typeface="Arial" charset="0"/>
              <a:cs typeface="Arial" charset="0"/>
            </a:endParaRP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smtClean="0"/>
              <a:t>Moved, </a:t>
            </a:r>
            <a:r>
              <a:rPr lang="en-US" b="0" dirty="0" smtClean="0"/>
              <a:t>to approve </a:t>
            </a:r>
            <a:r>
              <a:rPr lang="en-US" b="0" dirty="0"/>
              <a:t>document </a:t>
            </a:r>
            <a:r>
              <a:rPr lang="en-US" b="0" dirty="0" smtClean="0"/>
              <a:t>11-18/0045rTBD as </a:t>
            </a:r>
            <a:r>
              <a:rPr lang="en-US" b="0" dirty="0"/>
              <a:t>the report to the IEEE 802 Executive Committee on the requirements for approval to forward </a:t>
            </a:r>
            <a:r>
              <a:rPr lang="en-US" b="0" dirty="0" smtClean="0"/>
              <a:t>P802.11ak </a:t>
            </a:r>
            <a:r>
              <a:rPr lang="en-US" b="0" dirty="0"/>
              <a:t>to </a:t>
            </a:r>
            <a:r>
              <a:rPr lang="en-US" b="0" dirty="0" err="1"/>
              <a:t>RevCom</a:t>
            </a:r>
            <a:r>
              <a:rPr lang="en-US" b="0" dirty="0"/>
              <a:t>, </a:t>
            </a:r>
            <a:r>
              <a:rPr lang="en-US" b="0" dirty="0" smtClean="0"/>
              <a:t>and</a:t>
            </a:r>
            <a:br>
              <a:rPr lang="en-US" b="0" dirty="0" smtClean="0"/>
            </a:br>
            <a:r>
              <a:rPr lang="en-US" b="0" dirty="0" smtClean="0"/>
              <a:t>Request </a:t>
            </a:r>
            <a:r>
              <a:rPr lang="en-US" b="0" dirty="0"/>
              <a:t>the IEEE 802 Executive Committee to forward </a:t>
            </a:r>
            <a:r>
              <a:rPr lang="en-US" b="0" dirty="0" smtClean="0"/>
              <a:t>P802.11ak </a:t>
            </a:r>
            <a:r>
              <a:rPr lang="en-US" b="0" dirty="0"/>
              <a:t>to </a:t>
            </a:r>
            <a:r>
              <a:rPr lang="en-US" b="0" dirty="0" err="1"/>
              <a:t>RevCom</a:t>
            </a:r>
            <a:r>
              <a:rPr lang="en-US" b="0" dirty="0" smtClean="0"/>
              <a:t>.</a:t>
            </a:r>
            <a:endParaRPr lang="en-US" b="0" dirty="0"/>
          </a:p>
          <a:p>
            <a:pPr lvl="1"/>
            <a:r>
              <a:rPr lang="en-GB" b="0" dirty="0" smtClean="0"/>
              <a:t>Moved </a:t>
            </a:r>
            <a:r>
              <a:rPr lang="en-GB" b="0" dirty="0"/>
              <a:t>by </a:t>
            </a:r>
            <a:r>
              <a:rPr lang="en-GB" b="0" dirty="0" smtClean="0"/>
              <a:t>Donald Eastlake on </a:t>
            </a:r>
            <a:r>
              <a:rPr lang="en-GB" b="0" dirty="0"/>
              <a:t>behalf of </a:t>
            </a:r>
            <a:r>
              <a:rPr lang="en-US" b="0" dirty="0" smtClean="0"/>
              <a:t>TG/CRC </a:t>
            </a:r>
            <a:r>
              <a:rPr lang="en-US" b="0" dirty="0" err="1" smtClean="0"/>
              <a:t>ak</a:t>
            </a:r>
            <a:endParaRPr lang="en-US" b="0" dirty="0"/>
          </a:p>
          <a:p>
            <a:pPr lvl="1"/>
            <a:r>
              <a:rPr lang="en-GB" b="0" dirty="0" smtClean="0"/>
              <a:t>TG/CRC </a:t>
            </a:r>
            <a:r>
              <a:rPr lang="en-GB" b="0" dirty="0" err="1" smtClean="0"/>
              <a:t>ak</a:t>
            </a:r>
            <a:r>
              <a:rPr lang="en-GB" b="0" dirty="0" smtClean="0"/>
              <a:t> vote</a:t>
            </a:r>
            <a:r>
              <a:rPr lang="en-GB" b="0" dirty="0"/>
              <a:t>: </a:t>
            </a:r>
            <a:r>
              <a:rPr lang="en-US" b="0" dirty="0"/>
              <a:t/>
            </a:r>
            <a:br>
              <a:rPr lang="en-US" b="0" dirty="0"/>
            </a:br>
            <a:r>
              <a:rPr lang="en-GB" b="0" dirty="0" smtClean="0"/>
              <a:t>Moved:     Seconded:     </a:t>
            </a:r>
            <a:br>
              <a:rPr lang="en-GB" b="0" dirty="0" smtClean="0"/>
            </a:br>
            <a:r>
              <a:rPr lang="en-GB" b="0" dirty="0" smtClean="0"/>
              <a:t>Yes:     No:     Abstain:</a:t>
            </a:r>
          </a:p>
          <a:p>
            <a:pPr lvl="0"/>
            <a:endParaRPr lang="en-US" b="0" dirty="0"/>
          </a:p>
          <a:p>
            <a:pPr>
              <a:lnSpc>
                <a:spcPct val="80000"/>
              </a:lnSpc>
            </a:pPr>
            <a:r>
              <a:rPr lang="en-US" dirty="0"/>
              <a:t>Recess until 08:00 Thursday</a:t>
            </a:r>
          </a:p>
          <a:p>
            <a:pPr>
              <a:lnSpc>
                <a:spcPct val="80000"/>
              </a:lnSpc>
            </a:pPr>
            <a:endParaRPr lang="en-US" b="0" dirty="0"/>
          </a:p>
          <a:p>
            <a:pPr>
              <a:lnSpc>
                <a:spcPct val="80000"/>
              </a:lnSpc>
            </a:pPr>
            <a:endParaRPr lang="en-US" b="0" dirty="0"/>
          </a:p>
        </p:txBody>
      </p:sp>
    </p:spTree>
    <p:extLst>
      <p:ext uri="{BB962C8B-B14F-4D97-AF65-F5344CB8AC3E}">
        <p14:creationId xmlns:p14="http://schemas.microsoft.com/office/powerpoint/2010/main" val="103927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13</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a:t>
            </a:r>
            <a:r>
              <a:rPr lang="en-US" sz="4000" dirty="0" smtClean="0">
                <a:latin typeface="Arial" charset="0"/>
                <a:cs typeface="Arial" charset="0"/>
              </a:rPr>
              <a:t>18 January 2018</a:t>
            </a:r>
            <a:r>
              <a:rPr lang="en-US" sz="4000" dirty="0">
                <a:latin typeface="Arial" charset="0"/>
                <a:cs typeface="Arial" charset="0"/>
              </a:rPr>
              <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dirty="0"/>
              <a:t>Call meeting to order</a:t>
            </a:r>
          </a:p>
          <a:p>
            <a:pPr>
              <a:lnSpc>
                <a:spcPct val="80000"/>
              </a:lnSpc>
            </a:pPr>
            <a:r>
              <a:rPr lang="en-US" b="0" dirty="0"/>
              <a:t>Appointment of Secretary</a:t>
            </a:r>
          </a:p>
          <a:p>
            <a:pPr>
              <a:lnSpc>
                <a:spcPct val="80000"/>
              </a:lnSpc>
            </a:pPr>
            <a:r>
              <a:rPr lang="en-US" b="0" dirty="0"/>
              <a:t>Call for essential patents</a:t>
            </a:r>
          </a:p>
          <a:p>
            <a:pPr>
              <a:lnSpc>
                <a:spcPct val="80000"/>
              </a:lnSpc>
            </a:pPr>
            <a:r>
              <a:rPr lang="en-US" b="0" dirty="0"/>
              <a:t>Attendance Recording Reminder</a:t>
            </a:r>
          </a:p>
          <a:p>
            <a:pPr>
              <a:lnSpc>
                <a:spcPct val="80000"/>
              </a:lnSpc>
            </a:pPr>
            <a:r>
              <a:rPr lang="en-US" b="0" dirty="0"/>
              <a:t>Approval of Agenda</a:t>
            </a:r>
          </a:p>
          <a:p>
            <a:pPr>
              <a:lnSpc>
                <a:spcPct val="80000"/>
              </a:lnSpc>
            </a:pPr>
            <a:r>
              <a:rPr lang="en-US" b="0" dirty="0"/>
              <a:t>Teleconferences discussion</a:t>
            </a:r>
          </a:p>
          <a:p>
            <a:pPr>
              <a:lnSpc>
                <a:spcPct val="80000"/>
              </a:lnSpc>
            </a:pPr>
            <a:r>
              <a:rPr lang="en-US" dirty="0"/>
              <a:t>Moved, to hold 802.11ak Teleconferences</a:t>
            </a:r>
            <a:r>
              <a:rPr lang="en-US" b="0" dirty="0"/>
              <a:t>:</a:t>
            </a:r>
          </a:p>
          <a:p>
            <a:pPr lvl="1">
              <a:lnSpc>
                <a:spcPct val="80000"/>
              </a:lnSpc>
            </a:pPr>
            <a:r>
              <a:rPr lang="en-US" sz="2400" b="1" dirty="0"/>
              <a:t>1 </a:t>
            </a:r>
            <a:r>
              <a:rPr lang="en-US" sz="2400" dirty="0"/>
              <a:t>hour teleconferences through the </a:t>
            </a:r>
            <a:r>
              <a:rPr lang="en-US" sz="2400" dirty="0" smtClean="0"/>
              <a:t>March 2018 </a:t>
            </a:r>
            <a:r>
              <a:rPr lang="en-US" sz="2400" dirty="0"/>
              <a:t>802.11 meeting on Monday </a:t>
            </a:r>
            <a:r>
              <a:rPr lang="en-US" sz="2400" dirty="0" err="1" smtClean="0"/>
              <a:t>tbd</a:t>
            </a:r>
            <a:r>
              <a:rPr lang="en-US" sz="2400" dirty="0" smtClean="0"/>
              <a:t> at </a:t>
            </a:r>
            <a:r>
              <a:rPr lang="en-US" sz="2400" dirty="0"/>
              <a:t>9am Eastern US Time.</a:t>
            </a:r>
            <a:r>
              <a:rPr lang="en-US" dirty="0"/>
              <a:t> </a:t>
            </a:r>
            <a:endParaRPr lang="en-US" sz="2400" dirty="0"/>
          </a:p>
          <a:p>
            <a:pPr lvl="1">
              <a:lnSpc>
                <a:spcPct val="80000"/>
              </a:lnSpc>
            </a:pPr>
            <a:r>
              <a:rPr lang="en-US" dirty="0"/>
              <a:t>Moved:    Seconded: </a:t>
            </a:r>
          </a:p>
          <a:p>
            <a:pPr lvl="1">
              <a:lnSpc>
                <a:spcPct val="80000"/>
              </a:lnSpc>
            </a:pPr>
            <a:r>
              <a:rPr lang="en-US" dirty="0"/>
              <a:t>Yes:    No:    Abstain: </a:t>
            </a:r>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2930337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AA981372-4318-8C44-81C8-86CAAEBB2C39}" type="slidenum">
              <a:rPr lang="en-US"/>
              <a:pPr/>
              <a:t>14</a:t>
            </a:fld>
            <a:endParaRPr lang="en-US"/>
          </a:p>
        </p:txBody>
      </p:sp>
      <p:sp>
        <p:nvSpPr>
          <p:cNvPr id="215042" name="Rectangle 2"/>
          <p:cNvSpPr>
            <a:spLocks noGrp="1" noChangeArrowheads="1"/>
          </p:cNvSpPr>
          <p:nvPr>
            <p:ph type="title"/>
          </p:nvPr>
        </p:nvSpPr>
        <p:spPr>
          <a:xfrm>
            <a:off x="685800" y="685800"/>
            <a:ext cx="7772400" cy="1219200"/>
          </a:xfrm>
          <a:noFill/>
          <a:ln/>
        </p:spPr>
        <p:txBody>
          <a:bodyPr/>
          <a:lstStyle/>
          <a:p>
            <a:r>
              <a:rPr lang="en-US" sz="4000" dirty="0">
                <a:latin typeface="Arial" charset="0"/>
                <a:cs typeface="Arial" charset="0"/>
              </a:rPr>
              <a:t>Thursday, </a:t>
            </a:r>
            <a:r>
              <a:rPr lang="en-US" sz="4000" dirty="0" smtClean="0">
                <a:latin typeface="Arial" charset="0"/>
                <a:cs typeface="Arial" charset="0"/>
              </a:rPr>
              <a:t>18 January 2018</a:t>
            </a:r>
            <a:r>
              <a:rPr lang="en-US" sz="4000" dirty="0">
                <a:latin typeface="Arial" charset="0"/>
                <a:cs typeface="Arial" charset="0"/>
              </a:rPr>
              <a:t/>
            </a:r>
            <a:br>
              <a:rPr lang="en-US" sz="4000" dirty="0">
                <a:latin typeface="Arial" charset="0"/>
                <a:cs typeface="Arial" charset="0"/>
              </a:rPr>
            </a:br>
            <a:r>
              <a:rPr lang="en-US" dirty="0">
                <a:latin typeface="Arial" charset="0"/>
                <a:cs typeface="Arial" charset="0"/>
              </a:rPr>
              <a:t>08:00–10:00</a:t>
            </a:r>
          </a:p>
        </p:txBody>
      </p:sp>
      <p:sp>
        <p:nvSpPr>
          <p:cNvPr id="215043" name="Rectangle 3"/>
          <p:cNvSpPr>
            <a:spLocks noGrp="1" noChangeArrowheads="1"/>
          </p:cNvSpPr>
          <p:nvPr>
            <p:ph type="body" idx="1"/>
          </p:nvPr>
        </p:nvSpPr>
        <p:spPr>
          <a:xfrm>
            <a:off x="838200" y="1981200"/>
            <a:ext cx="7620000" cy="4495800"/>
          </a:xfrm>
          <a:noFill/>
          <a:ln/>
        </p:spPr>
        <p:txBody>
          <a:bodyPr/>
          <a:lstStyle/>
          <a:p>
            <a:pPr>
              <a:lnSpc>
                <a:spcPct val="80000"/>
              </a:lnSpc>
            </a:pPr>
            <a:r>
              <a:rPr lang="en-US" b="0" dirty="0"/>
              <a:t>Presentations, motions, and discussion to resolve comments and improve the </a:t>
            </a:r>
            <a:r>
              <a:rPr lang="en-US" b="0" dirty="0" err="1"/>
              <a:t>TGak</a:t>
            </a:r>
            <a:r>
              <a:rPr lang="en-US" b="0" dirty="0"/>
              <a:t> Draft</a:t>
            </a:r>
          </a:p>
          <a:p>
            <a:pPr>
              <a:lnSpc>
                <a:spcPct val="80000"/>
              </a:lnSpc>
            </a:pPr>
            <a:endParaRPr lang="en-US" dirty="0" smtClean="0"/>
          </a:p>
          <a:p>
            <a:pPr>
              <a:lnSpc>
                <a:spcPct val="80000"/>
              </a:lnSpc>
            </a:pPr>
            <a:r>
              <a:rPr lang="en-US" dirty="0"/>
              <a:t>Review of </a:t>
            </a:r>
            <a:r>
              <a:rPr lang="en-US" dirty="0" smtClean="0"/>
              <a:t>timeline</a:t>
            </a:r>
            <a:endParaRPr lang="en-US" dirty="0"/>
          </a:p>
          <a:p>
            <a:pPr>
              <a:lnSpc>
                <a:spcPct val="80000"/>
              </a:lnSpc>
            </a:pPr>
            <a:endParaRPr lang="en-US" dirty="0"/>
          </a:p>
          <a:p>
            <a:pPr>
              <a:lnSpc>
                <a:spcPct val="80000"/>
              </a:lnSpc>
            </a:pPr>
            <a:r>
              <a:rPr lang="en-US" dirty="0"/>
              <a:t>Adjourn </a:t>
            </a:r>
            <a:r>
              <a:rPr lang="en-US" dirty="0" err="1"/>
              <a:t>TGak</a:t>
            </a:r>
            <a:endParaRPr lang="en-US" dirty="0"/>
          </a:p>
          <a:p>
            <a:pPr>
              <a:lnSpc>
                <a:spcPct val="80000"/>
              </a:lnSpc>
            </a:pPr>
            <a:endParaRPr lang="en-US" dirty="0"/>
          </a:p>
          <a:p>
            <a:pPr>
              <a:lnSpc>
                <a:spcPct val="80000"/>
              </a:lnSpc>
            </a:pPr>
            <a:endParaRPr lang="en-US" b="0" dirty="0"/>
          </a:p>
        </p:txBody>
      </p:sp>
    </p:spTree>
    <p:extLst>
      <p:ext uri="{BB962C8B-B14F-4D97-AF65-F5344CB8AC3E}">
        <p14:creationId xmlns:p14="http://schemas.microsoft.com/office/powerpoint/2010/main" val="3018272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93622A3E-762C-A04E-8D69-CA7ECAB993F8}" type="slidenum">
              <a:rPr lang="en-US"/>
              <a:pPr/>
              <a:t>15</a:t>
            </a:fld>
            <a:endParaRPr lang="en-US"/>
          </a:p>
        </p:txBody>
      </p:sp>
      <p:sp>
        <p:nvSpPr>
          <p:cNvPr id="272386" name="Rectangle 2"/>
          <p:cNvSpPr>
            <a:spLocks noGrp="1" noChangeArrowheads="1"/>
          </p:cNvSpPr>
          <p:nvPr>
            <p:ph type="title"/>
          </p:nvPr>
        </p:nvSpPr>
        <p:spPr>
          <a:xfrm>
            <a:off x="685800" y="685800"/>
            <a:ext cx="7772400" cy="685800"/>
          </a:xfrm>
        </p:spPr>
        <p:txBody>
          <a:bodyPr/>
          <a:lstStyle/>
          <a:p>
            <a:r>
              <a:rPr lang="en-US" sz="3600">
                <a:latin typeface="Arial" charset="0"/>
                <a:cs typeface="Arial" charset="0"/>
              </a:rPr>
              <a:t>[Reference Information]</a:t>
            </a:r>
          </a:p>
        </p:txBody>
      </p:sp>
      <p:sp>
        <p:nvSpPr>
          <p:cNvPr id="272387" name="Rectangle 3"/>
          <p:cNvSpPr>
            <a:spLocks noGrp="1" noChangeArrowheads="1"/>
          </p:cNvSpPr>
          <p:nvPr>
            <p:ph type="body" idx="1"/>
          </p:nvPr>
        </p:nvSpPr>
        <p:spPr>
          <a:xfrm>
            <a:off x="685800" y="1371600"/>
            <a:ext cx="7772400" cy="5105400"/>
          </a:xfrm>
        </p:spPr>
        <p:txBody>
          <a:bodyPr/>
          <a:lstStyle/>
          <a:p>
            <a:pPr>
              <a:lnSpc>
                <a:spcPct val="80000"/>
              </a:lnSpc>
            </a:pPr>
            <a:r>
              <a:rPr lang="en-GB" dirty="0"/>
              <a:t>802.11ak PAR and Five Criterion</a:t>
            </a:r>
          </a:p>
          <a:p>
            <a:pPr lvl="1">
              <a:lnSpc>
                <a:spcPct val="80000"/>
              </a:lnSpc>
            </a:pPr>
            <a:r>
              <a:rPr lang="en-GB" dirty="0">
                <a:hlinkClick r:id="rId3"/>
              </a:rPr>
              <a:t>https://development.standards.ieee.org/get-file/P802.11ak.pdf?t=77398400003</a:t>
            </a:r>
            <a:r>
              <a:rPr lang="en-GB" dirty="0"/>
              <a:t> </a:t>
            </a:r>
          </a:p>
          <a:p>
            <a:pPr lvl="2">
              <a:lnSpc>
                <a:spcPct val="80000"/>
              </a:lnSpc>
            </a:pPr>
            <a:r>
              <a:rPr lang="en-GB" dirty="0"/>
              <a:t>11-12/1207r1, “802.11 GLK Draft PAR”</a:t>
            </a:r>
          </a:p>
          <a:p>
            <a:pPr lvl="2">
              <a:lnSpc>
                <a:spcPct val="80000"/>
              </a:lnSpc>
            </a:pPr>
            <a:r>
              <a:rPr lang="en-GB" dirty="0"/>
              <a:t>11-12/1208r0, “802.11 GLK Draft 5C”</a:t>
            </a:r>
          </a:p>
          <a:p>
            <a:pPr lvl="2">
              <a:lnSpc>
                <a:spcPct val="80000"/>
              </a:lnSpc>
            </a:pPr>
            <a:endParaRPr lang="en-GB" dirty="0"/>
          </a:p>
          <a:p>
            <a:pPr>
              <a:lnSpc>
                <a:spcPct val="80000"/>
              </a:lnSpc>
            </a:pPr>
            <a:r>
              <a:rPr lang="en-GB" dirty="0"/>
              <a:t>Draft </a:t>
            </a:r>
            <a:r>
              <a:rPr lang="en-GB" dirty="0" smtClean="0"/>
              <a:t>6.0 </a:t>
            </a:r>
            <a:r>
              <a:rPr lang="en-GB" dirty="0"/>
              <a:t>of </a:t>
            </a:r>
            <a:r>
              <a:rPr lang="en-GB" dirty="0" smtClean="0"/>
              <a:t>802.11ak:</a:t>
            </a:r>
            <a:endParaRPr lang="en-GB" dirty="0"/>
          </a:p>
          <a:p>
            <a:pPr lvl="1">
              <a:lnSpc>
                <a:spcPct val="80000"/>
              </a:lnSpc>
            </a:pPr>
            <a:r>
              <a:rPr lang="en-GB" dirty="0" smtClean="0">
                <a:hlinkClick r:id="rId4"/>
              </a:rPr>
              <a:t>http://www.ieee802.org/11/private/Draft_Standards/11ak/Draft P802.11ak_D6.0.pdf</a:t>
            </a:r>
            <a:r>
              <a:rPr lang="en-GB" dirty="0" smtClean="0"/>
              <a:t> </a:t>
            </a:r>
            <a:endParaRPr lang="en-GB" dirty="0"/>
          </a:p>
          <a:p>
            <a:pPr lvl="1">
              <a:lnSpc>
                <a:spcPct val="80000"/>
              </a:lnSpc>
            </a:pPr>
            <a:endParaRPr lang="en-GB" dirty="0"/>
          </a:p>
          <a:p>
            <a:pPr>
              <a:lnSpc>
                <a:spcPct val="80000"/>
              </a:lnSpc>
            </a:pPr>
            <a:r>
              <a:rPr lang="en-GB" dirty="0"/>
              <a:t>802.1Qbz and 80</a:t>
            </a:r>
            <a:r>
              <a:rPr lang="en-US" dirty="0"/>
              <a:t>2.1AC-REV </a:t>
            </a:r>
            <a:r>
              <a:rPr lang="en-GB" dirty="0"/>
              <a:t>are published as IEEE </a:t>
            </a:r>
            <a:r>
              <a:rPr lang="en-GB" dirty="0" err="1"/>
              <a:t>Std</a:t>
            </a:r>
            <a:r>
              <a:rPr lang="en-GB" dirty="0"/>
              <a:t> 802.1Qbz-2016 and </a:t>
            </a:r>
            <a:r>
              <a:rPr lang="en-US" dirty="0"/>
              <a:t>IEEE </a:t>
            </a:r>
            <a:r>
              <a:rPr lang="en-US" dirty="0" err="1"/>
              <a:t>Std</a:t>
            </a:r>
            <a:r>
              <a:rPr lang="en-US" dirty="0"/>
              <a:t> 802.1AC-2016</a:t>
            </a:r>
            <a:endParaRPr lang="en-GB" dirty="0"/>
          </a:p>
          <a:p>
            <a:pPr lvl="1">
              <a:lnSpc>
                <a:spcPct val="80000"/>
              </a:lnSpc>
            </a:pPr>
            <a:r>
              <a:rPr lang="en-GB" dirty="0"/>
              <a:t>Last Drafts:</a:t>
            </a:r>
          </a:p>
          <a:p>
            <a:pPr lvl="2">
              <a:lnSpc>
                <a:spcPct val="80000"/>
              </a:lnSpc>
            </a:pPr>
            <a:r>
              <a:rPr lang="en-GB" dirty="0">
                <a:hlinkClick r:id="rId5"/>
              </a:rPr>
              <a:t>http://www.ieee802.org/1/files/private/bz-drafts/d2/802-1Qbz-d2-4.pdf</a:t>
            </a:r>
            <a:endParaRPr lang="en-GB" dirty="0"/>
          </a:p>
          <a:p>
            <a:pPr lvl="2">
              <a:lnSpc>
                <a:spcPct val="80000"/>
              </a:lnSpc>
            </a:pPr>
            <a:r>
              <a:rPr lang="en-US" dirty="0">
                <a:hlinkClick r:id="rId6"/>
              </a:rPr>
              <a:t>http://www.ieee802.org/1/files/private/ac-rev-drafts/d4/802-1ac-rev-d4-0.pdf</a:t>
            </a:r>
            <a:endParaRPr lang="en-US" dirty="0"/>
          </a:p>
          <a:p>
            <a:pPr>
              <a:lnSpc>
                <a:spcPct val="80000"/>
              </a:lnSpc>
            </a:pPr>
            <a:r>
              <a:rPr lang="en-US" sz="1800" b="0" dirty="0"/>
              <a:t>(Note: you can use 802.1 or 802.11 credential to access either members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2D372B59-F8C8-A348-8935-513C18E2AEC1}" type="slidenum">
              <a:rPr lang="en-US"/>
              <a:pPr/>
              <a:t>2</a:t>
            </a:fld>
            <a:endParaRPr lang="en-US"/>
          </a:p>
        </p:txBody>
      </p:sp>
      <p:sp>
        <p:nvSpPr>
          <p:cNvPr id="34818" name="Rectangle 2"/>
          <p:cNvSpPr>
            <a:spLocks noGrp="1" noChangeArrowheads="1"/>
          </p:cNvSpPr>
          <p:nvPr>
            <p:ph type="title"/>
          </p:nvPr>
        </p:nvSpPr>
        <p:spPr>
          <a:xfrm>
            <a:off x="685800" y="762000"/>
            <a:ext cx="7772400" cy="2362200"/>
          </a:xfrm>
          <a:noFill/>
          <a:ln/>
        </p:spPr>
        <p:txBody>
          <a:bodyPr/>
          <a:lstStyle/>
          <a:p>
            <a:r>
              <a:rPr lang="en-US" sz="4000" dirty="0">
                <a:solidFill>
                  <a:srgbClr val="0000FF"/>
                </a:solidFill>
                <a:latin typeface="Arial Black" charset="0"/>
              </a:rPr>
              <a:t>IEEE 802.11ak/GLK:</a:t>
            </a:r>
            <a:br>
              <a:rPr lang="en-US" sz="4000" dirty="0">
                <a:solidFill>
                  <a:srgbClr val="0000FF"/>
                </a:solidFill>
                <a:latin typeface="Arial Black" charset="0"/>
              </a:rPr>
            </a:br>
            <a:r>
              <a:rPr lang="en-GB" sz="4000" dirty="0">
                <a:solidFill>
                  <a:srgbClr val="0000FF"/>
                </a:solidFill>
                <a:latin typeface="Arial"/>
                <a:cs typeface="Arial"/>
              </a:rPr>
              <a:t>Enhancements For Transit Links Within Bridged Networks</a:t>
            </a:r>
            <a:endParaRPr lang="en-US" sz="4000" dirty="0">
              <a:solidFill>
                <a:srgbClr val="0000FF"/>
              </a:solidFill>
              <a:latin typeface="Arial Black" charset="0"/>
            </a:endParaRPr>
          </a:p>
        </p:txBody>
      </p:sp>
      <p:sp>
        <p:nvSpPr>
          <p:cNvPr id="34819" name="Rectangle 3"/>
          <p:cNvSpPr>
            <a:spLocks noGrp="1" noChangeArrowheads="1"/>
          </p:cNvSpPr>
          <p:nvPr>
            <p:ph type="body" idx="1"/>
          </p:nvPr>
        </p:nvSpPr>
        <p:spPr>
          <a:xfrm>
            <a:off x="609600" y="3200400"/>
            <a:ext cx="7924800" cy="3352800"/>
          </a:xfrm>
          <a:noFill/>
          <a:ln/>
        </p:spPr>
        <p:txBody>
          <a:bodyPr/>
          <a:lstStyle/>
          <a:p>
            <a:pPr algn="ctr">
              <a:lnSpc>
                <a:spcPct val="90000"/>
              </a:lnSpc>
              <a:buFontTx/>
              <a:buNone/>
            </a:pPr>
            <a:r>
              <a:rPr lang="en-US" sz="2800" dirty="0" smtClean="0">
                <a:latin typeface="Arial" charset="0"/>
              </a:rPr>
              <a:t>Irvine, California</a:t>
            </a:r>
            <a:endParaRPr lang="en-US" sz="2800" dirty="0">
              <a:latin typeface="Arial" charset="0"/>
            </a:endParaRPr>
          </a:p>
          <a:p>
            <a:pPr algn="ctr">
              <a:lnSpc>
                <a:spcPct val="90000"/>
              </a:lnSpc>
              <a:buFontTx/>
              <a:buNone/>
            </a:pPr>
            <a:r>
              <a:rPr lang="en-US" sz="2800" dirty="0" smtClean="0">
                <a:latin typeface="Arial" charset="0"/>
              </a:rPr>
              <a:t>15-18 January 2018</a:t>
            </a:r>
            <a:endParaRPr lang="en-US" sz="2800" dirty="0">
              <a:latin typeface="Arial" charset="0"/>
            </a:endParaRPr>
          </a:p>
          <a:p>
            <a:pPr algn="ctr">
              <a:lnSpc>
                <a:spcPct val="90000"/>
              </a:lnSpc>
              <a:buFontTx/>
              <a:buNone/>
            </a:pPr>
            <a:endParaRPr lang="en-US" dirty="0">
              <a:latin typeface="Arial" charset="0"/>
            </a:endParaRPr>
          </a:p>
          <a:p>
            <a:pPr algn="ctr">
              <a:lnSpc>
                <a:spcPct val="90000"/>
              </a:lnSpc>
              <a:buFontTx/>
              <a:buNone/>
            </a:pPr>
            <a:r>
              <a:rPr lang="en-US" dirty="0">
                <a:latin typeface="Arial" charset="0"/>
              </a:rPr>
              <a:t>Chair &amp; Editor: Donald E. Eastlake 3</a:t>
            </a:r>
            <a:r>
              <a:rPr lang="en-US" baseline="30000" dirty="0">
                <a:latin typeface="Arial" charset="0"/>
              </a:rPr>
              <a:t>rd</a:t>
            </a:r>
            <a:r>
              <a:rPr lang="en-US" dirty="0">
                <a:latin typeface="Arial" charset="0"/>
              </a:rPr>
              <a:t> (Huawei)</a:t>
            </a:r>
          </a:p>
          <a:p>
            <a:pPr algn="ctr">
              <a:lnSpc>
                <a:spcPct val="90000"/>
              </a:lnSpc>
              <a:buFontTx/>
              <a:buNone/>
            </a:pPr>
            <a:r>
              <a:rPr lang="en-US" sz="1600" dirty="0">
                <a:latin typeface="Arial" charset="0"/>
                <a:hlinkClick r:id="rId3"/>
              </a:rPr>
              <a:t>d3e3e3@gmail.com</a:t>
            </a:r>
            <a:r>
              <a:rPr lang="en-US" sz="1600" dirty="0">
                <a:latin typeface="Arial" charset="0"/>
              </a:rPr>
              <a:t>     +1-508-333-2270</a:t>
            </a:r>
          </a:p>
          <a:p>
            <a:pPr algn="ctr">
              <a:lnSpc>
                <a:spcPct val="90000"/>
              </a:lnSpc>
              <a:buFontTx/>
              <a:buNone/>
            </a:pPr>
            <a:r>
              <a:rPr lang="en-US" sz="1800" dirty="0">
                <a:latin typeface="Arial" charset="0"/>
              </a:rPr>
              <a:t>Vice Chair: Mark Hamilton (Ruckus Wireless)</a:t>
            </a:r>
          </a:p>
          <a:p>
            <a:pPr algn="ctr">
              <a:lnSpc>
                <a:spcPct val="90000"/>
              </a:lnSpc>
              <a:buFontTx/>
              <a:buNone/>
            </a:pPr>
            <a:r>
              <a:rPr lang="en-US" sz="1800" dirty="0">
                <a:latin typeface="Arial" charset="0"/>
              </a:rPr>
              <a:t>Vice Editor: Norm Finn (Huawei)</a:t>
            </a:r>
          </a:p>
          <a:p>
            <a:pPr algn="ctr">
              <a:lnSpc>
                <a:spcPct val="90000"/>
              </a:lnSpc>
              <a:buFontTx/>
              <a:buNone/>
            </a:pPr>
            <a:r>
              <a:rPr lang="en-US" sz="1800" dirty="0">
                <a:latin typeface="Arial" charset="0"/>
              </a:rPr>
              <a:t>Secretary: </a:t>
            </a:r>
            <a:r>
              <a:rPr lang="en-US" sz="1800" dirty="0">
                <a:solidFill>
                  <a:srgbClr val="FF0000"/>
                </a:solidFill>
                <a:latin typeface="Arial" charset="0"/>
              </a:rPr>
              <a:t>Vacant</a:t>
            </a:r>
            <a:endParaRPr lang="en-US" sz="1800" b="0" dirty="0">
              <a:solidFill>
                <a:srgbClr val="FF0000"/>
              </a:solidFill>
              <a:latin typeface="Arial" charset="0"/>
            </a:endParaRPr>
          </a:p>
          <a:p>
            <a:pPr algn="ctr">
              <a:lnSpc>
                <a:spcPct val="90000"/>
              </a:lnSpc>
              <a:buFontTx/>
              <a:buNone/>
            </a:pPr>
            <a:r>
              <a:rPr lang="en-US" sz="1600" b="0" dirty="0">
                <a:latin typeface="Arial" charset="0"/>
              </a:rPr>
              <a:t>Mailing list: STDS-802-11-TGAK@listserv.ieee.org</a:t>
            </a:r>
            <a:endParaRPr lang="en-US" sz="1600" dirty="0">
              <a:solidFill>
                <a:srgbClr val="FF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smtClean="0"/>
              <a:t>January 2018</a:t>
            </a:r>
            <a:endParaRPr lang="en-US"/>
          </a:p>
        </p:txBody>
      </p:sp>
      <p:sp>
        <p:nvSpPr>
          <p:cNvPr id="6" name="Footer Placeholder 4"/>
          <p:cNvSpPr>
            <a:spLocks noGrp="1"/>
          </p:cNvSpPr>
          <p:nvPr>
            <p:ph type="ftr" sz="quarter" idx="11"/>
          </p:nvPr>
        </p:nvSpPr>
        <p:spPr/>
        <p:txBody>
          <a:bodyPr/>
          <a:lstStyle/>
          <a:p>
            <a:r>
              <a:rPr lang="en-US"/>
              <a:t>Donald Eastlake 3rd, Huawei Technologies</a:t>
            </a:r>
          </a:p>
        </p:txBody>
      </p:sp>
      <p:sp>
        <p:nvSpPr>
          <p:cNvPr id="7" name="Slide Number Placeholder 5"/>
          <p:cNvSpPr>
            <a:spLocks noGrp="1"/>
          </p:cNvSpPr>
          <p:nvPr>
            <p:ph type="sldNum" sz="quarter" idx="12"/>
          </p:nvPr>
        </p:nvSpPr>
        <p:spPr/>
        <p:txBody>
          <a:bodyPr/>
          <a:lstStyle/>
          <a:p>
            <a:r>
              <a:rPr lang="en-US"/>
              <a:t>Slide </a:t>
            </a:r>
            <a:fld id="{FAD3192D-A78F-5D4B-BF63-EAFB958AE3C7}" type="slidenum">
              <a:rPr lang="en-US"/>
              <a:pPr/>
              <a:t>3</a:t>
            </a:fld>
            <a:endParaRPr lang="en-US"/>
          </a:p>
        </p:txBody>
      </p:sp>
      <p:sp>
        <p:nvSpPr>
          <p:cNvPr id="205828" name="Rectangle 4"/>
          <p:cNvSpPr>
            <a:spLocks noGrp="1" noChangeArrowheads="1"/>
          </p:cNvSpPr>
          <p:nvPr>
            <p:ph type="ctrTitle"/>
          </p:nvPr>
        </p:nvSpPr>
        <p:spPr>
          <a:xfrm>
            <a:off x="685800" y="609600"/>
            <a:ext cx="7772400" cy="533400"/>
          </a:xfrm>
        </p:spPr>
        <p:txBody>
          <a:bodyPr/>
          <a:lstStyle/>
          <a:p>
            <a:r>
              <a:rPr lang="en-US" sz="2800" dirty="0"/>
              <a:t>Venue</a:t>
            </a:r>
            <a:endParaRPr lang="en-US" dirty="0"/>
          </a:p>
        </p:txBody>
      </p:sp>
      <p:sp>
        <p:nvSpPr>
          <p:cNvPr id="10" name="Rectangle 5"/>
          <p:cNvSpPr>
            <a:spLocks noGrp="1" noChangeArrowheads="1"/>
          </p:cNvSpPr>
          <p:nvPr>
            <p:ph type="subTitle" idx="1"/>
          </p:nvPr>
        </p:nvSpPr>
        <p:spPr>
          <a:xfrm>
            <a:off x="685800" y="5943600"/>
            <a:ext cx="7772400" cy="457200"/>
          </a:xfrm>
        </p:spPr>
        <p:txBody>
          <a:bodyPr/>
          <a:lstStyle/>
          <a:p>
            <a:r>
              <a:rPr lang="en-US" dirty="0" smtClean="0">
                <a:latin typeface="Arial"/>
                <a:cs typeface="Arial"/>
              </a:rPr>
              <a:t>Irvine Hotel, Irvine, California</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838200" y="1143000"/>
            <a:ext cx="7467600" cy="4749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latin typeface="Arial"/>
                <a:cs typeface="Arial"/>
              </a:rPr>
              <a:t>TGak</a:t>
            </a:r>
            <a:r>
              <a:rPr lang="en-US" sz="3600" dirty="0">
                <a:latin typeface="Arial"/>
                <a:cs typeface="Arial"/>
              </a:rPr>
              <a:t> Timeline</a:t>
            </a:r>
            <a:endParaRPr lang="en-US" sz="3600" u="sng" dirty="0">
              <a:latin typeface="Arial"/>
              <a:cs typeface="Arial"/>
            </a:endParaRPr>
          </a:p>
        </p:txBody>
      </p:sp>
      <p:sp>
        <p:nvSpPr>
          <p:cNvPr id="3" name="Content Placeholder 2"/>
          <p:cNvSpPr>
            <a:spLocks noGrp="1"/>
          </p:cNvSpPr>
          <p:nvPr>
            <p:ph idx="1"/>
          </p:nvPr>
        </p:nvSpPr>
        <p:spPr>
          <a:xfrm>
            <a:off x="685800" y="1752600"/>
            <a:ext cx="7772400" cy="4343400"/>
          </a:xfrm>
        </p:spPr>
        <p:txBody>
          <a:bodyPr/>
          <a:lstStyle/>
          <a:p>
            <a:pPr lvl="1">
              <a:lnSpc>
                <a:spcPct val="80000"/>
              </a:lnSpc>
            </a:pPr>
            <a:r>
              <a:rPr lang="en-US" sz="2400" b="1" dirty="0">
                <a:solidFill>
                  <a:srgbClr val="008000"/>
                </a:solidFill>
                <a:latin typeface="Arial"/>
                <a:cs typeface="Arial"/>
              </a:rPr>
              <a:t>March 2015 – Initial WG Letter Ballot</a:t>
            </a:r>
          </a:p>
          <a:p>
            <a:pPr lvl="1">
              <a:lnSpc>
                <a:spcPct val="80000"/>
              </a:lnSpc>
            </a:pPr>
            <a:r>
              <a:rPr lang="en-US" sz="2400" b="1" dirty="0">
                <a:solidFill>
                  <a:srgbClr val="008000"/>
                </a:solidFill>
                <a:latin typeface="Arial"/>
                <a:cs typeface="Arial"/>
              </a:rPr>
              <a:t>February 2016 – WG Recirculation</a:t>
            </a:r>
          </a:p>
          <a:p>
            <a:pPr lvl="1">
              <a:lnSpc>
                <a:spcPct val="80000"/>
              </a:lnSpc>
            </a:pPr>
            <a:r>
              <a:rPr lang="en-US" sz="2400" b="1" dirty="0">
                <a:solidFill>
                  <a:srgbClr val="008000"/>
                </a:solidFill>
                <a:latin typeface="Arial"/>
                <a:cs typeface="Arial"/>
              </a:rPr>
              <a:t>January 2017 – Sponsor Ballot Pool Formation Start</a:t>
            </a:r>
          </a:p>
          <a:p>
            <a:pPr lvl="1">
              <a:lnSpc>
                <a:spcPct val="80000"/>
              </a:lnSpc>
            </a:pPr>
            <a:r>
              <a:rPr lang="en-US" sz="2400" b="1" dirty="0">
                <a:solidFill>
                  <a:srgbClr val="008000"/>
                </a:solidFill>
                <a:latin typeface="Arial"/>
                <a:cs typeface="Arial"/>
              </a:rPr>
              <a:t>January 2017 – MEC/MDR Initiated</a:t>
            </a:r>
          </a:p>
          <a:p>
            <a:pPr lvl="1">
              <a:lnSpc>
                <a:spcPct val="80000"/>
              </a:lnSpc>
            </a:pPr>
            <a:r>
              <a:rPr lang="en-US" sz="2400" b="1" dirty="0">
                <a:solidFill>
                  <a:srgbClr val="008000"/>
                </a:solidFill>
                <a:latin typeface="Arial"/>
                <a:cs typeface="Arial"/>
              </a:rPr>
              <a:t>(March 2017 </a:t>
            </a:r>
            <a:r>
              <a:rPr lang="mr-IN" sz="2400" b="1" dirty="0">
                <a:solidFill>
                  <a:srgbClr val="008000"/>
                </a:solidFill>
                <a:latin typeface="Arial"/>
                <a:cs typeface="Arial"/>
              </a:rPr>
              <a:t>–</a:t>
            </a:r>
            <a:r>
              <a:rPr lang="en-US" sz="2400" b="1" dirty="0">
                <a:solidFill>
                  <a:srgbClr val="008000"/>
                </a:solidFill>
                <a:latin typeface="Arial"/>
                <a:cs typeface="Arial"/>
              </a:rPr>
              <a:t> Sponsor Ballot Pool Formation and MEC/MDR Completed)</a:t>
            </a:r>
          </a:p>
          <a:p>
            <a:pPr lvl="1">
              <a:lnSpc>
                <a:spcPct val="80000"/>
              </a:lnSpc>
            </a:pPr>
            <a:r>
              <a:rPr lang="en-US" sz="2400" b="1" dirty="0">
                <a:solidFill>
                  <a:srgbClr val="008000"/>
                </a:solidFill>
                <a:latin typeface="Arial"/>
                <a:cs typeface="Arial"/>
              </a:rPr>
              <a:t>May 2017 – Initial Sponsor Ballot</a:t>
            </a:r>
          </a:p>
          <a:p>
            <a:pPr lvl="1">
              <a:lnSpc>
                <a:spcPct val="80000"/>
              </a:lnSpc>
            </a:pPr>
            <a:r>
              <a:rPr lang="en-US" sz="2400" b="1" dirty="0">
                <a:solidFill>
                  <a:srgbClr val="008000"/>
                </a:solidFill>
                <a:latin typeface="Arial"/>
                <a:cs typeface="Arial"/>
              </a:rPr>
              <a:t>October 2017 – Sponsor Recirculation</a:t>
            </a:r>
          </a:p>
          <a:p>
            <a:pPr lvl="1">
              <a:lnSpc>
                <a:spcPct val="80000"/>
              </a:lnSpc>
            </a:pPr>
            <a:r>
              <a:rPr lang="en-US" sz="2400" b="1" dirty="0" smtClean="0">
                <a:solidFill>
                  <a:srgbClr val="008000"/>
                </a:solidFill>
                <a:latin typeface="Arial"/>
                <a:cs typeface="Arial"/>
              </a:rPr>
              <a:t>Dec </a:t>
            </a:r>
            <a:r>
              <a:rPr lang="en-US" sz="2400" b="1" dirty="0">
                <a:solidFill>
                  <a:srgbClr val="008000"/>
                </a:solidFill>
                <a:latin typeface="Arial"/>
                <a:cs typeface="Arial"/>
              </a:rPr>
              <a:t>2017 – Sponsor Recirculation (x2)</a:t>
            </a:r>
          </a:p>
          <a:p>
            <a:pPr lvl="1">
              <a:lnSpc>
                <a:spcPct val="80000"/>
              </a:lnSpc>
            </a:pPr>
            <a:r>
              <a:rPr lang="en-US" sz="2400" u="sng" dirty="0"/>
              <a:t>January 2018</a:t>
            </a:r>
            <a:r>
              <a:rPr lang="en-US" sz="2400" dirty="0"/>
              <a:t> – Final WG &amp; </a:t>
            </a:r>
            <a:r>
              <a:rPr lang="en-US" sz="2400" dirty="0" err="1"/>
              <a:t>ExecComm</a:t>
            </a:r>
            <a:endParaRPr lang="en-US" sz="2400" dirty="0"/>
          </a:p>
          <a:p>
            <a:pPr lvl="1">
              <a:lnSpc>
                <a:spcPct val="80000"/>
              </a:lnSpc>
            </a:pPr>
            <a:r>
              <a:rPr lang="en-US" sz="2400" dirty="0"/>
              <a:t>March 2018 – </a:t>
            </a:r>
            <a:r>
              <a:rPr lang="en-US" sz="2400" dirty="0" err="1"/>
              <a:t>RevCom</a:t>
            </a:r>
            <a:r>
              <a:rPr lang="en-US" sz="2400" dirty="0"/>
              <a:t> Approval</a:t>
            </a: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4</a:t>
            </a:fld>
            <a:endParaRPr lang="en-US"/>
          </a:p>
        </p:txBody>
      </p:sp>
    </p:spTree>
    <p:extLst>
      <p:ext uri="{BB962C8B-B14F-4D97-AF65-F5344CB8AC3E}">
        <p14:creationId xmlns:p14="http://schemas.microsoft.com/office/powerpoint/2010/main" val="283858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a:cs typeface="Arial"/>
              </a:rPr>
              <a:t>Sessions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1281512"/>
              </p:ext>
            </p:extLst>
          </p:nvPr>
        </p:nvGraphicFramePr>
        <p:xfrm>
          <a:off x="762000" y="2819400"/>
          <a:ext cx="7696199" cy="1316085"/>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971799">
                  <a:extLst>
                    <a:ext uri="{9D8B030D-6E8A-4147-A177-3AD203B41FA5}">
                      <a16:colId xmlns:a16="http://schemas.microsoft.com/office/drawing/2014/main" xmlns="" val="20002"/>
                    </a:ext>
                  </a:extLst>
                </a:gridCol>
              </a:tblGrid>
              <a:tr h="438695">
                <a:tc>
                  <a:txBody>
                    <a:bodyPr/>
                    <a:lstStyle/>
                    <a:p>
                      <a:pPr algn="ctr"/>
                      <a:r>
                        <a:rPr lang="en-US" sz="2000" dirty="0"/>
                        <a:t>Day</a:t>
                      </a:r>
                    </a:p>
                  </a:txBody>
                  <a:tcPr/>
                </a:tc>
                <a:tc>
                  <a:txBody>
                    <a:bodyPr/>
                    <a:lstStyle/>
                    <a:p>
                      <a:pPr algn="ctr"/>
                      <a:r>
                        <a:rPr lang="en-US" sz="2000" dirty="0"/>
                        <a:t>Time</a:t>
                      </a:r>
                    </a:p>
                  </a:txBody>
                  <a:tcPr/>
                </a:tc>
                <a:tc>
                  <a:txBody>
                    <a:bodyPr/>
                    <a:lstStyle/>
                    <a:p>
                      <a:pPr algn="ctr"/>
                      <a:r>
                        <a:rPr lang="en-US" sz="2000" dirty="0"/>
                        <a:t>Room</a:t>
                      </a:r>
                    </a:p>
                  </a:txBody>
                  <a:tcPr/>
                </a:tc>
                <a:extLst>
                  <a:ext uri="{0D108BD9-81ED-4DB2-BD59-A6C34878D82A}">
                    <a16:rowId xmlns:a16="http://schemas.microsoft.com/office/drawing/2014/main" xmlns="" val="10000"/>
                  </a:ext>
                </a:extLst>
              </a:tr>
              <a:tr h="438695">
                <a:tc>
                  <a:txBody>
                    <a:bodyPr/>
                    <a:lstStyle/>
                    <a:p>
                      <a:r>
                        <a:rPr lang="en-US" sz="2000" strike="noStrike" dirty="0"/>
                        <a:t>Monday</a:t>
                      </a:r>
                    </a:p>
                  </a:txBody>
                  <a:tcPr/>
                </a:tc>
                <a:tc>
                  <a:txBody>
                    <a:bodyPr/>
                    <a:lstStyle/>
                    <a:p>
                      <a:r>
                        <a:rPr lang="en-US" sz="2000" strike="noStrike" dirty="0"/>
                        <a:t>A</a:t>
                      </a:r>
                      <a:r>
                        <a:rPr lang="en-US" sz="2000" strike="noStrike" dirty="0" smtClean="0"/>
                        <a:t>M2</a:t>
                      </a:r>
                      <a:endParaRPr lang="en-US" sz="2000" strike="noStrike" dirty="0"/>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a16="http://schemas.microsoft.com/office/drawing/2014/main" xmlns="" val="10002"/>
                  </a:ext>
                </a:extLst>
              </a:tr>
              <a:tr h="438695">
                <a:tc>
                  <a:txBody>
                    <a:bodyPr/>
                    <a:lstStyle/>
                    <a:p>
                      <a:r>
                        <a:rPr lang="en-US" sz="2000" strike="noStrike" dirty="0"/>
                        <a:t>Thursday</a:t>
                      </a:r>
                    </a:p>
                  </a:txBody>
                  <a:tcPr/>
                </a:tc>
                <a:tc>
                  <a:txBody>
                    <a:bodyPr/>
                    <a:lstStyle/>
                    <a:p>
                      <a:r>
                        <a:rPr lang="en-US" sz="2000" strike="noStrike" dirty="0"/>
                        <a:t>AM1</a:t>
                      </a:r>
                    </a:p>
                  </a:txBody>
                  <a:tcPr/>
                </a:tc>
                <a:tc>
                  <a:txBody>
                    <a:bodyPr/>
                    <a:lstStyle/>
                    <a:p>
                      <a:r>
                        <a:rPr lang="en-US" sz="2000" strike="noStrike" dirty="0" smtClean="0">
                          <a:latin typeface="+mn-lt"/>
                          <a:cs typeface="Arial" charset="0"/>
                        </a:rPr>
                        <a:t>TBD</a:t>
                      </a:r>
                      <a:endParaRPr lang="en-US" sz="2000" strike="noStrike" dirty="0">
                        <a:latin typeface="+mn-lt"/>
                      </a:endParaRPr>
                    </a:p>
                  </a:txBody>
                  <a:tcPr/>
                </a:tc>
                <a:extLst>
                  <a:ext uri="{0D108BD9-81ED-4DB2-BD59-A6C34878D82A}">
                    <a16:rowId xmlns:a16="http://schemas.microsoft.com/office/drawing/2014/main" xmlns="" val="10005"/>
                  </a:ext>
                </a:extLst>
              </a:tr>
            </a:tbl>
          </a:graphicData>
        </a:graphic>
      </p:graphicFrame>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5</a:t>
            </a:fld>
            <a:endParaRPr lang="en-US"/>
          </a:p>
        </p:txBody>
      </p:sp>
    </p:spTree>
    <p:extLst>
      <p:ext uri="{BB962C8B-B14F-4D97-AF65-F5344CB8AC3E}">
        <p14:creationId xmlns:p14="http://schemas.microsoft.com/office/powerpoint/2010/main" val="4249385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5125" y="274638"/>
            <a:ext cx="8458200" cy="1401762"/>
          </a:xfrm>
        </p:spPr>
        <p:txBody>
          <a:bodyPr/>
          <a:lstStyle/>
          <a:p>
            <a:r>
              <a:rPr lang="en-US" u="sng" dirty="0">
                <a:solidFill>
                  <a:schemeClr val="tx1"/>
                </a:solidFill>
                <a:latin typeface="Calibri" charset="0"/>
                <a:cs typeface="Calibri" charset="0"/>
              </a:rPr>
              <a:t>Participants have a duty to inform the IEEE</a:t>
            </a:r>
            <a:endParaRPr lang="en-US" dirty="0">
              <a:latin typeface="Times New Roman" charset="0"/>
            </a:endParaRPr>
          </a:p>
        </p:txBody>
      </p:sp>
      <p:sp>
        <p:nvSpPr>
          <p:cNvPr id="17411"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b="1" u="sng">
              <a:solidFill>
                <a:srgbClr val="000099"/>
              </a:solidFill>
              <a:latin typeface="Helvetica" charset="0"/>
            </a:endParaRPr>
          </a:p>
        </p:txBody>
      </p:sp>
      <p:sp>
        <p:nvSpPr>
          <p:cNvPr id="17412" name="Rectangle 4"/>
          <p:cNvSpPr>
            <a:spLocks noChangeArrowheads="1"/>
          </p:cNvSpPr>
          <p:nvPr/>
        </p:nvSpPr>
        <p:spPr bwMode="auto">
          <a:xfrm>
            <a:off x="457200" y="16002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lnSpc>
                <a:spcPct val="80000"/>
              </a:lnSpc>
              <a:spcBef>
                <a:spcPct val="20000"/>
              </a:spcBef>
              <a:buClr>
                <a:srgbClr val="CC3300"/>
              </a:buClr>
              <a:buSzPct val="50000"/>
              <a:buFont typeface="Monotype Sorts" charset="0"/>
              <a:buChar char="l"/>
            </a:pPr>
            <a:endParaRPr lang="en-US" sz="500" u="sng" dirty="0">
              <a:latin typeface="Arial"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shall</a:t>
            </a:r>
            <a:r>
              <a:rPr lang="en-US" sz="2000" b="1" dirty="0">
                <a:latin typeface="Calibri" charset="0"/>
                <a:cs typeface="Calibri"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800100" lvl="1" indent="-342900">
              <a:buSzPct val="150000"/>
              <a:buFont typeface="Arial"/>
              <a:buChar char="•"/>
            </a:pPr>
            <a:endParaRPr lang="en-US" sz="2000" b="1" dirty="0">
              <a:latin typeface="Calibri" charset="0"/>
              <a:cs typeface="Calibri" charset="0"/>
            </a:endParaRPr>
          </a:p>
          <a:p>
            <a:pPr marL="800100" lvl="1" indent="-342900">
              <a:buSzPct val="150000"/>
              <a:buFont typeface="Arial"/>
              <a:buChar char="•"/>
            </a:pPr>
            <a:r>
              <a:rPr lang="en-US" sz="2000" b="1" dirty="0">
                <a:latin typeface="Calibri" charset="0"/>
                <a:cs typeface="Calibri" charset="0"/>
              </a:rPr>
              <a:t>Participants </a:t>
            </a:r>
            <a:r>
              <a:rPr lang="en-US" sz="2000" b="1" u="sng" dirty="0">
                <a:latin typeface="Calibri" charset="0"/>
                <a:cs typeface="Calibri" charset="0"/>
              </a:rPr>
              <a:t>should </a:t>
            </a:r>
            <a:r>
              <a:rPr lang="en-US" sz="2000" b="1" dirty="0">
                <a:latin typeface="Calibri" charset="0"/>
                <a:cs typeface="Calibri" charset="0"/>
              </a:rPr>
              <a:t>inform the IEEE (or cause the IEEE to be informed) of the identity of any other holders of potential Essential Patent Claims</a:t>
            </a:r>
          </a:p>
          <a:p>
            <a:pPr lvl="1">
              <a:buSzPct val="150000"/>
              <a:buFont typeface="Arial" charset="0"/>
              <a:buChar char="•"/>
            </a:pPr>
            <a:endParaRPr lang="en-US" sz="2000" b="1" dirty="0">
              <a:latin typeface="Calibri" charset="0"/>
              <a:cs typeface="Calibri" charset="0"/>
            </a:endParaRPr>
          </a:p>
          <a:p>
            <a:pPr lvl="1" algn="ctr">
              <a:buFont typeface="Monotype Sorts" charset="0"/>
              <a:buNone/>
            </a:pPr>
            <a:r>
              <a:rPr lang="en-US" sz="3200" b="1" dirty="0">
                <a:latin typeface="Calibri" charset="0"/>
                <a:cs typeface="Calibri" charset="0"/>
              </a:rPr>
              <a:t>Early identification of holders of potential Essential Patent Claims is encouraged</a:t>
            </a:r>
          </a:p>
          <a:p>
            <a:pPr marL="230188" indent="-230188">
              <a:spcBef>
                <a:spcPct val="20000"/>
              </a:spcBef>
              <a:buClr>
                <a:srgbClr val="CC3300"/>
              </a:buClr>
              <a:buSzPct val="50000"/>
              <a:buFont typeface="Monotype Sorts" charset="0"/>
              <a:buChar char="l"/>
            </a:pPr>
            <a:endParaRPr lang="en-GB" sz="1600" b="1" dirty="0">
              <a:solidFill>
                <a:srgbClr val="000099"/>
              </a:solidFill>
              <a:latin typeface="Arial" charset="0"/>
            </a:endParaRPr>
          </a:p>
        </p:txBody>
      </p:sp>
      <p:sp>
        <p:nvSpPr>
          <p:cNvPr id="1741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74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62F37B4C-7187-734C-BADF-C261D9DB3F43}" type="slidenum">
              <a:rPr lang="en-US"/>
              <a:pPr/>
              <a:t>6</a:t>
            </a:fld>
            <a:endParaRPr lang="en-US"/>
          </a:p>
        </p:txBody>
      </p:sp>
      <p:sp>
        <p:nvSpPr>
          <p:cNvPr id="1741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1160390532"/>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1325562"/>
          </a:xfrm>
        </p:spPr>
        <p:txBody>
          <a:bodyPr/>
          <a:lstStyle/>
          <a:p>
            <a:r>
              <a:rPr lang="en-US" u="sng" dirty="0">
                <a:solidFill>
                  <a:schemeClr val="tx1"/>
                </a:solidFill>
                <a:latin typeface="Calibri" charset="0"/>
                <a:cs typeface="Calibri" charset="0"/>
              </a:rPr>
              <a:t>Ways to inform IEEE</a:t>
            </a:r>
            <a:endParaRPr lang="en-US" dirty="0">
              <a:latin typeface="Times New Roman" charset="0"/>
            </a:endParaRPr>
          </a:p>
        </p:txBody>
      </p:sp>
      <p:sp>
        <p:nvSpPr>
          <p:cNvPr id="163843" name="Rectangle 3"/>
          <p:cNvSpPr>
            <a:spLocks noGrp="1" noChangeArrowheads="1"/>
          </p:cNvSpPr>
          <p:nvPr>
            <p:ph type="body" idx="1"/>
          </p:nvPr>
        </p:nvSpPr>
        <p:spPr>
          <a:xfrm>
            <a:off x="609600" y="1676400"/>
            <a:ext cx="8077200" cy="4495800"/>
          </a:xfrm>
        </p:spPr>
        <p:txBody>
          <a:bodyPr/>
          <a:lstStyle/>
          <a:p>
            <a:pPr>
              <a:buSzPct val="150000"/>
              <a:buFont typeface="Arial" charset="0"/>
              <a:buChar char="•"/>
            </a:pPr>
            <a:r>
              <a:rPr lang="en-US" sz="2000" dirty="0">
                <a:latin typeface="Calibri" charset="0"/>
                <a:cs typeface="Calibri" charset="0"/>
              </a:rPr>
              <a:t>Cause an LOA to be submitted to the IEEE-SA (</a:t>
            </a:r>
            <a:r>
              <a:rPr lang="en-US" sz="2000" dirty="0" err="1">
                <a:latin typeface="Calibri" charset="0"/>
                <a:cs typeface="Calibri" charset="0"/>
              </a:rPr>
              <a:t>patcom@ieee.org</a:t>
            </a:r>
            <a:r>
              <a:rPr lang="en-US" sz="2000" dirty="0">
                <a:latin typeface="Calibri" charset="0"/>
                <a:cs typeface="Calibri" charset="0"/>
              </a:rPr>
              <a:t>);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Provide the chair of this group with the identity of the holder(s) of any and all such claims as soon as possible; or</a:t>
            </a:r>
          </a:p>
          <a:p>
            <a:pPr>
              <a:buSzPct val="150000"/>
              <a:buFont typeface="Monotype Sorts" charset="0"/>
              <a:buNone/>
            </a:pPr>
            <a:endParaRPr lang="en-US" sz="2000" dirty="0">
              <a:latin typeface="Calibri" charset="0"/>
              <a:cs typeface="Calibri" charset="0"/>
            </a:endParaRPr>
          </a:p>
          <a:p>
            <a:pPr>
              <a:buSzPct val="150000"/>
              <a:buFont typeface="Arial" charset="0"/>
              <a:buChar char="•"/>
            </a:pPr>
            <a:r>
              <a:rPr lang="en-US" sz="2000" dirty="0">
                <a:latin typeface="Calibri" charset="0"/>
                <a:cs typeface="Calibri" charset="0"/>
              </a:rPr>
              <a:t>Speak up now and respond to this Call for Potentially Essential </a:t>
            </a:r>
            <a:r>
              <a:rPr lang="en-US" sz="2000" dirty="0" smtClean="0">
                <a:latin typeface="Calibri" charset="0"/>
                <a:cs typeface="Calibri" charset="0"/>
              </a:rPr>
              <a:t>Patents</a:t>
            </a:r>
          </a:p>
          <a:p>
            <a:pPr>
              <a:buSzPct val="150000"/>
              <a:buFont typeface="Arial" charset="0"/>
              <a:buChar char="•"/>
            </a:pPr>
            <a:endParaRPr lang="en-US" sz="2000" dirty="0">
              <a:latin typeface="Calibri" charset="0"/>
              <a:cs typeface="Calibri" charset="0"/>
            </a:endParaRPr>
          </a:p>
          <a:p>
            <a:pPr>
              <a:buFont typeface="Monotype Sorts" charset="0"/>
              <a:buNone/>
            </a:pPr>
            <a:r>
              <a:rPr lang="en-US" sz="2100" dirty="0">
                <a:solidFill>
                  <a:srgbClr val="FF0000"/>
                </a:solidFill>
                <a:latin typeface="Calibri" charset="0"/>
                <a:cs typeface="Calibri"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sz="2100" dirty="0">
                <a:solidFill>
                  <a:srgbClr val="FF0000"/>
                </a:solidFill>
                <a:latin typeface="Calibri" charset="0"/>
                <a:cs typeface="Calibri" charset="0"/>
              </a:rPr>
            </a:br>
            <a:endParaRPr lang="en-US" sz="2100" dirty="0">
              <a:solidFill>
                <a:srgbClr val="FF0000"/>
              </a:solidFill>
              <a:latin typeface="Calibri" charset="0"/>
              <a:cs typeface="Calibri" charset="0"/>
            </a:endParaRPr>
          </a:p>
        </p:txBody>
      </p:sp>
      <p:sp>
        <p:nvSpPr>
          <p:cNvPr id="1843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84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E27F5376-F929-B348-BA06-2D3AD8D5E77A}" type="slidenum">
              <a:rPr lang="en-US"/>
              <a:pPr/>
              <a:t>7</a:t>
            </a:fld>
            <a:endParaRPr lang="en-US"/>
          </a:p>
        </p:txBody>
      </p:sp>
      <p:sp>
        <p:nvSpPr>
          <p:cNvPr id="1843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94890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457200" y="304800"/>
            <a:ext cx="8229600" cy="1371600"/>
          </a:xfrm>
        </p:spPr>
        <p:txBody>
          <a:bodyPr/>
          <a:lstStyle/>
          <a:p>
            <a:r>
              <a:rPr lang="en-US" u="sng" dirty="0">
                <a:solidFill>
                  <a:schemeClr val="tx1"/>
                </a:solidFill>
                <a:latin typeface="Calibri" charset="0"/>
                <a:cs typeface="Calibri" charset="0"/>
              </a:rPr>
              <a:t>Other guidelines for IEEE WG meetings</a:t>
            </a:r>
            <a:endParaRPr lang="en-US" dirty="0">
              <a:latin typeface="Times New Roman" charset="0"/>
            </a:endParaRPr>
          </a:p>
        </p:txBody>
      </p:sp>
      <p:sp>
        <p:nvSpPr>
          <p:cNvPr id="19459" name="Rectangle 1027"/>
          <p:cNvSpPr>
            <a:spLocks noGrp="1" noChangeArrowheads="1"/>
          </p:cNvSpPr>
          <p:nvPr>
            <p:ph type="body" idx="1"/>
          </p:nvPr>
        </p:nvSpPr>
        <p:spPr>
          <a:xfrm>
            <a:off x="685800" y="1371600"/>
            <a:ext cx="7772400" cy="4495800"/>
          </a:xfrm>
        </p:spPr>
        <p:txBody>
          <a:bodyPr/>
          <a:lstStyle/>
          <a:p>
            <a:pPr>
              <a:lnSpc>
                <a:spcPct val="80000"/>
              </a:lnSpc>
              <a:spcAft>
                <a:spcPct val="40000"/>
              </a:spcAft>
              <a:buSzPct val="150000"/>
              <a:buFont typeface="Arial" charset="0"/>
              <a:buChar char="•"/>
            </a:pPr>
            <a:r>
              <a:rPr lang="en-US" sz="2000" dirty="0" smtClean="0">
                <a:latin typeface="Calibri" charset="0"/>
                <a:cs typeface="Calibri" charset="0"/>
              </a:rPr>
              <a:t>All </a:t>
            </a:r>
            <a:r>
              <a:rPr lang="en-US" sz="2000" dirty="0">
                <a:latin typeface="Calibri" charset="0"/>
                <a:cs typeface="Calibri" charset="0"/>
              </a:rPr>
              <a:t>IEEE-SA standards meetings shall be conducted in compliance with all applicable laws, including antitrust and competition laws. </a:t>
            </a:r>
          </a:p>
          <a:p>
            <a:pPr lvl="1">
              <a:lnSpc>
                <a:spcPct val="80000"/>
              </a:lnSpc>
              <a:spcAft>
                <a:spcPct val="40000"/>
              </a:spcAft>
              <a:buSzPct val="150000"/>
              <a:buFont typeface="Arial" charset="0"/>
              <a:buChar char="•"/>
            </a:pPr>
            <a:r>
              <a:rPr lang="en-US" sz="1800" b="1" dirty="0">
                <a:latin typeface="Calibri" charset="0"/>
                <a:cs typeface="Calibri" charset="0"/>
              </a:rPr>
              <a:t>Don’t discuss the interpretation, validity, or essentiality of patents/patent claims. </a:t>
            </a:r>
          </a:p>
          <a:p>
            <a:pPr lvl="1">
              <a:lnSpc>
                <a:spcPct val="80000"/>
              </a:lnSpc>
              <a:spcAft>
                <a:spcPct val="40000"/>
              </a:spcAft>
              <a:buSzPct val="150000"/>
              <a:buFont typeface="Arial" charset="0"/>
              <a:buChar char="•"/>
            </a:pPr>
            <a:r>
              <a:rPr lang="en-US" sz="1800" b="1" dirty="0">
                <a:latin typeface="Calibri" charset="0"/>
                <a:cs typeface="Calibri" charset="0"/>
              </a:rPr>
              <a:t>Don’t discuss specific license rates, terms, or conditions.</a:t>
            </a:r>
          </a:p>
          <a:p>
            <a:pPr lvl="2">
              <a:lnSpc>
                <a:spcPct val="80000"/>
              </a:lnSpc>
              <a:spcAft>
                <a:spcPct val="40000"/>
              </a:spcAft>
              <a:buSzPct val="150000"/>
              <a:buFont typeface="Arial" charset="0"/>
              <a:buChar char="•"/>
            </a:pPr>
            <a:r>
              <a:rPr lang="en-US" sz="1600" dirty="0">
                <a:latin typeface="Calibri" charset="0"/>
                <a:cs typeface="Calibri" charset="0"/>
              </a:rPr>
              <a:t>Relative costs of different technical approaches that include relative costs of patent licensing terms may be discussed in standards development meetings. </a:t>
            </a:r>
          </a:p>
          <a:p>
            <a:pPr lvl="3">
              <a:lnSpc>
                <a:spcPct val="80000"/>
              </a:lnSpc>
              <a:spcAft>
                <a:spcPct val="40000"/>
              </a:spcAft>
              <a:buSzPct val="150000"/>
              <a:buFont typeface="Arial" charset="0"/>
              <a:buChar char="•"/>
            </a:pPr>
            <a:r>
              <a:rPr lang="en-GB" b="1" dirty="0">
                <a:latin typeface="Calibri" charset="0"/>
                <a:cs typeface="Calibri" charset="0"/>
              </a:rPr>
              <a:t>Technical considerations remain the primary focus</a:t>
            </a:r>
            <a:endParaRPr lang="en-US" b="1" dirty="0">
              <a:latin typeface="Calibri" charset="0"/>
              <a:cs typeface="Calibri" charset="0"/>
            </a:endParaRPr>
          </a:p>
          <a:p>
            <a:pPr lvl="1">
              <a:lnSpc>
                <a:spcPct val="80000"/>
              </a:lnSpc>
              <a:spcAft>
                <a:spcPct val="40000"/>
              </a:spcAft>
              <a:buSzPct val="150000"/>
              <a:buFont typeface="Arial" charset="0"/>
              <a:buChar char="•"/>
            </a:pPr>
            <a:r>
              <a:rPr lang="en-US" sz="1800" b="1" dirty="0">
                <a:latin typeface="Calibri" charset="0"/>
                <a:cs typeface="Calibri" charset="0"/>
              </a:rPr>
              <a:t>Don’t discuss or engage in the fixing of product prices, allocation of customers, or division of sales markets.</a:t>
            </a:r>
          </a:p>
          <a:p>
            <a:pPr lvl="1">
              <a:lnSpc>
                <a:spcPct val="80000"/>
              </a:lnSpc>
              <a:spcAft>
                <a:spcPct val="40000"/>
              </a:spcAft>
              <a:buSzPct val="150000"/>
              <a:buFont typeface="Arial" charset="0"/>
              <a:buChar char="•"/>
            </a:pPr>
            <a:r>
              <a:rPr lang="en-US" sz="1800" b="1" dirty="0">
                <a:latin typeface="Calibri" charset="0"/>
                <a:cs typeface="Calibri" charset="0"/>
              </a:rPr>
              <a:t>Don’t discuss the status or substance of ongoing or threatened litigation.</a:t>
            </a:r>
          </a:p>
          <a:p>
            <a:pPr lvl="1">
              <a:lnSpc>
                <a:spcPct val="80000"/>
              </a:lnSpc>
              <a:spcAft>
                <a:spcPct val="40000"/>
              </a:spcAft>
              <a:buSzPct val="150000"/>
              <a:buFont typeface="Arial" charset="0"/>
              <a:buChar char="•"/>
            </a:pPr>
            <a:r>
              <a:rPr lang="en-US" sz="1800" b="1" dirty="0">
                <a:latin typeface="Calibri" charset="0"/>
                <a:cs typeface="Calibri" charset="0"/>
              </a:rPr>
              <a:t>Don’t be silent if inappropriate topics are discussed … do formally object.</a:t>
            </a:r>
          </a:p>
          <a:p>
            <a:pPr algn="ctr">
              <a:lnSpc>
                <a:spcPct val="80000"/>
              </a:lnSpc>
              <a:buFont typeface="Monotype Sorts" charset="0"/>
              <a:buNone/>
            </a:pPr>
            <a:r>
              <a:rPr lang="en-US" sz="1000" dirty="0">
                <a:latin typeface="Calibri" charset="0"/>
                <a:cs typeface="Calibri" charset="0"/>
              </a:rPr>
              <a:t>---------------------------------------------------------------   </a:t>
            </a:r>
            <a:endParaRPr lang="en-US" sz="1400" dirty="0">
              <a:latin typeface="Calibri" charset="0"/>
              <a:cs typeface="Calibri" charset="0"/>
            </a:endParaRPr>
          </a:p>
          <a:p>
            <a:pPr algn="ctr">
              <a:lnSpc>
                <a:spcPct val="80000"/>
              </a:lnSpc>
              <a:buFont typeface="Monotype Sorts" charset="0"/>
              <a:buNone/>
            </a:pPr>
            <a:r>
              <a:rPr lang="en-US" sz="1400" dirty="0">
                <a:latin typeface="Calibri" charset="0"/>
                <a:cs typeface="Calibri" charset="0"/>
              </a:rPr>
              <a:t>For more details, see </a:t>
            </a:r>
            <a:r>
              <a:rPr lang="en-US" sz="1400" i="1" dirty="0">
                <a:latin typeface="Calibri" charset="0"/>
                <a:cs typeface="Calibri" charset="0"/>
              </a:rPr>
              <a:t>IEEE-SA Standards Board Operations Manual</a:t>
            </a:r>
            <a:r>
              <a:rPr lang="en-US" sz="1400" dirty="0">
                <a:latin typeface="Calibri" charset="0"/>
                <a:cs typeface="Calibri" charset="0"/>
              </a:rPr>
              <a:t>, clause 5.3.10 and </a:t>
            </a:r>
            <a:br>
              <a:rPr lang="en-US" sz="1400" dirty="0">
                <a:latin typeface="Calibri" charset="0"/>
                <a:cs typeface="Calibri" charset="0"/>
              </a:rPr>
            </a:br>
            <a:r>
              <a:rPr lang="en-US" sz="1400" i="1" dirty="0">
                <a:latin typeface="Calibri" charset="0"/>
                <a:cs typeface="Calibri" charset="0"/>
              </a:rPr>
              <a:t>Antitrust and Competition Policy: What You Need to Know </a:t>
            </a:r>
            <a:r>
              <a:rPr lang="en-US" sz="1400" dirty="0">
                <a:latin typeface="Calibri" charset="0"/>
                <a:cs typeface="Calibri" charset="0"/>
              </a:rPr>
              <a:t>at http://</a:t>
            </a:r>
            <a:r>
              <a:rPr lang="en-US" sz="1400" dirty="0" err="1">
                <a:latin typeface="Calibri" charset="0"/>
                <a:cs typeface="Calibri" charset="0"/>
              </a:rPr>
              <a:t>standards.ieee.org</a:t>
            </a:r>
            <a:r>
              <a:rPr lang="en-US" sz="1400" dirty="0">
                <a:latin typeface="Calibri" charset="0"/>
                <a:cs typeface="Calibri" charset="0"/>
              </a:rPr>
              <a:t>/develop/policies/</a:t>
            </a:r>
            <a:r>
              <a:rPr lang="en-US" sz="1400" dirty="0" err="1">
                <a:latin typeface="Calibri" charset="0"/>
                <a:cs typeface="Calibri" charset="0"/>
              </a:rPr>
              <a:t>antitrust.pdf</a:t>
            </a:r>
            <a:endParaRPr lang="en-US" sz="1400" dirty="0">
              <a:latin typeface="Calibri" charset="0"/>
              <a:cs typeface="Calibri" charset="0"/>
            </a:endParaRPr>
          </a:p>
        </p:txBody>
      </p:sp>
      <p:sp>
        <p:nvSpPr>
          <p:cNvPr id="194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800" smtClean="0"/>
              <a:t>January 2018</a:t>
            </a:r>
            <a:endParaRPr lang="en-US" sz="180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DC0438AE-B249-9245-9AF3-FB2763E167E9}" type="slidenum">
              <a:rPr lang="en-US"/>
              <a:pPr/>
              <a:t>8</a:t>
            </a:fld>
            <a:endParaRPr lang="en-US"/>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Donald Eastlake 3rd, Huawei Technologies</a:t>
            </a:r>
          </a:p>
        </p:txBody>
      </p:sp>
    </p:spTree>
    <p:extLst>
      <p:ext uri="{BB962C8B-B14F-4D97-AF65-F5344CB8AC3E}">
        <p14:creationId xmlns:p14="http://schemas.microsoft.com/office/powerpoint/2010/main" val="286157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a:solidFill>
                  <a:schemeClr val="tx1"/>
                </a:solidFill>
                <a:latin typeface="Calibri" charset="0"/>
                <a:cs typeface="Calibri" charset="0"/>
              </a:rPr>
              <a:t>Patent-related information</a:t>
            </a:r>
            <a:endParaRPr lang="en-US" sz="3600" dirty="0"/>
          </a:p>
        </p:txBody>
      </p:sp>
      <p:sp>
        <p:nvSpPr>
          <p:cNvPr id="3" name="Content Placeholder 2"/>
          <p:cNvSpPr>
            <a:spLocks noGrp="1"/>
          </p:cNvSpPr>
          <p:nvPr>
            <p:ph idx="1"/>
          </p:nvPr>
        </p:nvSpPr>
        <p:spPr>
          <a:xfrm>
            <a:off x="609600" y="1600200"/>
            <a:ext cx="7924800" cy="4495800"/>
          </a:xfrm>
        </p:spPr>
        <p:txBody>
          <a:bodyPr/>
          <a:lstStyle/>
          <a:p>
            <a:pPr marL="230188" indent="-230188">
              <a:lnSpc>
                <a:spcPct val="80000"/>
              </a:lnSpc>
              <a:buClr>
                <a:srgbClr val="CC3300"/>
              </a:buClr>
              <a:buSzPct val="50000"/>
              <a:buFont typeface="Monotype Sorts" charset="0"/>
              <a:buChar char="l"/>
            </a:pPr>
            <a:endParaRPr lang="en-US" sz="700" u="sng" dirty="0">
              <a:solidFill>
                <a:srgbClr val="FF0000"/>
              </a:solidFill>
              <a:latin typeface="Arial" charset="0"/>
            </a:endParaRPr>
          </a:p>
          <a:p>
            <a:pPr marL="630238" lvl="1">
              <a:lnSpc>
                <a:spcPct val="90000"/>
              </a:lnSpc>
              <a:buClr>
                <a:srgbClr val="CC3300"/>
              </a:buClr>
              <a:buSzPct val="50000"/>
              <a:buNone/>
            </a:pPr>
            <a:r>
              <a:rPr lang="en-US" b="1" dirty="0">
                <a:latin typeface="Calibri" charset="0"/>
                <a:cs typeface="Calibri" charset="0"/>
              </a:rPr>
              <a:t>	The patent policy and the procedures used to execute that policy are documented in the:</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Bylaws</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/develop/policies/bylaws/sect6-7.html#6) </a:t>
            </a:r>
          </a:p>
          <a:p>
            <a:pPr marL="1143000" lvl="2">
              <a:lnSpc>
                <a:spcPct val="90000"/>
              </a:lnSpc>
              <a:buClr>
                <a:srgbClr val="CC3300"/>
              </a:buClr>
              <a:buSzPct val="150000"/>
              <a:buFont typeface="Arial" charset="0"/>
              <a:buChar char="•"/>
            </a:pPr>
            <a:r>
              <a:rPr lang="en-US" sz="2000" b="1" i="1" dirty="0">
                <a:latin typeface="Calibri" charset="0"/>
                <a:cs typeface="Calibri" charset="0"/>
              </a:rPr>
              <a:t>IEEE-SA Standards Board Operations Manual</a:t>
            </a:r>
            <a:r>
              <a:rPr lang="en-US" sz="2000" b="1" dirty="0">
                <a:latin typeface="Calibri" charset="0"/>
                <a:cs typeface="Calibri" charset="0"/>
              </a:rPr>
              <a:t> </a:t>
            </a:r>
            <a:r>
              <a:rPr lang="en-US" sz="1600" b="1" dirty="0">
                <a:latin typeface="Calibri" charset="0"/>
                <a:cs typeface="Calibri" charset="0"/>
              </a:rPr>
              <a:t>(http://</a:t>
            </a:r>
            <a:r>
              <a:rPr lang="en-US" sz="1600" b="1" dirty="0" err="1">
                <a:latin typeface="Calibri" charset="0"/>
                <a:cs typeface="Calibri" charset="0"/>
              </a:rPr>
              <a:t>standards.ieee.org</a:t>
            </a:r>
            <a:r>
              <a:rPr lang="en-US" sz="1600" b="1" dirty="0">
                <a:latin typeface="Calibri" charset="0"/>
                <a:cs typeface="Calibri" charset="0"/>
              </a:rPr>
              <a:t>/develop/policies/</a:t>
            </a:r>
            <a:r>
              <a:rPr lang="en-US" sz="1600" b="1" dirty="0" err="1">
                <a:latin typeface="Calibri" charset="0"/>
                <a:cs typeface="Calibri" charset="0"/>
              </a:rPr>
              <a:t>opman</a:t>
            </a:r>
            <a:r>
              <a:rPr lang="en-US" sz="1600" b="1" dirty="0">
                <a:latin typeface="Calibri" charset="0"/>
                <a:cs typeface="Calibri" charset="0"/>
              </a:rPr>
              <a:t>/sect6.html#6.3)</a:t>
            </a:r>
          </a:p>
          <a:p>
            <a:pPr marL="630238" lvl="1">
              <a:lnSpc>
                <a:spcPct val="90000"/>
              </a:lnSpc>
              <a:buClr>
                <a:srgbClr val="CC3300"/>
              </a:buClr>
              <a:buSzPct val="50000"/>
              <a:buNone/>
            </a:pPr>
            <a:endParaRPr lang="en-US" dirty="0">
              <a:solidFill>
                <a:srgbClr val="000099"/>
              </a:solidFill>
              <a:latin typeface="Arial" charset="0"/>
            </a:endParaRPr>
          </a:p>
          <a:p>
            <a:pPr marL="630238" lvl="1">
              <a:lnSpc>
                <a:spcPct val="90000"/>
              </a:lnSpc>
              <a:buClr>
                <a:srgbClr val="CC3300"/>
              </a:buClr>
              <a:buSzPct val="50000"/>
              <a:buNone/>
            </a:pPr>
            <a:r>
              <a:rPr lang="en-US" b="1" dirty="0">
                <a:latin typeface="Calibri" charset="0"/>
                <a:cs typeface="Calibri" charset="0"/>
              </a:rPr>
              <a:t>	Material about the patent policy is available at </a:t>
            </a:r>
          </a:p>
          <a:p>
            <a:pPr marL="630238" lvl="1">
              <a:lnSpc>
                <a:spcPct val="90000"/>
              </a:lnSpc>
              <a:buClr>
                <a:srgbClr val="CC3300"/>
              </a:buClr>
              <a:buSzPct val="50000"/>
              <a:buNone/>
            </a:pPr>
            <a:r>
              <a:rPr lang="en-US" b="1" dirty="0">
                <a:latin typeface="Calibri" charset="0"/>
                <a:cs typeface="Calibri" charset="0"/>
              </a:rPr>
              <a:t>	</a:t>
            </a:r>
            <a:r>
              <a:rPr lang="en-US" b="1" i="1" dirty="0">
                <a:latin typeface="Calibri" charset="0"/>
                <a:cs typeface="Calibri" charset="0"/>
                <a:hlinkClick r:id="rId3"/>
              </a:rPr>
              <a:t>http://standards.ieee.org/about/sasb/patcom/</a:t>
            </a:r>
            <a:r>
              <a:rPr lang="en-US" b="1" i="1" dirty="0" smtClean="0">
                <a:latin typeface="Calibri" charset="0"/>
                <a:cs typeface="Calibri" charset="0"/>
                <a:hlinkClick r:id="rId3"/>
              </a:rPr>
              <a:t>materials.html</a:t>
            </a:r>
            <a:endParaRPr lang="en-US" b="1" i="1" dirty="0" smtClean="0">
              <a:latin typeface="Calibri" charset="0"/>
              <a:cs typeface="Calibri" charset="0"/>
            </a:endParaRPr>
          </a:p>
          <a:p>
            <a:pPr marL="630238" lvl="1">
              <a:lnSpc>
                <a:spcPct val="90000"/>
              </a:lnSpc>
              <a:buClr>
                <a:srgbClr val="CC3300"/>
              </a:buClr>
              <a:buSzPct val="50000"/>
              <a:buNone/>
            </a:pPr>
            <a:endParaRPr lang="en-US" sz="3200" b="1" dirty="0">
              <a:latin typeface="Calibri" charset="0"/>
              <a:cs typeface="Calibri" charset="0"/>
            </a:endParaRPr>
          </a:p>
          <a:p>
            <a:pPr marL="630238" lvl="1" algn="ctr">
              <a:lnSpc>
                <a:spcPct val="90000"/>
              </a:lnSpc>
              <a:buClr>
                <a:srgbClr val="CC3300"/>
              </a:buClr>
              <a:buSzPct val="50000"/>
              <a:buNone/>
            </a:pPr>
            <a:r>
              <a:rPr lang="en-US" sz="3200" b="1" dirty="0">
                <a:latin typeface="Calibri" charset="0"/>
                <a:cs typeface="Calibri" charset="0"/>
              </a:rPr>
              <a:t>	If you have questions, contact the IEEE-SA Standards Board Patent Committee Administrator at </a:t>
            </a:r>
            <a:r>
              <a:rPr lang="en-US" sz="3200" b="1" dirty="0" err="1">
                <a:latin typeface="Calibri" charset="0"/>
                <a:cs typeface="Calibri" charset="0"/>
              </a:rPr>
              <a:t>patcom@ieee.org</a:t>
            </a:r>
            <a:endParaRPr lang="en-US" sz="3200" b="1" dirty="0">
              <a:latin typeface="Calibri" charset="0"/>
              <a:cs typeface="Calibri" charset="0"/>
            </a:endParaRPr>
          </a:p>
          <a:p>
            <a:pPr marL="630238" lvl="1">
              <a:lnSpc>
                <a:spcPct val="90000"/>
              </a:lnSpc>
              <a:buClr>
                <a:srgbClr val="CC3300"/>
              </a:buClr>
              <a:buSzPct val="50000"/>
              <a:buNone/>
            </a:pPr>
            <a:endParaRPr lang="en-US" b="1" i="1" dirty="0">
              <a:latin typeface="Calibri" charset="0"/>
              <a:cs typeface="Calibri" charset="0"/>
            </a:endParaRPr>
          </a:p>
        </p:txBody>
      </p:sp>
      <p:sp>
        <p:nvSpPr>
          <p:cNvPr id="4" name="Date Placeholder 3"/>
          <p:cNvSpPr>
            <a:spLocks noGrp="1"/>
          </p:cNvSpPr>
          <p:nvPr>
            <p:ph type="dt" sz="half" idx="10"/>
          </p:nvPr>
        </p:nvSpPr>
        <p:spPr/>
        <p:txBody>
          <a:bodyPr/>
          <a:lstStyle/>
          <a:p>
            <a:r>
              <a:rPr lang="en-US" smtClean="0"/>
              <a:t>January 2018</a:t>
            </a:r>
            <a:endParaRPr lang="en-US"/>
          </a:p>
        </p:txBody>
      </p:sp>
      <p:sp>
        <p:nvSpPr>
          <p:cNvPr id="5" name="Footer Placeholder 4"/>
          <p:cNvSpPr>
            <a:spLocks noGrp="1"/>
          </p:cNvSpPr>
          <p:nvPr>
            <p:ph type="ftr" sz="quarter" idx="11"/>
          </p:nvPr>
        </p:nvSpPr>
        <p:spPr/>
        <p:txBody>
          <a:bodyPr/>
          <a:lstStyle/>
          <a:p>
            <a:r>
              <a:rPr lang="en-US"/>
              <a:t>Donald Eastlake 3rd, Huawei Technologies</a:t>
            </a:r>
          </a:p>
        </p:txBody>
      </p:sp>
      <p:sp>
        <p:nvSpPr>
          <p:cNvPr id="6" name="Slide Number Placeholder 5"/>
          <p:cNvSpPr>
            <a:spLocks noGrp="1"/>
          </p:cNvSpPr>
          <p:nvPr>
            <p:ph type="sldNum" sz="quarter" idx="12"/>
          </p:nvPr>
        </p:nvSpPr>
        <p:spPr/>
        <p:txBody>
          <a:bodyPr/>
          <a:lstStyle/>
          <a:p>
            <a:r>
              <a:rPr lang="en-US"/>
              <a:t>Slide </a:t>
            </a:r>
            <a:fld id="{E07E2395-9832-434C-915E-5A5554E61FA5}" type="slidenum">
              <a:rPr lang="en-US" smtClean="0"/>
              <a:pPr/>
              <a:t>9</a:t>
            </a:fld>
            <a:endParaRPr lang="en-US"/>
          </a:p>
        </p:txBody>
      </p:sp>
    </p:spTree>
    <p:extLst>
      <p:ext uri="{BB962C8B-B14F-4D97-AF65-F5344CB8AC3E}">
        <p14:creationId xmlns:p14="http://schemas.microsoft.com/office/powerpoint/2010/main" val="93419299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143238</TotalTime>
  <Words>1494</Words>
  <Application>Microsoft Macintosh PowerPoint</Application>
  <PresentationFormat>On-screen Show (4:3)</PresentationFormat>
  <Paragraphs>243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802-11-Submission</vt:lpstr>
      <vt:lpstr>January 2018 802.11ak Agenda</vt:lpstr>
      <vt:lpstr>IEEE 802.11ak/GLK: Enhancements For Transit Links Within Bridged Networks</vt:lpstr>
      <vt:lpstr>Venue</vt:lpstr>
      <vt:lpstr>TGak Timeline</vt:lpstr>
      <vt:lpstr>Sessions</vt:lpstr>
      <vt:lpstr>Participants have a duty to inform the IEEE</vt:lpstr>
      <vt:lpstr>Ways to inform IEEE</vt:lpstr>
      <vt:lpstr>Other guidelines for IEEE WG meetings</vt:lpstr>
      <vt:lpstr>Patent-related information</vt:lpstr>
      <vt:lpstr>Monday, 14 January 2018 10:30–12:30</vt:lpstr>
      <vt:lpstr>Monday, 14 January 2018 10:30–12:30</vt:lpstr>
      <vt:lpstr>Monday, 14 January 2018 10:30–12:30</vt:lpstr>
      <vt:lpstr>Thursday, 18 January 2018 08:00–10:00</vt:lpstr>
      <vt:lpstr>Thursday, 18 January 2018 08:00–10:00</vt:lpstr>
      <vt:lpstr>[Reference Information]</vt:lpstr>
    </vt:vector>
  </TitlesOfParts>
  <Company>Huawei Technologies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2014 802.11ak Agenda</dc:title>
  <dc:creator>Donald Eastlake 3rd</dc:creator>
  <dc:description>Donald Eastlake, Huawei Technologies</dc:description>
  <cp:lastModifiedBy>Donald Eastlake</cp:lastModifiedBy>
  <cp:revision>1621</cp:revision>
  <cp:lastPrinted>2016-06-15T02:09:12Z</cp:lastPrinted>
  <dcterms:created xsi:type="dcterms:W3CDTF">2006-12-04T03:46:13Z</dcterms:created>
  <dcterms:modified xsi:type="dcterms:W3CDTF">2018-01-04T04:39:08Z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1431624824</vt:lpwstr>
  </property>
</Properties>
</file>